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17"/>
  </p:notesMasterIdLst>
  <p:sldIdLst>
    <p:sldId id="256" r:id="rId5"/>
    <p:sldId id="258" r:id="rId6"/>
    <p:sldId id="260" r:id="rId7"/>
    <p:sldId id="327" r:id="rId8"/>
    <p:sldId id="339" r:id="rId9"/>
    <p:sldId id="295" r:id="rId10"/>
    <p:sldId id="336" r:id="rId11"/>
    <p:sldId id="266" r:id="rId12"/>
    <p:sldId id="292" r:id="rId13"/>
    <p:sldId id="338" r:id="rId14"/>
    <p:sldId id="290" r:id="rId15"/>
    <p:sldId id="29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ogren, Julie" initials="SJ" lastIdx="3" clrIdx="6">
    <p:extLst>
      <p:ext uri="{19B8F6BF-5375-455C-9EA6-DF929625EA0E}">
        <p15:presenceInfo xmlns:p15="http://schemas.microsoft.com/office/powerpoint/2012/main" userId="S::jshogren@rti.org::b8ac11d4-25b8-47fb-add8-e9c5ea412aae" providerId="AD"/>
      </p:ext>
    </p:extLst>
  </p:cmAuthor>
  <p:cmAuthor id="1" name="Stadd, Jessie" initials="SJ" lastIdx="1" clrIdx="0">
    <p:extLst>
      <p:ext uri="{19B8F6BF-5375-455C-9EA6-DF929625EA0E}">
        <p15:presenceInfo xmlns:p15="http://schemas.microsoft.com/office/powerpoint/2012/main" userId="S::jstadd@rti.org::44a9573f-fddc-4716-bc25-9dc365c6924d" providerId="AD"/>
      </p:ext>
    </p:extLst>
  </p:cmAuthor>
  <p:cmAuthor id="8" name="Cox, Kendra (CDC/DDID/NCEZID/DHQP)" initials="CK(" lastIdx="6" clrIdx="7">
    <p:extLst>
      <p:ext uri="{19B8F6BF-5375-455C-9EA6-DF929625EA0E}">
        <p15:presenceInfo xmlns:p15="http://schemas.microsoft.com/office/powerpoint/2012/main" userId="S::gfx4@cdc.gov::3112a3a8-8cbb-4d5b-96ee-72aa1ab53303" providerId="AD"/>
      </p:ext>
    </p:extLst>
  </p:cmAuthor>
  <p:cmAuthor id="2" name="Linda Wilson" initials="LW" lastIdx="13" clrIdx="1">
    <p:extLst>
      <p:ext uri="{19B8F6BF-5375-455C-9EA6-DF929625EA0E}">
        <p15:presenceInfo xmlns:p15="http://schemas.microsoft.com/office/powerpoint/2012/main" userId="Linda Wilson" providerId="None"/>
      </p:ext>
    </p:extLst>
  </p:cmAuthor>
  <p:cmAuthor id="3" name="Rasmussen Foster, Laura" initials="RFL" lastIdx="17" clrIdx="2">
    <p:extLst>
      <p:ext uri="{19B8F6BF-5375-455C-9EA6-DF929625EA0E}">
        <p15:presenceInfo xmlns:p15="http://schemas.microsoft.com/office/powerpoint/2012/main" userId="S::lrasmussen@rti.org::5ad58509-b95f-4bf5-82b0-3432a84b06de" providerId="AD"/>
      </p:ext>
    </p:extLst>
  </p:cmAuthor>
  <p:cmAuthor id="4" name="Aiken, Merrie" initials="AM" lastIdx="15" clrIdx="3">
    <p:extLst>
      <p:ext uri="{19B8F6BF-5375-455C-9EA6-DF929625EA0E}">
        <p15:presenceInfo xmlns:p15="http://schemas.microsoft.com/office/powerpoint/2012/main" userId="S::maiken@rti.org::2e0e472c-16bf-43d7-9edd-cd3f38cba021" providerId="AD"/>
      </p:ext>
    </p:extLst>
  </p:cmAuthor>
  <p:cmAuthor id="5" name="Yates, Kirsten M. (CDC/DDID/NCEZID/DHQP) (CTR)" initials="Y(" lastIdx="4" clrIdx="4">
    <p:extLst>
      <p:ext uri="{19B8F6BF-5375-455C-9EA6-DF929625EA0E}">
        <p15:presenceInfo xmlns:p15="http://schemas.microsoft.com/office/powerpoint/2012/main" userId="S::vrx6@cdc.gov::3a8cfc38-f48f-4f28-85d9-0952e21c9697" providerId="AD"/>
      </p:ext>
    </p:extLst>
  </p:cmAuthor>
  <p:cmAuthor id="6" name="Lambert, Shari" initials="LS" lastIdx="5" clrIdx="5">
    <p:extLst>
      <p:ext uri="{19B8F6BF-5375-455C-9EA6-DF929625EA0E}">
        <p15:presenceInfo xmlns:p15="http://schemas.microsoft.com/office/powerpoint/2012/main" userId="S::sbl@rti.org::62ef8086-de81-4226-b645-762e6e5dfc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4DF4D"/>
    <a:srgbClr val="136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14" autoAdjust="0"/>
    <p:restoredTop sz="30499" autoAdjust="0"/>
  </p:normalViewPr>
  <p:slideViewPr>
    <p:cSldViewPr snapToGrid="0" showGuides="1">
      <p:cViewPr varScale="1">
        <p:scale>
          <a:sx n="17" d="100"/>
          <a:sy n="17" d="100"/>
        </p:scale>
        <p:origin x="2244" y="24"/>
      </p:cViewPr>
      <p:guideLst>
        <p:guide orient="horz" pos="2160"/>
        <p:guide pos="3840"/>
      </p:guideLst>
    </p:cSldViewPr>
  </p:slideViewPr>
  <p:outlineViewPr>
    <p:cViewPr>
      <p:scale>
        <a:sx n="33" d="100"/>
        <a:sy n="33" d="100"/>
      </p:scale>
      <p:origin x="0" y="-236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60437-1380-44D9-B3CB-061F84E250E7}" type="datetimeFigureOut">
              <a:rPr lang="en-US" smtClean="0"/>
              <a:t>9/14/2021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3369-B893-49E9-AFB9-C82B5FBDF907}" type="slidenum">
              <a:rPr lang="en-US" smtClean="0"/>
              <a:t>‹#›</a:t>
            </a:fld>
            <a:endParaRPr lang="en-US" dirty="0"/>
          </a:p>
        </p:txBody>
      </p:sp>
    </p:spTree>
    <p:extLst>
      <p:ext uri="{BB962C8B-B14F-4D97-AF65-F5344CB8AC3E}">
        <p14:creationId xmlns:p14="http://schemas.microsoft.com/office/powerpoint/2010/main" val="87022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23-Source-LowRes-New.mp4"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dc.gov/coronavirus/2019-ncov/hcp/infection-control-recommendations.html" TargetMode="External"/><Relationship Id="rId5" Type="http://schemas.openxmlformats.org/officeDocument/2006/relationships/hyperlink" Target="https://www.cdc.gov/coronavirus/2019-ncov/hcp/infection-control-recommendations.html#useppe" TargetMode="External"/><Relationship Id="rId4" Type="http://schemas.openxmlformats.org/officeDocument/2006/relationships/hyperlink" Target="https://www.youtube.com/watch?v=9C2wwGm_Su4&amp;list=PLvrp9iOILTQZQGtDnSDGViKDdRtIc13VX&amp;index=2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a:t>
            </a:r>
          </a:p>
        </p:txBody>
      </p:sp>
      <p:sp>
        <p:nvSpPr>
          <p:cNvPr id="4" name="Slide Number Placeholder 3"/>
          <p:cNvSpPr>
            <a:spLocks noGrp="1"/>
          </p:cNvSpPr>
          <p:nvPr>
            <p:ph type="sldNum" sz="quarter" idx="5"/>
          </p:nvPr>
        </p:nvSpPr>
        <p:spPr/>
        <p:txBody>
          <a:bodyPr/>
          <a:lstStyle/>
          <a:p>
            <a:fld id="{D5643369-B893-49E9-AFB9-C82B5FBDF907}" type="slidenum">
              <a:rPr lang="en-US" smtClean="0"/>
              <a:t>1</a:t>
            </a:fld>
            <a:endParaRPr lang="en-US" dirty="0"/>
          </a:p>
        </p:txBody>
      </p:sp>
    </p:spTree>
    <p:extLst>
      <p:ext uri="{BB962C8B-B14F-4D97-AF65-F5344CB8AC3E}">
        <p14:creationId xmlns:p14="http://schemas.microsoft.com/office/powerpoint/2010/main" val="416280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source control, and why it’s so important.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training topic].”</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11</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Welcome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Housekeeping, either orally or via chat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If needed, additional notes specific to the platform you’re using (e.g., how to “raise your hand,” how to post questions)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Overview of agenda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If this session is part of an ongoing series, you may choose to say “welcome back,” “thank you for joining us again,” etc.  </a:t>
            </a:r>
          </a:p>
          <a:p>
            <a:pPr marL="0" marR="0" lvl="0" indent="0" fontAlgn="base">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10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the importance of source control. We’ll talk about what it is, why it matters, and how we use masks for source control. We’ll also have an opportunity to reflect before we wrap up for the day.”</a:t>
            </a:r>
          </a:p>
        </p:txBody>
      </p:sp>
      <p:sp>
        <p:nvSpPr>
          <p:cNvPr id="4" name="Slide Number Placeholder 3"/>
          <p:cNvSpPr>
            <a:spLocks noGrp="1"/>
          </p:cNvSpPr>
          <p:nvPr>
            <p:ph type="sldNum" sz="quarter" idx="5"/>
          </p:nvPr>
        </p:nvSpPr>
        <p:spPr/>
        <p:txBody>
          <a:bodyPr/>
          <a:lstStyle/>
          <a:p>
            <a:fld id="{D5643369-B893-49E9-AFB9-C82B5FBDF907}" type="slidenum">
              <a:rPr lang="en-US" smtClean="0"/>
              <a:t>2</a:t>
            </a:fld>
            <a:endParaRPr lang="en-US" dirty="0"/>
          </a:p>
        </p:txBody>
      </p:sp>
    </p:spTree>
    <p:extLst>
      <p:ext uri="{BB962C8B-B14F-4D97-AF65-F5344CB8AC3E}">
        <p14:creationId xmlns:p14="http://schemas.microsoft.com/office/powerpoint/2010/main" val="96110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After today, you’ll be able to explain how source control keeps germs from spreading, and you’ll understand why masks are such an important part of source control for COVID-19.”</a:t>
            </a:r>
          </a:p>
        </p:txBody>
      </p:sp>
      <p:sp>
        <p:nvSpPr>
          <p:cNvPr id="4" name="Slide Number Placeholder 3"/>
          <p:cNvSpPr>
            <a:spLocks noGrp="1"/>
          </p:cNvSpPr>
          <p:nvPr>
            <p:ph type="sldNum" sz="quarter" idx="5"/>
          </p:nvPr>
        </p:nvSpPr>
        <p:spPr/>
        <p:txBody>
          <a:bodyPr/>
          <a:lstStyle/>
          <a:p>
            <a:fld id="{D5643369-B893-49E9-AFB9-C82B5FBDF907}" type="slidenum">
              <a:rPr lang="en-US" smtClean="0"/>
              <a:t>3</a:t>
            </a:fld>
            <a:endParaRPr lang="en-US" dirty="0"/>
          </a:p>
        </p:txBody>
      </p:sp>
    </p:spTree>
    <p:extLst>
      <p:ext uri="{BB962C8B-B14F-4D97-AF65-F5344CB8AC3E}">
        <p14:creationId xmlns:p14="http://schemas.microsoft.com/office/powerpoint/2010/main" val="25081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Use of well-fitting cloth masks, facemasks, or respirators to cover a person’s mouth and nose to prevent spread of respiratory secretions when they are breathing, talking, sneezing, or coughing</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 for the definition: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https://www.cdc.gov/coronavirus/2019-ncov/hcp/infection-control-recommendations.html#source-control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answer, either verbally or in the chat, why they think that source control for COVID-19 focuses on masking.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keeps germs from spreading by stopping them at their source. </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COVID-19, source control focuses on covering the nose and mouth with a mask to keep respiratory droplets out of the air.</a:t>
            </a:r>
          </a:p>
          <a:p>
            <a:pPr marL="742950" marR="0" lvl="1"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mask should fit well, without gaps at the edges, and cover your nose and mouth. This way, the mask blocks respiratory droplets that are released into the air when you breathe, talk, sing, cough, or sneeze.</a:t>
            </a:r>
          </a:p>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is an important tool to keep germs from spreading. It stops germs at their source, before they can spread to other people.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review this definition of source control from CDC. Go ahead and read the definition to yourself.”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as participants read.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definition specifically refers to source control for respiratory viruses, like SARS-CoV-2. It focuses on covering the mouth and nose to keep respiratory droplets out of the air.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 idea why?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either in chat or aloud.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Wearing a mask for source control blocks your respiratory droplets from being released into the air. </a:t>
            </a:r>
            <a:r>
              <a:rPr lang="en-US" sz="1800" dirty="0">
                <a:effectLst/>
                <a:latin typeface="Calibri" panose="020F0502020204030204" pitchFamily="34" charset="0"/>
                <a:ea typeface="Calibri" panose="020F0502020204030204" pitchFamily="34" charset="0"/>
                <a:cs typeface="Times New Roman" panose="02020603050405020304" pitchFamily="18" charset="0"/>
              </a:rPr>
              <a:t>A mask should fit well, without gaps at the edges, and cover your nose and mouth. This is important because people who are infected with SARS-CoV-2, the virus that causes COVID-19, have virus in their respiratory droplets that can spread to other people and the environment.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 graphics of person sneezing, and person who can see their breath because it’s cold outside.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share Episode 4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is a Respiratory Droplet? Why Does it Matter? as a supplemental activity. You may use the Content Outline from that episode to support any discussion.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When you advance to the slide, only the picture of the person sneezing will appear. When you are ready, use the animation to advance the slide to show the graphic of the person who is cold and can see their breath.</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recognize this photo. It reminds us why we care about blocking our respiratory droplets!”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Advance slide to next 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recognize this picture, too. Our breath isn’t just air, it has a lot of water in it. That’s our respiratory droplets, and they come out every time we talk, sing, cough, breathe, or otherwise blow air out of our nose or mouth. Most of the time, they’re so small we can’t even see them – but they’re there! When someone is infected with SARS-CoV-2, the droplets that they breathe out have virus particles in them. People who are close by can breathe the droplets in, or the droplets can land on their eyes, nose, or mouth, and they can get sick. Respiratory droplets can also fall on objects and surfaces and be picked up on someone’s hands and spread.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“Wearing a mask can block respiratory droplets at the source and prevent the spread of virus.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control is especially important for COVID-19 because we don’t always know who is infected, because people can be infected but not show any symptoms – that’s called being asymptomatic. It matters because the virus can still spread from someone who is infected, but who doesn’t feel sick.”</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643369-B893-49E9-AFB9-C82B5FBDF907}" type="slidenum">
              <a:rPr lang="en-US" smtClean="0"/>
              <a:t>5</a:t>
            </a:fld>
            <a:endParaRPr lang="en-US" dirty="0"/>
          </a:p>
        </p:txBody>
      </p:sp>
    </p:spTree>
    <p:extLst>
      <p:ext uri="{BB962C8B-B14F-4D97-AF65-F5344CB8AC3E}">
        <p14:creationId xmlns:p14="http://schemas.microsoft.com/office/powerpoint/2010/main" val="277983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Slides 6 and 7 summarize content from Episode 23 of </a:t>
            </a:r>
            <a:r>
              <a:rPr lang="en-US" sz="11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is Source Control? For time reasons, the video is not shown during the 10-minute session. </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23 for additional discussion points. </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may wish to share the link to the video as a supplemental activity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https://www.cdc.gov/infectioncontrol/projectfirstline/videos/Ep23-Source-LowRes-New.mp4</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https://www.youtube.com/watch?v=9C2wwGm_Su4&amp;list=PLvrp9iOILTQZQGtDnSDGViKDdRtIc13VX&amp;index=24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Emphasize that it is important for a mask used for source control to fit well.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 may wish to provide examples of masks that do not fit well, for comparison.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From the CDC: “</a:t>
            </a:r>
            <a:r>
              <a:rPr lang="en-US" sz="1100" b="0" i="1" dirty="0">
                <a:effectLst/>
                <a:latin typeface="Calibri" panose="020F0502020204030204" pitchFamily="34" charset="0"/>
                <a:ea typeface="Calibri" panose="020F0502020204030204" pitchFamily="34" charset="0"/>
                <a:cs typeface="Times New Roman" panose="02020603050405020304" pitchFamily="18" charset="0"/>
              </a:rPr>
              <a:t>Facemasks that conform to the wearer’s face so that more air moves through the material of the facemask rather than through gaps at the edges can also reduce the wearer’s exposure to particles in the air</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b="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Infection Control: Severe acute respiratory syndrome coronavirus 2 (SARS-CoV-2) | </a:t>
            </a:r>
            <a:r>
              <a:rPr lang="en-US" sz="11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CDC: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https://www.cdc.gov/coronavirus/2019-ncov/hcp/infection-control-recommendations.html#useppe</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asked about masking recommendations for healthcare workers who have been fully vaccinated against COVID-19, you may refer participants to CDC’s </a:t>
            </a:r>
            <a:r>
              <a:rPr lang="en-US" sz="1100" dirty="0">
                <a:effectLst/>
                <a:latin typeface="Calibri" panose="020F0502020204030204" pitchFamily="34" charset="0"/>
                <a:ea typeface="Times New Roman" panose="02020603050405020304" pitchFamily="18" charset="0"/>
              </a:rPr>
              <a:t>Interim Infection Prevention and Control Recommendations for Healthcare Personnel During the Coronavirus Disease 2019 (COVID-19) Pandemic: </a:t>
            </a:r>
            <a:r>
              <a:rPr lang="en-US"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https://www.cdc.gov/coronavirus/2019-ncov/hcp/infection-control-recommendations.html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“Wearing a mask that covers your mouth and nose can block your respiratory droplets from reaching others when you breathe, talk, sneeze, or cough. </a:t>
            </a: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“When it comes to wearing a mask, your mask should fit well, without gaps at the edges, and cover your mouth and nose. This makes it less likely that your respiratory droplets can reach people and things around you, as well as makes it a source of protection for you.”</a:t>
            </a:r>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6</a:t>
            </a:fld>
            <a:endParaRPr lang="en-US" dirty="0"/>
          </a:p>
        </p:txBody>
      </p:sp>
    </p:spTree>
    <p:extLst>
      <p:ext uri="{BB962C8B-B14F-4D97-AF65-F5344CB8AC3E}">
        <p14:creationId xmlns:p14="http://schemas.microsoft.com/office/powerpoint/2010/main" val="38299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Reinforce that N95 respirators not only protect the wearer from breathing in respiratory droplets, but many of them also serve as source control, blocking the wearer’s respiratory droplets.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your audience, you may wish to refer to other episodes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to other elements in the Facilitator Toolkit, to add to the discussion of N95 respirators.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and your group has discussed N95 respirators before or plans to in the future, you may wish to refer to that information.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you may have cared for patients with COVID-19 and used an N95 respirator. Most N95s used in healthcare are also good for source control because they block your respiratory droplets from being breathed out into the air. So not only are you protected from virus that your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patient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breathing out, if you’re infected, your patients and your colleagues are also protected from any virus that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you’re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breathing out.”</a:t>
            </a: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7</a:t>
            </a:fld>
            <a:endParaRPr lang="en-US" dirty="0"/>
          </a:p>
        </p:txBody>
      </p:sp>
    </p:spTree>
    <p:extLst>
      <p:ext uri="{BB962C8B-B14F-4D97-AF65-F5344CB8AC3E}">
        <p14:creationId xmlns:p14="http://schemas.microsoft.com/office/powerpoint/2010/main" val="371507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 to wrap-up of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D5643369-B893-49E9-AFB9-C82B5FBDF907}" type="slidenum">
              <a:rPr lang="en-US" smtClean="0"/>
              <a:t>8</a:t>
            </a:fld>
            <a:endParaRPr lang="en-US" dirty="0"/>
          </a:p>
        </p:txBody>
      </p:sp>
    </p:spTree>
    <p:extLst>
      <p:ext uri="{BB962C8B-B14F-4D97-AF65-F5344CB8AC3E}">
        <p14:creationId xmlns:p14="http://schemas.microsoft.com/office/powerpoint/2010/main" val="240952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all for your time! Please take a moment to reflect on today’s session and share any remaining questions you have.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9</a:t>
            </a:fld>
            <a:endParaRPr lang="en-US" dirty="0"/>
          </a:p>
        </p:txBody>
      </p:sp>
    </p:spTree>
    <p:extLst>
      <p:ext uri="{BB962C8B-B14F-4D97-AF65-F5344CB8AC3E}">
        <p14:creationId xmlns:p14="http://schemas.microsoft.com/office/powerpoint/2010/main" val="2839027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D8AB859A-23E1-4ED2-8784-7690102253EF}" type="datetime1">
              <a:rPr lang="en-US" smtClean="0"/>
              <a:t>9/14/2021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Hand Hygiene</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89CD212-896B-4E17-B94F-9487DFFFFEF2}" type="datetime1">
              <a:rPr lang="en-US" smtClean="0"/>
              <a:t>9/14/2021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lvl1pPr>
              <a:defRPr/>
            </a:lvl1pPr>
          </a:lstStyle>
          <a:p>
            <a:r>
              <a:rPr lang="en-US" dirty="0"/>
              <a:t>Source Control</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CE635EA5-E536-4440-A0F5-5A7227CB92E7}" type="datetime1">
              <a:rPr lang="en-US" smtClean="0"/>
              <a:t>9/14/2021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Hand Hygiene</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39B08D4-CE16-4AAE-A3E5-F1603859D664}" type="datetime1">
              <a:rPr lang="en-US" smtClean="0"/>
              <a:t>9/14/2021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E6319DE-4F39-4351-A4C6-DC246A444062}" type="datetime1">
              <a:rPr lang="en-US" smtClean="0"/>
              <a:t>9/14/2021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Hand Hygiene</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06F4BBE7-65A2-459A-B205-2304AF31B173}" type="datetime1">
              <a:rPr lang="en-US" smtClean="0"/>
              <a:t>9/14/2021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Hand Hygiene</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AF263BD-8129-478C-9776-4FDB12B3D65A}" type="datetime1">
              <a:rPr lang="en-US" smtClean="0"/>
              <a:t>9/14/2021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71" r:id="rId11"/>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11.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a:xfrm>
            <a:off x="673100" y="1122363"/>
            <a:ext cx="6229350" cy="2387600"/>
          </a:xfrm>
        </p:spPr>
        <p:txBody>
          <a:bodyPr/>
          <a:lstStyle/>
          <a:p>
            <a:r>
              <a:rPr lang="en-US" dirty="0">
                <a:solidFill>
                  <a:srgbClr val="F4DF4D"/>
                </a:solidFill>
              </a:rPr>
              <a:t>Topic 13:	</a:t>
            </a:r>
            <a:br>
              <a:rPr lang="en-US" dirty="0">
                <a:solidFill>
                  <a:srgbClr val="F4DF4D"/>
                </a:solidFill>
              </a:rPr>
            </a:br>
            <a:r>
              <a:rPr lang="en-US" dirty="0"/>
              <a:t>Source control</a:t>
            </a:r>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a:xfrm>
            <a:off x="7605133" y="5755518"/>
            <a:ext cx="4113894" cy="555833"/>
          </a:xfrm>
        </p:spPr>
        <p:txBody>
          <a:bodyPr/>
          <a:lstStyle/>
          <a:p>
            <a:pPr algn="r"/>
            <a:r>
              <a:rPr lang="en-US" dirty="0">
                <a:solidFill>
                  <a:srgbClr val="595959"/>
                </a:solidFill>
              </a:rPr>
              <a:t> [Date of Training]</a:t>
            </a:r>
          </a:p>
        </p:txBody>
      </p:sp>
      <p:pic>
        <p:nvPicPr>
          <p:cNvPr id="4" name="Picture 3" descr="Logo: Project Firstline - &#10;CDC's National Training Collaborative for Healthcare Infection Prevention &amp; Control">
            <a:extLst>
              <a:ext uri="{FF2B5EF4-FFF2-40B4-BE49-F238E27FC236}">
                <a16:creationId xmlns:a16="http://schemas.microsoft.com/office/drawing/2014/main" id="{C25179A1-A8A0-4248-9CD4-7A78E0FE4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600200"/>
            <a:ext cx="10685106" cy="4318000"/>
          </a:xfrm>
        </p:spPr>
        <p:txBody>
          <a:bodyPr/>
          <a:lstStyle/>
          <a:p>
            <a:r>
              <a:rPr lang="en-US" sz="2400" dirty="0"/>
              <a:t>Source control keeps germs from spreading by stopping them at their source, before they can spread to other people.</a:t>
            </a:r>
          </a:p>
          <a:p>
            <a:r>
              <a:rPr lang="en-US" sz="2400" dirty="0"/>
              <a:t>Source control is an important tool to reduce the spread of COVID-19 and other respiratory infections as well as other diseases.</a:t>
            </a:r>
          </a:p>
          <a:p>
            <a:r>
              <a:rPr lang="en-US" sz="2400" dirty="0"/>
              <a:t>For COVID-19, source control focuses on covering your nose and mouth with a mask to keep your respiratory droplets out of the air.</a:t>
            </a:r>
          </a:p>
          <a:p>
            <a:r>
              <a:rPr lang="en-US" sz="2400" dirty="0"/>
              <a:t>Most N95 respirators used in healthcare not only protect you from virus that your patient is breathing out, but also protect your patients and your colleagues from germs that you might be breathing out. </a:t>
            </a:r>
            <a:endParaRPr lang="en-US" dirty="0"/>
          </a:p>
        </p:txBody>
      </p:sp>
      <p:sp>
        <p:nvSpPr>
          <p:cNvPr id="4" name="Footer Placeholder 3">
            <a:extLst>
              <a:ext uri="{FF2B5EF4-FFF2-40B4-BE49-F238E27FC236}">
                <a16:creationId xmlns:a16="http://schemas.microsoft.com/office/drawing/2014/main" id="{CCABCEAD-84AD-4318-9168-FCE8CDBFC105}"/>
              </a:ext>
            </a:extLst>
          </p:cNvPr>
          <p:cNvSpPr>
            <a:spLocks noGrp="1"/>
          </p:cNvSpPr>
          <p:nvPr>
            <p:ph type="ftr" sz="quarter" idx="11"/>
          </p:nvPr>
        </p:nvSpPr>
        <p:spPr>
          <a:xfrm>
            <a:off x="4680857" y="6410780"/>
            <a:ext cx="6395357" cy="365125"/>
          </a:xfrm>
        </p:spPr>
        <p:txBody>
          <a:bodyPr/>
          <a:lstStyle/>
          <a:p>
            <a:r>
              <a:rPr lang="fr-FR" dirty="0"/>
              <a:t>Source Control</a:t>
            </a:r>
            <a:endParaRPr lang="en-US" dirty="0"/>
          </a:p>
        </p:txBody>
      </p:sp>
      <p:sp>
        <p:nvSpPr>
          <p:cNvPr id="5" name="Slide Number Placeholder 4">
            <a:extLst>
              <a:ext uri="{FF2B5EF4-FFF2-40B4-BE49-F238E27FC236}">
                <a16:creationId xmlns:a16="http://schemas.microsoft.com/office/drawing/2014/main" id="{412EBCB5-4EE5-4375-80EE-1EC2AB8CF2C6}"/>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fontScale="77500" lnSpcReduction="20000"/>
          </a:bodyPr>
          <a:lstStyle/>
          <a:p>
            <a:pPr marL="0" indent="0">
              <a:lnSpc>
                <a:spcPct val="110000"/>
              </a:lnSpc>
              <a:spcBef>
                <a:spcPts val="0"/>
              </a:spcBef>
              <a:buNone/>
            </a:pPr>
            <a:r>
              <a:rPr lang="en-US" sz="2700" dirty="0">
                <a:latin typeface="+mn-lt"/>
              </a:rPr>
              <a:t>Project Firstline on CDC: </a:t>
            </a:r>
          </a:p>
          <a:p>
            <a:pPr marL="0" indent="0">
              <a:lnSpc>
                <a:spcPct val="110000"/>
              </a:lnSpc>
              <a:spcBef>
                <a:spcPts val="0"/>
              </a:spcBef>
              <a:spcAft>
                <a:spcPts val="1200"/>
              </a:spcAft>
              <a:buNone/>
            </a:pPr>
            <a:r>
              <a:rPr lang="en-US" sz="2700" dirty="0">
                <a:latin typeface="+mn-lt"/>
                <a:hlinkClick r:id="rId4"/>
              </a:rPr>
              <a:t>https://www.cdc.gov/infection control/projectfirstline/index.html</a:t>
            </a:r>
            <a:endParaRPr lang="en-US" sz="2700" dirty="0">
              <a:latin typeface="+mn-lt"/>
            </a:endParaRPr>
          </a:p>
          <a:p>
            <a:pPr marL="0" indent="0">
              <a:lnSpc>
                <a:spcPct val="110000"/>
              </a:lnSpc>
              <a:spcBef>
                <a:spcPts val="0"/>
              </a:spcBef>
              <a:buNone/>
            </a:pPr>
            <a:r>
              <a:rPr lang="en-US" sz="2700" dirty="0">
                <a:latin typeface="+mn-lt"/>
              </a:rPr>
              <a:t>CDC’s Project Firstline on Facebook:</a:t>
            </a:r>
          </a:p>
          <a:p>
            <a:pPr marL="0" indent="0">
              <a:lnSpc>
                <a:spcPct val="110000"/>
              </a:lnSpc>
              <a:spcBef>
                <a:spcPts val="0"/>
              </a:spcBef>
              <a:spcAft>
                <a:spcPts val="1200"/>
              </a:spcAft>
              <a:buNone/>
            </a:pPr>
            <a:r>
              <a:rPr lang="en-US" sz="2700" dirty="0">
                <a:latin typeface="+mn-lt"/>
                <a:hlinkClick r:id="rId5"/>
              </a:rPr>
              <a:t>https://www.facebook.com/CDCProjectFirstline</a:t>
            </a:r>
            <a:r>
              <a:rPr lang="en-US" sz="2700" dirty="0">
                <a:latin typeface="+mn-lt"/>
              </a:rPr>
              <a:t> </a:t>
            </a:r>
          </a:p>
          <a:p>
            <a:pPr marL="0" indent="0">
              <a:lnSpc>
                <a:spcPct val="110000"/>
              </a:lnSpc>
              <a:spcBef>
                <a:spcPts val="0"/>
              </a:spcBef>
              <a:buNone/>
            </a:pPr>
            <a:r>
              <a:rPr lang="en-US" sz="2700" dirty="0">
                <a:latin typeface="+mn-lt"/>
              </a:rPr>
              <a:t>CDC’s Project Firstline on Twitter:</a:t>
            </a:r>
          </a:p>
          <a:p>
            <a:pPr marL="0" indent="0">
              <a:lnSpc>
                <a:spcPct val="110000"/>
              </a:lnSpc>
              <a:spcBef>
                <a:spcPts val="0"/>
              </a:spcBef>
              <a:spcAft>
                <a:spcPts val="1200"/>
              </a:spcAft>
              <a:buNone/>
            </a:pPr>
            <a:r>
              <a:rPr lang="en-US" sz="2700" dirty="0">
                <a:latin typeface="+mn-lt"/>
                <a:hlinkClick r:id="rId6"/>
              </a:rPr>
              <a:t>https://twitter.com/CDC_Firstline</a:t>
            </a:r>
            <a:endParaRPr lang="en-US" sz="2700" dirty="0">
              <a:latin typeface="+mn-lt"/>
            </a:endParaRPr>
          </a:p>
          <a:p>
            <a:pPr marL="0" indent="0">
              <a:lnSpc>
                <a:spcPct val="110000"/>
              </a:lnSpc>
              <a:spcBef>
                <a:spcPts val="0"/>
              </a:spcBef>
              <a:buNone/>
            </a:pPr>
            <a:r>
              <a:rPr lang="en-US" sz="2700" dirty="0">
                <a:latin typeface="+mn-lt"/>
              </a:rPr>
              <a:t>Project Firstline Inside Infection Control on YouTube:</a:t>
            </a:r>
          </a:p>
          <a:p>
            <a:pPr marL="0" indent="0">
              <a:lnSpc>
                <a:spcPct val="110000"/>
              </a:lnSpc>
              <a:spcBef>
                <a:spcPts val="0"/>
              </a:spcBef>
              <a:spcAft>
                <a:spcPts val="1200"/>
              </a:spcAft>
              <a:buNone/>
            </a:pPr>
            <a:r>
              <a:rPr lang="en-US" sz="2700" dirty="0">
                <a:latin typeface="+mn-lt"/>
                <a:hlinkClick r:id="rId7"/>
              </a:rPr>
              <a:t>https://www.youtube.com/playlist?list=PLvrp9iOILTQZQGtDnSDGViKDdRtIc13VX</a:t>
            </a:r>
            <a:r>
              <a:rPr lang="en-US" sz="2700" dirty="0">
                <a:latin typeface="+mn-lt"/>
              </a:rPr>
              <a:t> </a:t>
            </a:r>
          </a:p>
          <a:p>
            <a:pPr marL="0" indent="0">
              <a:lnSpc>
                <a:spcPct val="110000"/>
              </a:lnSpc>
              <a:spcBef>
                <a:spcPts val="0"/>
              </a:spcBef>
              <a:buNone/>
            </a:pPr>
            <a:r>
              <a:rPr lang="en-US" sz="2700" dirty="0">
                <a:latin typeface="+mn-lt"/>
              </a:rPr>
              <a:t>To sign up for Project Firstline e-mails, click here: </a:t>
            </a:r>
            <a:r>
              <a:rPr lang="en-US" sz="2700" dirty="0">
                <a:latin typeface="+mn-lt"/>
                <a:hlinkClick r:id="rId8"/>
              </a:rPr>
              <a:t>https://tools.cdc.gov/campaignproxyservice/subscriptions.aspx?topic_id=USCDC_2104</a:t>
            </a:r>
            <a:r>
              <a:rPr lang="en-US" sz="2700" dirty="0">
                <a:latin typeface="+mn-lt"/>
              </a:rPr>
              <a:t>  </a:t>
            </a:r>
            <a:endParaRPr lang="en-US" sz="1100" dirty="0">
              <a:latin typeface="+mn-lt"/>
            </a:endParaRP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prstGeom prst="rect">
            <a:avLst/>
          </a:prstGeom>
        </p:spPr>
        <p:txBody>
          <a:bodyPr/>
          <a:lstStyle/>
          <a:p>
            <a:r>
              <a:rPr lang="en-US" dirty="0"/>
              <a:t>Source Control</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12</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pPr>
              <a:spcBef>
                <a:spcPts val="1800"/>
              </a:spcBef>
            </a:pPr>
            <a:r>
              <a:rPr lang="en-US" dirty="0"/>
              <a:t>Welcome</a:t>
            </a:r>
          </a:p>
          <a:p>
            <a:pPr>
              <a:spcBef>
                <a:spcPts val="1800"/>
              </a:spcBef>
            </a:pPr>
            <a:r>
              <a:rPr lang="en-US" dirty="0"/>
              <a:t>What Is Source Control? Why Does it Matter? </a:t>
            </a:r>
          </a:p>
          <a:p>
            <a:pPr>
              <a:spcBef>
                <a:spcPts val="1800"/>
              </a:spcBef>
            </a:pPr>
            <a:r>
              <a:rPr lang="en-US" dirty="0"/>
              <a:t>How Can Masks Stop Germs at the Source?</a:t>
            </a:r>
          </a:p>
          <a:p>
            <a:pPr>
              <a:spcBef>
                <a:spcPts val="1800"/>
              </a:spcBef>
            </a:pPr>
            <a:r>
              <a:rPr lang="en-US" dirty="0"/>
              <a:t>Reflection</a:t>
            </a:r>
          </a:p>
        </p:txBody>
      </p:sp>
      <p:sp>
        <p:nvSpPr>
          <p:cNvPr id="4" name="Footer Placeholder 3">
            <a:extLst>
              <a:ext uri="{FF2B5EF4-FFF2-40B4-BE49-F238E27FC236}">
                <a16:creationId xmlns:a16="http://schemas.microsoft.com/office/drawing/2014/main" id="{716FEBDD-3A69-4D3B-9DE2-8680C5E0DC7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71D38768-2733-4B1C-B8A0-B649C9AEBE83}"/>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custDataLst>
      <p:tags r:id="rId1"/>
    </p:custDataLst>
    <p:extLst>
      <p:ext uri="{BB962C8B-B14F-4D97-AF65-F5344CB8AC3E}">
        <p14:creationId xmlns:p14="http://schemas.microsoft.com/office/powerpoint/2010/main" val="29019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02B8-D474-45E0-B366-16707CE64117}"/>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75BD9C1F-A365-4F48-BDF9-BB2151ADEDB7}"/>
              </a:ext>
            </a:extLst>
          </p:cNvPr>
          <p:cNvSpPr>
            <a:spLocks noGrp="1"/>
          </p:cNvSpPr>
          <p:nvPr>
            <p:ph idx="1"/>
          </p:nvPr>
        </p:nvSpPr>
        <p:spPr/>
        <p:txBody>
          <a:bodyPr/>
          <a:lstStyle/>
          <a:p>
            <a:pPr marL="0" lvl="0" indent="0">
              <a:buNone/>
            </a:pPr>
            <a:endParaRPr lang="en-US" dirty="0"/>
          </a:p>
          <a:p>
            <a:pPr lvl="0"/>
            <a:r>
              <a:rPr lang="en-US" dirty="0"/>
              <a:t>Explain how source control keeps germs from spreading.</a:t>
            </a:r>
          </a:p>
          <a:p>
            <a:pPr marL="0" lvl="0" indent="0">
              <a:buNone/>
            </a:pPr>
            <a:endParaRPr lang="en-US" dirty="0"/>
          </a:p>
          <a:p>
            <a:pPr lvl="0"/>
            <a:r>
              <a:rPr lang="en-US" dirty="0"/>
              <a:t>Discuss one (1) reason why source control for COVID-19 focuses on masking.</a:t>
            </a:r>
          </a:p>
        </p:txBody>
      </p:sp>
      <p:sp>
        <p:nvSpPr>
          <p:cNvPr id="3" name="Footer Placeholder 2">
            <a:extLst>
              <a:ext uri="{FF2B5EF4-FFF2-40B4-BE49-F238E27FC236}">
                <a16:creationId xmlns:a16="http://schemas.microsoft.com/office/drawing/2014/main" id="{9D64EE69-62BB-4E80-8FB4-0A4ADF452ECE}"/>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8416C96E-ACE5-4A93-8449-CA01076EE06F}"/>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custDataLst>
      <p:tags r:id="rId1"/>
    </p:custDataLst>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8" name="Content Placeholder 7">
            <a:extLst>
              <a:ext uri="{FF2B5EF4-FFF2-40B4-BE49-F238E27FC236}">
                <a16:creationId xmlns:a16="http://schemas.microsoft.com/office/drawing/2014/main" id="{7A45EE36-7E96-43BA-8C1A-E986317942DB}"/>
              </a:ext>
            </a:extLst>
          </p:cNvPr>
          <p:cNvSpPr>
            <a:spLocks noGrp="1"/>
          </p:cNvSpPr>
          <p:nvPr>
            <p:ph sz="half" idx="1"/>
          </p:nvPr>
        </p:nvSpPr>
        <p:spPr>
          <a:xfrm>
            <a:off x="838200" y="2266949"/>
            <a:ext cx="3371850" cy="3429001"/>
          </a:xfrm>
        </p:spPr>
        <p:txBody>
          <a:bodyPr/>
          <a:lstStyle/>
          <a:p>
            <a:pPr marL="0" indent="0">
              <a:buNone/>
            </a:pPr>
            <a:r>
              <a:rPr lang="en-US" b="1" dirty="0">
                <a:solidFill>
                  <a:srgbClr val="13619C"/>
                </a:solidFill>
              </a:rPr>
              <a:t>Source control for COVID-19</a:t>
            </a:r>
          </a:p>
        </p:txBody>
      </p:sp>
      <p:sp>
        <p:nvSpPr>
          <p:cNvPr id="3" name="Content Placeholder 2">
            <a:extLst>
              <a:ext uri="{FF2B5EF4-FFF2-40B4-BE49-F238E27FC236}">
                <a16:creationId xmlns:a16="http://schemas.microsoft.com/office/drawing/2014/main" id="{6A5BD744-99FB-4269-AE37-41BA0DE1C585}"/>
              </a:ext>
            </a:extLst>
          </p:cNvPr>
          <p:cNvSpPr>
            <a:spLocks noGrp="1"/>
          </p:cNvSpPr>
          <p:nvPr>
            <p:ph sz="half" idx="2"/>
          </p:nvPr>
        </p:nvSpPr>
        <p:spPr>
          <a:xfrm>
            <a:off x="4680857" y="2266949"/>
            <a:ext cx="6215743" cy="3429001"/>
          </a:xfrm>
        </p:spPr>
        <p:txBody>
          <a:bodyPr/>
          <a:lstStyle/>
          <a:p>
            <a:pPr marL="0" indent="0">
              <a:buNone/>
            </a:pPr>
            <a:r>
              <a:rPr lang="en-US" dirty="0"/>
              <a:t>Use of well-fitting cloth masks, facemasks, or respirators to cover a person’s mouth and nose to prevent spread of respiratory secretions when they are breathing, talking, sneezing, or coughing.</a:t>
            </a:r>
          </a:p>
        </p:txBody>
      </p:sp>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59561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4BAE-2D3A-4B63-A2E7-83EBDAB4F3B6}"/>
              </a:ext>
            </a:extLst>
          </p:cNvPr>
          <p:cNvSpPr>
            <a:spLocks noGrp="1"/>
          </p:cNvSpPr>
          <p:nvPr>
            <p:ph type="title"/>
          </p:nvPr>
        </p:nvSpPr>
        <p:spPr>
          <a:xfrm>
            <a:off x="838200" y="238125"/>
            <a:ext cx="10515600" cy="702457"/>
          </a:xfrm>
        </p:spPr>
        <p:txBody>
          <a:bodyPr anchor="ctr">
            <a:normAutofit/>
          </a:bodyPr>
          <a:lstStyle/>
          <a:p>
            <a:r>
              <a:rPr lang="en-US" dirty="0"/>
              <a:t>Respiratory droplets</a:t>
            </a:r>
          </a:p>
        </p:txBody>
      </p:sp>
      <p:sp>
        <p:nvSpPr>
          <p:cNvPr id="3" name="Rectangle 2" descr="A person sneezing, releasing respiratory droplets">
            <a:extLst>
              <a:ext uri="{FF2B5EF4-FFF2-40B4-BE49-F238E27FC236}">
                <a16:creationId xmlns:a16="http://schemas.microsoft.com/office/drawing/2014/main" id="{DBD14193-B27A-456D-895D-16506FA62B9C}"/>
              </a:ext>
            </a:extLst>
          </p:cNvPr>
          <p:cNvSpPr/>
          <p:nvPr/>
        </p:nvSpPr>
        <p:spPr>
          <a:xfrm>
            <a:off x="1014761" y="1550020"/>
            <a:ext cx="5252224" cy="433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A person breathing out respiratory droplets">
            <a:extLst>
              <a:ext uri="{FF2B5EF4-FFF2-40B4-BE49-F238E27FC236}">
                <a16:creationId xmlns:a16="http://schemas.microsoft.com/office/drawing/2014/main" id="{1F7EF906-0789-40AE-893A-51D7A4BC90F8}"/>
              </a:ext>
            </a:extLst>
          </p:cNvPr>
          <p:cNvSpPr/>
          <p:nvPr/>
        </p:nvSpPr>
        <p:spPr>
          <a:xfrm>
            <a:off x="6419385" y="1463518"/>
            <a:ext cx="4757854" cy="452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CB15E78-DB8C-4654-81FE-4B681B84DD5A}"/>
              </a:ext>
            </a:extLst>
          </p:cNvPr>
          <p:cNvSpPr>
            <a:spLocks noGrp="1"/>
          </p:cNvSpPr>
          <p:nvPr>
            <p:ph type="ftr" sz="quarter" idx="11"/>
          </p:nvPr>
        </p:nvSpPr>
        <p:spPr>
          <a:xfrm>
            <a:off x="4680857" y="6410780"/>
            <a:ext cx="6395357" cy="365125"/>
          </a:xfrm>
        </p:spPr>
        <p:txBody>
          <a:bodyPr anchor="ctr">
            <a:normAutofit/>
          </a:bodyPr>
          <a:lstStyle/>
          <a:p>
            <a:pPr>
              <a:spcAft>
                <a:spcPts val="600"/>
              </a:spcAft>
            </a:pPr>
            <a:r>
              <a:rPr lang="en-US" dirty="0"/>
              <a:t>Source Control</a:t>
            </a:r>
          </a:p>
        </p:txBody>
      </p:sp>
      <p:sp>
        <p:nvSpPr>
          <p:cNvPr id="5" name="Slide Number Placeholder 4">
            <a:extLst>
              <a:ext uri="{FF2B5EF4-FFF2-40B4-BE49-F238E27FC236}">
                <a16:creationId xmlns:a16="http://schemas.microsoft.com/office/drawing/2014/main" id="{F184DF43-5989-441C-9D9E-0BD004316D49}"/>
              </a:ext>
            </a:extLst>
          </p:cNvPr>
          <p:cNvSpPr>
            <a:spLocks noGrp="1"/>
          </p:cNvSpPr>
          <p:nvPr>
            <p:ph type="sldNum" sz="quarter" idx="12"/>
          </p:nvPr>
        </p:nvSpPr>
        <p:spPr>
          <a:xfrm>
            <a:off x="11353800" y="6410780"/>
            <a:ext cx="620486" cy="365125"/>
          </a:xfrm>
        </p:spPr>
        <p:txBody>
          <a:bodyPr anchor="ctr">
            <a:normAutofit/>
          </a:bodyPr>
          <a:lstStyle/>
          <a:p>
            <a:pPr>
              <a:spcAft>
                <a:spcPts val="600"/>
              </a:spcAft>
            </a:pPr>
            <a:fld id="{EF026F98-229B-48B0-BECF-EA1F5459ACF1}" type="slidenum">
              <a:rPr lang="en-US" smtClean="0"/>
              <a:pPr>
                <a:spcAft>
                  <a:spcPts val="600"/>
                </a:spcAft>
              </a:pPr>
              <a:t>5</a:t>
            </a:fld>
            <a:endParaRPr lang="en-US" dirty="0"/>
          </a:p>
        </p:txBody>
      </p:sp>
    </p:spTree>
    <p:custDataLst>
      <p:tags r:id="rId1"/>
    </p:custDataLst>
    <p:extLst>
      <p:ext uri="{BB962C8B-B14F-4D97-AF65-F5344CB8AC3E}">
        <p14:creationId xmlns:p14="http://schemas.microsoft.com/office/powerpoint/2010/main" val="379876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Masks </a:t>
            </a:r>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628699" y="2158521"/>
            <a:ext cx="4052158" cy="3454880"/>
          </a:xfrm>
        </p:spPr>
        <p:txBody>
          <a:bodyPr/>
          <a:lstStyle/>
          <a:p>
            <a:pPr marL="0" indent="0">
              <a:buNone/>
            </a:pPr>
            <a:r>
              <a:rPr lang="en-US" b="1" dirty="0">
                <a:solidFill>
                  <a:schemeClr val="accent1"/>
                </a:solidFill>
              </a:rPr>
              <a:t>Wear a mask that </a:t>
            </a:r>
          </a:p>
          <a:p>
            <a:r>
              <a:rPr lang="en-US" dirty="0"/>
              <a:t>Fits snugly around the cheeks and chin without gaps at the edges </a:t>
            </a:r>
          </a:p>
          <a:p>
            <a:r>
              <a:rPr lang="en-US" dirty="0"/>
              <a:t>Covers your mouth and nose </a:t>
            </a:r>
          </a:p>
        </p:txBody>
      </p:sp>
      <p:sp>
        <p:nvSpPr>
          <p:cNvPr id="6" name="Rectangle 5" descr="A person wearing a poorly fitting mask that is not snug around the cheeks and chin">
            <a:extLst>
              <a:ext uri="{FF2B5EF4-FFF2-40B4-BE49-F238E27FC236}">
                <a16:creationId xmlns:a16="http://schemas.microsoft.com/office/drawing/2014/main" id="{504923C5-6F07-46E2-8BFA-7F7D3326F288}"/>
              </a:ext>
            </a:extLst>
          </p:cNvPr>
          <p:cNvSpPr/>
          <p:nvPr/>
        </p:nvSpPr>
        <p:spPr>
          <a:xfrm>
            <a:off x="5062653" y="2430965"/>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Wearing a mask correctly means it fits snugly around the cheeks and chin and covers the mouth and nose">
            <a:extLst>
              <a:ext uri="{FF2B5EF4-FFF2-40B4-BE49-F238E27FC236}">
                <a16:creationId xmlns:a16="http://schemas.microsoft.com/office/drawing/2014/main" id="{E55BB83A-9325-447E-9830-AF3A2433F4E7}"/>
              </a:ext>
            </a:extLst>
          </p:cNvPr>
          <p:cNvSpPr/>
          <p:nvPr/>
        </p:nvSpPr>
        <p:spPr>
          <a:xfrm>
            <a:off x="8407506" y="2430964"/>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6</a:t>
            </a:fld>
            <a:endParaRPr lang="en-US" dirty="0"/>
          </a:p>
        </p:txBody>
      </p:sp>
    </p:spTree>
    <p:custDataLst>
      <p:tags r:id="rId1"/>
    </p:custDataLst>
    <p:extLst>
      <p:ext uri="{BB962C8B-B14F-4D97-AF65-F5344CB8AC3E}">
        <p14:creationId xmlns:p14="http://schemas.microsoft.com/office/powerpoint/2010/main" val="382948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a:t>
            </a:r>
            <a:r>
              <a:rPr lang="en-US" cap="none" dirty="0"/>
              <a:t>N95s </a:t>
            </a:r>
            <a:endParaRPr lang="en-US" dirty="0"/>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838200" y="2056622"/>
            <a:ext cx="4613031" cy="3480036"/>
          </a:xfrm>
        </p:spPr>
        <p:txBody>
          <a:bodyPr/>
          <a:lstStyle/>
          <a:p>
            <a:r>
              <a:rPr lang="en-US" dirty="0"/>
              <a:t>N95s protect you from breathing in respiratory droplets.</a:t>
            </a:r>
          </a:p>
          <a:p>
            <a:r>
              <a:rPr lang="en-US" dirty="0"/>
              <a:t>Most N95s also block your respiratory droplets from being breathed out into the air. </a:t>
            </a:r>
          </a:p>
        </p:txBody>
      </p:sp>
      <p:sp>
        <p:nvSpPr>
          <p:cNvPr id="6" name="Rectangle 5" descr="A person wearing an N95">
            <a:extLst>
              <a:ext uri="{FF2B5EF4-FFF2-40B4-BE49-F238E27FC236}">
                <a16:creationId xmlns:a16="http://schemas.microsoft.com/office/drawing/2014/main" id="{72CAA674-60A9-4BB7-BC7F-90697DADA61F}"/>
              </a:ext>
            </a:extLst>
          </p:cNvPr>
          <p:cNvSpPr/>
          <p:nvPr/>
        </p:nvSpPr>
        <p:spPr>
          <a:xfrm>
            <a:off x="5920784" y="1650379"/>
            <a:ext cx="5155430" cy="466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7</a:t>
            </a:fld>
            <a:endParaRPr lang="en-US" dirty="0"/>
          </a:p>
        </p:txBody>
      </p:sp>
    </p:spTree>
    <p:custDataLst>
      <p:tags r:id="rId1"/>
    </p:custDataLst>
    <p:extLst>
      <p:ext uri="{BB962C8B-B14F-4D97-AF65-F5344CB8AC3E}">
        <p14:creationId xmlns:p14="http://schemas.microsoft.com/office/powerpoint/2010/main" val="384862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C73D2-A1FB-454A-9DE6-3BE40DCF7EBA}"/>
              </a:ext>
            </a:extLst>
          </p:cNvPr>
          <p:cNvSpPr>
            <a:spLocks noGrp="1"/>
          </p:cNvSpPr>
          <p:nvPr>
            <p:ph type="title"/>
          </p:nvPr>
        </p:nvSpPr>
        <p:spPr/>
        <p:txBody>
          <a:bodyPr/>
          <a:lstStyle/>
          <a:p>
            <a:r>
              <a:rPr lang="en-US" dirty="0"/>
              <a:t>Reflection</a:t>
            </a:r>
          </a:p>
        </p:txBody>
      </p:sp>
      <p:sp>
        <p:nvSpPr>
          <p:cNvPr id="3" name="Slide Number Placeholder 2">
            <a:extLst>
              <a:ext uri="{FF2B5EF4-FFF2-40B4-BE49-F238E27FC236}">
                <a16:creationId xmlns:a16="http://schemas.microsoft.com/office/drawing/2014/main" id="{1DF41F16-2769-4B76-A041-30820A44C9DB}"/>
              </a:ext>
            </a:extLst>
          </p:cNvPr>
          <p:cNvSpPr>
            <a:spLocks noGrp="1"/>
          </p:cNvSpPr>
          <p:nvPr>
            <p:ph type="sldNum" sz="quarter" idx="12"/>
          </p:nvPr>
        </p:nvSpPr>
        <p:spPr/>
        <p:txBody>
          <a:bodyPr/>
          <a:lstStyle/>
          <a:p>
            <a:fld id="{EF026F98-229B-48B0-BECF-EA1F5459ACF1}" type="slidenum">
              <a:rPr lang="en-US" smtClean="0"/>
              <a:t>8</a:t>
            </a:fld>
            <a:endParaRPr lang="en-US" dirty="0"/>
          </a:p>
        </p:txBody>
      </p:sp>
    </p:spTree>
    <p:extLst>
      <p:ext uri="{BB962C8B-B14F-4D97-AF65-F5344CB8AC3E}">
        <p14:creationId xmlns:p14="http://schemas.microsoft.com/office/powerpoint/2010/main" val="233161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73FCF5-C513-40FA-B377-6204D59DEAA3}"/>
              </a:ext>
            </a:extLst>
          </p:cNvPr>
          <p:cNvSpPr>
            <a:spLocks noGrp="1"/>
          </p:cNvSpPr>
          <p:nvPr>
            <p:ph type="title"/>
          </p:nvPr>
        </p:nvSpPr>
        <p:spPr>
          <a:xfrm>
            <a:off x="884393" y="2068551"/>
            <a:ext cx="3932237" cy="1600200"/>
          </a:xfrm>
        </p:spPr>
        <p:txBody>
          <a:bodyPr vert="horz" lIns="91440" tIns="45720" rIns="91440" bIns="45720" rtlCol="0" anchor="b">
            <a:noAutofit/>
          </a:bodyPr>
          <a:lstStyle/>
          <a:p>
            <a:r>
              <a:rPr lang="en-US" sz="3600" b="0" dirty="0"/>
              <a:t>Questions?</a:t>
            </a:r>
          </a:p>
        </p:txBody>
      </p:sp>
      <p:sp>
        <p:nvSpPr>
          <p:cNvPr id="2" name="Slide Number Placeholder 1">
            <a:extLst>
              <a:ext uri="{FF2B5EF4-FFF2-40B4-BE49-F238E27FC236}">
                <a16:creationId xmlns:a16="http://schemas.microsoft.com/office/drawing/2014/main" id="{141C3F12-B353-4EEF-BF3A-3F11C97B258A}"/>
              </a:ext>
            </a:extLst>
          </p:cNvPr>
          <p:cNvSpPr>
            <a:spLocks noGrp="1"/>
          </p:cNvSpPr>
          <p:nvPr>
            <p:ph type="sldNum" sz="quarter" idx="12"/>
          </p:nvPr>
        </p:nvSpPr>
        <p:spPr>
          <a:xfrm>
            <a:off x="11241834" y="6410780"/>
            <a:ext cx="620486" cy="365125"/>
          </a:xfrm>
        </p:spPr>
        <p:txBody>
          <a:bodyPr/>
          <a:lstStyle/>
          <a:p>
            <a:fld id="{82640534-B2B5-4A62-BCD9-9076A5F4FB69}" type="slidenum">
              <a:rPr lang="en-US" smtClean="0"/>
              <a:pPr/>
              <a:t>9</a:t>
            </a:fld>
            <a:endParaRPr lang="en-US" dirty="0"/>
          </a:p>
        </p:txBody>
      </p:sp>
    </p:spTree>
    <p:custDataLst>
      <p:tags r:id="rId1"/>
    </p:custDataLst>
    <p:extLst>
      <p:ext uri="{BB962C8B-B14F-4D97-AF65-F5344CB8AC3E}">
        <p14:creationId xmlns:p14="http://schemas.microsoft.com/office/powerpoint/2010/main" val="95460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31E02-3AEB-4C4F-9087-2862FC2DE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EA0BD2-3A07-4DC6-B00D-39163103D278}">
  <ds:schemaRefs>
    <ds:schemaRef ds:uri="cc8a450b-1a11-4e56-adcc-c88acab015c1"/>
    <ds:schemaRef ds:uri="http://schemas.microsoft.com/office/2006/metadata/properties"/>
    <ds:schemaRef ds:uri="http://schemas.microsoft.com/office/2006/documentManagement/types"/>
    <ds:schemaRef ds:uri="http://schemas.openxmlformats.org/package/2006/metadata/core-properties"/>
    <ds:schemaRef ds:uri="7c162c85-2e33-4418-8d6a-3c9ae40ca8a5"/>
    <ds:schemaRef ds:uri="http://purl.org/dc/term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A3735F6-BC4D-4120-BEB9-643301A927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6946</TotalTime>
  <Words>2391</Words>
  <Application>Microsoft Office PowerPoint</Application>
  <PresentationFormat>Widescreen</PresentationFormat>
  <Paragraphs>183</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Times New Roman</vt:lpstr>
      <vt:lpstr>Arial</vt:lpstr>
      <vt:lpstr>Symbol</vt:lpstr>
      <vt:lpstr>Calibri</vt:lpstr>
      <vt:lpstr>Courier New</vt:lpstr>
      <vt:lpstr>Wingdings</vt:lpstr>
      <vt:lpstr>Century Gothic</vt:lpstr>
      <vt:lpstr>13780_PFL_PPT_template_Avenir_2-26-21_DRAFT</vt:lpstr>
      <vt:lpstr>Topic 13:  Source control</vt:lpstr>
      <vt:lpstr>Agenda</vt:lpstr>
      <vt:lpstr>Learning Objectives</vt:lpstr>
      <vt:lpstr>Definition</vt:lpstr>
      <vt:lpstr>Respiratory droplets</vt:lpstr>
      <vt:lpstr>Source control tips: Masks </vt:lpstr>
      <vt:lpstr>Source control tips: N95s </vt:lpstr>
      <vt:lpstr>Reflection</vt:lpstr>
      <vt:lpstr>Questions?</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13: Source Control</dc:title>
  <dc:subject>Source Control</dc:subject>
  <dc:creator>Centers for Disease Control and Prevention (CDC)</dc:creator>
  <cp:keywords>CDC, Project Firstline, Infection Control Training, COVID-19, Infection Control, Source Control</cp:keywords>
  <cp:lastModifiedBy>Justin Faerber</cp:lastModifiedBy>
  <cp:revision>185</cp:revision>
  <dcterms:created xsi:type="dcterms:W3CDTF">2021-03-09T12:45:04Z</dcterms:created>
  <dcterms:modified xsi:type="dcterms:W3CDTF">2021-09-14T16:22:18Z</dcterms:modified>
</cp:coreProperties>
</file>