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15"/>
  </p:notesMasterIdLst>
  <p:handoutMasterIdLst>
    <p:handoutMasterId r:id="rId16"/>
  </p:handoutMasterIdLst>
  <p:sldIdLst>
    <p:sldId id="316" r:id="rId5"/>
    <p:sldId id="257" r:id="rId6"/>
    <p:sldId id="293" r:id="rId7"/>
    <p:sldId id="343" r:id="rId8"/>
    <p:sldId id="305" r:id="rId9"/>
    <p:sldId id="338" r:id="rId10"/>
    <p:sldId id="332" r:id="rId11"/>
    <p:sldId id="342" r:id="rId12"/>
    <p:sldId id="290" r:id="rId13"/>
    <p:sldId id="266"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lson, Linda" initials="WL" lastIdx="2" clrIdx="6">
    <p:extLst>
      <p:ext uri="{19B8F6BF-5375-455C-9EA6-DF929625EA0E}">
        <p15:presenceInfo xmlns:p15="http://schemas.microsoft.com/office/powerpoint/2012/main" userId="S::ljwilson@rti.org::134f9502-648d-4a09-bdc5-589689a2e14a"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8" name="Cox, Kendra (CDC/DDID/NCEZID/DHQP)" initials="CK(" lastIdx="20" clrIdx="7">
    <p:extLst>
      <p:ext uri="{19B8F6BF-5375-455C-9EA6-DF929625EA0E}">
        <p15:presenceInfo xmlns:p15="http://schemas.microsoft.com/office/powerpoint/2012/main" userId="S::gfx4@cdc.gov::3112a3a8-8cbb-4d5b-96ee-72aa1ab53303"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9" name="Yates, Kirsten M. (CDC/DDID/NCEZID/DHQP) (CTR)" initials="Y(" lastIdx="3" clrIdx="8">
    <p:extLst>
      <p:ext uri="{19B8F6BF-5375-455C-9EA6-DF929625EA0E}">
        <p15:presenceInfo xmlns:p15="http://schemas.microsoft.com/office/powerpoint/2012/main" userId="S::vrx6@cdc.gov::3a8cfc38-f48f-4f28-85d9-0952e21c9697" providerId="AD"/>
      </p:ext>
    </p:extLst>
  </p:cmAuthor>
  <p:cmAuthor id="3" name="Linda Wilson" initials="LW" lastIdx="19" clrIdx="2">
    <p:extLst>
      <p:ext uri="{19B8F6BF-5375-455C-9EA6-DF929625EA0E}">
        <p15:presenceInfo xmlns:p15="http://schemas.microsoft.com/office/powerpoint/2012/main" userId="Linda Wilson" providerId="None"/>
      </p:ext>
    </p:extLst>
  </p:cmAuthor>
  <p:cmAuthor id="10" name="Lambert, Shari" initials="LS" lastIdx="2" clrIdx="9">
    <p:extLst>
      <p:ext uri="{19B8F6BF-5375-455C-9EA6-DF929625EA0E}">
        <p15:presenceInfo xmlns:p15="http://schemas.microsoft.com/office/powerpoint/2012/main" userId="S::sbl@rti.org::62ef8086-de81-4226-b645-762e6e5dfc71" providerId="AD"/>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30" clrIdx="4">
    <p:extLst>
      <p:ext uri="{19B8F6BF-5375-455C-9EA6-DF929625EA0E}">
        <p15:presenceInfo xmlns:p15="http://schemas.microsoft.com/office/powerpoint/2012/main" userId="S::lrasmussen@rti.org::5ad58509-b95f-4bf5-82b0-3432a84b06de" providerId="AD"/>
      </p:ext>
    </p:extLst>
  </p:cmAuthor>
  <p:cmAuthor id="6" name="Aiken, Merrie" initials="AM" lastIdx="22"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7D4578"/>
    <a:srgbClr val="F2F2F2"/>
    <a:srgbClr val="13619C"/>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20" autoAdjust="0"/>
  </p:normalViewPr>
  <p:slideViewPr>
    <p:cSldViewPr snapToGrid="0">
      <p:cViewPr varScale="1">
        <p:scale>
          <a:sx n="99" d="100"/>
          <a:sy n="99" d="100"/>
        </p:scale>
        <p:origin x="150" y="90"/>
      </p:cViewPr>
      <p:guideLst/>
    </p:cSldViewPr>
  </p:slideViewPr>
  <p:outlineViewPr>
    <p:cViewPr>
      <p:scale>
        <a:sx n="33" d="100"/>
        <a:sy n="33" d="100"/>
      </p:scale>
      <p:origin x="0" y="-28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8/27/2021</a:t>
            </a:fld>
            <a:endParaRPr lang="en-US" dirty="0"/>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dirty="0"/>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8/27/2021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latin typeface="Calibri"/>
                <a:ea typeface="Calibri" panose="020F0502020204030204" pitchFamily="34" charset="0"/>
                <a:cs typeface="Calibri"/>
              </a:rPr>
              <a:t>Participants</a:t>
            </a:r>
            <a:r>
              <a:rPr lang="en-US" sz="1800" dirty="0">
                <a:effectLst/>
                <a:latin typeface="Calibri"/>
                <a:ea typeface="Calibri" panose="020F0502020204030204" pitchFamily="34" charset="0"/>
                <a:cs typeface="Calibri"/>
              </a:rPr>
              <a:t> log in and get settled.</a:t>
            </a:r>
            <a:r>
              <a:rPr lang="en-US" sz="1800" dirty="0">
                <a:latin typeface="Calibri"/>
                <a:ea typeface="Calibri" panose="020F0502020204030204" pitchFamily="34" charset="0"/>
                <a:cs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342900" marR="0" lvl="0" indent="-342900">
              <a:lnSpc>
                <a:spcPct val="107000"/>
              </a:lnSpc>
              <a:spcBef>
                <a:spcPts val="0"/>
              </a:spcBef>
              <a:spcAft>
                <a:spcPts val="8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10 minutes, we’ll explore user seal checks for N95 respirators. Please keep your videos on, to the extent possible, and keep your microphone muted when you are not contributing to the discussion. It’s great to see you all here today!”</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how to make sure you have a good seal when you wear an N95 and why a user seal check is important.”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group discussion of what a user seal check is and why it’s important.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slides 4 and 5 summarize content from Episode 15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How Do I Test the Seal on my N95? For time reasons, the video is not shown during the 10-minute session. You may wish to refer to the Content Outline for Episode 15 for additional discussion points.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why it’s important to do something called a ‘user seal check’ every time you put on your N95?</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You want to make sure you have a good seal around all the edges when you put on your N95, because it’s possible to put it on using the correct technique and still not have that good seal. This makes sure that all the air you’re breathing in goes through the filter first and doesn’t leak in around the edges. If there’s a leak or bad seal, then it’s likely you’ll breathe in unfiltered air, which could have germs in it.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we perform a user seal check?</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follow the instructions on how to do a user seal check that came from the manufacturer of your specific type of N95. Most of the time, the best way to check the seal is with a ‘positive pressure’ check: gently breathe out while blocking the paths where air might escape to make sure there aren’t any leaks around your face or in the filter itself.”</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320060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Invite group discussion of strategies they can use if they find a leak in their N95.</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slides 4 and 5 summarize content from Episode 15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How Do I Test the Seal on my N95? For time reasons, the video is not shown during the 10-minute session. You may wish to refer to the Content Outline for Episode 15 for additional discussion points. </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has animations for the bullets. When you advance to the slide, only the blue text will appear.</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actions you can take if you detect a leak in your N95?</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thanks for your responses. If the pressure doesn’t build up, or there is a leak, you can use both of your hands to mold the metal nose strip to the bridge of your nose, starting from the top. You can also move the straps to different areas at the top and base of your head to get the best possible fit.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there’s still a leak, you may need to be fit-tested with a different model of N95 or a different size. It’s also possible the N95 may be worn out and you need a new one, or you may need a different type of respirator.”</a:t>
            </a:r>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29462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participants for the discussion.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wish to remind the group of key points from other sessions.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reflect on what they learned during the session.</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all did a great job of sharing your observations. Remember, if you’re ever unsure about what to do, such as how to do a user seal check, you can always talk with your supervisor or your colleagues.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use our last few minutes together to reflect on what we’ve learned and think about how we can put what we’ve learned into practice.”</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128902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Are there any unanswered questions or items I can clarify about how to check the seal on your N95?</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user seal checks for your N95s and why those checks are so important. I’ve captured some key takeaways here, which you can review at your leisure after the session today.”</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402081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we covered a lot today, there is still much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next training topic].”</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9</a:t>
            </a:fld>
            <a:endParaRPr lang="en-US" dirty="0"/>
          </a:p>
        </p:txBody>
      </p:sp>
    </p:spTree>
    <p:extLst>
      <p:ext uri="{BB962C8B-B14F-4D97-AF65-F5344CB8AC3E}">
        <p14:creationId xmlns:p14="http://schemas.microsoft.com/office/powerpoint/2010/main" val="3969087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8/27/2021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dirty="0"/>
              <a:t>Ppe part 2 – Gloves &amp; Gowns</a:t>
            </a:r>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8/27/2021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8/27/2021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8/27/2021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dirty="0"/>
              <a:t>Ppe part 2 – Gloves &amp; Gowns</a:t>
            </a:r>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3 – Respirators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8/27/2021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8/27/2021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8/27/2021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8/27/2021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8/27/2021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8/27/2021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8/27/2021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8/27/2021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dirty="0"/>
              <a:t>Ppe part 2 – Gloves &amp; Gowns</a:t>
            </a:r>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2 – Gloves &amp; Gowns</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8/27/2021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11: </a:t>
            </a:r>
            <a:br>
              <a:rPr lang="en-US" dirty="0"/>
            </a:br>
            <a:r>
              <a:rPr lang="en-US" dirty="0"/>
              <a:t>Ppe part 3 – </a:t>
            </a:r>
            <a:br>
              <a:rPr lang="en-US" dirty="0"/>
            </a:br>
            <a:r>
              <a:rPr lang="en-US" dirty="0"/>
              <a:t>N95 user seal check</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50BF8031-AA20-4CA6-90E2-B0C552152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3 – N95 User Seal Check</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10</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515600" cy="4317999"/>
          </a:xfrm>
        </p:spPr>
        <p:txBody>
          <a:bodyPr>
            <a:normAutofit/>
          </a:bodyPr>
          <a:lstStyle/>
          <a:p>
            <a:r>
              <a:rPr lang="en-US" dirty="0"/>
              <a:t>Welcome</a:t>
            </a:r>
          </a:p>
          <a:p>
            <a:r>
              <a:rPr lang="en-US" dirty="0"/>
              <a:t>N95 User Seal Check</a:t>
            </a:r>
          </a:p>
          <a:p>
            <a:r>
              <a:rPr lang="en-US" dirty="0"/>
              <a:t>Reflection</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a:xfrm>
            <a:off x="4680857" y="6410780"/>
            <a:ext cx="6395357" cy="365125"/>
          </a:xfrm>
        </p:spPr>
        <p:txBody>
          <a:bodyPr/>
          <a:lstStyle/>
          <a:p>
            <a:r>
              <a:rPr lang="en-US" dirty="0"/>
              <a:t>PPE Part 3 – N95 User Seal Check</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dirty="0"/>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774680" cy="4318000"/>
          </a:xfrm>
        </p:spPr>
        <p:txBody>
          <a:bodyPr>
            <a:normAutofit/>
          </a:bodyPr>
          <a:lstStyle/>
          <a:p>
            <a:pPr lvl="0"/>
            <a:r>
              <a:rPr lang="en-US" dirty="0"/>
              <a:t>Explain one (1) way to perform an N95 user seal check and why it is important. </a:t>
            </a:r>
          </a:p>
          <a:p>
            <a:pPr lvl="0"/>
            <a:r>
              <a:rPr lang="en-US" dirty="0"/>
              <a:t>Discuss two (2) possible actions you can take if a leak in the N95 is detected.</a:t>
            </a:r>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dirty="0"/>
              <a:t>PPE Part 3 – N95 User Seal Check</a:t>
            </a:r>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405162"/>
            <a:ext cx="10515600" cy="702457"/>
          </a:xfrm>
        </p:spPr>
        <p:txBody>
          <a:bodyPr>
            <a:normAutofit fontScale="90000"/>
          </a:bodyPr>
          <a:lstStyle/>
          <a:p>
            <a:r>
              <a:rPr lang="en-US" sz="3300" dirty="0"/>
              <a:t>N95 user seal check</a:t>
            </a:r>
            <a:br>
              <a:rPr lang="en-US" dirty="0"/>
            </a:br>
            <a:endParaRPr lang="en-US" dirty="0"/>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200" y="1600201"/>
            <a:ext cx="10515600" cy="4122174"/>
          </a:xfrm>
        </p:spPr>
        <p:txBody>
          <a:bodyPr/>
          <a:lstStyle/>
          <a:p>
            <a:r>
              <a:rPr lang="en-US" dirty="0"/>
              <a:t>A </a:t>
            </a:r>
            <a:r>
              <a:rPr lang="en-US" b="1" dirty="0">
                <a:solidFill>
                  <a:schemeClr val="accent1"/>
                </a:solidFill>
              </a:rPr>
              <a:t>“user seal check” </a:t>
            </a:r>
            <a:r>
              <a:rPr lang="en-US" dirty="0"/>
              <a:t>makes sure you have a good seal every time you use your N95 so that all the air you’re breathing in passes through the filtering material and doesn’t leak in around the edges.</a:t>
            </a:r>
          </a:p>
          <a:p>
            <a:r>
              <a:rPr lang="en-US" dirty="0"/>
              <a:t>Do a user seal check </a:t>
            </a:r>
            <a:r>
              <a:rPr lang="en-US" b="1" dirty="0">
                <a:solidFill>
                  <a:schemeClr val="accent1"/>
                </a:solidFill>
              </a:rPr>
              <a:t>every time you use your N95, </a:t>
            </a:r>
            <a:r>
              <a:rPr lang="en-US" dirty="0"/>
              <a:t>because it is possible to put on an N95 using the correct technique and still not have a good seal around the edges. </a:t>
            </a:r>
          </a:p>
          <a:p>
            <a:r>
              <a:rPr lang="en-US" dirty="0"/>
              <a:t>Most of the time, the best way to check the seal is with a </a:t>
            </a:r>
            <a:r>
              <a:rPr lang="en-US" b="1" dirty="0">
                <a:solidFill>
                  <a:schemeClr val="accent1"/>
                </a:solidFill>
              </a:rPr>
              <a:t>“positive pressure” check</a:t>
            </a:r>
            <a:r>
              <a:rPr lang="en-US" dirty="0"/>
              <a:t>:</a:t>
            </a:r>
            <a:r>
              <a:rPr lang="en-US" b="1" dirty="0">
                <a:solidFill>
                  <a:schemeClr val="accent1"/>
                </a:solidFill>
              </a:rPr>
              <a:t> </a:t>
            </a:r>
            <a:r>
              <a:rPr lang="en-US" dirty="0"/>
              <a:t>gently breathe out while blocking the paths where air might escape to make sure there aren’t any leaks around your face or in the filter itself.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p:txBody>
          <a:bodyPr/>
          <a:lstStyle/>
          <a:p>
            <a:r>
              <a:rPr lang="en-US" dirty="0"/>
              <a:t>PPE Part 3 – N95 User Seal Check</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294348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Checking for leaks</a:t>
            </a:r>
          </a:p>
        </p:txBody>
      </p:sp>
      <p:sp>
        <p:nvSpPr>
          <p:cNvPr id="3" name="Text Placeholder 2">
            <a:extLst>
              <a:ext uri="{FF2B5EF4-FFF2-40B4-BE49-F238E27FC236}">
                <a16:creationId xmlns:a16="http://schemas.microsoft.com/office/drawing/2014/main" id="{6F02AC5C-9B7F-4EAB-9DE4-9EB2A603B84C}"/>
              </a:ext>
            </a:extLst>
          </p:cNvPr>
          <p:cNvSpPr>
            <a:spLocks noGrp="1"/>
          </p:cNvSpPr>
          <p:nvPr>
            <p:ph sz="half" idx="1"/>
          </p:nvPr>
        </p:nvSpPr>
        <p:spPr>
          <a:xfrm>
            <a:off x="838199" y="1587501"/>
            <a:ext cx="9990221" cy="702457"/>
          </a:xfrm>
        </p:spPr>
        <p:txBody>
          <a:bodyPr/>
          <a:lstStyle/>
          <a:p>
            <a:pPr marL="0" indent="0">
              <a:buNone/>
            </a:pPr>
            <a:r>
              <a:rPr lang="en-US" sz="3200" b="1" dirty="0">
                <a:solidFill>
                  <a:srgbClr val="2F5597"/>
                </a:solidFill>
                <a:effectLst/>
                <a:ea typeface="Calibri" panose="020F0502020204030204" pitchFamily="34" charset="0"/>
                <a:cs typeface="Times New Roman" panose="02020603050405020304" pitchFamily="18" charset="0"/>
              </a:rPr>
              <a:t>What if you detect a leak in your N95?</a:t>
            </a:r>
            <a:endParaRPr lang="en-US" sz="3200" b="1" dirty="0">
              <a:solidFill>
                <a:srgbClr val="2F5597"/>
              </a:solidFill>
            </a:endParaRPr>
          </a:p>
        </p:txBody>
      </p:sp>
      <p:sp>
        <p:nvSpPr>
          <p:cNvPr id="5" name="Content Placeholder 4">
            <a:extLst>
              <a:ext uri="{FF2B5EF4-FFF2-40B4-BE49-F238E27FC236}">
                <a16:creationId xmlns:a16="http://schemas.microsoft.com/office/drawing/2014/main" id="{ED425938-7F39-48C0-BA77-944263C3C1D2}"/>
              </a:ext>
            </a:extLst>
          </p:cNvPr>
          <p:cNvSpPr>
            <a:spLocks noGrp="1"/>
          </p:cNvSpPr>
          <p:nvPr>
            <p:ph sz="half" idx="2"/>
          </p:nvPr>
        </p:nvSpPr>
        <p:spPr>
          <a:xfrm>
            <a:off x="1434164" y="2521819"/>
            <a:ext cx="9476874" cy="2883569"/>
          </a:xfrm>
        </p:spPr>
        <p:txBody>
          <a:bodyPr/>
          <a:lstStyle/>
          <a:p>
            <a:pPr marL="457200" indent="-457200">
              <a:spcBef>
                <a:spcPts val="3000"/>
              </a:spcBef>
            </a:pPr>
            <a:r>
              <a:rPr lang="en-US" dirty="0"/>
              <a:t>Use both hands to mold the metal nose strip to the bridge of your nose, starting from the top.</a:t>
            </a:r>
          </a:p>
          <a:p>
            <a:pPr marL="457200" indent="-457200">
              <a:spcBef>
                <a:spcPts val="3000"/>
              </a:spcBef>
            </a:pPr>
            <a:r>
              <a:rPr lang="en-US" dirty="0"/>
              <a:t>Readjust the straps at the top and base of your head. </a:t>
            </a:r>
          </a:p>
          <a:p>
            <a:pPr marL="457200" indent="-457200">
              <a:spcBef>
                <a:spcPts val="3000"/>
              </a:spcBef>
            </a:pPr>
            <a:r>
              <a:rPr lang="en-US" dirty="0"/>
              <a:t>If there is still a leak, you may need a new N95, a different size or model of N95, or a different type of respirator.</a:t>
            </a:r>
          </a:p>
        </p:txBody>
      </p:sp>
      <p:sp>
        <p:nvSpPr>
          <p:cNvPr id="2" name="Footer Placeholder 1">
            <a:extLst>
              <a:ext uri="{FF2B5EF4-FFF2-40B4-BE49-F238E27FC236}">
                <a16:creationId xmlns:a16="http://schemas.microsoft.com/office/drawing/2014/main" id="{FB203D3A-0354-4A7A-ACD3-FBC766A82315}"/>
              </a:ext>
            </a:extLst>
          </p:cNvPr>
          <p:cNvSpPr>
            <a:spLocks noGrp="1"/>
          </p:cNvSpPr>
          <p:nvPr>
            <p:ph type="ftr" sz="quarter" idx="11"/>
          </p:nvPr>
        </p:nvSpPr>
        <p:spPr/>
        <p:txBody>
          <a:bodyPr/>
          <a:lstStyle/>
          <a:p>
            <a:r>
              <a:rPr lang="en-US" dirty="0"/>
              <a:t>PPE Part 3 – N95 User Seal Check</a:t>
            </a:r>
          </a:p>
        </p:txBody>
      </p:sp>
      <p:sp>
        <p:nvSpPr>
          <p:cNvPr id="6" name="Slide Number Placeholder 5">
            <a:extLst>
              <a:ext uri="{FF2B5EF4-FFF2-40B4-BE49-F238E27FC236}">
                <a16:creationId xmlns:a16="http://schemas.microsoft.com/office/drawing/2014/main" id="{98A31FF4-6120-40C5-AA91-AB7FB90AED35}"/>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1850" y="1709738"/>
            <a:ext cx="10515600" cy="2852737"/>
          </a:xfrm>
        </p:spPr>
        <p:txBody>
          <a:bodyPr/>
          <a:lstStyle/>
          <a:p>
            <a:r>
              <a:rPr lang="en-US" dirty="0"/>
              <a:t>Reflection </a:t>
            </a:r>
          </a:p>
        </p:txBody>
      </p:sp>
      <p:sp>
        <p:nvSpPr>
          <p:cNvPr id="3" name="Footer Placeholder 2">
            <a:extLst>
              <a:ext uri="{FF2B5EF4-FFF2-40B4-BE49-F238E27FC236}">
                <a16:creationId xmlns:a16="http://schemas.microsoft.com/office/drawing/2014/main" id="{B55934A0-F2E2-41A1-B424-55058736B61E}"/>
              </a:ext>
            </a:extLst>
          </p:cNvPr>
          <p:cNvSpPr>
            <a:spLocks noGrp="1"/>
          </p:cNvSpPr>
          <p:nvPr>
            <p:ph type="ftr" sz="quarter" idx="11"/>
          </p:nvPr>
        </p:nvSpPr>
        <p:spPr>
          <a:xfrm>
            <a:off x="4680857" y="6410780"/>
            <a:ext cx="6395357" cy="365125"/>
          </a:xfrm>
        </p:spPr>
        <p:txBody>
          <a:bodyPr/>
          <a:lstStyle/>
          <a:p>
            <a:r>
              <a:rPr lang="en-US" dirty="0"/>
              <a:t>PPE Part 3 – N95 User Seal Check</a:t>
            </a:r>
          </a:p>
        </p:txBody>
      </p:sp>
      <p:sp>
        <p:nvSpPr>
          <p:cNvPr id="4" name="Slide Number Placeholder 3">
            <a:extLst>
              <a:ext uri="{FF2B5EF4-FFF2-40B4-BE49-F238E27FC236}">
                <a16:creationId xmlns:a16="http://schemas.microsoft.com/office/drawing/2014/main" id="{366CB4CA-20CF-4361-BCE1-6119B63C79E5}"/>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51880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2C37-B0AD-4D77-902D-02F217911E8E}"/>
              </a:ext>
            </a:extLst>
          </p:cNvPr>
          <p:cNvSpPr>
            <a:spLocks noGrp="1"/>
          </p:cNvSpPr>
          <p:nvPr>
            <p:ph type="title"/>
          </p:nvPr>
        </p:nvSpPr>
        <p:spPr>
          <a:xfrm>
            <a:off x="839788" y="457200"/>
            <a:ext cx="3932237" cy="2971800"/>
          </a:xfrm>
        </p:spPr>
        <p:txBody>
          <a:bodyPr/>
          <a:lstStyle/>
          <a:p>
            <a:r>
              <a:rPr lang="en-US" sz="4400" dirty="0"/>
              <a:t>Questions?</a:t>
            </a:r>
          </a:p>
        </p:txBody>
      </p:sp>
      <p:sp>
        <p:nvSpPr>
          <p:cNvPr id="3" name="Slide Number Placeholder 2">
            <a:extLst>
              <a:ext uri="{FF2B5EF4-FFF2-40B4-BE49-F238E27FC236}">
                <a16:creationId xmlns:a16="http://schemas.microsoft.com/office/drawing/2014/main" id="{EA134CFB-9A30-4BA8-838B-570A0A0E7C37}"/>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custDataLst>
      <p:tags r:id="rId1"/>
    </p:custDataLst>
    <p:extLst>
      <p:ext uri="{BB962C8B-B14F-4D97-AF65-F5344CB8AC3E}">
        <p14:creationId xmlns:p14="http://schemas.microsoft.com/office/powerpoint/2010/main" val="233563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D0BBCA-298A-42DD-A6A5-87D958AC709F}"/>
              </a:ext>
            </a:extLst>
          </p:cNvPr>
          <p:cNvSpPr>
            <a:spLocks noGrp="1"/>
          </p:cNvSpPr>
          <p:nvPr>
            <p:ph type="title"/>
          </p:nvPr>
        </p:nvSpPr>
        <p:spPr>
          <a:xfrm>
            <a:off x="838200" y="238125"/>
            <a:ext cx="10515600" cy="702457"/>
          </a:xfrm>
        </p:spPr>
        <p:txBody>
          <a:bodyPr/>
          <a:lstStyle/>
          <a:p>
            <a:r>
              <a:rPr lang="en-US" dirty="0"/>
              <a:t>Key takeaways</a:t>
            </a:r>
          </a:p>
        </p:txBody>
      </p:sp>
      <p:sp>
        <p:nvSpPr>
          <p:cNvPr id="10" name="Content Placeholder 9">
            <a:extLst>
              <a:ext uri="{FF2B5EF4-FFF2-40B4-BE49-F238E27FC236}">
                <a16:creationId xmlns:a16="http://schemas.microsoft.com/office/drawing/2014/main" id="{8612274E-3BC3-4F76-84BC-33B8F2530D8E}"/>
              </a:ext>
            </a:extLst>
          </p:cNvPr>
          <p:cNvSpPr>
            <a:spLocks noGrp="1"/>
          </p:cNvSpPr>
          <p:nvPr>
            <p:ph idx="1"/>
          </p:nvPr>
        </p:nvSpPr>
        <p:spPr>
          <a:xfrm>
            <a:off x="838200" y="1600200"/>
            <a:ext cx="10515600" cy="4317999"/>
          </a:xfrm>
        </p:spPr>
        <p:txBody>
          <a:bodyPr/>
          <a:lstStyle/>
          <a:p>
            <a:r>
              <a:rPr lang="en-US" dirty="0"/>
              <a:t>Do a “user seal check” every time you use your N95, because it is possible to put on an N95 using the correct technique and still not have a good seal around all the edges. </a:t>
            </a:r>
          </a:p>
          <a:p>
            <a:r>
              <a:rPr lang="en-US" dirty="0"/>
              <a:t>If there’s a leak or bad seal, then it’s likely you’ll breathe in unfiltered air, which could have germs in it, from around the sides of the N95. </a:t>
            </a:r>
          </a:p>
          <a:p>
            <a:r>
              <a:rPr lang="en-US" dirty="0"/>
              <a:t>Most of the time, the best way to check your seal is with a “positive pressure” check. </a:t>
            </a:r>
          </a:p>
        </p:txBody>
      </p:sp>
      <p:sp>
        <p:nvSpPr>
          <p:cNvPr id="7" name="Footer Placeholder 6">
            <a:extLst>
              <a:ext uri="{FF2B5EF4-FFF2-40B4-BE49-F238E27FC236}">
                <a16:creationId xmlns:a16="http://schemas.microsoft.com/office/drawing/2014/main" id="{86FA72A4-6A0E-4E80-9337-BF9963BBA72B}"/>
              </a:ext>
            </a:extLst>
          </p:cNvPr>
          <p:cNvSpPr>
            <a:spLocks noGrp="1"/>
          </p:cNvSpPr>
          <p:nvPr>
            <p:ph type="ftr" sz="quarter" idx="11"/>
          </p:nvPr>
        </p:nvSpPr>
        <p:spPr>
          <a:xfrm>
            <a:off x="4680857" y="6410780"/>
            <a:ext cx="6395357" cy="365125"/>
          </a:xfrm>
        </p:spPr>
        <p:txBody>
          <a:bodyPr/>
          <a:lstStyle/>
          <a:p>
            <a:r>
              <a:rPr lang="en-US" dirty="0"/>
              <a:t>PPE Part 3 – N95 User Seal Check</a:t>
            </a:r>
          </a:p>
        </p:txBody>
      </p:sp>
      <p:sp>
        <p:nvSpPr>
          <p:cNvPr id="8" name="Slide Number Placeholder 7">
            <a:extLst>
              <a:ext uri="{FF2B5EF4-FFF2-40B4-BE49-F238E27FC236}">
                <a16:creationId xmlns:a16="http://schemas.microsoft.com/office/drawing/2014/main" id="{5E55BF1E-64B1-47CF-AA38-6AECAD91722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371796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p:txBody>
          <a:bodyPr/>
          <a:lstStyle/>
          <a:p>
            <a:r>
              <a:rPr lang="en-US" dirty="0"/>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377917"/>
            <a:ext cx="10795000" cy="4805363"/>
          </a:xfrm>
        </p:spPr>
        <p:txBody>
          <a:bodyPr>
            <a:normAutofit/>
          </a:bodyPr>
          <a:lstStyle/>
          <a:p>
            <a:pPr marL="0" indent="0">
              <a:lnSpc>
                <a:spcPct val="110000"/>
              </a:lnSpc>
              <a:spcBef>
                <a:spcPts val="0"/>
              </a:spcBef>
              <a:buNone/>
            </a:pPr>
            <a:r>
              <a:rPr lang="en-US" sz="2000" dirty="0">
                <a:latin typeface="+mn-lt"/>
              </a:rPr>
              <a:t>Project Firstline on CDC: </a:t>
            </a:r>
          </a:p>
          <a:p>
            <a:pPr marL="0" indent="0">
              <a:lnSpc>
                <a:spcPct val="110000"/>
              </a:lnSpc>
              <a:spcBef>
                <a:spcPts val="0"/>
              </a:spcBef>
              <a:spcAft>
                <a:spcPts val="600"/>
              </a:spcAft>
              <a:buNone/>
            </a:pPr>
            <a:r>
              <a:rPr lang="en-US" sz="2000" dirty="0">
                <a:latin typeface="+mn-lt"/>
                <a:hlinkClick r:id="rId4"/>
              </a:rPr>
              <a:t>https://www.cdc.gov/infection control/projectfirstline/index.html</a:t>
            </a:r>
            <a:endParaRPr lang="en-US" sz="2000" dirty="0">
              <a:latin typeface="+mn-lt"/>
            </a:endParaRPr>
          </a:p>
          <a:p>
            <a:pPr marL="0" indent="0">
              <a:lnSpc>
                <a:spcPct val="110000"/>
              </a:lnSpc>
              <a:spcBef>
                <a:spcPts val="0"/>
              </a:spcBef>
              <a:buNone/>
            </a:pPr>
            <a:r>
              <a:rPr lang="en-US" sz="2000" dirty="0">
                <a:latin typeface="+mn-lt"/>
              </a:rPr>
              <a:t>Project Firstline on Facebook:</a:t>
            </a:r>
          </a:p>
          <a:p>
            <a:pPr marL="0" indent="0">
              <a:lnSpc>
                <a:spcPct val="110000"/>
              </a:lnSpc>
              <a:spcBef>
                <a:spcPts val="0"/>
              </a:spcBef>
              <a:spcAft>
                <a:spcPts val="600"/>
              </a:spcAft>
              <a:buNone/>
            </a:pPr>
            <a:r>
              <a:rPr lang="en-US" sz="2000" dirty="0">
                <a:latin typeface="+mn-lt"/>
                <a:hlinkClick r:id="rId5"/>
              </a:rPr>
              <a:t>https://www.facebook.com/CDCProjectFirstline/</a:t>
            </a:r>
            <a:endParaRPr lang="en-US" sz="2000" dirty="0">
              <a:latin typeface="+mn-lt"/>
            </a:endParaRPr>
          </a:p>
          <a:p>
            <a:pPr marL="0" indent="0">
              <a:lnSpc>
                <a:spcPct val="110000"/>
              </a:lnSpc>
              <a:spcBef>
                <a:spcPts val="0"/>
              </a:spcBef>
              <a:buNone/>
            </a:pPr>
            <a:r>
              <a:rPr lang="en-US" sz="2000" dirty="0">
                <a:latin typeface="+mn-lt"/>
              </a:rPr>
              <a:t>Twitter:</a:t>
            </a:r>
          </a:p>
          <a:p>
            <a:pPr marL="0" indent="0">
              <a:lnSpc>
                <a:spcPct val="110000"/>
              </a:lnSpc>
              <a:spcBef>
                <a:spcPts val="0"/>
              </a:spcBef>
              <a:spcAft>
                <a:spcPts val="600"/>
              </a:spcAft>
              <a:buNone/>
            </a:pPr>
            <a:r>
              <a:rPr lang="en-US" sz="2000" dirty="0">
                <a:latin typeface="+mn-lt"/>
                <a:hlinkClick r:id="rId6"/>
              </a:rPr>
              <a:t>https://twitter.com/CDC_Firstline</a:t>
            </a:r>
            <a:endParaRPr lang="en-US" sz="2000" dirty="0">
              <a:latin typeface="+mn-lt"/>
            </a:endParaRPr>
          </a:p>
          <a:p>
            <a:pPr marL="0" indent="0">
              <a:lnSpc>
                <a:spcPct val="110000"/>
              </a:lnSpc>
              <a:spcBef>
                <a:spcPts val="0"/>
              </a:spcBef>
              <a:buNone/>
            </a:pPr>
            <a:r>
              <a:rPr lang="en-US" sz="2000" dirty="0">
                <a:latin typeface="+mn-lt"/>
              </a:rPr>
              <a:t>YouTube:</a:t>
            </a:r>
          </a:p>
          <a:p>
            <a:pPr marL="0" indent="0">
              <a:lnSpc>
                <a:spcPct val="110000"/>
              </a:lnSpc>
              <a:spcBef>
                <a:spcPts val="0"/>
              </a:spcBef>
              <a:spcAft>
                <a:spcPts val="600"/>
              </a:spcAft>
              <a:buNone/>
            </a:pPr>
            <a:r>
              <a:rPr lang="en-US" sz="2000" dirty="0">
                <a:latin typeface="+mn-lt"/>
                <a:hlinkClick r:id="rId7"/>
              </a:rPr>
              <a:t>https://www.youtube.com/playlist?list=PLvrp9iOILTQZQGtDnSDGViKDdRtIc13VX</a:t>
            </a:r>
            <a:r>
              <a:rPr lang="en-US" sz="2000" dirty="0">
                <a:latin typeface="+mn-lt"/>
              </a:rPr>
              <a:t> </a:t>
            </a:r>
          </a:p>
          <a:p>
            <a:pPr marL="0" indent="0">
              <a:lnSpc>
                <a:spcPct val="110000"/>
              </a:lnSpc>
              <a:spcBef>
                <a:spcPts val="0"/>
              </a:spcBef>
              <a:buNone/>
            </a:pPr>
            <a:r>
              <a:rPr lang="en-US" sz="2000" dirty="0">
                <a:latin typeface="+mn-lt"/>
              </a:rPr>
              <a:t>To sign up for Project Firstline e-mails, click here: </a:t>
            </a:r>
            <a:r>
              <a:rPr lang="en-US" sz="2000" dirty="0">
                <a:latin typeface="+mn-lt"/>
                <a:hlinkClick r:id="rId4"/>
              </a:rPr>
              <a:t>https://www.cdc.gov/infectioncontrol/projectfirstline/index.html</a:t>
            </a:r>
            <a:r>
              <a:rPr lang="en-US" sz="2000" dirty="0">
                <a:latin typeface="+mn-lt"/>
              </a:rPr>
              <a:t> </a:t>
            </a:r>
            <a:endParaRPr lang="en-US" sz="1200" dirty="0">
              <a:latin typeface="+mn-lt"/>
            </a:endParaRPr>
          </a:p>
        </p:txBody>
      </p:sp>
      <p:sp>
        <p:nvSpPr>
          <p:cNvPr id="7" name="Footer Placeholder 6">
            <a:extLst>
              <a:ext uri="{FF2B5EF4-FFF2-40B4-BE49-F238E27FC236}">
                <a16:creationId xmlns:a16="http://schemas.microsoft.com/office/drawing/2014/main" id="{81C83E36-34BA-47A1-88CD-9A503700F2D4}"/>
              </a:ext>
            </a:extLst>
          </p:cNvPr>
          <p:cNvSpPr>
            <a:spLocks noGrp="1"/>
          </p:cNvSpPr>
          <p:nvPr>
            <p:ph type="ftr" sz="quarter" idx="11"/>
          </p:nvPr>
        </p:nvSpPr>
        <p:spPr/>
        <p:txBody>
          <a:bodyPr/>
          <a:lstStyle/>
          <a:p>
            <a:r>
              <a:rPr lang="en-US" dirty="0"/>
              <a:t>PPE Part 3 – Respirators</a:t>
            </a:r>
          </a:p>
        </p:txBody>
      </p:sp>
      <p:sp>
        <p:nvSpPr>
          <p:cNvPr id="8" name="Slide Number Placeholder 7">
            <a:extLst>
              <a:ext uri="{FF2B5EF4-FFF2-40B4-BE49-F238E27FC236}">
                <a16:creationId xmlns:a16="http://schemas.microsoft.com/office/drawing/2014/main" id="{E39B37A8-679E-4C9C-9D91-D7DAE1A9761D}"/>
              </a:ext>
            </a:extLst>
          </p:cNvPr>
          <p:cNvSpPr>
            <a:spLocks noGrp="1"/>
          </p:cNvSpPr>
          <p:nvPr>
            <p:ph type="sldNum" sz="quarter" idx="12"/>
          </p:nvPr>
        </p:nvSpPr>
        <p:spPr/>
        <p:txBody>
          <a:bodyPr/>
          <a:lstStyle/>
          <a:p>
            <a:fld id="{0921C750-0A2B-4FC2-9266-872E12118BE5}" type="slidenum">
              <a:rPr lang="en-US" smtClean="0"/>
              <a:t>9</a:t>
            </a:fld>
            <a:endParaRPr lang="en-US" dirty="0"/>
          </a:p>
        </p:txBody>
      </p:sp>
    </p:spTree>
    <p:custDataLst>
      <p:tags r:id="rId1"/>
    </p:custDataLst>
    <p:extLst>
      <p:ext uri="{BB962C8B-B14F-4D97-AF65-F5344CB8AC3E}">
        <p14:creationId xmlns:p14="http://schemas.microsoft.com/office/powerpoint/2010/main" val="1529350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Custom 12">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1F419A"/>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10" ma:contentTypeDescription="Create a new document." ma:contentTypeScope="" ma:versionID="c529d45e9749e2578ab2aac78a42159f">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e5932b5113153688b4de4454f9b962b0"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c8a450b-1a11-4e56-adcc-c88acab015c1">
      <UserInfo>
        <DisplayName>Anthony, Margaret (CDC/DDID/NCEZID/DHQP) (CTR)</DisplayName>
        <AccountId>31</AccountId>
        <AccountType/>
      </UserInfo>
    </SharedWithUsers>
  </documentManagement>
</p:properties>
</file>

<file path=customXml/itemProps1.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2.xml><?xml version="1.0" encoding="utf-8"?>
<ds:datastoreItem xmlns:ds="http://schemas.openxmlformats.org/officeDocument/2006/customXml" ds:itemID="{4CA7EA91-0046-452F-A0D7-55E7DEFC4A02}">
  <ds:schemaRefs>
    <ds:schemaRef ds:uri="7c162c85-2e33-4418-8d6a-3c9ae40ca8a5"/>
    <ds:schemaRef ds:uri="cc8a450b-1a11-4e56-adcc-c88acab015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B03E63-A999-4428-B2B4-E0676FFD030C}">
  <ds:schemaRefs>
    <ds:schemaRef ds:uri="http://schemas.microsoft.com/office/2006/metadata/properties"/>
    <ds:schemaRef ds:uri="http://schemas.microsoft.com/office/2006/documentManagement/types"/>
    <ds:schemaRef ds:uri="http://schemas.openxmlformats.org/package/2006/metadata/core-properties"/>
    <ds:schemaRef ds:uri="cc8a450b-1a11-4e56-adcc-c88acab015c1"/>
    <ds:schemaRef ds:uri="http://schemas.microsoft.com/office/infopath/2007/PartnerControls"/>
    <ds:schemaRef ds:uri="http://purl.org/dc/terms/"/>
    <ds:schemaRef ds:uri="http://purl.org/dc/elements/1.1/"/>
    <ds:schemaRef ds:uri="7c162c85-2e33-4418-8d6a-3c9ae40ca8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13870_PFL_CleaningDisinfection_60min_v1</Template>
  <TotalTime>37</TotalTime>
  <Words>1886</Words>
  <Application>Microsoft Office PowerPoint</Application>
  <PresentationFormat>Widescreen</PresentationFormat>
  <Paragraphs>151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Century Gothic</vt:lpstr>
      <vt:lpstr>Courier New</vt:lpstr>
      <vt:lpstr>Symbol</vt:lpstr>
      <vt:lpstr>Wingdings</vt:lpstr>
      <vt:lpstr>13780_PFL_PPT_template_Avenir_2-26-21_DRAFT</vt:lpstr>
      <vt:lpstr>Topic 11:  Ppe part 3 –  N95 user seal check</vt:lpstr>
      <vt:lpstr>Agenda</vt:lpstr>
      <vt:lpstr>Learning Objectives</vt:lpstr>
      <vt:lpstr>N95 user seal check </vt:lpstr>
      <vt:lpstr>Checking for leaks</vt:lpstr>
      <vt:lpstr>Reflection </vt:lpstr>
      <vt:lpstr>Questions?</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11: PPE Part 3 – N95 User Seal Check</dc:title>
  <dc:subject>PPE – N95 User Seal Check</dc:subject>
  <dc:creator>Centers for Disease Control and Prevention (CDC)</dc:creator>
  <cp:keywords>Project Firstline, Infection Control Training, COVID-19, Infection Control, CDC, PPE, N95s, Respirators, seal check</cp:keywords>
  <cp:lastModifiedBy>Occoquan, Danny</cp:lastModifiedBy>
  <cp:revision>18</cp:revision>
  <dcterms:created xsi:type="dcterms:W3CDTF">2021-01-21T13:57:54Z</dcterms:created>
  <dcterms:modified xsi:type="dcterms:W3CDTF">2021-08-27T20:59:29Z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2021-01-21T14:22:36Z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cbce9e60-b3e8-4884-83d6-0ecd7f9707f9</vt:lpwstr>
  </property>
  <property fmtid="{D5CDD505-2E9C-101B-9397-08002B2CF9AE}" pid="8" name="MSIP_Label_7b94a7b8-f06c-4dfe-bdcc-9b548fd58c31_ContentBits">
    <vt:lpwstr>0</vt:lpwstr>
  </property>
  <property fmtid="{D5CDD505-2E9C-101B-9397-08002B2CF9AE}" pid="9" name="ContentTypeId">
    <vt:lpwstr>0x010100EC08FB30066ACD4A84E8A945DA409579</vt:lpwstr>
  </property>
  <property fmtid="{D5CDD505-2E9C-101B-9397-08002B2CF9AE}" pid="10" name="_dlc_DocIdItemGuid">
    <vt:lpwstr>ef784a7e-43d9-4fde-a363-db65009a4d46</vt:lpwstr>
  </property>
  <property fmtid="{D5CDD505-2E9C-101B-9397-08002B2CF9AE}" pid="11" name="ArticulateGUID">
    <vt:lpwstr>05334954-04B9-4325-9EDB-88FD47F3D73F</vt:lpwstr>
  </property>
  <property fmtid="{D5CDD505-2E9C-101B-9397-08002B2CF9AE}" pid="12" name="ArticulatePath">
    <vt:lpwstr>Project Firstline MultiDoseVial Slides_60min_v2</vt:lpwstr>
  </property>
</Properties>
</file>