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3"/>
  </p:notesMasterIdLst>
  <p:sldIdLst>
    <p:sldId id="256" r:id="rId2"/>
    <p:sldId id="258" r:id="rId3"/>
    <p:sldId id="260" r:id="rId4"/>
    <p:sldId id="259" r:id="rId5"/>
    <p:sldId id="261" r:id="rId6"/>
    <p:sldId id="270" r:id="rId7"/>
    <p:sldId id="267" r:id="rId8"/>
    <p:sldId id="268" r:id="rId9"/>
    <p:sldId id="264" r:id="rId10"/>
    <p:sldId id="269" r:id="rId11"/>
    <p:sldId id="273" r:id="rId12"/>
    <p:sldId id="292" r:id="rId13"/>
    <p:sldId id="257" r:id="rId14"/>
    <p:sldId id="271" r:id="rId15"/>
    <p:sldId id="263" r:id="rId16"/>
    <p:sldId id="272" r:id="rId17"/>
    <p:sldId id="294" r:id="rId18"/>
    <p:sldId id="295" r:id="rId19"/>
    <p:sldId id="274" r:id="rId20"/>
    <p:sldId id="290" r:id="rId21"/>
    <p:sldId id="291"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ken, Merrie" initials="AM" lastIdx="23" clrIdx="0">
    <p:extLst>
      <p:ext uri="{19B8F6BF-5375-455C-9EA6-DF929625EA0E}">
        <p15:presenceInfo xmlns:p15="http://schemas.microsoft.com/office/powerpoint/2012/main" userId="S::maiken@rti.org::2e0e472c-16bf-43d7-9edd-cd3f38cba021" providerId="AD"/>
      </p:ext>
    </p:extLst>
  </p:cmAuthor>
  <p:cmAuthor id="2" name="Linda Wilson" initials="LW" lastIdx="2" clrIdx="1">
    <p:extLst>
      <p:ext uri="{19B8F6BF-5375-455C-9EA6-DF929625EA0E}">
        <p15:presenceInfo xmlns:p15="http://schemas.microsoft.com/office/powerpoint/2012/main" userId="Linda Wil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57" autoAdjust="0"/>
    <p:restoredTop sz="65160" autoAdjust="0"/>
  </p:normalViewPr>
  <p:slideViewPr>
    <p:cSldViewPr snapToGrid="0" showGuides="1">
      <p:cViewPr varScale="1">
        <p:scale>
          <a:sx n="70" d="100"/>
          <a:sy n="70" d="100"/>
        </p:scale>
        <p:origin x="51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DD25A-24B5-41AF-B39C-D08813D21D5F}" type="datetimeFigureOut">
              <a:rPr lang="en-US" smtClean="0"/>
              <a:t>8/4/2021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39E34-9E05-4A9B-9343-878A2B2EB6ED}" type="slidenum">
              <a:rPr lang="en-US" smtClean="0"/>
              <a:t>‹#›</a:t>
            </a:fld>
            <a:endParaRPr lang="en-US" dirty="0"/>
          </a:p>
        </p:txBody>
      </p:sp>
    </p:spTree>
    <p:extLst>
      <p:ext uri="{BB962C8B-B14F-4D97-AF65-F5344CB8AC3E}">
        <p14:creationId xmlns:p14="http://schemas.microsoft.com/office/powerpoint/2010/main" val="412863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coronavirus/2019-ncov/vaccines/keythingstoknow.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coronavirus/2019-ncov/hcp/infection-control-after-vaccination.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1</a:t>
            </a:fld>
            <a:endParaRPr lang="en-US" dirty="0"/>
          </a:p>
        </p:txBody>
      </p:sp>
    </p:spTree>
    <p:extLst>
      <p:ext uri="{BB962C8B-B14F-4D97-AF65-F5344CB8AC3E}">
        <p14:creationId xmlns:p14="http://schemas.microsoft.com/office/powerpoint/2010/main" val="230986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Review main messages.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You may wish to refer to the Content Outline of Episode 19 of </a:t>
            </a:r>
            <a:r>
              <a:rPr lang="en-US" sz="1800" b="0" i="1" dirty="0">
                <a:effectLst/>
                <a:latin typeface="Calibri" panose="020F0502020204030204" pitchFamily="34" charset="0"/>
                <a:ea typeface="Calibri" panose="020F0502020204030204" pitchFamily="34" charset="0"/>
                <a:cs typeface="Arial" panose="020B0604020202020204" pitchFamily="34" charset="0"/>
              </a:rPr>
              <a:t>Inside Infection Control</a:t>
            </a:r>
            <a:r>
              <a:rPr lang="en-US" sz="1800" b="0" dirty="0">
                <a:effectLst/>
                <a:latin typeface="Calibri" panose="020F0502020204030204" pitchFamily="34" charset="0"/>
                <a:ea typeface="Calibri" panose="020F0502020204030204" pitchFamily="34" charset="0"/>
                <a:cs typeface="Arial" panose="020B0604020202020204" pitchFamily="34" charset="0"/>
              </a:rPr>
              <a:t> for additional discussion points.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hit many of the key messages in the video through our discussion, but let’s review them one more time. First, Dr. Carlson shared that viruses have new strains, variations, or mutations all the time. This isn’t something unique or special for COVID-19. Strains in viruses are why we can get sick from them more than once. For example, you’ve probably had a cold or the flu more than once in your life.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“Viruses have genes that carry instructions for making new copies of themselves, and every new copy contains those instructions as well. Sometimes mistakes are made during the copying process. When the instructions are copied wrong, the new viruses come out slightly different, with the mistake included in the instruction genes. Some mistakes make the virus not work anymore, so it’s a dead end. When the new virus is still able to function even with the mistake, that’s how a new strain is created, since all of the copies from that virus will carry that mistake.”</a:t>
            </a:r>
          </a:p>
        </p:txBody>
      </p:sp>
      <p:sp>
        <p:nvSpPr>
          <p:cNvPr id="4" name="Slide Number Placeholder 3"/>
          <p:cNvSpPr>
            <a:spLocks noGrp="1"/>
          </p:cNvSpPr>
          <p:nvPr>
            <p:ph type="sldNum" sz="quarter" idx="5"/>
          </p:nvPr>
        </p:nvSpPr>
        <p:spPr/>
        <p:txBody>
          <a:bodyPr/>
          <a:lstStyle/>
          <a:p>
            <a:fld id="{79C39E34-9E05-4A9B-9343-878A2B2EB6ED}" type="slidenum">
              <a:rPr lang="en-US" smtClean="0"/>
              <a:t>10</a:t>
            </a:fld>
            <a:endParaRPr lang="en-US" dirty="0"/>
          </a:p>
        </p:txBody>
      </p:sp>
    </p:spTree>
    <p:extLst>
      <p:ext uri="{BB962C8B-B14F-4D97-AF65-F5344CB8AC3E}">
        <p14:creationId xmlns:p14="http://schemas.microsoft.com/office/powerpoint/2010/main" val="406323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Ask participants, either orally or via chat, to recall different recommended infection control actions for COVID-19 and to explain how they work to protect us: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PPE</a:t>
            </a:r>
            <a:r>
              <a:rPr lang="en-US" sz="1100" b="0" dirty="0">
                <a:effectLst/>
                <a:latin typeface="Calibri" panose="020F0502020204030204" pitchFamily="34" charset="0"/>
                <a:ea typeface="Calibri" panose="020F0502020204030204" pitchFamily="34" charset="0"/>
                <a:cs typeface="Arial" panose="020B0604020202020204" pitchFamily="34" charset="0"/>
              </a:rPr>
              <a:t>: The recommended PPE hasn’t changed – an N95 will still prevent you from breathing in virus that’s in respiratory droplets.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Source control</a:t>
            </a:r>
            <a:r>
              <a:rPr lang="en-US" sz="1100" b="0" dirty="0">
                <a:effectLst/>
                <a:latin typeface="Calibri" panose="020F0502020204030204" pitchFamily="34" charset="0"/>
                <a:ea typeface="Calibri" panose="020F0502020204030204" pitchFamily="34" charset="0"/>
                <a:cs typeface="Arial" panose="020B0604020202020204" pitchFamily="34" charset="0"/>
              </a:rPr>
              <a:t>: Masking keeps respiratory droplets out of the air so they can’t be breathed in by others.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Physical distance</a:t>
            </a:r>
            <a:r>
              <a:rPr lang="en-US" sz="1100" b="0" dirty="0">
                <a:effectLst/>
                <a:latin typeface="Calibri" panose="020F0502020204030204" pitchFamily="34" charset="0"/>
                <a:ea typeface="Calibri" panose="020F0502020204030204" pitchFamily="34" charset="0"/>
                <a:cs typeface="Arial" panose="020B0604020202020204" pitchFamily="34" charset="0"/>
              </a:rPr>
              <a:t>: Physical distance helps people avoid breathing in each other’s respiratory droplets.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Ventilation</a:t>
            </a:r>
            <a:r>
              <a:rPr lang="en-US" sz="1100" b="0" dirty="0">
                <a:effectLst/>
                <a:latin typeface="Calibri" panose="020F0502020204030204" pitchFamily="34" charset="0"/>
                <a:ea typeface="Calibri" panose="020F0502020204030204" pitchFamily="34" charset="0"/>
                <a:cs typeface="Arial" panose="020B0604020202020204" pitchFamily="34" charset="0"/>
              </a:rPr>
              <a:t>: Good air handling in healthcare settings can reduce the risk of respiratory infections, including COVID-19, spreading among patients and staff.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Hand hygiene</a:t>
            </a:r>
            <a:r>
              <a:rPr lang="en-US" sz="1100" b="0" dirty="0">
                <a:effectLst/>
                <a:latin typeface="Calibri" panose="020F0502020204030204" pitchFamily="34" charset="0"/>
                <a:ea typeface="Calibri" panose="020F0502020204030204" pitchFamily="34" charset="0"/>
                <a:cs typeface="Arial" panose="020B0604020202020204" pitchFamily="34" charset="0"/>
              </a:rPr>
              <a:t>: Cleaning your hands is important – soap and water and alcohol-based hand sanitizer break apart the envelope that holds the virus together.</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Environmental cleaning and disinfection</a:t>
            </a:r>
            <a:r>
              <a:rPr lang="en-US" sz="1100" b="0" dirty="0">
                <a:effectLst/>
                <a:latin typeface="Calibri" panose="020F0502020204030204" pitchFamily="34" charset="0"/>
                <a:ea typeface="Calibri" panose="020F0502020204030204" pitchFamily="34" charset="0"/>
                <a:cs typeface="Arial" panose="020B0604020202020204" pitchFamily="34" charset="0"/>
              </a:rPr>
              <a:t>: Similarly, for cleaning and disinfection of the environment, the cleaning products on EPA’s list N are known to kill SARS-CoV-2, including the new strains.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If one of the above actions is not mentioned, add it to the discussion.</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Depending on your audience and context, the topic of vaccines may arise in the discussion. You may choose to refer to CDC resources for information:</a:t>
            </a:r>
          </a:p>
          <a:p>
            <a:pPr marL="800100" marR="0" lvl="1"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Key Things to Know About COVID-19 Vaccines: https://www.cdc.gov/coronavirus/2019-ncov/vaccines/keythingstoknow.html</a:t>
            </a:r>
          </a:p>
          <a:p>
            <a:pPr marL="800100" marR="0" lvl="1"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Updated Healthcare Infection Prevention and Control Recommendations in Response to COVID-19 Vaccination: https://www.cdc.gov/coronavirus/2019-ncov/hcp/infection-control-after-vaccination.html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Emphasize that the recommended actions for preventing the spread of COVID-19 are designed to work on all strains, and that infection control is more important than ever as some of the new strains spread more easily among people.</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“Another important point from the video is that, even though we are still learning about the new strains, our infection control actions are designed to work on all strains. That means one of the best things we can do to keep ourselves and our patients safe is to follow infection control recommendations. </a:t>
            </a:r>
            <a:r>
              <a:rPr lang="en-US" sz="1800" b="1" dirty="0">
                <a:effectLst/>
                <a:latin typeface="Calibri" panose="020F0502020204030204" pitchFamily="34" charset="0"/>
                <a:ea typeface="Calibri" panose="020F0502020204030204" pitchFamily="34" charset="0"/>
                <a:cs typeface="Arial" panose="020B0604020202020204" pitchFamily="34" charset="0"/>
              </a:rPr>
              <a:t>Can anyone recall one of the infection control actions from the video and how it helps stop the spread of the virus?</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Pause for responses.</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all must remember that, because we are seeing strains of the SARS-CoV-2 virus that spread more easily among people, we have even less margin for error. It’s even more important to continue using the recommended infection control actions.”</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11</a:t>
            </a:fld>
            <a:endParaRPr lang="en-US" dirty="0"/>
          </a:p>
        </p:txBody>
      </p:sp>
    </p:spTree>
    <p:extLst>
      <p:ext uri="{BB962C8B-B14F-4D97-AF65-F5344CB8AC3E}">
        <p14:creationId xmlns:p14="http://schemas.microsoft.com/office/powerpoint/2010/main" val="58002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Transition to discussion about how participants can put their knowledge into practice and share their knowledge with others.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“Now that you have a good understanding of what virus strains are, how they are created, and how we can protect ourselves, let’s talk about how we can use that information and share it with others.” </a:t>
            </a:r>
          </a:p>
        </p:txBody>
      </p:sp>
      <p:sp>
        <p:nvSpPr>
          <p:cNvPr id="4" name="Slide Number Placeholder 3"/>
          <p:cNvSpPr>
            <a:spLocks noGrp="1"/>
          </p:cNvSpPr>
          <p:nvPr>
            <p:ph type="sldNum" sz="quarter" idx="5"/>
          </p:nvPr>
        </p:nvSpPr>
        <p:spPr/>
        <p:txBody>
          <a:bodyPr/>
          <a:lstStyle/>
          <a:p>
            <a:fld id="{79C39E34-9E05-4A9B-9343-878A2B2EB6ED}" type="slidenum">
              <a:rPr lang="en-US" smtClean="0"/>
              <a:t>12</a:t>
            </a:fld>
            <a:endParaRPr lang="en-US" dirty="0"/>
          </a:p>
        </p:txBody>
      </p:sp>
    </p:spTree>
    <p:extLst>
      <p:ext uri="{BB962C8B-B14F-4D97-AF65-F5344CB8AC3E}">
        <p14:creationId xmlns:p14="http://schemas.microsoft.com/office/powerpoint/2010/main" val="295865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Either orally or via chat, invite participants to share their experiences, if any, communicating about </a:t>
            </a:r>
            <a:r>
              <a:rPr lang="en-US" sz="1800">
                <a:effectLst/>
                <a:latin typeface="Calibri" panose="020F0502020204030204" pitchFamily="34" charset="0"/>
                <a:ea typeface="Calibri" panose="020F0502020204030204" pitchFamily="34" charset="0"/>
                <a:cs typeface="Arial" panose="020B0604020202020204" pitchFamily="34" charset="0"/>
              </a:rPr>
              <a:t>virus strains.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When possible, make connections between the participants’ experiences.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Follow-up questions could include the following: </a:t>
            </a:r>
          </a:p>
          <a:p>
            <a:pPr marL="800100" marR="0" lvl="1" indent="-34290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What was the disease and patient context? </a:t>
            </a:r>
          </a:p>
          <a:p>
            <a:pPr marL="800100" marR="0" lvl="1" indent="-34290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What was the question and how did you answer it? </a:t>
            </a:r>
          </a:p>
          <a:p>
            <a:pPr marL="800100" marR="0" lvl="1" indent="-34290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Did you use any analogies to help explain the concept? Do you think the analogy of the dog breeds would be helpful?</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“Let’s hear from some of you. </a:t>
            </a:r>
            <a:r>
              <a:rPr lang="en-US" sz="1800" b="1" dirty="0">
                <a:effectLst/>
                <a:latin typeface="Calibri" panose="020F0502020204030204" pitchFamily="34" charset="0"/>
                <a:ea typeface="Calibri" panose="020F0502020204030204" pitchFamily="34" charset="0"/>
                <a:cs typeface="Arial" panose="020B0604020202020204" pitchFamily="34" charset="0"/>
              </a:rPr>
              <a:t>Have you had to explain the new virus strains to anyone at work? Maybe a patient or their family, or a coworker? How did that go?</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Pause for responses and ask follow-up questions as appropriate.</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13</a:t>
            </a:fld>
            <a:endParaRPr lang="en-US" dirty="0"/>
          </a:p>
        </p:txBody>
      </p:sp>
    </p:spTree>
    <p:extLst>
      <p:ext uri="{BB962C8B-B14F-4D97-AF65-F5344CB8AC3E}">
        <p14:creationId xmlns:p14="http://schemas.microsoft.com/office/powerpoint/2010/main" val="302583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In small breakout groups, participants will consider a scenario related to new strains of the virus that causes COVID-19 and create a brief skit or role play of the scenario.</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This activity is intended to continue encouraging participants to apply the training concepts to their daily work.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Depending on the makeup of your group, you may wish to adjust the scenarios.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Breakout Groups 1 and 2 scenario: </a:t>
            </a:r>
            <a:r>
              <a:rPr lang="en-US" sz="1100" i="1" dirty="0">
                <a:effectLst/>
                <a:latin typeface="Calibri" panose="020F0502020204030204" pitchFamily="34" charset="0"/>
                <a:ea typeface="Calibri" panose="020F0502020204030204" pitchFamily="34" charset="0"/>
                <a:cs typeface="Arial" panose="020B0604020202020204" pitchFamily="34" charset="0"/>
              </a:rPr>
              <a:t>“I’ve heard that some of the new COVID-19 strains are more serious. Should I be concerned?”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Breakout Groups 3 and 4 scenario: </a:t>
            </a:r>
            <a:r>
              <a:rPr lang="en-US" sz="1100" i="1" dirty="0">
                <a:effectLst/>
                <a:latin typeface="Calibri" panose="020F0502020204030204" pitchFamily="34" charset="0"/>
                <a:ea typeface="Calibri" panose="020F0502020204030204" pitchFamily="34" charset="0"/>
                <a:cs typeface="Arial" panose="020B0604020202020204" pitchFamily="34" charset="0"/>
              </a:rPr>
              <a:t>A coworker comments: “I may be vaccinated, but some of these new COVID-19 strains still seem scary. I’m worried we aren’t taking the appropriate precautions at work.”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Use breakout rooms appropriate to your virtual platform to divide participants into groups.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If your webinar platform allows for it, you may invite participants to choose their own breakout room.</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Ideally, the groups should have no more than 4 or 5 people each.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If your group is large, you may need to have more than four breakout groups.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If possible, try not to place participants in breakout rooms according to their job responsibilities or experience. A mix of people considering a scenario will make for richer discussion.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As needed, provide instructions related to the breakout room format, such as how to ask you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Inform the groups that they have 10 minutes to discuss the scenario and role play within their group, taking turns in the roles so that everyone has a chance to participate.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Ask each to identify people who will be willing to “perform” their skit or role play for the broader group.</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After the small groups have gathered, depending on your virtual platform, you may use the broadcast message feature or another means to send reminders of the scenarios, how much time is remaining, etc. You may also choose to “visit” each group to encourage conversation and to hear their thoughts.</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Sample Script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“Now let’s consider some scenarios in which we might need to explain these concepts to others. We’re going to break into small groups. In your groups, you’ll be given a specific scenario. Please design a realistic 1- to 2-minute skit or role</a:t>
            </a:r>
            <a:r>
              <a:rPr lang="en-US" sz="1100" b="1" dirty="0">
                <a:effectLst/>
                <a:latin typeface="Calibri" panose="020F0502020204030204" pitchFamily="34" charset="0"/>
                <a:ea typeface="Calibri" panose="020F0502020204030204" pitchFamily="34" charset="0"/>
                <a:cs typeface="Arial" panose="020B0604020202020204" pitchFamily="34" charset="0"/>
              </a:rPr>
              <a:t> </a:t>
            </a:r>
            <a:r>
              <a:rPr lang="en-US" sz="1100" dirty="0">
                <a:effectLst/>
                <a:latin typeface="Calibri" panose="020F0502020204030204" pitchFamily="34" charset="0"/>
                <a:ea typeface="Calibri" panose="020F0502020204030204" pitchFamily="34" charset="0"/>
                <a:cs typeface="Arial" panose="020B0604020202020204" pitchFamily="34" charset="0"/>
              </a:rPr>
              <a:t>play of this scenario. Be sure to take turns so everyone has a chance to role play! You will have 10 minutes, and then we will share our skits with the broader group.”</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“Scenario 1, for Breakout Groups 1 and 2: </a:t>
            </a:r>
            <a:r>
              <a:rPr lang="en-US" sz="1100" i="1" dirty="0">
                <a:effectLst/>
                <a:latin typeface="Calibri" panose="020F0502020204030204" pitchFamily="34" charset="0"/>
                <a:ea typeface="Calibri" panose="020F0502020204030204" pitchFamily="34" charset="0"/>
                <a:cs typeface="Arial" panose="020B0604020202020204" pitchFamily="34" charset="0"/>
              </a:rPr>
              <a:t>A patient asks: ‘I’ve heard that some of the new COVID-19 strains are more serious. Should I be concerned?’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“Scenario 2, for Breakout Groups 3 and 4: </a:t>
            </a:r>
            <a:r>
              <a:rPr lang="en-US" sz="1100" i="1" dirty="0">
                <a:effectLst/>
                <a:latin typeface="Calibri" panose="020F0502020204030204" pitchFamily="34" charset="0"/>
                <a:ea typeface="Calibri" panose="020F0502020204030204" pitchFamily="34" charset="0"/>
                <a:cs typeface="Arial" panose="020B0604020202020204" pitchFamily="34" charset="0"/>
              </a:rPr>
              <a:t>A coworker comments: </a:t>
            </a:r>
            <a:r>
              <a:rPr lang="en-US" sz="1100" i="0" dirty="0">
                <a:effectLst/>
                <a:latin typeface="Calibri" panose="020F0502020204030204" pitchFamily="34" charset="0"/>
                <a:ea typeface="Calibri" panose="020F0502020204030204" pitchFamily="34" charset="0"/>
                <a:cs typeface="Arial" panose="020B0604020202020204" pitchFamily="34" charset="0"/>
              </a:rPr>
              <a:t>‘</a:t>
            </a:r>
            <a:r>
              <a:rPr lang="en-US" sz="1100" i="1" dirty="0"/>
              <a:t>I may be vaccinated, but some of these new COVID-19 strains still seem scary. I’m worried we aren’t taking the appropriate precautions at work.’” </a:t>
            </a:r>
            <a:endParaRPr lang="en-US" sz="1100"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C39E34-9E05-4A9B-9343-878A2B2EB6ED}" type="slidenum">
              <a:rPr lang="en-US" smtClean="0"/>
              <a:t>14</a:t>
            </a:fld>
            <a:endParaRPr lang="en-US" dirty="0"/>
          </a:p>
        </p:txBody>
      </p:sp>
    </p:spTree>
    <p:extLst>
      <p:ext uri="{BB962C8B-B14F-4D97-AF65-F5344CB8AC3E}">
        <p14:creationId xmlns:p14="http://schemas.microsoft.com/office/powerpoint/2010/main" val="45228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After 10 minutes, and giving groups a “warning” when they have a few minutes left, reconvene the groups.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Invite the groups to share their skits in turn.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Be encouraging and appreciative of their work and willingness to volunteer.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Lead a discussion of the question: What strategies can we learn from these scenarios?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As needed, correct and clarify information using these talking points and other relevant points from the Content Outline for the video episode: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Viruses have new strains, variations, or mutations all the time.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Even though new SARS-CoV-2 strains are around, the basic pieces of the virus are still the same, and this means that the recommended infection control actions still work.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Some of the new strains of SARS-CoV-2 spread more easily, so it is even more important to continue using the recommended infection control actions.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The tools we use for infection control are designed to work on all strains, and it’s important to keep using those tools to prevent COVID-19 from spreading.</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The recommended PPE hasn’t changed – an N95 respirator will still prevent you from breathing in virus that’s in respiratory droplets.</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Wearing a mask keeps respiratory droplets out of the air, so the germs in them can’t spread to other people or the environment.</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Physical distance also helps people avoid breathing in each other’s respiratory droplets.</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Good indoor ventilation is important for clearing air that might have respiratory droplets in it.</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Cleaning your hands often with soap and water or an alcohol-based hand sanitizer is important.</a:t>
            </a: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Disinfecting products on EPA’s list N are known to kill SARS-CoV-2, including the new strains.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Although COVID-19 vaccines are not addressed in the video, it is likely that the issue will be raised in discussion. You may wish to consult CDC resources for additional information:</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Key Things to Know About COVID-19 Vaccines: </a:t>
            </a:r>
            <a:r>
              <a:rPr lang="en-US"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https://www.cdc.gov/coronavirus/2019-ncov/vaccines/keythingstoknow.html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Updated Healthcare Infection Prevention and Control Recommendations in Response to COVID-19 Vaccination: </a:t>
            </a:r>
            <a:r>
              <a:rPr lang="en-US"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https://www.cdc.gov/coronavirus/2019-ncov/hcp/infection-control-after-vaccination.html</a:t>
            </a: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685800" marR="0" lvl="1" indent="-22860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“Welcome back! I’m excited to see what you all have come up with! Group 1, let’s start with you!”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Allow each group to present their skit.</a:t>
            </a:r>
            <a:r>
              <a:rPr lang="en-US" sz="11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“That was great, you all did a great job of working through these scenarios. Let’s talk now about what we can learn from the role playing, and what you learned from the other groups.”</a:t>
            </a:r>
          </a:p>
        </p:txBody>
      </p:sp>
      <p:sp>
        <p:nvSpPr>
          <p:cNvPr id="4" name="Slide Number Placeholder 3"/>
          <p:cNvSpPr>
            <a:spLocks noGrp="1"/>
          </p:cNvSpPr>
          <p:nvPr>
            <p:ph type="sldNum" sz="quarter" idx="5"/>
          </p:nvPr>
        </p:nvSpPr>
        <p:spPr/>
        <p:txBody>
          <a:bodyPr/>
          <a:lstStyle/>
          <a:p>
            <a:fld id="{79C39E34-9E05-4A9B-9343-878A2B2EB6ED}" type="slidenum">
              <a:rPr lang="en-US" smtClean="0"/>
              <a:t>15</a:t>
            </a:fld>
            <a:endParaRPr lang="en-US" dirty="0"/>
          </a:p>
        </p:txBody>
      </p:sp>
    </p:spTree>
    <p:extLst>
      <p:ext uri="{BB962C8B-B14F-4D97-AF65-F5344CB8AC3E}">
        <p14:creationId xmlns:p14="http://schemas.microsoft.com/office/powerpoint/2010/main" val="306808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Share, either in the chat or with a link, the </a:t>
            </a:r>
            <a:r>
              <a:rPr lang="en-US" sz="1800" i="1" dirty="0">
                <a:effectLst/>
                <a:latin typeface="Calibri" panose="020F0502020204030204" pitchFamily="34" charset="0"/>
                <a:ea typeface="Calibri" panose="020F0502020204030204" pitchFamily="34" charset="0"/>
                <a:cs typeface="Arial" panose="020B0604020202020204" pitchFamily="34" charset="0"/>
              </a:rPr>
              <a:t>Frequently Asked Questions About Virus Strains</a:t>
            </a:r>
            <a:r>
              <a:rPr lang="en-US" sz="1800" dirty="0">
                <a:effectLst/>
                <a:latin typeface="Calibri" panose="020F0502020204030204" pitchFamily="34" charset="0"/>
                <a:ea typeface="Calibri" panose="020F0502020204030204" pitchFamily="34" charset="0"/>
                <a:cs typeface="Arial" panose="020B0604020202020204" pitchFamily="34" charset="0"/>
              </a:rPr>
              <a:t> document.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“There is a lot to think about when we’re thinking about new strains of viruses. I’m putting a link to a </a:t>
            </a:r>
            <a:r>
              <a:rPr lang="en-US" sz="1800" i="1" dirty="0">
                <a:effectLst/>
                <a:latin typeface="Calibri" panose="020F0502020204030204" pitchFamily="34" charset="0"/>
                <a:ea typeface="Calibri" panose="020F0502020204030204" pitchFamily="34" charset="0"/>
                <a:cs typeface="Arial" panose="020B0604020202020204" pitchFamily="34" charset="0"/>
              </a:rPr>
              <a:t>Frequently Asked Questions About Virus Strains</a:t>
            </a:r>
            <a:r>
              <a:rPr lang="en-US" sz="1800" dirty="0">
                <a:effectLst/>
                <a:latin typeface="Calibri" panose="020F0502020204030204" pitchFamily="34" charset="0"/>
                <a:ea typeface="Calibri" panose="020F0502020204030204" pitchFamily="34" charset="0"/>
                <a:cs typeface="Arial" panose="020B0604020202020204" pitchFamily="34" charset="0"/>
              </a:rPr>
              <a:t> document into the chat. You can share it and print it for reference.”</a:t>
            </a:r>
          </a:p>
        </p:txBody>
      </p:sp>
      <p:sp>
        <p:nvSpPr>
          <p:cNvPr id="4" name="Slide Number Placeholder 3"/>
          <p:cNvSpPr>
            <a:spLocks noGrp="1"/>
          </p:cNvSpPr>
          <p:nvPr>
            <p:ph type="sldNum" sz="quarter" idx="5"/>
          </p:nvPr>
        </p:nvSpPr>
        <p:spPr/>
        <p:txBody>
          <a:bodyPr/>
          <a:lstStyle/>
          <a:p>
            <a:fld id="{79C39E34-9E05-4A9B-9343-878A2B2EB6ED}" type="slidenum">
              <a:rPr lang="en-US" smtClean="0"/>
              <a:t>16</a:t>
            </a:fld>
            <a:endParaRPr lang="en-US" dirty="0"/>
          </a:p>
        </p:txBody>
      </p:sp>
    </p:spTree>
    <p:extLst>
      <p:ext uri="{BB962C8B-B14F-4D97-AF65-F5344CB8AC3E}">
        <p14:creationId xmlns:p14="http://schemas.microsoft.com/office/powerpoint/2010/main" val="3494536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a:t>
            </a: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Transition to the session wrap-up.</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 hope that, after today, you know more about new virus strains, and you feel confident sharing your knowledge with others. Let’s use our last few minutes together to reflect and wrap up.” </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17</a:t>
            </a:fld>
            <a:endParaRPr lang="en-US" dirty="0"/>
          </a:p>
        </p:txBody>
      </p:sp>
    </p:spTree>
    <p:extLst>
      <p:ext uri="{BB962C8B-B14F-4D97-AF65-F5344CB8AC3E}">
        <p14:creationId xmlns:p14="http://schemas.microsoft.com/office/powerpoint/2010/main" val="2530229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Invite additional, remaining questions.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If the answers are information that is already included in this session, please respond.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the questions address content that is not covered in this session, please do not attempt to answer the question. Instead, take note of the questions and consult with CDC resources to follow up with answers after the session.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Please document questions and share back with CDC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ProjectFirstline@cdc.gov</a:t>
            </a:r>
            <a:r>
              <a:rPr lang="en-US" sz="1800" dirty="0">
                <a:effectLst/>
                <a:latin typeface="Calibri" panose="020F0502020204030204" pitchFamily="34" charset="0"/>
                <a:ea typeface="Calibri" panose="020F0502020204030204" pitchFamily="34" charset="0"/>
                <a:cs typeface="Arial" panose="020B0604020202020204" pitchFamily="34" charset="0"/>
              </a:rPr>
              <a:t> for responses.</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“But first, does anyone have any remaining questions about virus strains?”</a:t>
            </a:r>
          </a:p>
        </p:txBody>
      </p:sp>
      <p:sp>
        <p:nvSpPr>
          <p:cNvPr id="4" name="Slide Number Placeholder 3"/>
          <p:cNvSpPr>
            <a:spLocks noGrp="1"/>
          </p:cNvSpPr>
          <p:nvPr>
            <p:ph type="sldNum" sz="quarter" idx="5"/>
          </p:nvPr>
        </p:nvSpPr>
        <p:spPr/>
        <p:txBody>
          <a:bodyPr/>
          <a:lstStyle/>
          <a:p>
            <a:fld id="{79C39E34-9E05-4A9B-9343-878A2B2EB6ED}" type="slidenum">
              <a:rPr lang="en-US" smtClean="0"/>
              <a:t>18</a:t>
            </a:fld>
            <a:endParaRPr lang="en-US" dirty="0"/>
          </a:p>
        </p:txBody>
      </p:sp>
    </p:spTree>
    <p:extLst>
      <p:ext uri="{BB962C8B-B14F-4D97-AF65-F5344CB8AC3E}">
        <p14:creationId xmlns:p14="http://schemas.microsoft.com/office/powerpoint/2010/main" val="3346466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Encourage participants to describe actions that they can take to use what they have learned. They may come off mute and speak, type in the chat, or both.</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“Let’s apply what we discussed today to your real life. </a:t>
            </a:r>
            <a:r>
              <a:rPr lang="en-US" sz="4000" dirty="0"/>
              <a:t>Our patients and their families may ask questions about new COVID-19 strains. </a:t>
            </a:r>
            <a:r>
              <a:rPr lang="en-US" sz="7200" dirty="0"/>
              <a:t>What do you think is important for patients and families to know about virus strains? </a:t>
            </a:r>
            <a:r>
              <a:rPr lang="en-US" sz="4000" dirty="0"/>
              <a:t>Write in the chat one action you could take to protect yourself and others</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Pause for responses.</a:t>
            </a:r>
            <a:r>
              <a:rPr lang="en-US" sz="18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79C39E34-9E05-4A9B-9343-878A2B2EB6ED}" type="slidenum">
              <a:rPr lang="en-US" smtClean="0"/>
              <a:t>19</a:t>
            </a:fld>
            <a:endParaRPr lang="en-US" dirty="0"/>
          </a:p>
        </p:txBody>
      </p:sp>
    </p:spTree>
    <p:extLst>
      <p:ext uri="{BB962C8B-B14F-4D97-AF65-F5344CB8AC3E}">
        <p14:creationId xmlns:p14="http://schemas.microsoft.com/office/powerpoint/2010/main" val="393669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fontAlgn="base">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Welcome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Housekeeping, either orally or via chat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If needed, additional notes specific to the platform you’re using (e.g., how to “raise your hand,” how to post questions)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Overview of agenda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If this session is part of an ongoing series, you may choose to say “welcome back,” “thank you for joining us again,” etc.  </a:t>
            </a:r>
          </a:p>
          <a:p>
            <a:pPr marL="342900" marR="0" lvl="0" indent="-342900" fontAlgn="base">
              <a:lnSpc>
                <a:spcPct val="107000"/>
              </a:lnSpc>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Welcome to Project Firstline. Thank you for joining us! Before we begin, a few housekeeping notes. We’ll meet today for one hour. Please keep your videos on, to the extent possible, and keep your microphone muted when you are not contributing to the discussion. It’s great to see you all here today!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“Today, we’ll discuss how new virus strains, or variants, develop, and what that means for infection control. We’ll have an opportunity to reflect before we wrap up for the day.”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2</a:t>
            </a:fld>
            <a:endParaRPr lang="en-US" dirty="0"/>
          </a:p>
        </p:txBody>
      </p:sp>
    </p:spTree>
    <p:extLst>
      <p:ext uri="{BB962C8B-B14F-4D97-AF65-F5344CB8AC3E}">
        <p14:creationId xmlns:p14="http://schemas.microsoft.com/office/powerpoint/2010/main" val="363867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4158C-07AC-4F2A-971A-4FBC161EFB7C}"/>
              </a:ext>
            </a:extLst>
          </p:cNvPr>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If this session is one in a series</a:t>
            </a:r>
            <a:r>
              <a:rPr lang="en-US" sz="1800" dirty="0">
                <a:effectLst/>
                <a:latin typeface="Calibri" panose="020F0502020204030204" pitchFamily="34" charset="0"/>
                <a:ea typeface="Calibri" panose="020F0502020204030204" pitchFamily="34" charset="0"/>
                <a:cs typeface="Arial" panose="020B0604020202020204" pitchFamily="34" charset="0"/>
              </a:rPr>
              <a:t>) “Next time, we will cover [insert next training topic].”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B2F976A-E709-47A9-8421-2FCCB8A6CE59}"/>
              </a:ext>
            </a:extLst>
          </p:cNvPr>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 </a:t>
            </a:r>
          </a:p>
          <a:p>
            <a:pPr marL="285750" marR="0" indent="-285750">
              <a:lnSpc>
                <a:spcPct val="107000"/>
              </a:lnSpc>
              <a:spcBef>
                <a:spcPts val="0"/>
              </a:spcBef>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u="sng" dirty="0">
              <a:solidFill>
                <a:srgbClr val="0563C1"/>
              </a:solidFill>
              <a:effectLst/>
              <a:latin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u="none" dirty="0">
                <a:solidFill>
                  <a:srgbClr val="0563C1"/>
                </a:solidFill>
                <a:effectLst/>
                <a:latin typeface="Calibri" panose="020F0502020204030204" pitchFamily="34" charset="0"/>
                <a:cs typeface="Arial" panose="020B0604020202020204" pitchFamily="34" charset="0"/>
              </a:rPr>
              <a:t>After the Session</a:t>
            </a:r>
            <a:endParaRPr lang="en-US" sz="1800" b="1" u="none" dirty="0">
              <a:effectLst/>
              <a:latin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ProjectFirstline@cdc.gov</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“After today, you will be able to describe how new virus strains develop. You’ll be able to discuss why the infection control actions recommended for COVID-19 work for new strains of SARS-CoV-2, and why they are even more important.”</a:t>
            </a:r>
          </a:p>
          <a:p>
            <a:br>
              <a:rPr lang="en-US" dirty="0"/>
            </a:br>
            <a:r>
              <a:rPr lang="en-US" dirty="0"/>
              <a:t> </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3</a:t>
            </a:fld>
            <a:endParaRPr lang="en-US" dirty="0"/>
          </a:p>
        </p:txBody>
      </p:sp>
    </p:spTree>
    <p:extLst>
      <p:ext uri="{BB962C8B-B14F-4D97-AF65-F5344CB8AC3E}">
        <p14:creationId xmlns:p14="http://schemas.microsoft.com/office/powerpoint/2010/main" val="155855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These questions will give you a better understanding of your participants’ backgrounds, experience, and level of knowledge.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Tailor your slide delivery for the virtual format and platform, and the number of participants: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Arial" panose="020B0604020202020204" pitchFamily="34" charset="0"/>
              </a:rPr>
              <a:t>You may wish to add role- or facility-specific questions to the introductions.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Arial" panose="020B0604020202020204" pitchFamily="34" charset="0"/>
              </a:rPr>
              <a:t>If your virtual platform has poll functionality, you may use a poll for the third bullet on the slide, which asks whether anyone has ever been asked about virus variants. This approach is advised if you have more than 15 participants.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Arial" panose="020B0604020202020204" pitchFamily="34" charset="0"/>
              </a:rPr>
              <a:t>If you have a large group, you may decide to skip introductions and use the chat or poll feature for introductions.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Be sure to introduce yourself and anyone who is assisting you.</a:t>
            </a:r>
          </a:p>
          <a:p>
            <a:pPr marL="0" marR="0" lvl="0" indent="0">
              <a:lnSpc>
                <a:spcPct val="107000"/>
              </a:lnSpc>
              <a:spcBef>
                <a:spcPts val="0"/>
              </a:spcBef>
              <a:spcAft>
                <a:spcPts val="0"/>
              </a:spcAft>
              <a:buFont typeface="Symbol" panose="05050102010706020507" pitchFamily="18" charset="2"/>
              <a:buNone/>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“Please share in 30 seconds or less your name, your role, and whether anyone has ever asked you about virus variants, or mutations.” </a:t>
            </a:r>
          </a:p>
        </p:txBody>
      </p:sp>
      <p:sp>
        <p:nvSpPr>
          <p:cNvPr id="4" name="Slide Number Placeholder 3"/>
          <p:cNvSpPr>
            <a:spLocks noGrp="1"/>
          </p:cNvSpPr>
          <p:nvPr>
            <p:ph type="sldNum" sz="quarter" idx="5"/>
          </p:nvPr>
        </p:nvSpPr>
        <p:spPr/>
        <p:txBody>
          <a:bodyPr/>
          <a:lstStyle/>
          <a:p>
            <a:fld id="{79C39E34-9E05-4A9B-9343-878A2B2EB6ED}" type="slidenum">
              <a:rPr lang="en-US" smtClean="0"/>
              <a:t>4</a:t>
            </a:fld>
            <a:endParaRPr lang="en-US" dirty="0"/>
          </a:p>
        </p:txBody>
      </p:sp>
    </p:spTree>
    <p:extLst>
      <p:ext uri="{BB962C8B-B14F-4D97-AF65-F5344CB8AC3E}">
        <p14:creationId xmlns:p14="http://schemas.microsoft.com/office/powerpoint/2010/main" val="126066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the webinar platform you are using has a polling feature, set up this poll, and after giving participants time to respond, display the poll results:</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Arial" panose="020B0604020202020204" pitchFamily="34" charset="0"/>
              </a:rPr>
              <a:t>Which of the following are examples of viruses with variant strains? Check all that apply.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800" i="1" dirty="0">
                <a:effectLst/>
                <a:latin typeface="Calibri" panose="020F0502020204030204" pitchFamily="34" charset="0"/>
                <a:ea typeface="Calibri" panose="020F0502020204030204" pitchFamily="34" charset="0"/>
                <a:cs typeface="Arial" panose="020B0604020202020204" pitchFamily="34" charset="0"/>
              </a:rPr>
              <a:t>Influenza (flu) viruses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800" i="1" dirty="0">
                <a:effectLst/>
                <a:latin typeface="Calibri" panose="020F0502020204030204" pitchFamily="34" charset="0"/>
                <a:ea typeface="Calibri" panose="020F0502020204030204" pitchFamily="34" charset="0"/>
                <a:cs typeface="Arial" panose="020B0604020202020204" pitchFamily="34" charset="0"/>
              </a:rPr>
              <a:t>Rhinoviruses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800" i="1" dirty="0">
                <a:effectLst/>
                <a:latin typeface="Calibri" panose="020F0502020204030204" pitchFamily="34" charset="0"/>
                <a:ea typeface="Calibri" panose="020F0502020204030204" pitchFamily="34" charset="0"/>
                <a:cs typeface="Arial" panose="020B0604020202020204" pitchFamily="34" charset="0"/>
              </a:rPr>
              <a:t>Coronaviruses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Wingdings" panose="05000000000000000000" pitchFamily="2" charset="2"/>
              <a:buChar char=""/>
            </a:pPr>
            <a:r>
              <a:rPr lang="en-US" sz="1800" i="1" dirty="0">
                <a:effectLst/>
                <a:latin typeface="Calibri" panose="020F0502020204030204" pitchFamily="34" charset="0"/>
                <a:ea typeface="Calibri" panose="020F0502020204030204" pitchFamily="34" charset="0"/>
                <a:cs typeface="Arial" panose="020B0604020202020204" pitchFamily="34" charset="0"/>
              </a:rPr>
              <a:t>Enteroviruses</a:t>
            </a:r>
          </a:p>
          <a:p>
            <a:pPr marL="0" marR="0" lvl="0" indent="0">
              <a:lnSpc>
                <a:spcPct val="107000"/>
              </a:lnSpc>
              <a:spcBef>
                <a:spcPts val="0"/>
              </a:spcBef>
              <a:spcAft>
                <a:spcPts val="80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the webinar platform doesn’t have a polling feature, ask participants to respond to the question in the chat or via the “raise your hand” or “thumbs-up” feature.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“We’ve all heard a lot recently about the emergence of new strains of SARS-CoV-2, the virus that causes COVID-19. </a:t>
            </a:r>
            <a:r>
              <a:rPr lang="en-US" sz="1800" b="1" dirty="0">
                <a:effectLst/>
                <a:latin typeface="Calibri" panose="020F0502020204030204" pitchFamily="34" charset="0"/>
                <a:ea typeface="Calibri" panose="020F0502020204030204" pitchFamily="34" charset="0"/>
                <a:cs typeface="Arial" panose="020B0604020202020204" pitchFamily="34" charset="0"/>
              </a:rPr>
              <a:t>But do other viruses have different strains?</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Pause to allow participants to respond. Show poll results, if your platform has that feature, and reveal the correct answer.</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“That’s right, all these virus types have variant strains. And there are many more. Viruses have new strains, variations, or mutations all the time.”</a:t>
            </a:r>
          </a:p>
        </p:txBody>
      </p:sp>
      <p:sp>
        <p:nvSpPr>
          <p:cNvPr id="4" name="Slide Number Placeholder 3"/>
          <p:cNvSpPr>
            <a:spLocks noGrp="1"/>
          </p:cNvSpPr>
          <p:nvPr>
            <p:ph type="sldNum" sz="quarter" idx="5"/>
          </p:nvPr>
        </p:nvSpPr>
        <p:spPr/>
        <p:txBody>
          <a:bodyPr/>
          <a:lstStyle/>
          <a:p>
            <a:fld id="{79C39E34-9E05-4A9B-9343-878A2B2EB6ED}" type="slidenum">
              <a:rPr lang="en-US" smtClean="0"/>
              <a:t>5</a:t>
            </a:fld>
            <a:endParaRPr lang="en-US" dirty="0"/>
          </a:p>
        </p:txBody>
      </p:sp>
    </p:spTree>
    <p:extLst>
      <p:ext uri="{BB962C8B-B14F-4D97-AF65-F5344CB8AC3E}">
        <p14:creationId xmlns:p14="http://schemas.microsoft.com/office/powerpoint/2010/main" val="315300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Clarify the terms used to describe how viruses change.</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“You may be hearing many different terms used when it comes to strains, or variants. Let’s take a minute to talk about these terms and what they mean.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a virus makes copies of itself and small mistakes occur, that is called a mutation. We often talk about mutating or mutations to describe the process through which a virus changes.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changed virus itself is the new variant. The word ‘strain’ is often used the same way as the word ‘variant.’ For the rest of this session, we’ll use the word ‘strain.’”</a:t>
            </a:r>
          </a:p>
        </p:txBody>
      </p:sp>
      <p:sp>
        <p:nvSpPr>
          <p:cNvPr id="4" name="Slide Number Placeholder 3"/>
          <p:cNvSpPr>
            <a:spLocks noGrp="1"/>
          </p:cNvSpPr>
          <p:nvPr>
            <p:ph type="sldNum" sz="quarter" idx="5"/>
          </p:nvPr>
        </p:nvSpPr>
        <p:spPr/>
        <p:txBody>
          <a:bodyPr/>
          <a:lstStyle/>
          <a:p>
            <a:fld id="{79C39E34-9E05-4A9B-9343-878A2B2EB6ED}" type="slidenum">
              <a:rPr lang="en-US" smtClean="0"/>
              <a:t>6</a:t>
            </a:fld>
            <a:endParaRPr lang="en-US" dirty="0"/>
          </a:p>
        </p:txBody>
      </p:sp>
    </p:spTree>
    <p:extLst>
      <p:ext uri="{BB962C8B-B14F-4D97-AF65-F5344CB8AC3E}">
        <p14:creationId xmlns:p14="http://schemas.microsoft.com/office/powerpoint/2010/main" val="1448642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Thank participants for responding to the question.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Introduce video episode of </a:t>
            </a:r>
            <a:r>
              <a:rPr lang="en-US" sz="1800" b="0" i="1" dirty="0">
                <a:effectLst/>
                <a:latin typeface="Calibri" panose="020F0502020204030204" pitchFamily="34" charset="0"/>
                <a:ea typeface="Calibri" panose="020F0502020204030204" pitchFamily="34" charset="0"/>
                <a:cs typeface="Arial" panose="020B0604020202020204" pitchFamily="34" charset="0"/>
              </a:rPr>
              <a:t>Inside Infection Control</a:t>
            </a:r>
            <a:r>
              <a:rPr lang="en-US" sz="1800" b="0" dirty="0">
                <a:effectLst/>
                <a:latin typeface="Calibri" panose="020F0502020204030204" pitchFamily="34" charset="0"/>
                <a:ea typeface="Calibri" panose="020F0502020204030204" pitchFamily="34" charset="0"/>
                <a:cs typeface="Arial" panose="020B0604020202020204" pitchFamily="34" charset="0"/>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Ask participants to write down at least three important takeaways from the episode.</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“Thank you for sharing! We’re now going to dive into learning about strains themselves, as well as how we can protect ourselves and each other from new virus strains.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“First, we’ll check in with the CDC’s Dr. Abby Carlson and then discuss together what we’ve learned. As you watch this video, please make note in your Participant Booklet of at least three important takeaways. Dr. Carlson is going to use a particular analogy to explain the concept of variants. We’ll talk about it more after the video.”</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7</a:t>
            </a:fld>
            <a:endParaRPr lang="en-US" dirty="0"/>
          </a:p>
        </p:txBody>
      </p:sp>
    </p:spTree>
    <p:extLst>
      <p:ext uri="{BB962C8B-B14F-4D97-AF65-F5344CB8AC3E}">
        <p14:creationId xmlns:p14="http://schemas.microsoft.com/office/powerpoint/2010/main" val="419186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Arial" panose="020B0604020202020204" pitchFamily="34"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mn-lt"/>
              </a:rPr>
              <a:t>Access the video here: </a:t>
            </a:r>
            <a:br>
              <a:rPr lang="en-US" sz="1800" b="0" i="0" u="none" strike="noStrike" baseline="0" dirty="0">
                <a:solidFill>
                  <a:srgbClr val="211D1E"/>
                </a:solidFill>
                <a:latin typeface="+mn-lt"/>
              </a:rPr>
            </a:br>
            <a:r>
              <a:rPr lang="en-US" sz="1800" b="1" i="0" u="none" strike="noStrike" baseline="0" dirty="0">
                <a:solidFill>
                  <a:srgbClr val="211D1E"/>
                </a:solidFill>
                <a:latin typeface="+mn-lt"/>
              </a:rPr>
              <a:t>CDC Website: </a:t>
            </a:r>
            <a:r>
              <a:rPr lang="en-US" sz="1800" b="0" i="0" u="none" strike="noStrike" baseline="0" dirty="0">
                <a:solidFill>
                  <a:srgbClr val="1F5D9F"/>
                </a:solidFill>
                <a:latin typeface="+mn-lt"/>
              </a:rPr>
              <a:t>https://www.cdc.gov/infectioncontrol/projectfirstline/videos/EP19- Strains-LowRes.mp4 </a:t>
            </a:r>
          </a:p>
          <a:p>
            <a:pPr marL="285750" indent="-285750">
              <a:buFont typeface="Arial" panose="020B0604020202020204" pitchFamily="34" charset="0"/>
              <a:buChar char="•"/>
            </a:pPr>
            <a:r>
              <a:rPr lang="en-US" sz="1800" b="0" i="0" u="none" strike="noStrike" baseline="0" dirty="0">
                <a:solidFill>
                  <a:srgbClr val="211D1E"/>
                </a:solidFill>
                <a:latin typeface="+mn-lt"/>
              </a:rPr>
              <a:t>OR </a:t>
            </a:r>
            <a:br>
              <a:rPr lang="en-US" sz="1800" b="0" i="0" u="none" strike="noStrike" baseline="0" dirty="0">
                <a:solidFill>
                  <a:srgbClr val="211D1E"/>
                </a:solidFill>
                <a:latin typeface="+mn-lt"/>
              </a:rPr>
            </a:br>
            <a:r>
              <a:rPr lang="en-US" sz="1800" b="1" i="0" u="none" strike="noStrike" baseline="0" dirty="0">
                <a:solidFill>
                  <a:srgbClr val="211D1E"/>
                </a:solidFill>
                <a:latin typeface="+mn-lt"/>
              </a:rPr>
              <a:t>Project Firstline YouTube Playlist: </a:t>
            </a:r>
            <a:r>
              <a:rPr lang="en-US" sz="1800" b="0" i="0" u="none" strike="noStrike" baseline="0" dirty="0">
                <a:solidFill>
                  <a:srgbClr val="1F5D9F"/>
                </a:solidFill>
                <a:latin typeface="+mn-lt"/>
              </a:rPr>
              <a:t>https://www.youtube.com/watch?v=U1CmOFG5GJM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C39E34-9E05-4A9B-9343-878A2B2EB6ED}" type="slidenum">
              <a:rPr lang="en-US" smtClean="0"/>
              <a:t>8</a:t>
            </a:fld>
            <a:endParaRPr lang="en-US" dirty="0"/>
          </a:p>
        </p:txBody>
      </p:sp>
    </p:spTree>
    <p:extLst>
      <p:ext uri="{BB962C8B-B14F-4D97-AF65-F5344CB8AC3E}">
        <p14:creationId xmlns:p14="http://schemas.microsoft.com/office/powerpoint/2010/main" val="942825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After the episode, ask the group to discuss: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What is interesting and important about this episode?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What is worth noting?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choose to ask participants to share their reactions orally, via chat, or both.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wish to use the following talking points to confirm or correct key information, and you may also wish to refer to the Content Outline for this video episode: </a:t>
            </a:r>
          </a:p>
          <a:p>
            <a:pPr marL="800100" marR="0" lvl="1" indent="-34290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Viruses have new strains, variations, or mutations all the time.</a:t>
            </a:r>
          </a:p>
          <a:p>
            <a:pPr marL="800100" marR="0" lvl="1" indent="-34290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Even though new strains are around, the basic pieces of the virus are still the same. This means that the recommended infection control actions still work and are still needed to help stop the spread of COVID-19.</a:t>
            </a:r>
          </a:p>
          <a:p>
            <a:pPr marL="800100" marR="0" lvl="1" indent="-34290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Infection control actions recommended for COVID-19, like using recommended PPE, masking, physical distance, good ventilation, hand hygiene, and environmental cleaning and disinfection, are designed to work on all strains.</a:t>
            </a:r>
          </a:p>
          <a:p>
            <a:pPr marL="800100" marR="0" lvl="1" indent="-34290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Some of the new strains of SARS-CoV-2 spread more easily, so it is even more important to continue using the recommended infection control actions.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If the dog analogy is not mentioned, ask participants if the analogy made sense to them. Why or why not?</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Arial" panose="020B0604020202020204" pitchFamily="34" charset="0"/>
              </a:rPr>
              <a:t>“After watching that video, </a:t>
            </a:r>
            <a:r>
              <a:rPr lang="en-US" sz="1100" b="1" dirty="0">
                <a:effectLst/>
                <a:latin typeface="Calibri" panose="020F0502020204030204" pitchFamily="34" charset="0"/>
                <a:ea typeface="Calibri" panose="020F0502020204030204" pitchFamily="34" charset="0"/>
                <a:cs typeface="Arial" panose="020B0604020202020204" pitchFamily="34" charset="0"/>
              </a:rPr>
              <a:t>what stands out to you as especially important and interesting? What do you see as the most important points to remember?</a:t>
            </a:r>
            <a:r>
              <a:rPr lang="en-US" sz="1100" b="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to allow for responses. Encourage additional discussion.</a:t>
            </a:r>
            <a:r>
              <a:rPr lang="en-US" sz="11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“There were several key points in the video. </a:t>
            </a:r>
            <a:r>
              <a:rPr lang="en-US" sz="1100" b="1" dirty="0">
                <a:effectLst/>
                <a:latin typeface="Calibri" panose="020F0502020204030204" pitchFamily="34" charset="0"/>
                <a:ea typeface="Calibri" panose="020F0502020204030204" pitchFamily="34" charset="0"/>
                <a:cs typeface="Arial" panose="020B0604020202020204" pitchFamily="34" charset="0"/>
              </a:rPr>
              <a:t>What about the dog analogy? Did that make sense to you?</a:t>
            </a:r>
            <a:r>
              <a:rPr lang="en-US" sz="11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79C39E34-9E05-4A9B-9343-878A2B2EB6ED}" type="slidenum">
              <a:rPr lang="en-US" smtClean="0"/>
              <a:t>9</a:t>
            </a:fld>
            <a:endParaRPr lang="en-US" dirty="0"/>
          </a:p>
        </p:txBody>
      </p:sp>
    </p:spTree>
    <p:extLst>
      <p:ext uri="{BB962C8B-B14F-4D97-AF65-F5344CB8AC3E}">
        <p14:creationId xmlns:p14="http://schemas.microsoft.com/office/powerpoint/2010/main" val="2416784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Subtitle 2">
            <a:extLst>
              <a:ext uri="{FF2B5EF4-FFF2-40B4-BE49-F238E27FC236}">
                <a16:creationId xmlns:a16="http://schemas.microsoft.com/office/drawing/2014/main" id="{692C3EA0-BD3E-4B7A-AEA6-A119823F8F71}"/>
              </a:ext>
            </a:extLst>
          </p:cNvPr>
          <p:cNvSpPr txBox="1">
            <a:spLocks/>
          </p:cNvSpPr>
          <p:nvPr/>
        </p:nvSpPr>
        <p:spPr>
          <a:xfrm>
            <a:off x="6717123" y="5903353"/>
            <a:ext cx="5001904" cy="63803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Avenir LT Std 55 Roman" panose="020B0503020203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LT Std 35 Light" panose="020B04020202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LT Std 35 Light" panose="020B04020202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entury Gothic" panose="020B0502020202020204" pitchFamily="34" charset="0"/>
              </a:rPr>
              <a:t>Date of Training</a:t>
            </a:r>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807A57AB-289B-4478-903D-563B0B4333F4}" type="datetimeFigureOut">
              <a:rPr lang="en-US" smtClean="0"/>
              <a:pPr/>
              <a:t>8/4/2021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Variants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807A57AB-289B-4478-903D-563B0B4333F4}" type="datetimeFigureOut">
              <a:rPr lang="en-US" smtClean="0"/>
              <a:t>8/4/2021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Variants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Variants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Variants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Variants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8/4/2021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964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Variants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Variants</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807A57AB-289B-4478-903D-563B0B4333F4}" type="datetimeFigureOut">
              <a:rPr lang="en-US" smtClean="0"/>
              <a:pPr/>
              <a:t>8/4/2021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8" r:id="rId6"/>
    <p:sldLayoutId id="2147483666" r:id="rId7"/>
    <p:sldLayoutId id="2147483684" r:id="rId8"/>
    <p:sldLayoutId id="2147483685" r:id="rId9"/>
    <p:sldLayoutId id="2147483686" r:id="rId10"/>
    <p:sldLayoutId id="2147483687" r:id="rId11"/>
    <p:sldLayoutId id="2147483671" r:id="rId12"/>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20.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 Id="rId9"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hyperlink" Target="bit.ly/NewCOVIDStrainsAndIC"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p:txBody>
          <a:bodyPr/>
          <a:lstStyle/>
          <a:p>
            <a:r>
              <a:rPr lang="en-US" dirty="0">
                <a:solidFill>
                  <a:schemeClr val="accent6"/>
                </a:solidFill>
              </a:rPr>
              <a:t>Topic 10: </a:t>
            </a:r>
            <a:br>
              <a:rPr lang="en-US" dirty="0"/>
            </a:br>
            <a:r>
              <a:rPr lang="en-US" dirty="0"/>
              <a:t>virus </a:t>
            </a:r>
            <a:r>
              <a:rPr lang="en-US" dirty="0" err="1"/>
              <a:t>straINs</a:t>
            </a:r>
            <a:endParaRPr lang="en-US" dirty="0"/>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507F-24DA-483A-B6AF-9D5811C417AE}"/>
              </a:ext>
            </a:extLst>
          </p:cNvPr>
          <p:cNvSpPr>
            <a:spLocks noGrp="1"/>
          </p:cNvSpPr>
          <p:nvPr>
            <p:ph type="title"/>
          </p:nvPr>
        </p:nvSpPr>
        <p:spPr/>
        <p:txBody>
          <a:bodyPr>
            <a:normAutofit/>
          </a:bodyPr>
          <a:lstStyle/>
          <a:p>
            <a:r>
              <a:rPr lang="en-US" dirty="0"/>
              <a:t>Viruses regularly create new strains </a:t>
            </a:r>
          </a:p>
        </p:txBody>
      </p:sp>
      <p:sp>
        <p:nvSpPr>
          <p:cNvPr id="3" name="Content Placeholder 2">
            <a:extLst>
              <a:ext uri="{FF2B5EF4-FFF2-40B4-BE49-F238E27FC236}">
                <a16:creationId xmlns:a16="http://schemas.microsoft.com/office/drawing/2014/main" id="{D3505AB6-EA4D-4BBF-92B5-B51D7FD13B6A}"/>
              </a:ext>
            </a:extLst>
          </p:cNvPr>
          <p:cNvSpPr>
            <a:spLocks noGrp="1"/>
          </p:cNvSpPr>
          <p:nvPr>
            <p:ph idx="1"/>
          </p:nvPr>
        </p:nvSpPr>
        <p:spPr>
          <a:xfrm>
            <a:off x="838199" y="1600200"/>
            <a:ext cx="9825507" cy="4317999"/>
          </a:xfrm>
        </p:spPr>
        <p:txBody>
          <a:bodyPr/>
          <a:lstStyle/>
          <a:p>
            <a:r>
              <a:rPr lang="en-US" dirty="0"/>
              <a:t>Viruses </a:t>
            </a:r>
            <a:r>
              <a:rPr lang="en-US" b="1" dirty="0">
                <a:solidFill>
                  <a:schemeClr val="accent1"/>
                </a:solidFill>
              </a:rPr>
              <a:t>regularly create new strains</a:t>
            </a:r>
            <a:r>
              <a:rPr lang="en-US" dirty="0"/>
              <a:t>. </a:t>
            </a:r>
          </a:p>
          <a:p>
            <a:r>
              <a:rPr lang="en-US" dirty="0"/>
              <a:t>New strains are created when viruses make copies of themselves. When replicating, sometimes mistakes are made. Those </a:t>
            </a:r>
            <a:r>
              <a:rPr lang="en-US" b="1" dirty="0">
                <a:solidFill>
                  <a:schemeClr val="accent1"/>
                </a:solidFill>
              </a:rPr>
              <a:t>mistakes create a slightly different version of the virus – the variant.</a:t>
            </a:r>
          </a:p>
        </p:txBody>
      </p:sp>
      <p:sp>
        <p:nvSpPr>
          <p:cNvPr id="5" name="Footer Placeholder 4">
            <a:extLst>
              <a:ext uri="{FF2B5EF4-FFF2-40B4-BE49-F238E27FC236}">
                <a16:creationId xmlns:a16="http://schemas.microsoft.com/office/drawing/2014/main" id="{7ECB5B62-2FEE-4450-B097-3CF1CFFA7779}"/>
              </a:ext>
            </a:extLst>
          </p:cNvPr>
          <p:cNvSpPr>
            <a:spLocks noGrp="1"/>
          </p:cNvSpPr>
          <p:nvPr>
            <p:ph type="ftr" sz="quarter" idx="11"/>
          </p:nvPr>
        </p:nvSpPr>
        <p:spPr/>
        <p:txBody>
          <a:bodyPr/>
          <a:lstStyle/>
          <a:p>
            <a:r>
              <a:rPr lang="en-US" dirty="0"/>
              <a:t>Virus Strains</a:t>
            </a:r>
          </a:p>
        </p:txBody>
      </p:sp>
      <p:sp>
        <p:nvSpPr>
          <p:cNvPr id="6" name="Slide Number Placeholder 5">
            <a:extLst>
              <a:ext uri="{FF2B5EF4-FFF2-40B4-BE49-F238E27FC236}">
                <a16:creationId xmlns:a16="http://schemas.microsoft.com/office/drawing/2014/main" id="{E10DE0CD-0358-47E4-868D-E15F76AD6F8A}"/>
              </a:ext>
            </a:extLst>
          </p:cNvPr>
          <p:cNvSpPr>
            <a:spLocks noGrp="1"/>
          </p:cNvSpPr>
          <p:nvPr>
            <p:ph type="sldNum" sz="quarter" idx="12"/>
          </p:nvPr>
        </p:nvSpPr>
        <p:spPr/>
        <p:txBody>
          <a:bodyPr/>
          <a:lstStyle/>
          <a:p>
            <a:fld id="{EF026F98-229B-48B0-BECF-EA1F5459ACF1}" type="slidenum">
              <a:rPr lang="en-US" smtClean="0"/>
              <a:t>10</a:t>
            </a:fld>
            <a:endParaRPr lang="en-US" dirty="0"/>
          </a:p>
        </p:txBody>
      </p:sp>
    </p:spTree>
    <p:custDataLst>
      <p:tags r:id="rId1"/>
    </p:custDataLst>
    <p:extLst>
      <p:ext uri="{BB962C8B-B14F-4D97-AF65-F5344CB8AC3E}">
        <p14:creationId xmlns:p14="http://schemas.microsoft.com/office/powerpoint/2010/main" val="197967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D8D0-7DE4-4186-B567-8350953A001F}"/>
              </a:ext>
            </a:extLst>
          </p:cNvPr>
          <p:cNvSpPr>
            <a:spLocks noGrp="1"/>
          </p:cNvSpPr>
          <p:nvPr>
            <p:ph type="title"/>
          </p:nvPr>
        </p:nvSpPr>
        <p:spPr/>
        <p:txBody>
          <a:bodyPr/>
          <a:lstStyle/>
          <a:p>
            <a:r>
              <a:rPr lang="en-US" dirty="0"/>
              <a:t>Infection control actions work</a:t>
            </a:r>
          </a:p>
        </p:txBody>
      </p:sp>
      <p:sp>
        <p:nvSpPr>
          <p:cNvPr id="3" name="Content Placeholder 2">
            <a:extLst>
              <a:ext uri="{FF2B5EF4-FFF2-40B4-BE49-F238E27FC236}">
                <a16:creationId xmlns:a16="http://schemas.microsoft.com/office/drawing/2014/main" id="{CD708A9D-408D-4499-9529-D832541A48A9}"/>
              </a:ext>
            </a:extLst>
          </p:cNvPr>
          <p:cNvSpPr>
            <a:spLocks noGrp="1"/>
          </p:cNvSpPr>
          <p:nvPr>
            <p:ph idx="1"/>
          </p:nvPr>
        </p:nvSpPr>
        <p:spPr/>
        <p:txBody>
          <a:bodyPr/>
          <a:lstStyle/>
          <a:p>
            <a:pPr marL="0" indent="0">
              <a:buNone/>
            </a:pPr>
            <a:r>
              <a:rPr lang="en-US" b="1" dirty="0">
                <a:solidFill>
                  <a:schemeClr val="accent1"/>
                </a:solidFill>
              </a:rPr>
              <a:t>Infection control actions work, and they work against the new strains of SARS-CoV-2</a:t>
            </a:r>
            <a:r>
              <a:rPr lang="en-US" dirty="0"/>
              <a:t>. These include following recommendations for use of </a:t>
            </a:r>
          </a:p>
          <a:p>
            <a:pPr>
              <a:spcBef>
                <a:spcPts val="600"/>
              </a:spcBef>
            </a:pPr>
            <a:r>
              <a:rPr lang="en-US" dirty="0"/>
              <a:t>PPE</a:t>
            </a:r>
          </a:p>
          <a:p>
            <a:pPr>
              <a:spcBef>
                <a:spcPts val="600"/>
              </a:spcBef>
            </a:pPr>
            <a:r>
              <a:rPr lang="en-US" dirty="0"/>
              <a:t>Source control </a:t>
            </a:r>
          </a:p>
          <a:p>
            <a:pPr>
              <a:spcBef>
                <a:spcPts val="600"/>
              </a:spcBef>
            </a:pPr>
            <a:r>
              <a:rPr lang="en-US" dirty="0"/>
              <a:t>Physical distance</a:t>
            </a:r>
          </a:p>
          <a:p>
            <a:pPr>
              <a:spcBef>
                <a:spcPts val="600"/>
              </a:spcBef>
            </a:pPr>
            <a:r>
              <a:rPr lang="en-US" dirty="0"/>
              <a:t>Ventilation</a:t>
            </a:r>
          </a:p>
          <a:p>
            <a:pPr>
              <a:spcBef>
                <a:spcPts val="600"/>
              </a:spcBef>
            </a:pPr>
            <a:r>
              <a:rPr lang="en-US" dirty="0"/>
              <a:t>Hand hygiene </a:t>
            </a:r>
          </a:p>
          <a:p>
            <a:pPr>
              <a:spcBef>
                <a:spcPts val="600"/>
              </a:spcBef>
            </a:pPr>
            <a:r>
              <a:rPr lang="en-US" dirty="0"/>
              <a:t>Cleaning and disinfection</a:t>
            </a:r>
          </a:p>
        </p:txBody>
      </p:sp>
      <p:sp>
        <p:nvSpPr>
          <p:cNvPr id="4" name="Footer Placeholder 3">
            <a:extLst>
              <a:ext uri="{FF2B5EF4-FFF2-40B4-BE49-F238E27FC236}">
                <a16:creationId xmlns:a16="http://schemas.microsoft.com/office/drawing/2014/main" id="{3181EA40-C4C6-4786-B14E-DF5D69904324}"/>
              </a:ext>
            </a:extLst>
          </p:cNvPr>
          <p:cNvSpPr>
            <a:spLocks noGrp="1"/>
          </p:cNvSpPr>
          <p:nvPr>
            <p:ph type="ftr" sz="quarter" idx="11"/>
          </p:nvPr>
        </p:nvSpPr>
        <p:spPr/>
        <p:txBody>
          <a:bodyPr/>
          <a:lstStyle/>
          <a:p>
            <a:r>
              <a:rPr lang="en-US" dirty="0"/>
              <a:t>Virus Strains</a:t>
            </a:r>
          </a:p>
        </p:txBody>
      </p:sp>
      <p:sp>
        <p:nvSpPr>
          <p:cNvPr id="5" name="Slide Number Placeholder 4">
            <a:extLst>
              <a:ext uri="{FF2B5EF4-FFF2-40B4-BE49-F238E27FC236}">
                <a16:creationId xmlns:a16="http://schemas.microsoft.com/office/drawing/2014/main" id="{B9489FCA-4D92-4E56-9294-B9B8CE1226BA}"/>
              </a:ext>
            </a:extLst>
          </p:cNvPr>
          <p:cNvSpPr>
            <a:spLocks noGrp="1"/>
          </p:cNvSpPr>
          <p:nvPr>
            <p:ph type="sldNum" sz="quarter" idx="12"/>
          </p:nvPr>
        </p:nvSpPr>
        <p:spPr/>
        <p:txBody>
          <a:bodyPr/>
          <a:lstStyle/>
          <a:p>
            <a:fld id="{EF026F98-229B-48B0-BECF-EA1F5459ACF1}" type="slidenum">
              <a:rPr lang="en-US" smtClean="0"/>
              <a:t>11</a:t>
            </a:fld>
            <a:endParaRPr lang="en-US" dirty="0"/>
          </a:p>
        </p:txBody>
      </p:sp>
    </p:spTree>
    <p:custDataLst>
      <p:tags r:id="rId1"/>
    </p:custDataLst>
    <p:extLst>
      <p:ext uri="{BB962C8B-B14F-4D97-AF65-F5344CB8AC3E}">
        <p14:creationId xmlns:p14="http://schemas.microsoft.com/office/powerpoint/2010/main" val="148140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08BB2-7F20-42B1-B565-5FBA8485C8B9}"/>
              </a:ext>
            </a:extLst>
          </p:cNvPr>
          <p:cNvSpPr>
            <a:spLocks noGrp="1"/>
          </p:cNvSpPr>
          <p:nvPr>
            <p:ph type="title"/>
          </p:nvPr>
        </p:nvSpPr>
        <p:spPr/>
        <p:txBody>
          <a:bodyPr/>
          <a:lstStyle/>
          <a:p>
            <a:r>
              <a:rPr lang="en-US" dirty="0"/>
              <a:t>Sharing your knowledge</a:t>
            </a:r>
          </a:p>
        </p:txBody>
      </p:sp>
      <p:sp>
        <p:nvSpPr>
          <p:cNvPr id="2" name="Footer Placeholder 1">
            <a:extLst>
              <a:ext uri="{FF2B5EF4-FFF2-40B4-BE49-F238E27FC236}">
                <a16:creationId xmlns:a16="http://schemas.microsoft.com/office/drawing/2014/main" id="{B61D39CB-94AA-47B5-81B0-F5406DB61E10}"/>
              </a:ext>
            </a:extLst>
          </p:cNvPr>
          <p:cNvSpPr>
            <a:spLocks noGrp="1"/>
          </p:cNvSpPr>
          <p:nvPr>
            <p:ph type="ftr" sz="quarter" idx="11"/>
          </p:nvPr>
        </p:nvSpPr>
        <p:spPr/>
        <p:txBody>
          <a:bodyPr/>
          <a:lstStyle/>
          <a:p>
            <a:r>
              <a:rPr lang="en-US" dirty="0"/>
              <a:t>Virus Strains</a:t>
            </a:r>
          </a:p>
        </p:txBody>
      </p:sp>
      <p:sp>
        <p:nvSpPr>
          <p:cNvPr id="3" name="Slide Number Placeholder 2">
            <a:extLst>
              <a:ext uri="{FF2B5EF4-FFF2-40B4-BE49-F238E27FC236}">
                <a16:creationId xmlns:a16="http://schemas.microsoft.com/office/drawing/2014/main" id="{E005B22D-C25E-41C1-99E3-02DA6573B1AA}"/>
              </a:ext>
            </a:extLst>
          </p:cNvPr>
          <p:cNvSpPr>
            <a:spLocks noGrp="1"/>
          </p:cNvSpPr>
          <p:nvPr>
            <p:ph type="sldNum" sz="quarter" idx="12"/>
          </p:nvPr>
        </p:nvSpPr>
        <p:spPr/>
        <p:txBody>
          <a:bodyPr/>
          <a:lstStyle/>
          <a:p>
            <a:fld id="{EF026F98-229B-48B0-BECF-EA1F5459ACF1}" type="slidenum">
              <a:rPr lang="en-US" smtClean="0"/>
              <a:t>12</a:t>
            </a:fld>
            <a:endParaRPr lang="en-US" dirty="0"/>
          </a:p>
        </p:txBody>
      </p:sp>
    </p:spTree>
    <p:custDataLst>
      <p:tags r:id="rId1"/>
    </p:custDataLst>
    <p:extLst>
      <p:ext uri="{BB962C8B-B14F-4D97-AF65-F5344CB8AC3E}">
        <p14:creationId xmlns:p14="http://schemas.microsoft.com/office/powerpoint/2010/main" val="43270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DB25-C0D7-4840-931D-D99885D3E403}"/>
              </a:ext>
            </a:extLst>
          </p:cNvPr>
          <p:cNvSpPr>
            <a:spLocks noGrp="1"/>
          </p:cNvSpPr>
          <p:nvPr>
            <p:ph type="title"/>
          </p:nvPr>
        </p:nvSpPr>
        <p:spPr/>
        <p:txBody>
          <a:bodyPr/>
          <a:lstStyle/>
          <a:p>
            <a:r>
              <a:rPr lang="en-US" dirty="0"/>
              <a:t>Your Experience</a:t>
            </a:r>
          </a:p>
        </p:txBody>
      </p:sp>
      <p:sp>
        <p:nvSpPr>
          <p:cNvPr id="3" name="Text Placeholder 2">
            <a:extLst>
              <a:ext uri="{FF2B5EF4-FFF2-40B4-BE49-F238E27FC236}">
                <a16:creationId xmlns:a16="http://schemas.microsoft.com/office/drawing/2014/main" id="{AD80AF8F-A555-4197-8C26-C54C17EBBBE6}"/>
              </a:ext>
            </a:extLst>
          </p:cNvPr>
          <p:cNvSpPr>
            <a:spLocks noGrp="1"/>
          </p:cNvSpPr>
          <p:nvPr>
            <p:ph type="body" sz="half" idx="2"/>
          </p:nvPr>
        </p:nvSpPr>
        <p:spPr/>
        <p:txBody>
          <a:bodyPr/>
          <a:lstStyle/>
          <a:p>
            <a:r>
              <a:rPr lang="en-US" dirty="0"/>
              <a:t>Who has had experience explaining the concept of strains to patients?</a:t>
            </a:r>
          </a:p>
        </p:txBody>
      </p:sp>
      <p:sp>
        <p:nvSpPr>
          <p:cNvPr id="4" name="Slide Number Placeholder 3">
            <a:extLst>
              <a:ext uri="{FF2B5EF4-FFF2-40B4-BE49-F238E27FC236}">
                <a16:creationId xmlns:a16="http://schemas.microsoft.com/office/drawing/2014/main" id="{7951FA11-A996-4C4A-B7AD-86A13344E5C0}"/>
              </a:ext>
            </a:extLst>
          </p:cNvPr>
          <p:cNvSpPr>
            <a:spLocks noGrp="1"/>
          </p:cNvSpPr>
          <p:nvPr>
            <p:ph type="sldNum" sz="quarter" idx="12"/>
          </p:nvPr>
        </p:nvSpPr>
        <p:spPr>
          <a:xfrm>
            <a:off x="11353800" y="6397901"/>
            <a:ext cx="620486" cy="365125"/>
          </a:xfrm>
        </p:spPr>
        <p:txBody>
          <a:bodyPr/>
          <a:lstStyle/>
          <a:p>
            <a:fld id="{82640534-B2B5-4A62-BCD9-9076A5F4FB69}" type="slidenum">
              <a:rPr lang="en-US" smtClean="0"/>
              <a:pPr/>
              <a:t>13</a:t>
            </a:fld>
            <a:endParaRPr lang="en-US" dirty="0"/>
          </a:p>
        </p:txBody>
      </p:sp>
    </p:spTree>
    <p:custDataLst>
      <p:tags r:id="rId1"/>
    </p:custDataLst>
    <p:extLst>
      <p:ext uri="{BB962C8B-B14F-4D97-AF65-F5344CB8AC3E}">
        <p14:creationId xmlns:p14="http://schemas.microsoft.com/office/powerpoint/2010/main" val="189255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579E-70DA-43A2-B618-3746201173A2}"/>
              </a:ext>
            </a:extLst>
          </p:cNvPr>
          <p:cNvSpPr>
            <a:spLocks noGrp="1"/>
          </p:cNvSpPr>
          <p:nvPr>
            <p:ph type="title"/>
          </p:nvPr>
        </p:nvSpPr>
        <p:spPr>
          <a:xfrm>
            <a:off x="838200" y="238125"/>
            <a:ext cx="10707624" cy="702457"/>
          </a:xfrm>
        </p:spPr>
        <p:txBody>
          <a:bodyPr>
            <a:normAutofit/>
          </a:bodyPr>
          <a:lstStyle/>
          <a:p>
            <a:r>
              <a:rPr lang="en-US" dirty="0"/>
              <a:t>Breakout groups</a:t>
            </a:r>
          </a:p>
        </p:txBody>
      </p:sp>
      <p:sp>
        <p:nvSpPr>
          <p:cNvPr id="3" name="Content Placeholder 2">
            <a:extLst>
              <a:ext uri="{FF2B5EF4-FFF2-40B4-BE49-F238E27FC236}">
                <a16:creationId xmlns:a16="http://schemas.microsoft.com/office/drawing/2014/main" id="{8723022F-3009-4A5C-B2EA-6EF5C888C07C}"/>
              </a:ext>
            </a:extLst>
          </p:cNvPr>
          <p:cNvSpPr>
            <a:spLocks noGrp="1"/>
          </p:cNvSpPr>
          <p:nvPr>
            <p:ph sz="half" idx="1"/>
          </p:nvPr>
        </p:nvSpPr>
        <p:spPr/>
        <p:txBody>
          <a:bodyPr/>
          <a:lstStyle/>
          <a:p>
            <a:r>
              <a:rPr lang="en-US" dirty="0"/>
              <a:t>In your groups: </a:t>
            </a:r>
          </a:p>
          <a:p>
            <a:pPr lvl="1"/>
            <a:r>
              <a:rPr lang="en-US" dirty="0"/>
              <a:t>Design a realistic 1- to 2- minute skit or role play addressing your scenario.</a:t>
            </a:r>
          </a:p>
          <a:p>
            <a:pPr lvl="1"/>
            <a:r>
              <a:rPr lang="en-US" dirty="0"/>
              <a:t>Assign roles (e.g., yourself, a patient, a coworker).</a:t>
            </a:r>
          </a:p>
          <a:p>
            <a:pPr lvl="1"/>
            <a:r>
              <a:rPr lang="en-US" dirty="0"/>
              <a:t>Practice your skit or role play.</a:t>
            </a:r>
          </a:p>
          <a:p>
            <a:r>
              <a:rPr lang="en-US" dirty="0"/>
              <a:t>When we return, share your skit with the group.</a:t>
            </a:r>
          </a:p>
        </p:txBody>
      </p:sp>
      <p:sp>
        <p:nvSpPr>
          <p:cNvPr id="4" name="Content Placeholder 3">
            <a:extLst>
              <a:ext uri="{FF2B5EF4-FFF2-40B4-BE49-F238E27FC236}">
                <a16:creationId xmlns:a16="http://schemas.microsoft.com/office/drawing/2014/main" id="{9019E50A-3625-42DB-B2B9-B3CC53660E0A}"/>
              </a:ext>
            </a:extLst>
          </p:cNvPr>
          <p:cNvSpPr>
            <a:spLocks noGrp="1"/>
          </p:cNvSpPr>
          <p:nvPr>
            <p:ph sz="half" idx="2"/>
          </p:nvPr>
        </p:nvSpPr>
        <p:spPr>
          <a:xfrm>
            <a:off x="6172200" y="1587501"/>
            <a:ext cx="5373624" cy="4279900"/>
          </a:xfrm>
        </p:spPr>
        <p:txBody>
          <a:bodyPr/>
          <a:lstStyle/>
          <a:p>
            <a:r>
              <a:rPr lang="en-US" b="1" dirty="0">
                <a:solidFill>
                  <a:schemeClr val="accent1"/>
                </a:solidFill>
              </a:rPr>
              <a:t>Breakout Groups 1 &amp; 2 </a:t>
            </a:r>
            <a:br>
              <a:rPr lang="en-US" dirty="0"/>
            </a:br>
            <a:r>
              <a:rPr lang="en-US" sz="2400" b="1" dirty="0"/>
              <a:t>Scenario: </a:t>
            </a:r>
            <a:r>
              <a:rPr lang="en-US" sz="2400" dirty="0"/>
              <a:t>A patient asks: “I’ve heard that some of the new COVID-19 strains are more serious. Should I be concerned?”</a:t>
            </a:r>
          </a:p>
          <a:p>
            <a:r>
              <a:rPr lang="en-US" b="1" dirty="0">
                <a:solidFill>
                  <a:schemeClr val="accent1"/>
                </a:solidFill>
              </a:rPr>
              <a:t>Breakout Groups 3 &amp; 4</a:t>
            </a:r>
            <a:br>
              <a:rPr lang="en-US" b="1" dirty="0"/>
            </a:br>
            <a:r>
              <a:rPr lang="en-US" sz="2400" b="1" dirty="0"/>
              <a:t>Scenario: </a:t>
            </a:r>
            <a:r>
              <a:rPr lang="en-US" sz="2400" dirty="0"/>
              <a:t>A coworker comments: “I may be vaccinated, but some of these new COVID-19 strains still seem scary. I’m worried we aren’t taking the appropriate precautions at work.” </a:t>
            </a:r>
            <a:endParaRPr lang="en-US" dirty="0"/>
          </a:p>
        </p:txBody>
      </p:sp>
      <p:sp>
        <p:nvSpPr>
          <p:cNvPr id="5" name="Footer Placeholder 4">
            <a:extLst>
              <a:ext uri="{FF2B5EF4-FFF2-40B4-BE49-F238E27FC236}">
                <a16:creationId xmlns:a16="http://schemas.microsoft.com/office/drawing/2014/main" id="{C720E512-C078-43F6-AD1F-CD6DA18128B1}"/>
              </a:ext>
            </a:extLst>
          </p:cNvPr>
          <p:cNvSpPr>
            <a:spLocks noGrp="1"/>
          </p:cNvSpPr>
          <p:nvPr>
            <p:ph type="ftr" sz="quarter" idx="11"/>
          </p:nvPr>
        </p:nvSpPr>
        <p:spPr/>
        <p:txBody>
          <a:bodyPr/>
          <a:lstStyle/>
          <a:p>
            <a:r>
              <a:rPr lang="en-US" dirty="0"/>
              <a:t>Virus Strains</a:t>
            </a:r>
          </a:p>
        </p:txBody>
      </p:sp>
      <p:sp>
        <p:nvSpPr>
          <p:cNvPr id="6" name="Slide Number Placeholder 5">
            <a:extLst>
              <a:ext uri="{FF2B5EF4-FFF2-40B4-BE49-F238E27FC236}">
                <a16:creationId xmlns:a16="http://schemas.microsoft.com/office/drawing/2014/main" id="{B4B58FC5-0289-4A5D-B6FE-2AF9E1A6C7F6}"/>
              </a:ext>
            </a:extLst>
          </p:cNvPr>
          <p:cNvSpPr>
            <a:spLocks noGrp="1"/>
          </p:cNvSpPr>
          <p:nvPr>
            <p:ph type="sldNum" sz="quarter" idx="12"/>
          </p:nvPr>
        </p:nvSpPr>
        <p:spPr/>
        <p:txBody>
          <a:bodyPr/>
          <a:lstStyle/>
          <a:p>
            <a:fld id="{EF026F98-229B-48B0-BECF-EA1F5459ACF1}" type="slidenum">
              <a:rPr lang="en-US" smtClean="0"/>
              <a:t>14</a:t>
            </a:fld>
            <a:endParaRPr lang="en-US" dirty="0"/>
          </a:p>
        </p:txBody>
      </p:sp>
    </p:spTree>
    <p:custDataLst>
      <p:tags r:id="rId1"/>
    </p:custDataLst>
    <p:extLst>
      <p:ext uri="{BB962C8B-B14F-4D97-AF65-F5344CB8AC3E}">
        <p14:creationId xmlns:p14="http://schemas.microsoft.com/office/powerpoint/2010/main" val="139165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E0CFC-603C-4BFC-B06A-81D2574695D5}"/>
              </a:ext>
            </a:extLst>
          </p:cNvPr>
          <p:cNvSpPr>
            <a:spLocks noGrp="1"/>
          </p:cNvSpPr>
          <p:nvPr>
            <p:ph type="title"/>
          </p:nvPr>
        </p:nvSpPr>
        <p:spPr/>
        <p:txBody>
          <a:bodyPr/>
          <a:lstStyle/>
          <a:p>
            <a:r>
              <a:rPr lang="en-US" dirty="0"/>
              <a:t>Presentation</a:t>
            </a:r>
          </a:p>
        </p:txBody>
      </p:sp>
      <p:sp>
        <p:nvSpPr>
          <p:cNvPr id="5" name="Text Placeholder 4">
            <a:extLst>
              <a:ext uri="{FF2B5EF4-FFF2-40B4-BE49-F238E27FC236}">
                <a16:creationId xmlns:a16="http://schemas.microsoft.com/office/drawing/2014/main" id="{A36ED5CC-600A-4033-BDD6-DCEFF495D277}"/>
              </a:ext>
            </a:extLst>
          </p:cNvPr>
          <p:cNvSpPr>
            <a:spLocks noGrp="1"/>
          </p:cNvSpPr>
          <p:nvPr>
            <p:ph type="body" sz="half" idx="2"/>
          </p:nvPr>
        </p:nvSpPr>
        <p:spPr/>
        <p:txBody>
          <a:bodyPr/>
          <a:lstStyle/>
          <a:p>
            <a:r>
              <a:rPr lang="en-US" dirty="0"/>
              <a:t>Share your skit! </a:t>
            </a:r>
          </a:p>
        </p:txBody>
      </p:sp>
      <p:sp>
        <p:nvSpPr>
          <p:cNvPr id="2" name="Slide Number Placeholder 1">
            <a:extLst>
              <a:ext uri="{FF2B5EF4-FFF2-40B4-BE49-F238E27FC236}">
                <a16:creationId xmlns:a16="http://schemas.microsoft.com/office/drawing/2014/main" id="{5043D8D3-9BD5-4DB8-B3E1-542D571F25CA}"/>
              </a:ext>
            </a:extLst>
          </p:cNvPr>
          <p:cNvSpPr>
            <a:spLocks noGrp="1"/>
          </p:cNvSpPr>
          <p:nvPr>
            <p:ph type="sldNum" sz="quarter" idx="12"/>
          </p:nvPr>
        </p:nvSpPr>
        <p:spPr/>
        <p:txBody>
          <a:bodyPr/>
          <a:lstStyle/>
          <a:p>
            <a:fld id="{82640534-B2B5-4A62-BCD9-9076A5F4FB69}" type="slidenum">
              <a:rPr lang="en-US" smtClean="0"/>
              <a:pPr/>
              <a:t>15</a:t>
            </a:fld>
            <a:endParaRPr lang="en-US" dirty="0"/>
          </a:p>
        </p:txBody>
      </p:sp>
    </p:spTree>
    <p:custDataLst>
      <p:tags r:id="rId1"/>
    </p:custDataLst>
    <p:extLst>
      <p:ext uri="{BB962C8B-B14F-4D97-AF65-F5344CB8AC3E}">
        <p14:creationId xmlns:p14="http://schemas.microsoft.com/office/powerpoint/2010/main" val="2568324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56D40-3A39-4F72-BEAC-97A851A24ADD}"/>
              </a:ext>
            </a:extLst>
          </p:cNvPr>
          <p:cNvSpPr>
            <a:spLocks noGrp="1"/>
          </p:cNvSpPr>
          <p:nvPr>
            <p:ph type="title"/>
          </p:nvPr>
        </p:nvSpPr>
        <p:spPr/>
        <p:txBody>
          <a:bodyPr/>
          <a:lstStyle/>
          <a:p>
            <a:r>
              <a:rPr lang="en-US" dirty="0"/>
              <a:t>Frequently Asked Questions</a:t>
            </a:r>
          </a:p>
        </p:txBody>
      </p:sp>
      <p:sp>
        <p:nvSpPr>
          <p:cNvPr id="5" name="Content Placeholder 4">
            <a:extLst>
              <a:ext uri="{FF2B5EF4-FFF2-40B4-BE49-F238E27FC236}">
                <a16:creationId xmlns:a16="http://schemas.microsoft.com/office/drawing/2014/main" id="{BF4915CF-8673-4135-9EC5-4CC16E8322A5}"/>
              </a:ext>
            </a:extLst>
          </p:cNvPr>
          <p:cNvSpPr>
            <a:spLocks noGrp="1"/>
          </p:cNvSpPr>
          <p:nvPr>
            <p:ph sz="half" idx="1"/>
          </p:nvPr>
        </p:nvSpPr>
        <p:spPr>
          <a:xfrm>
            <a:off x="838200" y="1587501"/>
            <a:ext cx="4634687" cy="4279900"/>
          </a:xfrm>
        </p:spPr>
        <p:txBody>
          <a:bodyPr/>
          <a:lstStyle/>
          <a:p>
            <a:pPr marL="0" indent="0">
              <a:buNone/>
            </a:pPr>
            <a:r>
              <a:rPr lang="en-US" b="1" dirty="0">
                <a:solidFill>
                  <a:schemeClr val="accent1"/>
                </a:solidFill>
              </a:rPr>
              <a:t>Reference the FAQs to prepare to communicate about virus strains.</a:t>
            </a:r>
          </a:p>
        </p:txBody>
      </p:sp>
      <p:pic>
        <p:nvPicPr>
          <p:cNvPr id="8" name="Picture 7" descr="screenshot of Virus Strains handout">
            <a:extLst>
              <a:ext uri="{FF2B5EF4-FFF2-40B4-BE49-F238E27FC236}">
                <a16:creationId xmlns:a16="http://schemas.microsoft.com/office/drawing/2014/main" id="{F8CF6073-C39D-4A97-9089-CAF74E2A65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19113" y="238125"/>
            <a:ext cx="4634686" cy="5997830"/>
          </a:xfrm>
          <a:prstGeom prst="rect">
            <a:avLst/>
          </a:prstGeom>
          <a:ln>
            <a:solidFill>
              <a:schemeClr val="tx1"/>
            </a:solidFill>
          </a:ln>
        </p:spPr>
      </p:pic>
      <p:sp>
        <p:nvSpPr>
          <p:cNvPr id="3" name="Footer Placeholder 2">
            <a:extLst>
              <a:ext uri="{FF2B5EF4-FFF2-40B4-BE49-F238E27FC236}">
                <a16:creationId xmlns:a16="http://schemas.microsoft.com/office/drawing/2014/main" id="{F612795E-FC00-4B40-B3F9-450529114E19}"/>
              </a:ext>
            </a:extLst>
          </p:cNvPr>
          <p:cNvSpPr>
            <a:spLocks noGrp="1"/>
          </p:cNvSpPr>
          <p:nvPr>
            <p:ph type="ftr" sz="quarter" idx="11"/>
          </p:nvPr>
        </p:nvSpPr>
        <p:spPr/>
        <p:txBody>
          <a:bodyPr/>
          <a:lstStyle/>
          <a:p>
            <a:r>
              <a:rPr lang="en-US" dirty="0"/>
              <a:t>Virus Strains</a:t>
            </a:r>
          </a:p>
        </p:txBody>
      </p:sp>
      <p:sp>
        <p:nvSpPr>
          <p:cNvPr id="6" name="Slide Number Placeholder 5">
            <a:extLst>
              <a:ext uri="{FF2B5EF4-FFF2-40B4-BE49-F238E27FC236}">
                <a16:creationId xmlns:a16="http://schemas.microsoft.com/office/drawing/2014/main" id="{50D2D00A-6F78-4DFA-ACF9-1C794D0A2076}"/>
              </a:ext>
            </a:extLst>
          </p:cNvPr>
          <p:cNvSpPr>
            <a:spLocks noGrp="1"/>
          </p:cNvSpPr>
          <p:nvPr>
            <p:ph type="sldNum" sz="quarter" idx="12"/>
          </p:nvPr>
        </p:nvSpPr>
        <p:spPr/>
        <p:txBody>
          <a:bodyPr/>
          <a:lstStyle/>
          <a:p>
            <a:fld id="{EF026F98-229B-48B0-BECF-EA1F5459ACF1}" type="slidenum">
              <a:rPr lang="en-US" smtClean="0"/>
              <a:t>16</a:t>
            </a:fld>
            <a:endParaRPr lang="en-US" dirty="0"/>
          </a:p>
        </p:txBody>
      </p:sp>
    </p:spTree>
    <p:custDataLst>
      <p:tags r:id="rId1"/>
    </p:custDataLst>
    <p:extLst>
      <p:ext uri="{BB962C8B-B14F-4D97-AF65-F5344CB8AC3E}">
        <p14:creationId xmlns:p14="http://schemas.microsoft.com/office/powerpoint/2010/main" val="81173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CB100-2DA4-40AE-93BE-5DB491D0C37B}"/>
              </a:ext>
            </a:extLst>
          </p:cNvPr>
          <p:cNvSpPr>
            <a:spLocks noGrp="1"/>
          </p:cNvSpPr>
          <p:nvPr>
            <p:ph type="title"/>
          </p:nvPr>
        </p:nvSpPr>
        <p:spPr/>
        <p:txBody>
          <a:bodyPr/>
          <a:lstStyle/>
          <a:p>
            <a:r>
              <a:rPr lang="en-US" dirty="0"/>
              <a:t>Reflection: What did you learn today? </a:t>
            </a:r>
          </a:p>
        </p:txBody>
      </p:sp>
      <p:sp>
        <p:nvSpPr>
          <p:cNvPr id="6" name="Text Placeholder 5">
            <a:extLst>
              <a:ext uri="{FF2B5EF4-FFF2-40B4-BE49-F238E27FC236}">
                <a16:creationId xmlns:a16="http://schemas.microsoft.com/office/drawing/2014/main" id="{79F97BE4-9468-42B4-97C6-FE4DDB8B1CE5}"/>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4C287052-8600-4B47-B00C-185029FF3774}"/>
              </a:ext>
            </a:extLst>
          </p:cNvPr>
          <p:cNvSpPr>
            <a:spLocks noGrp="1"/>
          </p:cNvSpPr>
          <p:nvPr>
            <p:ph type="ftr" sz="quarter" idx="11"/>
          </p:nvPr>
        </p:nvSpPr>
        <p:spPr/>
        <p:txBody>
          <a:bodyPr/>
          <a:lstStyle/>
          <a:p>
            <a:r>
              <a:rPr lang="en-US" dirty="0"/>
              <a:t>Virus Strains</a:t>
            </a:r>
          </a:p>
        </p:txBody>
      </p:sp>
      <p:sp>
        <p:nvSpPr>
          <p:cNvPr id="3" name="Slide Number Placeholder 2">
            <a:extLst>
              <a:ext uri="{FF2B5EF4-FFF2-40B4-BE49-F238E27FC236}">
                <a16:creationId xmlns:a16="http://schemas.microsoft.com/office/drawing/2014/main" id="{1AF994E7-D43F-4D22-A199-82DA2523D8C7}"/>
              </a:ext>
            </a:extLst>
          </p:cNvPr>
          <p:cNvSpPr>
            <a:spLocks noGrp="1"/>
          </p:cNvSpPr>
          <p:nvPr>
            <p:ph type="sldNum" sz="quarter" idx="12"/>
          </p:nvPr>
        </p:nvSpPr>
        <p:spPr/>
        <p:txBody>
          <a:bodyPr/>
          <a:lstStyle/>
          <a:p>
            <a:fld id="{EF026F98-229B-48B0-BECF-EA1F5459ACF1}" type="slidenum">
              <a:rPr lang="en-US" smtClean="0"/>
              <a:t>17</a:t>
            </a:fld>
            <a:endParaRPr lang="en-US" dirty="0"/>
          </a:p>
        </p:txBody>
      </p:sp>
    </p:spTree>
    <p:custDataLst>
      <p:tags r:id="rId1"/>
    </p:custDataLst>
    <p:extLst>
      <p:ext uri="{BB962C8B-B14F-4D97-AF65-F5344CB8AC3E}">
        <p14:creationId xmlns:p14="http://schemas.microsoft.com/office/powerpoint/2010/main" val="103540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AAD879-2C88-4933-A364-77AE84A1B48D}"/>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6E4078E7-AE89-4047-8BEE-413CD13BD9C2}"/>
              </a:ext>
            </a:extLst>
          </p:cNvPr>
          <p:cNvSpPr>
            <a:spLocks noGrp="1"/>
          </p:cNvSpPr>
          <p:nvPr>
            <p:ph type="body" sz="half" idx="2"/>
          </p:nvPr>
        </p:nvSpPr>
        <p:spPr/>
        <p:txBody>
          <a:bodyPr/>
          <a:lstStyle/>
          <a:p>
            <a:r>
              <a:rPr lang="en-US" dirty="0"/>
              <a:t>Do you have any remaining questions about strains?</a:t>
            </a:r>
          </a:p>
        </p:txBody>
      </p:sp>
      <p:sp>
        <p:nvSpPr>
          <p:cNvPr id="2" name="Slide Number Placeholder 1">
            <a:extLst>
              <a:ext uri="{FF2B5EF4-FFF2-40B4-BE49-F238E27FC236}">
                <a16:creationId xmlns:a16="http://schemas.microsoft.com/office/drawing/2014/main" id="{28DE989E-E185-4192-AB20-96E404DF3ED0}"/>
              </a:ext>
            </a:extLst>
          </p:cNvPr>
          <p:cNvSpPr>
            <a:spLocks noGrp="1"/>
          </p:cNvSpPr>
          <p:nvPr>
            <p:ph type="sldNum" sz="quarter" idx="12"/>
          </p:nvPr>
        </p:nvSpPr>
        <p:spPr>
          <a:xfrm>
            <a:off x="11289405" y="6410780"/>
            <a:ext cx="620486" cy="365125"/>
          </a:xfrm>
        </p:spPr>
        <p:txBody>
          <a:bodyPr/>
          <a:lstStyle/>
          <a:p>
            <a:fld id="{82640534-B2B5-4A62-BCD9-9076A5F4FB69}" type="slidenum">
              <a:rPr lang="en-US" smtClean="0"/>
              <a:pPr/>
              <a:t>18</a:t>
            </a:fld>
            <a:endParaRPr lang="en-US" dirty="0"/>
          </a:p>
        </p:txBody>
      </p:sp>
    </p:spTree>
    <p:custDataLst>
      <p:tags r:id="rId1"/>
    </p:custDataLst>
    <p:extLst>
      <p:ext uri="{BB962C8B-B14F-4D97-AF65-F5344CB8AC3E}">
        <p14:creationId xmlns:p14="http://schemas.microsoft.com/office/powerpoint/2010/main" val="210997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9A2B-6929-4CBF-AA17-3FCBF5081E99}"/>
              </a:ext>
            </a:extLst>
          </p:cNvPr>
          <p:cNvSpPr>
            <a:spLocks noGrp="1"/>
          </p:cNvSpPr>
          <p:nvPr>
            <p:ph type="title"/>
          </p:nvPr>
        </p:nvSpPr>
        <p:spPr/>
        <p:txBody>
          <a:bodyPr/>
          <a:lstStyle/>
          <a:p>
            <a:r>
              <a:rPr lang="en-US" dirty="0"/>
              <a:t>REFLECTION: using your knowledge</a:t>
            </a:r>
          </a:p>
        </p:txBody>
      </p:sp>
      <p:sp>
        <p:nvSpPr>
          <p:cNvPr id="3" name="Content Placeholder 2">
            <a:extLst>
              <a:ext uri="{FF2B5EF4-FFF2-40B4-BE49-F238E27FC236}">
                <a16:creationId xmlns:a16="http://schemas.microsoft.com/office/drawing/2014/main" id="{29E8C8B3-F44B-4F11-862F-FF01C0AD0374}"/>
              </a:ext>
            </a:extLst>
          </p:cNvPr>
          <p:cNvSpPr>
            <a:spLocks noGrp="1"/>
          </p:cNvSpPr>
          <p:nvPr>
            <p:ph idx="1"/>
          </p:nvPr>
        </p:nvSpPr>
        <p:spPr/>
        <p:txBody>
          <a:bodyPr/>
          <a:lstStyle/>
          <a:p>
            <a:r>
              <a:rPr lang="en-US" dirty="0"/>
              <a:t>Our patients and their families may ask questions about new COVID-19 strains. What do you think is important for patients and families to know about virus strains?  </a:t>
            </a:r>
          </a:p>
          <a:p>
            <a:pPr>
              <a:spcBef>
                <a:spcPts val="2400"/>
              </a:spcBef>
            </a:pPr>
            <a:r>
              <a:rPr lang="en-US" dirty="0"/>
              <a:t>Write in the chat one action you could take to protect yourself and others. </a:t>
            </a:r>
          </a:p>
        </p:txBody>
      </p:sp>
      <p:sp>
        <p:nvSpPr>
          <p:cNvPr id="4" name="Footer Placeholder 3">
            <a:extLst>
              <a:ext uri="{FF2B5EF4-FFF2-40B4-BE49-F238E27FC236}">
                <a16:creationId xmlns:a16="http://schemas.microsoft.com/office/drawing/2014/main" id="{41E8BD1B-75B0-46DB-B89D-8A3667E445F2}"/>
              </a:ext>
            </a:extLst>
          </p:cNvPr>
          <p:cNvSpPr>
            <a:spLocks noGrp="1"/>
          </p:cNvSpPr>
          <p:nvPr>
            <p:ph type="ftr" sz="quarter" idx="11"/>
          </p:nvPr>
        </p:nvSpPr>
        <p:spPr/>
        <p:txBody>
          <a:bodyPr/>
          <a:lstStyle/>
          <a:p>
            <a:r>
              <a:rPr lang="en-US" dirty="0"/>
              <a:t>Virus Strains</a:t>
            </a:r>
          </a:p>
        </p:txBody>
      </p:sp>
      <p:sp>
        <p:nvSpPr>
          <p:cNvPr id="5" name="Slide Number Placeholder 4">
            <a:extLst>
              <a:ext uri="{FF2B5EF4-FFF2-40B4-BE49-F238E27FC236}">
                <a16:creationId xmlns:a16="http://schemas.microsoft.com/office/drawing/2014/main" id="{C91A79D3-37CB-49EF-9697-52A40328700A}"/>
              </a:ext>
            </a:extLst>
          </p:cNvPr>
          <p:cNvSpPr>
            <a:spLocks noGrp="1"/>
          </p:cNvSpPr>
          <p:nvPr>
            <p:ph type="sldNum" sz="quarter" idx="12"/>
          </p:nvPr>
        </p:nvSpPr>
        <p:spPr/>
        <p:txBody>
          <a:bodyPr/>
          <a:lstStyle/>
          <a:p>
            <a:fld id="{EF026F98-229B-48B0-BECF-EA1F5459ACF1}" type="slidenum">
              <a:rPr lang="en-US" smtClean="0"/>
              <a:t>19</a:t>
            </a:fld>
            <a:endParaRPr lang="en-US" dirty="0"/>
          </a:p>
        </p:txBody>
      </p:sp>
    </p:spTree>
    <p:custDataLst>
      <p:tags r:id="rId1"/>
    </p:custDataLst>
    <p:extLst>
      <p:ext uri="{BB962C8B-B14F-4D97-AF65-F5344CB8AC3E}">
        <p14:creationId xmlns:p14="http://schemas.microsoft.com/office/powerpoint/2010/main" val="335239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r>
              <a:rPr lang="en-US" dirty="0"/>
              <a:t>Introductions </a:t>
            </a:r>
          </a:p>
          <a:p>
            <a:r>
              <a:rPr lang="en-US" dirty="0"/>
              <a:t>Virus Strains</a:t>
            </a:r>
          </a:p>
          <a:p>
            <a:pPr lvl="1"/>
            <a:r>
              <a:rPr lang="en-US" dirty="0"/>
              <a:t>Understanding and protecting yourself from variants</a:t>
            </a:r>
          </a:p>
          <a:p>
            <a:pPr lvl="1"/>
            <a:r>
              <a:rPr lang="en-US" dirty="0"/>
              <a:t>Communicating about variants</a:t>
            </a:r>
          </a:p>
          <a:p>
            <a:r>
              <a:rPr lang="en-US" dirty="0"/>
              <a:t>Reflection &amp; Next Steps </a:t>
            </a:r>
          </a:p>
        </p:txBody>
      </p:sp>
      <p:sp>
        <p:nvSpPr>
          <p:cNvPr id="4" name="Footer Placeholder 3">
            <a:extLst>
              <a:ext uri="{FF2B5EF4-FFF2-40B4-BE49-F238E27FC236}">
                <a16:creationId xmlns:a16="http://schemas.microsoft.com/office/drawing/2014/main" id="{FD1CD1DC-D8BB-48C7-889E-D3A94C512877}"/>
              </a:ext>
            </a:extLst>
          </p:cNvPr>
          <p:cNvSpPr>
            <a:spLocks noGrp="1"/>
          </p:cNvSpPr>
          <p:nvPr>
            <p:ph type="ftr" sz="quarter" idx="11"/>
          </p:nvPr>
        </p:nvSpPr>
        <p:spPr/>
        <p:txBody>
          <a:bodyPr/>
          <a:lstStyle/>
          <a:p>
            <a:r>
              <a:rPr lang="en-US" dirty="0"/>
              <a:t>Virus Strains</a:t>
            </a:r>
          </a:p>
        </p:txBody>
      </p:sp>
      <p:sp>
        <p:nvSpPr>
          <p:cNvPr id="5" name="Slide Number Placeholder 4">
            <a:extLst>
              <a:ext uri="{FF2B5EF4-FFF2-40B4-BE49-F238E27FC236}">
                <a16:creationId xmlns:a16="http://schemas.microsoft.com/office/drawing/2014/main" id="{E49CEC31-DE29-4423-B40F-A63D87224A40}"/>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custDataLst>
      <p:tags r:id="rId1"/>
    </p:custDataLst>
    <p:extLst>
      <p:ext uri="{BB962C8B-B14F-4D97-AF65-F5344CB8AC3E}">
        <p14:creationId xmlns:p14="http://schemas.microsoft.com/office/powerpoint/2010/main" val="290193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lnSpcReduction="10000"/>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12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1200"/>
              </a:spcAft>
              <a:buNone/>
            </a:pPr>
            <a:r>
              <a:rPr lang="en-US" sz="2000" dirty="0">
                <a:latin typeface="+mn-lt"/>
                <a:hlinkClick r:id="rId5"/>
              </a:rPr>
              <a:t>https://www.facebook.com/CDCProjectFirstline/</a:t>
            </a:r>
            <a:r>
              <a:rPr lang="en-US" sz="2000" dirty="0">
                <a:latin typeface="+mn-lt"/>
              </a:rPr>
              <a:t> </a:t>
            </a:r>
          </a:p>
          <a:p>
            <a:pPr marL="0" indent="0">
              <a:lnSpc>
                <a:spcPct val="110000"/>
              </a:lnSpc>
              <a:spcBef>
                <a:spcPts val="0"/>
              </a:spcBef>
              <a:buNone/>
            </a:pPr>
            <a:r>
              <a:rPr lang="en-US" sz="2000" dirty="0">
                <a:latin typeface="+mn-lt"/>
              </a:rPr>
              <a:t>Twitter:</a:t>
            </a:r>
          </a:p>
          <a:p>
            <a:pPr marL="0" indent="0">
              <a:lnSpc>
                <a:spcPct val="110000"/>
              </a:lnSpc>
              <a:spcBef>
                <a:spcPts val="0"/>
              </a:spcBef>
              <a:spcAft>
                <a:spcPts val="1200"/>
              </a:spcAft>
              <a:buNone/>
            </a:pPr>
            <a:r>
              <a:rPr lang="en-US" sz="2000" dirty="0">
                <a:latin typeface="+mn-lt"/>
                <a:hlinkClick r:id="rId6"/>
              </a:rPr>
              <a:t>https://twitter.com/CDC_Firstline</a:t>
            </a:r>
            <a:r>
              <a:rPr lang="en-US" sz="2000" dirty="0">
                <a:latin typeface="+mn-lt"/>
              </a:rPr>
              <a:t> </a:t>
            </a:r>
          </a:p>
          <a:p>
            <a:pPr marL="0" indent="0">
              <a:lnSpc>
                <a:spcPct val="110000"/>
              </a:lnSpc>
              <a:spcBef>
                <a:spcPts val="0"/>
              </a:spcBef>
              <a:buNone/>
            </a:pPr>
            <a:r>
              <a:rPr lang="en-US" sz="2000" dirty="0">
                <a:latin typeface="+mn-lt"/>
              </a:rPr>
              <a:t>YouTube:</a:t>
            </a:r>
          </a:p>
          <a:p>
            <a:pPr marL="0" indent="0">
              <a:lnSpc>
                <a:spcPct val="110000"/>
              </a:lnSpc>
              <a:spcBef>
                <a:spcPts val="0"/>
              </a:spcBef>
              <a:spcAft>
                <a:spcPts val="12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8"/>
              </a:rPr>
              <a:t>https://tools.cdc.gov/campaignproxyservice/subscriptions.aspx?topic_id=USCDC_2104</a:t>
            </a:r>
            <a:r>
              <a:rPr lang="en-US" sz="2000" dirty="0">
                <a:latin typeface="+mn-lt"/>
              </a:rPr>
              <a:t>   </a:t>
            </a: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xfrm>
            <a:off x="4790039" y="6395254"/>
            <a:ext cx="6395357" cy="365125"/>
          </a:xfrm>
          <a:prstGeom prst="rect">
            <a:avLst/>
          </a:prstGeom>
        </p:spPr>
        <p:txBody>
          <a:bodyPr/>
          <a:lstStyle/>
          <a:p>
            <a:r>
              <a:rPr lang="en-US" dirty="0"/>
              <a:t>Virus Strains</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20</a:t>
            </a:fld>
            <a:endParaRPr lang="en-US" dirty="0"/>
          </a:p>
        </p:txBody>
      </p:sp>
      <p:pic>
        <p:nvPicPr>
          <p:cNvPr id="5" name="Picture 4">
            <a:extLst>
              <a:ext uri="{FF2B5EF4-FFF2-40B4-BE49-F238E27FC236}">
                <a16:creationId xmlns:a16="http://schemas.microsoft.com/office/drawing/2014/main" id="{BA27AE5F-1070-4B64-9A38-7CEF646E429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7258" y="2760093"/>
            <a:ext cx="214399" cy="214399"/>
          </a:xfrm>
          <a:prstGeom prst="rect">
            <a:avLst/>
          </a:prstGeom>
        </p:spPr>
      </p:pic>
      <p:pic>
        <p:nvPicPr>
          <p:cNvPr id="9" name="Picture 8">
            <a:extLst>
              <a:ext uri="{FF2B5EF4-FFF2-40B4-BE49-F238E27FC236}">
                <a16:creationId xmlns:a16="http://schemas.microsoft.com/office/drawing/2014/main" id="{10F128EC-2863-454E-AF35-D4B29E408A9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2515" y="3512142"/>
            <a:ext cx="214399" cy="214399"/>
          </a:xfrm>
          <a:prstGeom prst="rect">
            <a:avLst/>
          </a:prstGeom>
        </p:spPr>
      </p:pic>
      <p:pic>
        <p:nvPicPr>
          <p:cNvPr id="10" name="Picture 9">
            <a:extLst>
              <a:ext uri="{FF2B5EF4-FFF2-40B4-BE49-F238E27FC236}">
                <a16:creationId xmlns:a16="http://schemas.microsoft.com/office/drawing/2014/main" id="{58ACC919-B68D-4303-9A84-88EDB1EE2AC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47515" y="4262321"/>
            <a:ext cx="214399" cy="214399"/>
          </a:xfrm>
          <a:prstGeom prst="rect">
            <a:avLst/>
          </a:prstGeom>
        </p:spPr>
      </p:pic>
    </p:spTree>
    <p:custDataLst>
      <p:tags r:id="rId1"/>
    </p:custDataLst>
    <p:extLst>
      <p:ext uri="{BB962C8B-B14F-4D97-AF65-F5344CB8AC3E}">
        <p14:creationId xmlns:p14="http://schemas.microsoft.com/office/powerpoint/2010/main" val="1529350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a:t>Virus Strains</a:t>
            </a:r>
            <a:endParaRPr lang="en-US" dirty="0"/>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21</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0B60-65F0-44D6-A4E5-EC6AA5AC77ED}"/>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826500F8-8B5F-473C-8C29-DE362512E9CE}"/>
              </a:ext>
            </a:extLst>
          </p:cNvPr>
          <p:cNvSpPr>
            <a:spLocks noGrp="1"/>
          </p:cNvSpPr>
          <p:nvPr>
            <p:ph idx="1"/>
          </p:nvPr>
        </p:nvSpPr>
        <p:spPr/>
        <p:txBody>
          <a:bodyPr/>
          <a:lstStyle/>
          <a:p>
            <a:pPr marR="0">
              <a:spcAft>
                <a:spcPts val="800"/>
              </a:spcAft>
            </a:pPr>
            <a:r>
              <a:rPr lang="en-US" dirty="0"/>
              <a:t>Describe one (1) </a:t>
            </a:r>
            <a:r>
              <a:rPr lang="en-US" b="1" dirty="0">
                <a:solidFill>
                  <a:schemeClr val="accent1"/>
                </a:solidFill>
              </a:rPr>
              <a:t>way that new virus strains develop</a:t>
            </a:r>
            <a:r>
              <a:rPr lang="en-US" dirty="0"/>
              <a:t>.</a:t>
            </a:r>
          </a:p>
          <a:p>
            <a:pPr lvl="0"/>
            <a:r>
              <a:rPr lang="en-US" dirty="0"/>
              <a:t>Discuss </a:t>
            </a:r>
            <a:r>
              <a:rPr lang="en-US" b="1" dirty="0">
                <a:solidFill>
                  <a:schemeClr val="accent1"/>
                </a:solidFill>
              </a:rPr>
              <a:t>why the infection control actions recommended for COVID-19 work </a:t>
            </a:r>
            <a:r>
              <a:rPr lang="en-US" dirty="0"/>
              <a:t>for new strains of SARS-CoV-2, and why they are even more important.</a:t>
            </a:r>
          </a:p>
        </p:txBody>
      </p:sp>
      <p:sp>
        <p:nvSpPr>
          <p:cNvPr id="3" name="Footer Placeholder 2">
            <a:extLst>
              <a:ext uri="{FF2B5EF4-FFF2-40B4-BE49-F238E27FC236}">
                <a16:creationId xmlns:a16="http://schemas.microsoft.com/office/drawing/2014/main" id="{89F5BD27-A3F6-4A13-9C90-633C53CEACBB}"/>
              </a:ext>
            </a:extLst>
          </p:cNvPr>
          <p:cNvSpPr>
            <a:spLocks noGrp="1"/>
          </p:cNvSpPr>
          <p:nvPr>
            <p:ph type="ftr" sz="quarter" idx="11"/>
          </p:nvPr>
        </p:nvSpPr>
        <p:spPr>
          <a:xfrm>
            <a:off x="4680857" y="6424227"/>
            <a:ext cx="6395357" cy="365125"/>
          </a:xfrm>
        </p:spPr>
        <p:txBody>
          <a:bodyPr/>
          <a:lstStyle/>
          <a:p>
            <a:r>
              <a:rPr lang="en-US" dirty="0"/>
              <a:t>Virus Strains</a:t>
            </a:r>
          </a:p>
        </p:txBody>
      </p:sp>
      <p:sp>
        <p:nvSpPr>
          <p:cNvPr id="4" name="Slide Number Placeholder 3">
            <a:extLst>
              <a:ext uri="{FF2B5EF4-FFF2-40B4-BE49-F238E27FC236}">
                <a16:creationId xmlns:a16="http://schemas.microsoft.com/office/drawing/2014/main" id="{5BC6A32D-A1BA-44BC-B1C8-B28CAB04F6C5}"/>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lstStyle/>
          <a:p>
            <a:r>
              <a:rPr lang="en-US" dirty="0"/>
              <a:t>Introductions </a:t>
            </a:r>
          </a:p>
        </p:txBody>
      </p:sp>
      <p:sp>
        <p:nvSpPr>
          <p:cNvPr id="2" name="Content Placeholder 1">
            <a:extLst>
              <a:ext uri="{FF2B5EF4-FFF2-40B4-BE49-F238E27FC236}">
                <a16:creationId xmlns:a16="http://schemas.microsoft.com/office/drawing/2014/main" id="{AA117844-13B7-47F9-BC06-9E21CA179DA5}"/>
              </a:ext>
            </a:extLst>
          </p:cNvPr>
          <p:cNvSpPr>
            <a:spLocks noGrp="1"/>
          </p:cNvSpPr>
          <p:nvPr>
            <p:ph idx="1"/>
          </p:nvPr>
        </p:nvSpPr>
        <p:spPr/>
        <p:txBody>
          <a:bodyPr/>
          <a:lstStyle/>
          <a:p>
            <a:r>
              <a:rPr lang="en-US" dirty="0"/>
              <a:t>Your name</a:t>
            </a:r>
          </a:p>
          <a:p>
            <a:r>
              <a:rPr lang="en-US" dirty="0"/>
              <a:t>Your role </a:t>
            </a:r>
          </a:p>
          <a:p>
            <a:r>
              <a:rPr lang="en-US" dirty="0"/>
              <a:t>If anyone has ever asked you about virus variants</a:t>
            </a:r>
          </a:p>
        </p:txBody>
      </p:sp>
      <p:sp>
        <p:nvSpPr>
          <p:cNvPr id="3" name="Footer Placeholder 2">
            <a:extLst>
              <a:ext uri="{FF2B5EF4-FFF2-40B4-BE49-F238E27FC236}">
                <a16:creationId xmlns:a16="http://schemas.microsoft.com/office/drawing/2014/main" id="{9D296290-1F7F-428C-86E0-18392F0522C7}"/>
              </a:ext>
            </a:extLst>
          </p:cNvPr>
          <p:cNvSpPr>
            <a:spLocks noGrp="1"/>
          </p:cNvSpPr>
          <p:nvPr>
            <p:ph type="ftr" sz="quarter" idx="11"/>
          </p:nvPr>
        </p:nvSpPr>
        <p:spPr/>
        <p:txBody>
          <a:bodyPr/>
          <a:lstStyle/>
          <a:p>
            <a:r>
              <a:rPr lang="en-US" dirty="0"/>
              <a:t>Virus Strains</a:t>
            </a:r>
          </a:p>
        </p:txBody>
      </p:sp>
      <p:sp>
        <p:nvSpPr>
          <p:cNvPr id="5" name="Slide Number Placeholder 4">
            <a:extLst>
              <a:ext uri="{FF2B5EF4-FFF2-40B4-BE49-F238E27FC236}">
                <a16:creationId xmlns:a16="http://schemas.microsoft.com/office/drawing/2014/main" id="{6FF4E92E-9C26-44D7-B58F-138B24F6D653}"/>
              </a:ext>
            </a:extLst>
          </p:cNvPr>
          <p:cNvSpPr>
            <a:spLocks noGrp="1"/>
          </p:cNvSpPr>
          <p:nvPr>
            <p:ph type="sldNum" sz="quarter" idx="12"/>
          </p:nvPr>
        </p:nvSpPr>
        <p:spPr/>
        <p:txBody>
          <a:bodyPr/>
          <a:lstStyle/>
          <a:p>
            <a:fld id="{EF026F98-229B-48B0-BECF-EA1F5459ACF1}" type="slidenum">
              <a:rPr lang="en-US" smtClean="0"/>
              <a:t>4</a:t>
            </a:fld>
            <a:endParaRPr lang="en-US" dirty="0"/>
          </a:p>
        </p:txBody>
      </p:sp>
    </p:spTree>
    <p:custDataLst>
      <p:tags r:id="rId1"/>
    </p:custDataLst>
    <p:extLst>
      <p:ext uri="{BB962C8B-B14F-4D97-AF65-F5344CB8AC3E}">
        <p14:creationId xmlns:p14="http://schemas.microsoft.com/office/powerpoint/2010/main" val="206828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451B61-2D15-40CB-9B1E-5AFBBA4C25DD}"/>
              </a:ext>
              <a:ext uri="{C183D7F6-B498-43B3-948B-1728B52AA6E4}">
                <adec:decorative xmlns:adec="http://schemas.microsoft.com/office/drawing/2017/decorative" val="1"/>
              </a:ext>
            </a:extLst>
          </p:cNvPr>
          <p:cNvSpPr/>
          <p:nvPr/>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4864A1-22F9-4CDE-8375-C27473621401}"/>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5BFFD632-2F9D-411E-B827-16E5A21C5C4C}"/>
              </a:ext>
            </a:extLst>
          </p:cNvPr>
          <p:cNvSpPr>
            <a:spLocks noGrp="1"/>
          </p:cNvSpPr>
          <p:nvPr>
            <p:ph idx="1"/>
          </p:nvPr>
        </p:nvSpPr>
        <p:spPr>
          <a:xfrm>
            <a:off x="3026568" y="2119313"/>
            <a:ext cx="6138863" cy="3963080"/>
          </a:xfrm>
        </p:spPr>
        <p:txBody>
          <a:bodyPr/>
          <a:lstStyle/>
          <a:p>
            <a:pPr marL="0" indent="0">
              <a:buNone/>
            </a:pPr>
            <a:r>
              <a:rPr lang="en-US" dirty="0"/>
              <a:t>Which of the following are examples of viruses with variant strains? Check all that apply.</a:t>
            </a:r>
          </a:p>
          <a:p>
            <a:r>
              <a:rPr lang="en-US" sz="2400" dirty="0"/>
              <a:t>Influenza (flu) viruses</a:t>
            </a:r>
          </a:p>
          <a:p>
            <a:r>
              <a:rPr lang="en-US" sz="2400" dirty="0"/>
              <a:t>Rhinoviruses</a:t>
            </a:r>
          </a:p>
          <a:p>
            <a:r>
              <a:rPr lang="en-US" sz="2400" dirty="0"/>
              <a:t>Coronaviruses</a:t>
            </a:r>
          </a:p>
          <a:p>
            <a:r>
              <a:rPr lang="en-US" sz="2400" dirty="0"/>
              <a:t>Enteroviruses</a:t>
            </a:r>
          </a:p>
        </p:txBody>
      </p:sp>
      <p:sp>
        <p:nvSpPr>
          <p:cNvPr id="4" name="Footer Placeholder 3">
            <a:extLst>
              <a:ext uri="{FF2B5EF4-FFF2-40B4-BE49-F238E27FC236}">
                <a16:creationId xmlns:a16="http://schemas.microsoft.com/office/drawing/2014/main" id="{081B5D55-2C79-4B37-A8B3-4CD28D1F2A9C}"/>
              </a:ext>
            </a:extLst>
          </p:cNvPr>
          <p:cNvSpPr>
            <a:spLocks noGrp="1"/>
          </p:cNvSpPr>
          <p:nvPr>
            <p:ph type="ftr" sz="quarter" idx="11"/>
          </p:nvPr>
        </p:nvSpPr>
        <p:spPr/>
        <p:txBody>
          <a:bodyPr/>
          <a:lstStyle/>
          <a:p>
            <a:r>
              <a:rPr lang="en-US" dirty="0"/>
              <a:t>Virus Strains</a:t>
            </a:r>
          </a:p>
        </p:txBody>
      </p:sp>
      <p:sp>
        <p:nvSpPr>
          <p:cNvPr id="5" name="Slide Number Placeholder 4">
            <a:extLst>
              <a:ext uri="{FF2B5EF4-FFF2-40B4-BE49-F238E27FC236}">
                <a16:creationId xmlns:a16="http://schemas.microsoft.com/office/drawing/2014/main" id="{5AC98FFF-137A-4460-8481-88105375D562}"/>
              </a:ext>
            </a:extLst>
          </p:cNvPr>
          <p:cNvSpPr>
            <a:spLocks noGrp="1"/>
          </p:cNvSpPr>
          <p:nvPr>
            <p:ph type="sldNum" sz="quarter" idx="12"/>
          </p:nvPr>
        </p:nvSpPr>
        <p:spPr/>
        <p:txBody>
          <a:bodyPr/>
          <a:lstStyle/>
          <a:p>
            <a:fld id="{EF026F98-229B-48B0-BECF-EA1F5459ACF1}" type="slidenum">
              <a:rPr lang="en-US" smtClean="0"/>
              <a:t>5</a:t>
            </a:fld>
            <a:endParaRPr lang="en-US" dirty="0"/>
          </a:p>
        </p:txBody>
      </p:sp>
    </p:spTree>
    <p:custDataLst>
      <p:tags r:id="rId1"/>
    </p:custDataLst>
    <p:extLst>
      <p:ext uri="{BB962C8B-B14F-4D97-AF65-F5344CB8AC3E}">
        <p14:creationId xmlns:p14="http://schemas.microsoft.com/office/powerpoint/2010/main" val="157821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260-6066-4F8D-8E45-8E20635CE954}"/>
              </a:ext>
            </a:extLst>
          </p:cNvPr>
          <p:cNvSpPr>
            <a:spLocks noGrp="1"/>
          </p:cNvSpPr>
          <p:nvPr>
            <p:ph type="title"/>
          </p:nvPr>
        </p:nvSpPr>
        <p:spPr/>
        <p:txBody>
          <a:bodyPr/>
          <a:lstStyle/>
          <a:p>
            <a:r>
              <a:rPr lang="en-US" dirty="0"/>
              <a:t>Clarifying terms</a:t>
            </a:r>
          </a:p>
        </p:txBody>
      </p:sp>
      <p:sp>
        <p:nvSpPr>
          <p:cNvPr id="3" name="Content Placeholder 2">
            <a:extLst>
              <a:ext uri="{FF2B5EF4-FFF2-40B4-BE49-F238E27FC236}">
                <a16:creationId xmlns:a16="http://schemas.microsoft.com/office/drawing/2014/main" id="{6C60CA8B-1F34-4CCE-91FB-3540A7577A06}"/>
              </a:ext>
            </a:extLst>
          </p:cNvPr>
          <p:cNvSpPr>
            <a:spLocks noGrp="1"/>
          </p:cNvSpPr>
          <p:nvPr>
            <p:ph sz="half" idx="1"/>
          </p:nvPr>
        </p:nvSpPr>
        <p:spPr/>
        <p:txBody>
          <a:bodyPr/>
          <a:lstStyle/>
          <a:p>
            <a:pPr marL="0" indent="0">
              <a:buNone/>
            </a:pPr>
            <a:r>
              <a:rPr lang="en-US" dirty="0"/>
              <a:t>You may hear different words used to describe new variants of SARS-CoV-2:</a:t>
            </a:r>
          </a:p>
          <a:p>
            <a:r>
              <a:rPr lang="en-US" dirty="0"/>
              <a:t>Mutations</a:t>
            </a:r>
          </a:p>
          <a:p>
            <a:r>
              <a:rPr lang="en-US" dirty="0"/>
              <a:t>Variants</a:t>
            </a:r>
          </a:p>
          <a:p>
            <a:r>
              <a:rPr lang="en-US" dirty="0"/>
              <a:t>Strains</a:t>
            </a:r>
          </a:p>
          <a:p>
            <a:pPr lvl="1"/>
            <a:endParaRPr lang="en-US" dirty="0"/>
          </a:p>
        </p:txBody>
      </p:sp>
      <p:sp>
        <p:nvSpPr>
          <p:cNvPr id="4" name="Content Placeholder 3">
            <a:extLst>
              <a:ext uri="{FF2B5EF4-FFF2-40B4-BE49-F238E27FC236}">
                <a16:creationId xmlns:a16="http://schemas.microsoft.com/office/drawing/2014/main" id="{9B3EDBF3-4DBA-4754-83C6-98E1D5A7E5F3}"/>
              </a:ext>
            </a:extLst>
          </p:cNvPr>
          <p:cNvSpPr>
            <a:spLocks noGrp="1"/>
          </p:cNvSpPr>
          <p:nvPr>
            <p:ph sz="half" idx="2"/>
          </p:nvPr>
        </p:nvSpPr>
        <p:spPr/>
        <p:txBody>
          <a:bodyPr/>
          <a:lstStyle/>
          <a:p>
            <a:r>
              <a:rPr lang="en-US" b="1" dirty="0">
                <a:solidFill>
                  <a:schemeClr val="accent1"/>
                </a:solidFill>
              </a:rPr>
              <a:t>Mutation</a:t>
            </a:r>
            <a:r>
              <a:rPr lang="en-US" dirty="0"/>
              <a:t> describes the process through which the SARS-Cov-2 virus </a:t>
            </a:r>
            <a:r>
              <a:rPr lang="en-US" i="1" dirty="0"/>
              <a:t>changes</a:t>
            </a:r>
            <a:r>
              <a:rPr lang="en-US" dirty="0"/>
              <a:t>.</a:t>
            </a:r>
          </a:p>
          <a:p>
            <a:r>
              <a:rPr lang="en-US" b="1" dirty="0">
                <a:solidFill>
                  <a:schemeClr val="accent1"/>
                </a:solidFill>
              </a:rPr>
              <a:t>Variants</a:t>
            </a:r>
            <a:r>
              <a:rPr lang="en-US" dirty="0"/>
              <a:t> describes the version of the virus that has changed, through mutation, from the original virus. </a:t>
            </a:r>
          </a:p>
          <a:p>
            <a:r>
              <a:rPr lang="en-US" b="1" dirty="0">
                <a:solidFill>
                  <a:schemeClr val="accent1"/>
                </a:solidFill>
              </a:rPr>
              <a:t>Strains </a:t>
            </a:r>
            <a:r>
              <a:rPr lang="en-US" dirty="0"/>
              <a:t>is used in the same way as the word variants.</a:t>
            </a:r>
          </a:p>
        </p:txBody>
      </p:sp>
      <p:sp>
        <p:nvSpPr>
          <p:cNvPr id="5" name="Footer Placeholder 4">
            <a:extLst>
              <a:ext uri="{FF2B5EF4-FFF2-40B4-BE49-F238E27FC236}">
                <a16:creationId xmlns:a16="http://schemas.microsoft.com/office/drawing/2014/main" id="{A1EDC837-6725-498A-A041-B73CF5AE62B9}"/>
              </a:ext>
            </a:extLst>
          </p:cNvPr>
          <p:cNvSpPr>
            <a:spLocks noGrp="1"/>
          </p:cNvSpPr>
          <p:nvPr>
            <p:ph type="ftr" sz="quarter" idx="11"/>
          </p:nvPr>
        </p:nvSpPr>
        <p:spPr>
          <a:xfrm>
            <a:off x="4680857" y="6424227"/>
            <a:ext cx="6395357" cy="365125"/>
          </a:xfrm>
        </p:spPr>
        <p:txBody>
          <a:bodyPr/>
          <a:lstStyle/>
          <a:p>
            <a:r>
              <a:rPr lang="en-US" dirty="0"/>
              <a:t>Virus Strains</a:t>
            </a:r>
          </a:p>
        </p:txBody>
      </p:sp>
      <p:sp>
        <p:nvSpPr>
          <p:cNvPr id="6" name="Slide Number Placeholder 5">
            <a:extLst>
              <a:ext uri="{FF2B5EF4-FFF2-40B4-BE49-F238E27FC236}">
                <a16:creationId xmlns:a16="http://schemas.microsoft.com/office/drawing/2014/main" id="{9D310CFB-D818-4DCD-9F81-A7DDAA7DF1E1}"/>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custDataLst>
      <p:tags r:id="rId1"/>
    </p:custDataLst>
    <p:extLst>
      <p:ext uri="{BB962C8B-B14F-4D97-AF65-F5344CB8AC3E}">
        <p14:creationId xmlns:p14="http://schemas.microsoft.com/office/powerpoint/2010/main" val="255762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2A3E49-3059-4912-A57E-78ABB4CDFC84}"/>
              </a:ext>
            </a:extLst>
          </p:cNvPr>
          <p:cNvSpPr>
            <a:spLocks noGrp="1"/>
          </p:cNvSpPr>
          <p:nvPr>
            <p:ph type="title"/>
          </p:nvPr>
        </p:nvSpPr>
        <p:spPr>
          <a:xfrm>
            <a:off x="839788" y="457199"/>
            <a:ext cx="3932237" cy="2145323"/>
          </a:xfrm>
        </p:spPr>
        <p:txBody>
          <a:bodyPr anchor="b">
            <a:normAutofit/>
          </a:bodyPr>
          <a:lstStyle/>
          <a:p>
            <a:r>
              <a:rPr lang="en-US" dirty="0"/>
              <a:t>Understanding and Protecting Yourself from Virus Strains</a:t>
            </a:r>
          </a:p>
        </p:txBody>
      </p:sp>
      <p:sp>
        <p:nvSpPr>
          <p:cNvPr id="5" name="Content Placeholder 4">
            <a:extLst>
              <a:ext uri="{FF2B5EF4-FFF2-40B4-BE49-F238E27FC236}">
                <a16:creationId xmlns:a16="http://schemas.microsoft.com/office/drawing/2014/main" id="{A4988078-8A8B-4001-BE67-DC192F0DDDB4}"/>
              </a:ext>
            </a:extLst>
          </p:cNvPr>
          <p:cNvSpPr>
            <a:spLocks noGrp="1"/>
          </p:cNvSpPr>
          <p:nvPr>
            <p:ph type="body" sz="half" idx="2"/>
          </p:nvPr>
        </p:nvSpPr>
        <p:spPr>
          <a:xfrm>
            <a:off x="839787" y="3047932"/>
            <a:ext cx="3932237" cy="3545410"/>
          </a:xfrm>
        </p:spPr>
        <p:txBody>
          <a:bodyPr>
            <a:normAutofit/>
          </a:bodyPr>
          <a:lstStyle/>
          <a:p>
            <a:r>
              <a:rPr lang="en-US" dirty="0"/>
              <a:t>As you watch the video, write down three interesting or important takeaways that stand out to you. </a:t>
            </a:r>
          </a:p>
        </p:txBody>
      </p:sp>
      <p:sp>
        <p:nvSpPr>
          <p:cNvPr id="2" name="Slide Number Placeholder 1">
            <a:extLst>
              <a:ext uri="{FF2B5EF4-FFF2-40B4-BE49-F238E27FC236}">
                <a16:creationId xmlns:a16="http://schemas.microsoft.com/office/drawing/2014/main" id="{5AB9285B-24B7-48DE-AE87-64926AFBCF15}"/>
              </a:ext>
            </a:extLst>
          </p:cNvPr>
          <p:cNvSpPr>
            <a:spLocks noGrp="1"/>
          </p:cNvSpPr>
          <p:nvPr>
            <p:ph type="sldNum" sz="quarter" idx="12"/>
          </p:nvPr>
        </p:nvSpPr>
        <p:spPr>
          <a:xfrm>
            <a:off x="11289405" y="6410780"/>
            <a:ext cx="620486" cy="365125"/>
          </a:xfrm>
        </p:spPr>
        <p:txBody>
          <a:bodyPr/>
          <a:lstStyle/>
          <a:p>
            <a:fld id="{82640534-B2B5-4A62-BCD9-9076A5F4FB69}" type="slidenum">
              <a:rPr lang="en-US" smtClean="0"/>
              <a:pPr/>
              <a:t>7</a:t>
            </a:fld>
            <a:endParaRPr lang="en-US" dirty="0"/>
          </a:p>
        </p:txBody>
      </p:sp>
    </p:spTree>
    <p:custDataLst>
      <p:tags r:id="rId1"/>
    </p:custDataLst>
    <p:extLst>
      <p:ext uri="{BB962C8B-B14F-4D97-AF65-F5344CB8AC3E}">
        <p14:creationId xmlns:p14="http://schemas.microsoft.com/office/powerpoint/2010/main" val="116250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EF355-9C7B-4D22-89AE-09A0324CA963}"/>
              </a:ext>
            </a:extLst>
          </p:cNvPr>
          <p:cNvSpPr>
            <a:spLocks noGrp="1"/>
          </p:cNvSpPr>
          <p:nvPr>
            <p:ph type="title" idx="4294967295"/>
          </p:nvPr>
        </p:nvSpPr>
        <p:spPr>
          <a:xfrm>
            <a:off x="0" y="238125"/>
            <a:ext cx="10515600" cy="701675"/>
          </a:xfrm>
        </p:spPr>
        <p:txBody>
          <a:bodyPr>
            <a:normAutofit fontScale="90000"/>
          </a:bodyPr>
          <a:lstStyle/>
          <a:p>
            <a:r>
              <a:rPr lang="en-US" dirty="0"/>
              <a:t>Episode 19: What do new COVID Strains mean for Infection control?</a:t>
            </a:r>
          </a:p>
        </p:txBody>
      </p:sp>
      <p:pic>
        <p:nvPicPr>
          <p:cNvPr id="6" name="Content Placeholder 5" descr="Inside Infection Control: What do new COVID-19 strains mean for infection control? ">
            <a:hlinkClick r:id="rId4" action="ppaction://hlinkfile"/>
            <a:extLst>
              <a:ext uri="{FF2B5EF4-FFF2-40B4-BE49-F238E27FC236}">
                <a16:creationId xmlns:a16="http://schemas.microsoft.com/office/drawing/2014/main" id="{560F4D66-BB4C-4F51-A030-AE179368DB04}"/>
              </a:ext>
            </a:extLst>
          </p:cNvPr>
          <p:cNvPicPr>
            <a:picLocks noGrp="1" noChangeAspect="1"/>
          </p:cNvPicPr>
          <p:nvPr>
            <p:ph idx="4294967295"/>
          </p:nvPr>
        </p:nvPicPr>
        <p:blipFill>
          <a:blip r:embed="rId5"/>
          <a:stretch>
            <a:fillRect/>
          </a:stretch>
        </p:blipFill>
        <p:spPr>
          <a:xfrm>
            <a:off x="2109619" y="1188720"/>
            <a:ext cx="7972761" cy="4480560"/>
          </a:xfrm>
          <a:prstGeom prst="rect">
            <a:avLst/>
          </a:prstGeom>
        </p:spPr>
      </p:pic>
      <p:sp>
        <p:nvSpPr>
          <p:cNvPr id="2" name="Footer Placeholder 1">
            <a:extLst>
              <a:ext uri="{FF2B5EF4-FFF2-40B4-BE49-F238E27FC236}">
                <a16:creationId xmlns:a16="http://schemas.microsoft.com/office/drawing/2014/main" id="{B61A7510-7C6C-49A2-B190-C9278EAC4541}"/>
              </a:ext>
            </a:extLst>
          </p:cNvPr>
          <p:cNvSpPr>
            <a:spLocks noGrp="1"/>
          </p:cNvSpPr>
          <p:nvPr>
            <p:ph type="ftr" sz="quarter" idx="11"/>
          </p:nvPr>
        </p:nvSpPr>
        <p:spPr/>
        <p:txBody>
          <a:bodyPr/>
          <a:lstStyle/>
          <a:p>
            <a:r>
              <a:rPr lang="en-US" dirty="0"/>
              <a:t>Virus Strains</a:t>
            </a:r>
          </a:p>
        </p:txBody>
      </p:sp>
      <p:sp>
        <p:nvSpPr>
          <p:cNvPr id="3" name="Slide Number Placeholder 2">
            <a:extLst>
              <a:ext uri="{FF2B5EF4-FFF2-40B4-BE49-F238E27FC236}">
                <a16:creationId xmlns:a16="http://schemas.microsoft.com/office/drawing/2014/main" id="{B4BD4127-8B2F-47D0-A137-5E60C1376160}"/>
              </a:ext>
            </a:extLst>
          </p:cNvPr>
          <p:cNvSpPr>
            <a:spLocks noGrp="1"/>
          </p:cNvSpPr>
          <p:nvPr>
            <p:ph type="sldNum" sz="quarter" idx="12"/>
          </p:nvPr>
        </p:nvSpPr>
        <p:spPr/>
        <p:txBody>
          <a:bodyPr/>
          <a:lstStyle/>
          <a:p>
            <a:fld id="{EF026F98-229B-48B0-BECF-EA1F5459ACF1}" type="slidenum">
              <a:rPr lang="en-US" smtClean="0"/>
              <a:t>8</a:t>
            </a:fld>
            <a:endParaRPr lang="en-US" dirty="0"/>
          </a:p>
        </p:txBody>
      </p:sp>
    </p:spTree>
    <p:custDataLst>
      <p:tags r:id="rId1"/>
    </p:custDataLst>
    <p:extLst>
      <p:ext uri="{BB962C8B-B14F-4D97-AF65-F5344CB8AC3E}">
        <p14:creationId xmlns:p14="http://schemas.microsoft.com/office/powerpoint/2010/main" val="21848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BC65A1-A7B4-4AF5-B821-00079D31308C}"/>
              </a:ext>
            </a:extLst>
          </p:cNvPr>
          <p:cNvSpPr>
            <a:spLocks noGrp="1"/>
          </p:cNvSpPr>
          <p:nvPr>
            <p:ph type="title"/>
          </p:nvPr>
        </p:nvSpPr>
        <p:spPr/>
        <p:txBody>
          <a:bodyPr/>
          <a:lstStyle/>
          <a:p>
            <a:r>
              <a:rPr lang="en-US" dirty="0"/>
              <a:t>Discussion</a:t>
            </a:r>
          </a:p>
        </p:txBody>
      </p:sp>
      <p:sp>
        <p:nvSpPr>
          <p:cNvPr id="5" name="Text Placeholder 4">
            <a:extLst>
              <a:ext uri="{FF2B5EF4-FFF2-40B4-BE49-F238E27FC236}">
                <a16:creationId xmlns:a16="http://schemas.microsoft.com/office/drawing/2014/main" id="{26BE816B-FB3A-4B0A-8371-0A089AAB6272}"/>
              </a:ext>
            </a:extLst>
          </p:cNvPr>
          <p:cNvSpPr>
            <a:spLocks noGrp="1"/>
          </p:cNvSpPr>
          <p:nvPr>
            <p:ph type="body" sz="half" idx="2"/>
          </p:nvPr>
        </p:nvSpPr>
        <p:spPr/>
        <p:txBody>
          <a:bodyPr/>
          <a:lstStyle/>
          <a:p>
            <a:r>
              <a:rPr lang="en-US" dirty="0"/>
              <a:t>What are the interesting or important takeaways you noted? </a:t>
            </a:r>
          </a:p>
        </p:txBody>
      </p:sp>
      <p:sp>
        <p:nvSpPr>
          <p:cNvPr id="2" name="Slide Number Placeholder 1">
            <a:extLst>
              <a:ext uri="{FF2B5EF4-FFF2-40B4-BE49-F238E27FC236}">
                <a16:creationId xmlns:a16="http://schemas.microsoft.com/office/drawing/2014/main" id="{CBE2BB6C-E5BE-42B1-BE94-3F999431ACEA}"/>
              </a:ext>
            </a:extLst>
          </p:cNvPr>
          <p:cNvSpPr>
            <a:spLocks noGrp="1"/>
          </p:cNvSpPr>
          <p:nvPr>
            <p:ph type="sldNum" sz="quarter" idx="12"/>
          </p:nvPr>
        </p:nvSpPr>
        <p:spPr/>
        <p:txBody>
          <a:bodyPr/>
          <a:lstStyle/>
          <a:p>
            <a:fld id="{82640534-B2B5-4A62-BCD9-9076A5F4FB69}" type="slidenum">
              <a:rPr lang="en-US" smtClean="0"/>
              <a:pPr/>
              <a:t>9</a:t>
            </a:fld>
            <a:endParaRPr lang="en-US" dirty="0"/>
          </a:p>
        </p:txBody>
      </p:sp>
    </p:spTree>
    <p:custDataLst>
      <p:tags r:id="rId1"/>
    </p:custDataLst>
    <p:extLst>
      <p:ext uri="{BB962C8B-B14F-4D97-AF65-F5344CB8AC3E}">
        <p14:creationId xmlns:p14="http://schemas.microsoft.com/office/powerpoint/2010/main" val="2093284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13780_PFL_PPT_template_CenturyGothic_3-5-21_FINALA</Template>
  <TotalTime>1261</TotalTime>
  <Words>4182</Words>
  <Application>Microsoft Office PowerPoint</Application>
  <PresentationFormat>Widescreen</PresentationFormat>
  <Paragraphs>351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Times New Roman</vt:lpstr>
      <vt:lpstr>Courier New</vt:lpstr>
      <vt:lpstr>Arial</vt:lpstr>
      <vt:lpstr>Symbol</vt:lpstr>
      <vt:lpstr>Wingdings</vt:lpstr>
      <vt:lpstr>Century Gothic</vt:lpstr>
      <vt:lpstr>Calibri</vt:lpstr>
      <vt:lpstr>13780_PFL_PPT_template_Avenir_2-26-21_DRAFT</vt:lpstr>
      <vt:lpstr>Topic 10:  virus straINs</vt:lpstr>
      <vt:lpstr>agenda</vt:lpstr>
      <vt:lpstr>Learning Objectives</vt:lpstr>
      <vt:lpstr>Introductions </vt:lpstr>
      <vt:lpstr>POLL</vt:lpstr>
      <vt:lpstr>Clarifying terms</vt:lpstr>
      <vt:lpstr>Understanding and Protecting Yourself from Virus Strains</vt:lpstr>
      <vt:lpstr>Episode 19: What do new COVID Strains mean for Infection control?</vt:lpstr>
      <vt:lpstr>Discussion</vt:lpstr>
      <vt:lpstr>Viruses regularly create new strains </vt:lpstr>
      <vt:lpstr>Infection control actions work</vt:lpstr>
      <vt:lpstr>Sharing your knowledge</vt:lpstr>
      <vt:lpstr>Your Experience</vt:lpstr>
      <vt:lpstr>Breakout groups</vt:lpstr>
      <vt:lpstr>Presentation</vt:lpstr>
      <vt:lpstr>Frequently Asked Questions</vt:lpstr>
      <vt:lpstr>Reflection: What did you learn today? </vt:lpstr>
      <vt:lpstr>Questions?</vt:lpstr>
      <vt:lpstr>REFLECTION: using your knowledge</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Strains/Variants (60min PPT)</dc:title>
  <dc:subject>Virus Strains</dc:subject>
  <dc:creator>Project Firstline</dc:creator>
  <cp:keywords> virus strains; variants; Project Firstline; training; CDC</cp:keywords>
  <dc:description/>
  <cp:lastModifiedBy>Mink, Teresa</cp:lastModifiedBy>
  <cp:revision>99</cp:revision>
  <dcterms:created xsi:type="dcterms:W3CDTF">2021-03-08T14:20:16Z</dcterms:created>
  <dcterms:modified xsi:type="dcterms:W3CDTF">2021-08-04T20:01:11Z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843A93AB-D28E-467B-97D5-0781DAC4FCAC</vt:lpwstr>
  </property>
  <property fmtid="{D5CDD505-2E9C-101B-9397-08002B2CF9AE}" pid="4" name="ArticulatePath">
    <vt:lpwstr>VirusStrains60min</vt:lpwstr>
  </property>
</Properties>
</file>