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97" r:id="rId5"/>
    <p:sldId id="273" r:id="rId6"/>
    <p:sldId id="274" r:id="rId7"/>
    <p:sldId id="298" r:id="rId8"/>
    <p:sldId id="295" r:id="rId9"/>
    <p:sldId id="292" r:id="rId10"/>
    <p:sldId id="290"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initials="K" lastIdx="4"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93A10-6C78-4B0E-9EDD-8D4279966CB9}" v="9" dt="2021-05-28T19:16:17.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64" autoAdjust="0"/>
  </p:normalViewPr>
  <p:slideViewPr>
    <p:cSldViewPr snapToGrid="0">
      <p:cViewPr varScale="1">
        <p:scale>
          <a:sx n="64" d="100"/>
          <a:sy n="64" d="100"/>
        </p:scale>
        <p:origin x="139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er, Danielle (CDC/DDID/NCEZID/DHQP) (CTR)" userId="S::lwu9@cdc.gov::79b899af-cedc-48a8-bc74-ef981c2cddb1" providerId="AD" clId="Web-{90BCB09F-B02F-0000-8FD6-DFD9D3975800}"/>
    <pc:docChg chg="modSld">
      <pc:chgData name="Carter, Danielle (CDC/DDID/NCEZID/DHQP) (CTR)" userId="S::lwu9@cdc.gov::79b899af-cedc-48a8-bc74-ef981c2cddb1" providerId="AD" clId="Web-{90BCB09F-B02F-0000-8FD6-DFD9D3975800}" dt="2021-03-03T19:42:32.508" v="5"/>
      <pc:docMkLst>
        <pc:docMk/>
      </pc:docMkLst>
      <pc:sldChg chg="addSp delSp modSp">
        <pc:chgData name="Carter, Danielle (CDC/DDID/NCEZID/DHQP) (CTR)" userId="S::lwu9@cdc.gov::79b899af-cedc-48a8-bc74-ef981c2cddb1" providerId="AD" clId="Web-{90BCB09F-B02F-0000-8FD6-DFD9D3975800}" dt="2021-03-03T19:42:32.508" v="5"/>
        <pc:sldMkLst>
          <pc:docMk/>
          <pc:sldMk cId="4206241298" sldId="297"/>
        </pc:sldMkLst>
        <pc:picChg chg="add mod">
          <ac:chgData name="Carter, Danielle (CDC/DDID/NCEZID/DHQP) (CTR)" userId="S::lwu9@cdc.gov::79b899af-cedc-48a8-bc74-ef981c2cddb1" providerId="AD" clId="Web-{90BCB09F-B02F-0000-8FD6-DFD9D3975800}" dt="2021-03-03T19:42:32.508" v="5"/>
          <ac:picMkLst>
            <pc:docMk/>
            <pc:sldMk cId="4206241298" sldId="297"/>
            <ac:picMk id="2" creationId="{551B06AF-A2F6-4938-BC56-706046922AD1}"/>
          </ac:picMkLst>
        </pc:picChg>
        <pc:picChg chg="del">
          <ac:chgData name="Carter, Danielle (CDC/DDID/NCEZID/DHQP) (CTR)" userId="S::lwu9@cdc.gov::79b899af-cedc-48a8-bc74-ef981c2cddb1" providerId="AD" clId="Web-{90BCB09F-B02F-0000-8FD6-DFD9D3975800}" dt="2021-03-03T19:41:47.321" v="0"/>
          <ac:picMkLst>
            <pc:docMk/>
            <pc:sldMk cId="4206241298" sldId="297"/>
            <ac:picMk id="4" creationId="{724CC03B-DD86-4497-B49B-6A64A941F894}"/>
          </ac:picMkLst>
        </pc:picChg>
      </pc:sldChg>
    </pc:docChg>
  </pc:docChgLst>
  <pc:docChgLst>
    <pc:chgData name="Woodring, Jacqueline M. (CDC/DDID/NCEZID/DHQP)" userId="39b54e8a-75b3-4198-bd57-c5a7d40723ea" providerId="ADAL" clId="{EF693A10-6C78-4B0E-9EDD-8D4279966CB9}"/>
    <pc:docChg chg="modSld">
      <pc:chgData name="Woodring, Jacqueline M. (CDC/DDID/NCEZID/DHQP)" userId="39b54e8a-75b3-4198-bd57-c5a7d40723ea" providerId="ADAL" clId="{EF693A10-6C78-4B0E-9EDD-8D4279966CB9}" dt="2021-05-28T19:16:17.948" v="6" actId="14826"/>
      <pc:docMkLst>
        <pc:docMk/>
      </pc:docMkLst>
      <pc:sldChg chg="modSp">
        <pc:chgData name="Woodring, Jacqueline M. (CDC/DDID/NCEZID/DHQP)" userId="39b54e8a-75b3-4198-bd57-c5a7d40723ea" providerId="ADAL" clId="{EF693A10-6C78-4B0E-9EDD-8D4279966CB9}" dt="2021-05-28T19:16:17.948" v="6" actId="14826"/>
        <pc:sldMkLst>
          <pc:docMk/>
          <pc:sldMk cId="2927968747" sldId="266"/>
        </pc:sldMkLst>
        <pc:picChg chg="mod">
          <ac:chgData name="Woodring, Jacqueline M. (CDC/DDID/NCEZID/DHQP)" userId="39b54e8a-75b3-4198-bd57-c5a7d40723ea" providerId="ADAL" clId="{EF693A10-6C78-4B0E-9EDD-8D4279966CB9}" dt="2021-05-28T19:16:17.948" v="6" actId="14826"/>
          <ac:picMkLst>
            <pc:docMk/>
            <pc:sldMk cId="2927968747" sldId="266"/>
            <ac:picMk id="12" creationId="{DE2C3628-4463-47B5-BD3C-35C0530511C8}"/>
          </ac:picMkLst>
        </pc:picChg>
      </pc:sldChg>
      <pc:sldChg chg="modSp">
        <pc:chgData name="Woodring, Jacqueline M. (CDC/DDID/NCEZID/DHQP)" userId="39b54e8a-75b3-4198-bd57-c5a7d40723ea" providerId="ADAL" clId="{EF693A10-6C78-4B0E-9EDD-8D4279966CB9}" dt="2021-05-28T19:14:58.448" v="0" actId="14826"/>
        <pc:sldMkLst>
          <pc:docMk/>
          <pc:sldMk cId="1657472180" sldId="273"/>
        </pc:sldMkLst>
        <pc:picChg chg="mod">
          <ac:chgData name="Woodring, Jacqueline M. (CDC/DDID/NCEZID/DHQP)" userId="39b54e8a-75b3-4198-bd57-c5a7d40723ea" providerId="ADAL" clId="{EF693A10-6C78-4B0E-9EDD-8D4279966CB9}" dt="2021-05-28T19:14:58.448" v="0" actId="14826"/>
          <ac:picMkLst>
            <pc:docMk/>
            <pc:sldMk cId="1657472180" sldId="273"/>
            <ac:picMk id="8" creationId="{909823B6-D8D8-4A79-A29C-C6314C0F0861}"/>
          </ac:picMkLst>
        </pc:picChg>
      </pc:sldChg>
      <pc:sldChg chg="modSp">
        <pc:chgData name="Woodring, Jacqueline M. (CDC/DDID/NCEZID/DHQP)" userId="39b54e8a-75b3-4198-bd57-c5a7d40723ea" providerId="ADAL" clId="{EF693A10-6C78-4B0E-9EDD-8D4279966CB9}" dt="2021-05-28T19:15:05.354" v="1" actId="14826"/>
        <pc:sldMkLst>
          <pc:docMk/>
          <pc:sldMk cId="1420175651" sldId="274"/>
        </pc:sldMkLst>
        <pc:picChg chg="mod">
          <ac:chgData name="Woodring, Jacqueline M. (CDC/DDID/NCEZID/DHQP)" userId="39b54e8a-75b3-4198-bd57-c5a7d40723ea" providerId="ADAL" clId="{EF693A10-6C78-4B0E-9EDD-8D4279966CB9}" dt="2021-05-28T19:15:05.354" v="1" actId="14826"/>
          <ac:picMkLst>
            <pc:docMk/>
            <pc:sldMk cId="1420175651" sldId="274"/>
            <ac:picMk id="9" creationId="{D36F0E1A-4484-4BDA-B2F7-30338DC51BBD}"/>
          </ac:picMkLst>
        </pc:picChg>
      </pc:sldChg>
      <pc:sldChg chg="modSp">
        <pc:chgData name="Woodring, Jacqueline M. (CDC/DDID/NCEZID/DHQP)" userId="39b54e8a-75b3-4198-bd57-c5a7d40723ea" providerId="ADAL" clId="{EF693A10-6C78-4B0E-9EDD-8D4279966CB9}" dt="2021-05-28T19:16:12.228" v="5" actId="14826"/>
        <pc:sldMkLst>
          <pc:docMk/>
          <pc:sldMk cId="765677078" sldId="290"/>
        </pc:sldMkLst>
        <pc:picChg chg="mod">
          <ac:chgData name="Woodring, Jacqueline M. (CDC/DDID/NCEZID/DHQP)" userId="39b54e8a-75b3-4198-bd57-c5a7d40723ea" providerId="ADAL" clId="{EF693A10-6C78-4B0E-9EDD-8D4279966CB9}" dt="2021-05-28T19:16:12.228" v="5" actId="14826"/>
          <ac:picMkLst>
            <pc:docMk/>
            <pc:sldMk cId="765677078" sldId="290"/>
            <ac:picMk id="15" creationId="{CF6A9CED-707A-4F01-80EA-683E97650851}"/>
          </ac:picMkLst>
        </pc:picChg>
      </pc:sldChg>
      <pc:sldChg chg="modSp">
        <pc:chgData name="Woodring, Jacqueline M. (CDC/DDID/NCEZID/DHQP)" userId="39b54e8a-75b3-4198-bd57-c5a7d40723ea" providerId="ADAL" clId="{EF693A10-6C78-4B0E-9EDD-8D4279966CB9}" dt="2021-05-28T19:16:05.290" v="4" actId="14826"/>
        <pc:sldMkLst>
          <pc:docMk/>
          <pc:sldMk cId="3476217523" sldId="292"/>
        </pc:sldMkLst>
        <pc:picChg chg="mod">
          <ac:chgData name="Woodring, Jacqueline M. (CDC/DDID/NCEZID/DHQP)" userId="39b54e8a-75b3-4198-bd57-c5a7d40723ea" providerId="ADAL" clId="{EF693A10-6C78-4B0E-9EDD-8D4279966CB9}" dt="2021-05-28T19:16:05.290" v="4" actId="14826"/>
          <ac:picMkLst>
            <pc:docMk/>
            <pc:sldMk cId="3476217523" sldId="292"/>
            <ac:picMk id="11" creationId="{C435CDBC-CF95-4E4C-AEB1-80477DEC52B4}"/>
          </ac:picMkLst>
        </pc:picChg>
      </pc:sldChg>
      <pc:sldChg chg="modSp">
        <pc:chgData name="Woodring, Jacqueline M. (CDC/DDID/NCEZID/DHQP)" userId="39b54e8a-75b3-4198-bd57-c5a7d40723ea" providerId="ADAL" clId="{EF693A10-6C78-4B0E-9EDD-8D4279966CB9}" dt="2021-05-28T19:15:56.288" v="3" actId="14826"/>
        <pc:sldMkLst>
          <pc:docMk/>
          <pc:sldMk cId="2940412448" sldId="295"/>
        </pc:sldMkLst>
        <pc:picChg chg="mod">
          <ac:chgData name="Woodring, Jacqueline M. (CDC/DDID/NCEZID/DHQP)" userId="39b54e8a-75b3-4198-bd57-c5a7d40723ea" providerId="ADAL" clId="{EF693A10-6C78-4B0E-9EDD-8D4279966CB9}" dt="2021-05-28T19:15:56.288" v="3" actId="14826"/>
          <ac:picMkLst>
            <pc:docMk/>
            <pc:sldMk cId="2940412448" sldId="295"/>
            <ac:picMk id="16" creationId="{D8AB202B-E5B9-4E70-9596-4715CCD1CB38}"/>
          </ac:picMkLst>
        </pc:picChg>
      </pc:sldChg>
      <pc:sldChg chg="modSp">
        <pc:chgData name="Woodring, Jacqueline M. (CDC/DDID/NCEZID/DHQP)" userId="39b54e8a-75b3-4198-bd57-c5a7d40723ea" providerId="ADAL" clId="{EF693A10-6C78-4B0E-9EDD-8D4279966CB9}" dt="2021-05-28T19:15:14.334" v="2" actId="14826"/>
        <pc:sldMkLst>
          <pc:docMk/>
          <pc:sldMk cId="3492406701" sldId="298"/>
        </pc:sldMkLst>
        <pc:picChg chg="mod">
          <ac:chgData name="Woodring, Jacqueline M. (CDC/DDID/NCEZID/DHQP)" userId="39b54e8a-75b3-4198-bd57-c5a7d40723ea" providerId="ADAL" clId="{EF693A10-6C78-4B0E-9EDD-8D4279966CB9}" dt="2021-05-28T19:15:14.334" v="2" actId="14826"/>
          <ac:picMkLst>
            <pc:docMk/>
            <pc:sldMk cId="3492406701" sldId="298"/>
            <ac:picMk id="5" creationId="{E06DDB44-7483-4CB5-B2F9-97DFB9A87528}"/>
          </ac:picMkLst>
        </pc:picChg>
      </pc:sldChg>
    </pc:docChg>
  </pc:docChgLst>
  <pc:docChgLst>
    <pc:chgData name="Kendra" userId="3112a3a8-8cbb-4d5b-96ee-72aa1ab53303" providerId="ADAL" clId="{262A5162-56C8-454E-A3D3-333A31B6D4BC}"/>
    <pc:docChg chg="custSel modSld">
      <pc:chgData name="Kendra" userId="3112a3a8-8cbb-4d5b-96ee-72aa1ab53303" providerId="ADAL" clId="{262A5162-56C8-454E-A3D3-333A31B6D4BC}" dt="2021-03-02T01:17:43.342" v="4" actId="1589"/>
      <pc:docMkLst>
        <pc:docMk/>
      </pc:docMkLst>
      <pc:sldChg chg="addCm modCm">
        <pc:chgData name="Kendra" userId="3112a3a8-8cbb-4d5b-96ee-72aa1ab53303" providerId="ADAL" clId="{262A5162-56C8-454E-A3D3-333A31B6D4BC}" dt="2021-03-02T01:17:43.342" v="4" actId="1589"/>
        <pc:sldMkLst>
          <pc:docMk/>
          <pc:sldMk cId="2940412448" sldId="295"/>
        </pc:sldMkLst>
      </pc:sldChg>
    </pc:docChg>
  </pc:docChgLst>
  <pc:docChgLst>
    <pc:chgData name="Anna" userId="79b899af-cedc-48a8-bc74-ef981c2cddb1" providerId="ADAL" clId="{4F35041A-C6BA-458F-AA9B-C7B53AA0ED2C}"/>
    <pc:docChg chg="custSel modSld">
      <pc:chgData name="Anna" userId="79b899af-cedc-48a8-bc74-ef981c2cddb1" providerId="ADAL" clId="{4F35041A-C6BA-458F-AA9B-C7B53AA0ED2C}" dt="2021-03-03T21:21:16.225" v="166" actId="1592"/>
      <pc:docMkLst>
        <pc:docMk/>
      </pc:docMkLst>
      <pc:sldChg chg="modSp mod delCm">
        <pc:chgData name="Anna" userId="79b899af-cedc-48a8-bc74-ef981c2cddb1" providerId="ADAL" clId="{4F35041A-C6BA-458F-AA9B-C7B53AA0ED2C}" dt="2021-03-03T21:21:16.225" v="166" actId="1592"/>
        <pc:sldMkLst>
          <pc:docMk/>
          <pc:sldMk cId="2940412448" sldId="295"/>
        </pc:sldMkLst>
        <pc:spChg chg="mod">
          <ac:chgData name="Anna" userId="79b899af-cedc-48a8-bc74-ef981c2cddb1" providerId="ADAL" clId="{4F35041A-C6BA-458F-AA9B-C7B53AA0ED2C}" dt="2021-03-03T19:47:18.168" v="163" actId="20577"/>
          <ac:spMkLst>
            <pc:docMk/>
            <pc:sldMk cId="2940412448" sldId="295"/>
            <ac:spMk id="3" creationId="{80DDD973-9327-4212-9D8D-25DDA8060921}"/>
          </ac:spMkLst>
        </pc:spChg>
      </pc:sldChg>
      <pc:sldChg chg="modSp mod">
        <pc:chgData name="Anna" userId="79b899af-cedc-48a8-bc74-ef981c2cddb1" providerId="ADAL" clId="{4F35041A-C6BA-458F-AA9B-C7B53AA0ED2C}" dt="2021-03-03T19:49:18.472" v="165" actId="962"/>
        <pc:sldMkLst>
          <pc:docMk/>
          <pc:sldMk cId="4206241298" sldId="297"/>
        </pc:sldMkLst>
        <pc:picChg chg="mod">
          <ac:chgData name="Anna" userId="79b899af-cedc-48a8-bc74-ef981c2cddb1" providerId="ADAL" clId="{4F35041A-C6BA-458F-AA9B-C7B53AA0ED2C}" dt="2021-03-03T19:49:18.472" v="165" actId="962"/>
          <ac:picMkLst>
            <pc:docMk/>
            <pc:sldMk cId="4206241298" sldId="297"/>
            <ac:picMk id="2" creationId="{551B06AF-A2F6-4938-BC56-706046922A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9C5F4-7477-4CF8-928E-3CD43DC496FA}"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0ADA8-33D1-4CA2-B2E9-B5FCD4CF3725}" type="slidenum">
              <a:rPr lang="en-US" smtClean="0"/>
              <a:t>‹#›</a:t>
            </a:fld>
            <a:endParaRPr lang="en-US"/>
          </a:p>
        </p:txBody>
      </p:sp>
    </p:spTree>
    <p:extLst>
      <p:ext uri="{BB962C8B-B14F-4D97-AF65-F5344CB8AC3E}">
        <p14:creationId xmlns:p14="http://schemas.microsoft.com/office/powerpoint/2010/main" val="417907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infectioncontrol/projectfirstline/videos/Ep1-Goal-LowRes-New.mp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atLgq4fsVv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Participants log in and get settled </a:t>
            </a:r>
          </a:p>
          <a:p>
            <a:endParaRPr lang="en-US"/>
          </a:p>
        </p:txBody>
      </p:sp>
      <p:sp>
        <p:nvSpPr>
          <p:cNvPr id="4" name="Slide Number Placeholder 3"/>
          <p:cNvSpPr>
            <a:spLocks noGrp="1"/>
          </p:cNvSpPr>
          <p:nvPr>
            <p:ph type="sldNum" sz="quarter" idx="5"/>
          </p:nvPr>
        </p:nvSpPr>
        <p:spPr/>
        <p:txBody>
          <a:bodyPr/>
          <a:lstStyle/>
          <a:p>
            <a:fld id="{B630ADA8-33D1-4CA2-B2E9-B5FCD4CF3725}" type="slidenum">
              <a:rPr lang="en-US" smtClean="0"/>
              <a:t>1</a:t>
            </a:fld>
            <a:endParaRPr lang="en-US"/>
          </a:p>
        </p:txBody>
      </p:sp>
    </p:spTree>
    <p:extLst>
      <p:ext uri="{BB962C8B-B14F-4D97-AF65-F5344CB8AC3E}">
        <p14:creationId xmlns:p14="http://schemas.microsoft.com/office/powerpoint/2010/main" val="40554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“Welcome! Thank you for joining us for this segment of today’s meeting. We’re going to carve out some time during upcoming meetings for some short 10-minute segments on infection control. Over time, we’ll be watching some short videos together and thinking about our day-to-day work. Today’s session will be very general in nature, but in future sessions we’ll get deeper into the details of infection control.”</a:t>
            </a:r>
          </a:p>
          <a:p>
            <a:endParaRPr lang="en-US"/>
          </a:p>
        </p:txBody>
      </p:sp>
      <p:sp>
        <p:nvSpPr>
          <p:cNvPr id="4" name="Slide Number Placeholder 3"/>
          <p:cNvSpPr>
            <a:spLocks noGrp="1"/>
          </p:cNvSpPr>
          <p:nvPr>
            <p:ph type="sldNum" sz="quarter" idx="5"/>
          </p:nvPr>
        </p:nvSpPr>
        <p:spPr/>
        <p:txBody>
          <a:bodyPr/>
          <a:lstStyle/>
          <a:p>
            <a:fld id="{B630ADA8-33D1-4CA2-B2E9-B5FCD4CF3725}" type="slidenum">
              <a:rPr lang="en-US" smtClean="0"/>
              <a:t>2</a:t>
            </a:fld>
            <a:endParaRPr lang="en-US"/>
          </a:p>
        </p:txBody>
      </p:sp>
    </p:spTree>
    <p:extLst>
      <p:ext uri="{BB962C8B-B14F-4D97-AF65-F5344CB8AC3E}">
        <p14:creationId xmlns:p14="http://schemas.microsoft.com/office/powerpoint/2010/main" val="318285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“Since we only have 10 minutes together, let’s jump right in. I’d like to begin with a question. </a:t>
            </a:r>
            <a:r>
              <a:rPr lang="en-US" sz="1200" b="1" kern="1200">
                <a:solidFill>
                  <a:schemeClr val="tx1"/>
                </a:solidFill>
                <a:effectLst/>
                <a:latin typeface="+mn-lt"/>
                <a:ea typeface="+mn-ea"/>
                <a:cs typeface="+mn-cs"/>
              </a:rPr>
              <a:t>Why do you </a:t>
            </a:r>
            <a:r>
              <a:rPr lang="en-US" sz="1200" b="1" i="1" kern="1200">
                <a:solidFill>
                  <a:schemeClr val="tx1"/>
                </a:solidFill>
                <a:effectLst/>
                <a:latin typeface="+mn-lt"/>
                <a:ea typeface="+mn-ea"/>
                <a:cs typeface="+mn-cs"/>
              </a:rPr>
              <a:t>personally</a:t>
            </a:r>
            <a:r>
              <a:rPr lang="en-US" sz="1200" b="1" kern="1200">
                <a:solidFill>
                  <a:schemeClr val="tx1"/>
                </a:solidFill>
                <a:effectLst/>
                <a:latin typeface="+mn-lt"/>
                <a:ea typeface="+mn-ea"/>
                <a:cs typeface="+mn-cs"/>
              </a:rPr>
              <a:t> do infection control? </a:t>
            </a:r>
            <a:r>
              <a:rPr lang="en-US" sz="1200" kern="1200">
                <a:solidFill>
                  <a:schemeClr val="tx1"/>
                </a:solidFill>
                <a:effectLst/>
                <a:latin typeface="+mn-lt"/>
                <a:ea typeface="+mn-ea"/>
                <a:cs typeface="+mn-cs"/>
              </a:rPr>
              <a:t>I’d like to play for you a brief video from a CDC doctor who talks about this. As we watch the following video, I invite you to think about this question and post your answers in chat. Infection control is important for so many reasons.”</a:t>
            </a:r>
          </a:p>
          <a:p>
            <a:endParaRPr lang="en-US"/>
          </a:p>
        </p:txBody>
      </p:sp>
      <p:sp>
        <p:nvSpPr>
          <p:cNvPr id="4" name="Slide Number Placeholder 3"/>
          <p:cNvSpPr>
            <a:spLocks noGrp="1"/>
          </p:cNvSpPr>
          <p:nvPr>
            <p:ph type="sldNum" sz="quarter" idx="5"/>
          </p:nvPr>
        </p:nvSpPr>
        <p:spPr/>
        <p:txBody>
          <a:bodyPr/>
          <a:lstStyle/>
          <a:p>
            <a:fld id="{B630ADA8-33D1-4CA2-B2E9-B5FCD4CF3725}" type="slidenum">
              <a:rPr lang="en-US" smtClean="0"/>
              <a:t>3</a:t>
            </a:fld>
            <a:endParaRPr lang="en-US"/>
          </a:p>
        </p:txBody>
      </p:sp>
    </p:spTree>
    <p:extLst>
      <p:ext uri="{BB962C8B-B14F-4D97-AF65-F5344CB8AC3E}">
        <p14:creationId xmlns:p14="http://schemas.microsoft.com/office/powerpoint/2010/main" val="78701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the video here: </a:t>
            </a:r>
          </a:p>
          <a:p>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https://www.cdc.gov/infectioncontrol/projectfirstline/videos/Ep1-Goal-LowRes-New.mp4</a:t>
            </a:r>
            <a:endParaRPr lang="en-US" dirty="0"/>
          </a:p>
          <a:p>
            <a:r>
              <a:rPr lang="en-US" dirty="0"/>
              <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https://www.youtube.com/watch?v=atLgq4fsVvo</a:t>
            </a:r>
            <a:endParaRPr lang="en-US" dirty="0"/>
          </a:p>
        </p:txBody>
      </p:sp>
      <p:sp>
        <p:nvSpPr>
          <p:cNvPr id="4" name="Slide Number Placeholder 3"/>
          <p:cNvSpPr>
            <a:spLocks noGrp="1"/>
          </p:cNvSpPr>
          <p:nvPr>
            <p:ph type="sldNum" sz="quarter" idx="5"/>
          </p:nvPr>
        </p:nvSpPr>
        <p:spPr/>
        <p:txBody>
          <a:bodyPr/>
          <a:lstStyle/>
          <a:p>
            <a:fld id="{B630ADA8-33D1-4CA2-B2E9-B5FCD4CF3725}" type="slidenum">
              <a:rPr lang="en-US" smtClean="0"/>
              <a:t>4</a:t>
            </a:fld>
            <a:endParaRPr lang="en-US"/>
          </a:p>
        </p:txBody>
      </p:sp>
    </p:spTree>
    <p:extLst>
      <p:ext uri="{BB962C8B-B14F-4D97-AF65-F5344CB8AC3E}">
        <p14:creationId xmlns:p14="http://schemas.microsoft.com/office/powerpoint/2010/main" val="396765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“I see some great answers to the question in the chat. Infection control is important for all these reasons. We engage in infection control strategies to keep everyone safe and healthy. More key messages from today are listed in your participant booklet.</a:t>
            </a:r>
          </a:p>
          <a:p>
            <a:r>
              <a:rPr lang="en-US" sz="1200" kern="1200">
                <a:solidFill>
                  <a:schemeClr val="tx1"/>
                </a:solidFill>
                <a:effectLst/>
                <a:latin typeface="+mn-lt"/>
                <a:ea typeface="+mn-ea"/>
                <a:cs typeface="+mn-cs"/>
              </a:rPr>
              <a:t>“Project Firstline aims to explain the “whys” of infection control, to explain the reasons for current guidance, and to give us all a chance to get our own questions answered. </a:t>
            </a:r>
            <a:r>
              <a:rPr lang="en-US" sz="1200" b="1" kern="1200">
                <a:solidFill>
                  <a:schemeClr val="tx1"/>
                </a:solidFill>
                <a:effectLst/>
                <a:latin typeface="+mn-lt"/>
                <a:ea typeface="+mn-ea"/>
                <a:cs typeface="+mn-cs"/>
              </a:rPr>
              <a:t>So, what questions do you have? </a:t>
            </a:r>
            <a:r>
              <a:rPr lang="en-US" sz="1200" kern="1200">
                <a:solidFill>
                  <a:schemeClr val="tx1"/>
                </a:solidFill>
                <a:effectLst/>
                <a:latin typeface="+mn-lt"/>
                <a:ea typeface="+mn-ea"/>
                <a:cs typeface="+mn-cs"/>
              </a:rPr>
              <a:t>This slide shows some of the topics we’ll cover in upcoming sessions. If you have questions about anything related to infection control on the job, please post it in chat. CDC is collecting questions from the frontlines to include in future video episodes and training materials. We want to make sure your voices get heard, and after today’s session I’m going to submit our group’s questions to CDC.”</a:t>
            </a:r>
          </a:p>
          <a:p>
            <a:endParaRPr lang="en-US"/>
          </a:p>
        </p:txBody>
      </p:sp>
      <p:sp>
        <p:nvSpPr>
          <p:cNvPr id="4" name="Slide Number Placeholder 3"/>
          <p:cNvSpPr>
            <a:spLocks noGrp="1"/>
          </p:cNvSpPr>
          <p:nvPr>
            <p:ph type="sldNum" sz="quarter" idx="5"/>
          </p:nvPr>
        </p:nvSpPr>
        <p:spPr/>
        <p:txBody>
          <a:bodyPr/>
          <a:lstStyle/>
          <a:p>
            <a:fld id="{B630ADA8-33D1-4CA2-B2E9-B5FCD4CF3725}" type="slidenum">
              <a:rPr lang="en-US" smtClean="0"/>
              <a:t>5</a:t>
            </a:fld>
            <a:endParaRPr lang="en-US"/>
          </a:p>
        </p:txBody>
      </p:sp>
    </p:spTree>
    <p:extLst>
      <p:ext uri="{BB962C8B-B14F-4D97-AF65-F5344CB8AC3E}">
        <p14:creationId xmlns:p14="http://schemas.microsoft.com/office/powerpoint/2010/main" val="262875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“Before we close today, I’d like to point out that you’ve been given a participant booklet with each session’s learning objectives and key messages, as well as some space to write. Please feel free to use this space to reflect further on today’s session. The booklet is for you.”</a:t>
            </a:r>
          </a:p>
          <a:p>
            <a:endParaRPr lang="en-US"/>
          </a:p>
        </p:txBody>
      </p:sp>
      <p:sp>
        <p:nvSpPr>
          <p:cNvPr id="4" name="Slide Number Placeholder 3"/>
          <p:cNvSpPr>
            <a:spLocks noGrp="1"/>
          </p:cNvSpPr>
          <p:nvPr>
            <p:ph type="sldNum" sz="quarter" idx="5"/>
          </p:nvPr>
        </p:nvSpPr>
        <p:spPr/>
        <p:txBody>
          <a:bodyPr/>
          <a:lstStyle/>
          <a:p>
            <a:fld id="{B630ADA8-33D1-4CA2-B2E9-B5FCD4CF3725}" type="slidenum">
              <a:rPr lang="en-US" smtClean="0"/>
              <a:t>6</a:t>
            </a:fld>
            <a:endParaRPr lang="en-US"/>
          </a:p>
        </p:txBody>
      </p:sp>
    </p:spTree>
    <p:extLst>
      <p:ext uri="{BB962C8B-B14F-4D97-AF65-F5344CB8AC3E}">
        <p14:creationId xmlns:p14="http://schemas.microsoft.com/office/powerpoint/2010/main" val="271297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“Next time, we will dig into some basic microbiology, how viruses work, and how COVID-19 makes us sick. In the meantime, you can keep exploring these topics on your own using the resources on this slide. You can also follow us on social media. Finally, I’d like to share a small welcome gift as a thank you for participating today.”</a:t>
            </a: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Digitally distribute “Project Firstline Is for You” poster</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D2AC5654-1CBF-4C46-8E8A-D72A4BF5E545}" type="slidenum">
              <a:rPr lang="en-US" smtClean="0"/>
              <a:t>7</a:t>
            </a:fld>
            <a:endParaRPr lang="en-US"/>
          </a:p>
        </p:txBody>
      </p:sp>
    </p:spTree>
    <p:extLst>
      <p:ext uri="{BB962C8B-B14F-4D97-AF65-F5344CB8AC3E}">
        <p14:creationId xmlns:p14="http://schemas.microsoft.com/office/powerpoint/2010/main" val="245994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[Facilitator should add information about how to access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“And finally, please let us know how you enjoyed today’s session by completing the following feedback form. Thanks again for joining us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B630ADA8-33D1-4CA2-B2E9-B5FCD4CF3725}" type="slidenum">
              <a:rPr lang="en-US" smtClean="0"/>
              <a:t>8</a:t>
            </a:fld>
            <a:endParaRPr lang="en-US"/>
          </a:p>
        </p:txBody>
      </p:sp>
    </p:spTree>
    <p:extLst>
      <p:ext uri="{BB962C8B-B14F-4D97-AF65-F5344CB8AC3E}">
        <p14:creationId xmlns:p14="http://schemas.microsoft.com/office/powerpoint/2010/main" val="113972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5" name="Title 4">
            <a:extLst>
              <a:ext uri="{FF2B5EF4-FFF2-40B4-BE49-F238E27FC236}">
                <a16:creationId xmlns:a16="http://schemas.microsoft.com/office/drawing/2014/main" id="{42EC680F-9E7D-428C-8BFE-11727A124B69}"/>
              </a:ext>
            </a:extLst>
          </p:cNvPr>
          <p:cNvSpPr txBox="1">
            <a:spLocks noGrp="1"/>
          </p:cNvSpPr>
          <p:nvPr>
            <p:ph type="title" idx="4294967295"/>
          </p:nvPr>
        </p:nvSpPr>
        <p:spPr>
          <a:xfrm>
            <a:off x="1865744" y="5862995"/>
            <a:ext cx="8248073"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1">
                    <a:lumMod val="75000"/>
                  </a:schemeClr>
                </a:solidFill>
                <a:effectLst/>
                <a:uLnTx/>
                <a:uFillTx/>
                <a:latin typeface="+mn-lt"/>
                <a:ea typeface="+mn-ea"/>
                <a:cs typeface="+mn-cs"/>
              </a:rPr>
              <a:t>Topic 1: The Concept of Infection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accent1">
                    <a:lumMod val="75000"/>
                  </a:schemeClr>
                </a:solidFill>
                <a:effectLst/>
                <a:uLnTx/>
                <a:uFillTx/>
                <a:latin typeface="+mn-lt"/>
                <a:ea typeface="+mn-ea"/>
                <a:cs typeface="+mn-cs"/>
              </a:rPr>
              <a:t>[Date of training]</a:t>
            </a:r>
          </a:p>
        </p:txBody>
      </p:sp>
      <p:pic>
        <p:nvPicPr>
          <p:cNvPr id="2"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551B06AF-A2F6-4938-BC56-706046922AD1}"/>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420624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7E44E-C09B-4823-8BE9-5B13697AB3A7}"/>
              </a:ext>
            </a:extLst>
          </p:cNvPr>
          <p:cNvSpPr>
            <a:spLocks noGrp="1"/>
          </p:cNvSpPr>
          <p:nvPr>
            <p:ph type="title" idx="4294967295"/>
          </p:nvPr>
        </p:nvSpPr>
        <p:spPr>
          <a:xfrm>
            <a:off x="838200" y="1023938"/>
            <a:ext cx="10515600" cy="4903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tx1"/>
                </a:solidFill>
                <a:effectLst/>
                <a:uLnTx/>
                <a:uFillTx/>
                <a:latin typeface="+mn-lt"/>
                <a:ea typeface="+mn-ea"/>
                <a:cs typeface="+mn-cs"/>
              </a:rPr>
              <a:t>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Project Firstline and the concept of infection control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Video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Discussion and reflection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Session feedback form and next steps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tx1"/>
                </a:solidFill>
                <a:effectLst/>
                <a:uLnTx/>
                <a:uFillTx/>
                <a:latin typeface="+mn-lt"/>
                <a:ea typeface="+mn-ea"/>
                <a:cs typeface="+mn-cs"/>
              </a:rPr>
              <a:t>Learning Objectives: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Articulate at least one (1) primary goal of infection control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F9A65AFF-4098-4AFD-B247-B2CD234419B4}"/>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6D7FB8-FC8E-4A3D-9E8A-268BCA045EEE}"/>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6A0056-2CAC-40B0-8D5C-329484C9BF8E}"/>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9823B6-D8D8-4A79-A29C-C6314C0F08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85918"/>
            <a:ext cx="1634834" cy="613913"/>
          </a:xfrm>
          <a:prstGeom prst="rect">
            <a:avLst/>
          </a:prstGeom>
        </p:spPr>
      </p:pic>
    </p:spTree>
    <p:extLst>
      <p:ext uri="{BB962C8B-B14F-4D97-AF65-F5344CB8AC3E}">
        <p14:creationId xmlns:p14="http://schemas.microsoft.com/office/powerpoint/2010/main" val="165747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8200" y="998538"/>
            <a:ext cx="10515600" cy="2852737"/>
          </a:xfrm>
        </p:spPr>
        <p:txBody>
          <a:bodyPr/>
          <a:lstStyle/>
          <a:p>
            <a:pPr algn="ctr"/>
            <a:r>
              <a:rPr lang="en-US" b="1" i="1">
                <a:latin typeface="+mn-lt"/>
              </a:rPr>
              <a:t>Why do we do infection control?</a:t>
            </a:r>
            <a:endParaRPr lang="en-US" i="1">
              <a:latin typeface="+mn-lt"/>
            </a:endParaRPr>
          </a:p>
        </p:txBody>
      </p:sp>
      <p:sp>
        <p:nvSpPr>
          <p:cNvPr id="6" name="Rectangle 5">
            <a:extLst>
              <a:ext uri="{FF2B5EF4-FFF2-40B4-BE49-F238E27FC236}">
                <a16:creationId xmlns:a16="http://schemas.microsoft.com/office/drawing/2014/main" id="{F7E71846-EBAA-4792-965D-789EBD661849}"/>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0D141C-B3E9-422D-9D1C-119AF2F4FBE3}"/>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7D97C3-6CD0-4287-A0B6-B3304E16C870}"/>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6F0E1A-4484-4BDA-B2F7-30338DC51B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85918"/>
            <a:ext cx="1634834" cy="613913"/>
          </a:xfrm>
          <a:prstGeom prst="rect">
            <a:avLst/>
          </a:prstGeom>
        </p:spPr>
      </p:pic>
    </p:spTree>
    <p:extLst>
      <p:ext uri="{BB962C8B-B14F-4D97-AF65-F5344CB8AC3E}">
        <p14:creationId xmlns:p14="http://schemas.microsoft.com/office/powerpoint/2010/main" val="142017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2CDD20-1480-4739-91BF-874D1401DF3A}"/>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a:t>Video: What’s the Goal of Infection Control?</a:t>
            </a:r>
          </a:p>
        </p:txBody>
      </p:sp>
      <p:pic>
        <p:nvPicPr>
          <p:cNvPr id="5" name="Picture 4">
            <a:extLst>
              <a:ext uri="{FF2B5EF4-FFF2-40B4-BE49-F238E27FC236}">
                <a16:creationId xmlns:a16="http://schemas.microsoft.com/office/drawing/2014/main" id="{E06DDB44-7483-4CB5-B2F9-97DFB9A875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349240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5EE4AA-63CA-44FB-A245-8C5F8CF9B2FB}"/>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41E172-1E1E-4825-B3A5-CE4A4C90C6E7}"/>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079D99-DB4A-46E3-920F-331EBE7F7A1E}"/>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B29CF-80B2-47E8-A428-F7D094BD64F9}"/>
              </a:ext>
            </a:extLst>
          </p:cNvPr>
          <p:cNvSpPr>
            <a:spLocks noGrp="1"/>
          </p:cNvSpPr>
          <p:nvPr>
            <p:ph type="title"/>
          </p:nvPr>
        </p:nvSpPr>
        <p:spPr>
          <a:xfrm>
            <a:off x="385354" y="305011"/>
            <a:ext cx="10515600" cy="1067494"/>
          </a:xfrm>
        </p:spPr>
        <p:txBody>
          <a:bodyPr/>
          <a:lstStyle/>
          <a:p>
            <a:r>
              <a:rPr lang="en-US" b="1">
                <a:latin typeface="+mn-lt"/>
              </a:rPr>
              <a:t>Upcoming Session Topics</a:t>
            </a:r>
          </a:p>
        </p:txBody>
      </p:sp>
      <p:sp>
        <p:nvSpPr>
          <p:cNvPr id="14" name="TextBox 13">
            <a:extLst>
              <a:ext uri="{FF2B5EF4-FFF2-40B4-BE49-F238E27FC236}">
                <a16:creationId xmlns:a16="http://schemas.microsoft.com/office/drawing/2014/main" id="{76768BDB-5C65-4558-A5E3-86CAF21B6828}"/>
              </a:ext>
            </a:extLst>
          </p:cNvPr>
          <p:cNvSpPr txBox="1"/>
          <p:nvPr/>
        </p:nvSpPr>
        <p:spPr>
          <a:xfrm>
            <a:off x="452847" y="1539740"/>
            <a:ext cx="4023360" cy="1015663"/>
          </a:xfrm>
          <a:prstGeom prst="rect">
            <a:avLst/>
          </a:prstGeom>
          <a:noFill/>
        </p:spPr>
        <p:txBody>
          <a:bodyPr wrap="square" rtlCol="0">
            <a:spAutoFit/>
          </a:bodyPr>
          <a:lstStyle/>
          <a:p>
            <a:r>
              <a:rPr lang="en-US" sz="3200" b="1"/>
              <a:t>Coming up next</a:t>
            </a:r>
          </a:p>
          <a:p>
            <a:endParaRPr lang="en-US" sz="2800"/>
          </a:p>
        </p:txBody>
      </p:sp>
      <p:sp>
        <p:nvSpPr>
          <p:cNvPr id="3" name="Content Placeholder 2">
            <a:extLst>
              <a:ext uri="{FF2B5EF4-FFF2-40B4-BE49-F238E27FC236}">
                <a16:creationId xmlns:a16="http://schemas.microsoft.com/office/drawing/2014/main" id="{80DDD973-9327-4212-9D8D-25DDA8060921}"/>
              </a:ext>
            </a:extLst>
          </p:cNvPr>
          <p:cNvSpPr>
            <a:spLocks noGrp="1"/>
          </p:cNvSpPr>
          <p:nvPr>
            <p:ph sz="half" idx="1"/>
          </p:nvPr>
        </p:nvSpPr>
        <p:spPr>
          <a:xfrm>
            <a:off x="0" y="1754778"/>
            <a:ext cx="3538946" cy="4351338"/>
          </a:xfrm>
        </p:spPr>
        <p:txBody>
          <a:bodyPr>
            <a:normAutofit/>
          </a:bodyPr>
          <a:lstStyle/>
          <a:p>
            <a:pPr marL="0" indent="0">
              <a:buNone/>
            </a:pPr>
            <a:endParaRPr lang="en-US" b="1" dirty="0"/>
          </a:p>
          <a:p>
            <a:pPr lvl="1"/>
            <a:r>
              <a:rPr lang="en-US" dirty="0"/>
              <a:t>The Basic Science of Viruses </a:t>
            </a:r>
          </a:p>
          <a:p>
            <a:pPr lvl="1"/>
            <a:r>
              <a:rPr lang="en-US" dirty="0"/>
              <a:t>How Respiratory Droplets Spread COVID-19</a:t>
            </a:r>
          </a:p>
          <a:p>
            <a:pPr lvl="1"/>
            <a:r>
              <a:rPr lang="en-US" dirty="0"/>
              <a:t>How Viruses Spread from Surfaces to People</a:t>
            </a:r>
          </a:p>
          <a:p>
            <a:pPr lvl="1"/>
            <a:r>
              <a:rPr lang="en-US" dirty="0"/>
              <a:t>How COVID-19 Spreads: A Review</a:t>
            </a:r>
          </a:p>
        </p:txBody>
      </p:sp>
      <p:sp>
        <p:nvSpPr>
          <p:cNvPr id="13" name="TextBox 12">
            <a:extLst>
              <a:ext uri="{FF2B5EF4-FFF2-40B4-BE49-F238E27FC236}">
                <a16:creationId xmlns:a16="http://schemas.microsoft.com/office/drawing/2014/main" id="{F69C7852-163D-4917-AC3C-880982F56F0A}"/>
              </a:ext>
            </a:extLst>
          </p:cNvPr>
          <p:cNvSpPr txBox="1"/>
          <p:nvPr/>
        </p:nvSpPr>
        <p:spPr>
          <a:xfrm>
            <a:off x="4534788" y="1539740"/>
            <a:ext cx="5721532" cy="861774"/>
          </a:xfrm>
          <a:prstGeom prst="rect">
            <a:avLst/>
          </a:prstGeom>
          <a:noFill/>
        </p:spPr>
        <p:txBody>
          <a:bodyPr wrap="square" rtlCol="0">
            <a:spAutoFit/>
          </a:bodyPr>
          <a:lstStyle/>
          <a:p>
            <a:r>
              <a:rPr lang="en-US" sz="3200" b="1"/>
              <a:t>Broader Themes and Topics</a:t>
            </a:r>
          </a:p>
          <a:p>
            <a:endParaRPr lang="en-US"/>
          </a:p>
        </p:txBody>
      </p:sp>
      <p:sp>
        <p:nvSpPr>
          <p:cNvPr id="4" name="Content Placeholder 3">
            <a:extLst>
              <a:ext uri="{FF2B5EF4-FFF2-40B4-BE49-F238E27FC236}">
                <a16:creationId xmlns:a16="http://schemas.microsoft.com/office/drawing/2014/main" id="{7700FA5A-D93F-4C3F-A64A-1BA27061FBEE}"/>
              </a:ext>
            </a:extLst>
          </p:cNvPr>
          <p:cNvSpPr>
            <a:spLocks noGrp="1"/>
          </p:cNvSpPr>
          <p:nvPr>
            <p:ph sz="half" idx="2"/>
          </p:nvPr>
        </p:nvSpPr>
        <p:spPr>
          <a:xfrm>
            <a:off x="4075611" y="2196107"/>
            <a:ext cx="7872547" cy="4351338"/>
          </a:xfrm>
        </p:spPr>
        <p:txBody>
          <a:bodyPr numCol="3">
            <a:normAutofit/>
          </a:bodyPr>
          <a:lstStyle/>
          <a:p>
            <a:pPr lvl="1"/>
            <a:r>
              <a:rPr lang="en-US"/>
              <a:t>Infection Control: The Basics</a:t>
            </a:r>
          </a:p>
          <a:p>
            <a:pPr lvl="1"/>
            <a:r>
              <a:rPr lang="en-US"/>
              <a:t>Source Control</a:t>
            </a:r>
          </a:p>
          <a:p>
            <a:pPr lvl="1"/>
            <a:r>
              <a:rPr lang="en-US"/>
              <a:t>PPE: Basics</a:t>
            </a:r>
          </a:p>
          <a:p>
            <a:pPr lvl="1"/>
            <a:r>
              <a:rPr lang="en-US"/>
              <a:t>PPE: Donning and Doffing</a:t>
            </a:r>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lvl="1"/>
            <a:r>
              <a:rPr lang="en-US"/>
              <a:t>Hand Hygiene</a:t>
            </a:r>
          </a:p>
          <a:p>
            <a:pPr lvl="1"/>
            <a:r>
              <a:rPr lang="en-US"/>
              <a:t>Crisis Standards of Care</a:t>
            </a:r>
          </a:p>
          <a:p>
            <a:pPr lvl="1"/>
            <a:r>
              <a:rPr lang="en-US"/>
              <a:t>Triage</a:t>
            </a:r>
          </a:p>
          <a:p>
            <a:pPr lvl="1"/>
            <a:r>
              <a:rPr lang="en-US"/>
              <a:t>Standard and Transmission-Based Precautions</a:t>
            </a:r>
          </a:p>
          <a:p>
            <a:pPr lvl="1"/>
            <a:endParaRPr lang="en-US"/>
          </a:p>
          <a:p>
            <a:pPr lvl="1"/>
            <a:endParaRPr lang="en-US"/>
          </a:p>
          <a:p>
            <a:pPr lvl="1"/>
            <a:r>
              <a:rPr lang="en-US"/>
              <a:t>Microbiology Basics</a:t>
            </a:r>
          </a:p>
          <a:p>
            <a:pPr lvl="1"/>
            <a:r>
              <a:rPr lang="en-US"/>
              <a:t>Recognizing Risk</a:t>
            </a:r>
          </a:p>
          <a:p>
            <a:pPr lvl="1"/>
            <a:r>
              <a:rPr lang="en-US"/>
              <a:t>Environmental Cleaning and Disinfection</a:t>
            </a:r>
          </a:p>
        </p:txBody>
      </p:sp>
      <p:pic>
        <p:nvPicPr>
          <p:cNvPr id="16" name="Picture 15">
            <a:extLst>
              <a:ext uri="{FF2B5EF4-FFF2-40B4-BE49-F238E27FC236}">
                <a16:creationId xmlns:a16="http://schemas.microsoft.com/office/drawing/2014/main" id="{D8AB202B-E5B9-4E70-9596-4715CCD1CB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85918"/>
            <a:ext cx="1634834" cy="613913"/>
          </a:xfrm>
          <a:prstGeom prst="rect">
            <a:avLst/>
          </a:prstGeom>
        </p:spPr>
      </p:pic>
    </p:spTree>
    <p:extLst>
      <p:ext uri="{BB962C8B-B14F-4D97-AF65-F5344CB8AC3E}">
        <p14:creationId xmlns:p14="http://schemas.microsoft.com/office/powerpoint/2010/main" val="294041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F213-8B4B-4559-ABD8-38371268F70A}"/>
              </a:ext>
            </a:extLst>
          </p:cNvPr>
          <p:cNvSpPr>
            <a:spLocks noGrp="1"/>
          </p:cNvSpPr>
          <p:nvPr>
            <p:ph type="title"/>
          </p:nvPr>
        </p:nvSpPr>
        <p:spPr/>
        <p:txBody>
          <a:bodyPr/>
          <a:lstStyle/>
          <a:p>
            <a:r>
              <a:rPr lang="en-US" b="1">
                <a:latin typeface="+mn-lt"/>
              </a:rPr>
              <a:t>Key Messages</a:t>
            </a:r>
          </a:p>
        </p:txBody>
      </p:sp>
      <p:sp>
        <p:nvSpPr>
          <p:cNvPr id="3" name="Content Placeholder 2">
            <a:extLst>
              <a:ext uri="{FF2B5EF4-FFF2-40B4-BE49-F238E27FC236}">
                <a16:creationId xmlns:a16="http://schemas.microsoft.com/office/drawing/2014/main" id="{83CDA2A4-60DC-4095-819D-ACC002919A67}"/>
              </a:ext>
            </a:extLst>
          </p:cNvPr>
          <p:cNvSpPr>
            <a:spLocks noGrp="1"/>
          </p:cNvSpPr>
          <p:nvPr>
            <p:ph idx="1"/>
          </p:nvPr>
        </p:nvSpPr>
        <p:spPr>
          <a:xfrm>
            <a:off x="838200" y="2064348"/>
            <a:ext cx="9885218" cy="3472293"/>
          </a:xfrm>
        </p:spPr>
        <p:txBody>
          <a:bodyPr>
            <a:normAutofit fontScale="32500" lnSpcReduction="20000"/>
          </a:bodyPr>
          <a:lstStyle/>
          <a:p>
            <a:pPr lvl="0"/>
            <a:r>
              <a:rPr lang="en-US" sz="9800"/>
              <a:t>The goal of everything we do in infection control, for any disease, is to keep people from getting sick.</a:t>
            </a:r>
          </a:p>
          <a:p>
            <a:pPr marL="0" lvl="0" indent="0">
              <a:buNone/>
            </a:pPr>
            <a:endParaRPr lang="en-US" sz="9800"/>
          </a:p>
          <a:p>
            <a:pPr lvl="0"/>
            <a:r>
              <a:rPr lang="en-US" sz="9800"/>
              <a:t>The goal of Project Firstline is to make sure you have the infection control knowledge that you need and deserve to keep yourself, your patients, your colleagues, and your family safe.</a:t>
            </a:r>
          </a:p>
          <a:p>
            <a:endParaRPr lang="en-US"/>
          </a:p>
        </p:txBody>
      </p:sp>
      <p:sp>
        <p:nvSpPr>
          <p:cNvPr id="4" name="Rectangle 3">
            <a:extLst>
              <a:ext uri="{FF2B5EF4-FFF2-40B4-BE49-F238E27FC236}">
                <a16:creationId xmlns:a16="http://schemas.microsoft.com/office/drawing/2014/main" id="{9CD45EA2-19A3-4DC6-82FC-E78873730856}"/>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E0499B-64A0-4D0F-9027-0E304E49A30E}"/>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468D98-0500-4DEA-A6D5-3A818141ADB4}"/>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435CDBC-CF95-4E4C-AEB1-80477DEC52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6" y="6185918"/>
            <a:ext cx="1634834" cy="613913"/>
          </a:xfrm>
          <a:prstGeom prst="rect">
            <a:avLst/>
          </a:prstGeom>
        </p:spPr>
      </p:pic>
    </p:spTree>
    <p:extLst>
      <p:ext uri="{BB962C8B-B14F-4D97-AF65-F5344CB8AC3E}">
        <p14:creationId xmlns:p14="http://schemas.microsoft.com/office/powerpoint/2010/main" val="347621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600175" y="51885"/>
            <a:ext cx="10515600" cy="1095272"/>
          </a:xfrm>
        </p:spPr>
        <p:txBody>
          <a:bodyPr/>
          <a:lstStyle/>
          <a:p>
            <a:r>
              <a:rPr lang="en-US" b="1">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600175" y="1147157"/>
            <a:ext cx="11253246" cy="5054748"/>
          </a:xfrm>
        </p:spPr>
        <p:txBody>
          <a:bodyPr numCol="1">
            <a:normAutofit fontScale="92500" lnSpcReduction="20000"/>
          </a:bodyPr>
          <a:lstStyle/>
          <a:p>
            <a:pPr marL="0" indent="0">
              <a:buNone/>
            </a:pPr>
            <a:r>
              <a:rPr lang="en-US" sz="2400" b="1"/>
              <a:t>Project Firstline on CDC:</a:t>
            </a:r>
          </a:p>
          <a:p>
            <a:pPr marL="0" indent="0">
              <a:buNone/>
            </a:pPr>
            <a:r>
              <a:rPr lang="en-US" sz="2400">
                <a:hlinkClick r:id="rId3"/>
              </a:rPr>
              <a:t>https://www.cdc.gov/infectioncontrol/projectfirstline/index.html</a:t>
            </a:r>
            <a:endParaRPr lang="en-US" sz="2400"/>
          </a:p>
          <a:p>
            <a:pPr marL="0" indent="0">
              <a:buNone/>
            </a:pPr>
            <a:endParaRPr lang="en-US" sz="2400" b="1"/>
          </a:p>
          <a:p>
            <a:pPr marL="0" indent="0">
              <a:buNone/>
            </a:pPr>
            <a:r>
              <a:rPr lang="en-US" sz="2400" b="1"/>
              <a:t>Project Firstline on Facebook:</a:t>
            </a:r>
          </a:p>
          <a:p>
            <a:pPr marL="0" indent="0">
              <a:buNone/>
            </a:pPr>
            <a:r>
              <a:rPr lang="en-US" sz="2400">
                <a:hlinkClick r:id="rId4"/>
              </a:rPr>
              <a:t>https://www.facebook.com/CDCProjectFirstline/</a:t>
            </a:r>
            <a:endParaRPr lang="en-US" sz="2400"/>
          </a:p>
          <a:p>
            <a:pPr marL="0" indent="0">
              <a:buNone/>
            </a:pPr>
            <a:endParaRPr lang="en-US" sz="2400" b="1"/>
          </a:p>
          <a:p>
            <a:pPr marL="0" indent="0">
              <a:buNone/>
            </a:pPr>
            <a:r>
              <a:rPr lang="en-US" sz="2400" b="1"/>
              <a:t>Twitter:</a:t>
            </a:r>
          </a:p>
          <a:p>
            <a:pPr marL="0" indent="0">
              <a:buNone/>
            </a:pPr>
            <a:r>
              <a:rPr lang="en-US" sz="2400">
                <a:hlinkClick r:id="rId5"/>
              </a:rPr>
              <a:t>https://twitter.com/CDC_Firstline</a:t>
            </a:r>
            <a:endParaRPr lang="en-US" sz="2400"/>
          </a:p>
          <a:p>
            <a:pPr marL="0" indent="0">
              <a:buNone/>
            </a:pPr>
            <a:endParaRPr lang="en-US" sz="2400"/>
          </a:p>
          <a:p>
            <a:pPr marL="0" indent="0">
              <a:buNone/>
            </a:pPr>
            <a:r>
              <a:rPr lang="en-US" sz="2400" b="1"/>
              <a:t>YouTube Playlist:</a:t>
            </a:r>
          </a:p>
          <a:p>
            <a:pPr marL="0" indent="0">
              <a:buNone/>
            </a:pPr>
            <a:r>
              <a:rPr lang="en-US" sz="2400">
                <a:hlinkClick r:id="rId6"/>
              </a:rPr>
              <a:t>https://www.youtube.com/playlist?list=PLvrp9iOILTQZQGtDnSDGViKDdRtIc13VX</a:t>
            </a:r>
            <a:r>
              <a:rPr lang="en-US" sz="2400"/>
              <a:t> </a:t>
            </a:r>
          </a:p>
          <a:p>
            <a:pPr marL="0" indent="0">
              <a:buNone/>
            </a:pPr>
            <a:endParaRPr lang="en-US" sz="2400" b="1"/>
          </a:p>
          <a:p>
            <a:pPr marL="0" indent="0">
              <a:buNone/>
            </a:pPr>
            <a:r>
              <a:rPr lang="en-US" sz="2400" b="1"/>
              <a:t>To sign up for Project Firstline e-mails, click here: </a:t>
            </a:r>
            <a:r>
              <a:rPr lang="en-US" sz="2400">
                <a:hlinkClick r:id="rId7"/>
              </a:rPr>
              <a:t>https://tools.cdc.gov/campaignproxyservice/subscriptions.aspx?topic_id=USCDC_2104</a:t>
            </a:r>
            <a:r>
              <a:rPr lang="en-US" sz="2400"/>
              <a:t>   </a:t>
            </a:r>
          </a:p>
          <a:p>
            <a:pPr marL="0" indent="0">
              <a:buNone/>
            </a:pPr>
            <a:endParaRPr lang="en-US" sz="2400"/>
          </a:p>
          <a:p>
            <a:pPr marL="0" indent="0">
              <a:buNone/>
            </a:pPr>
            <a:endParaRPr lang="en-US" sz="2400"/>
          </a:p>
        </p:txBody>
      </p:sp>
      <p:sp>
        <p:nvSpPr>
          <p:cNvPr id="7" name="Rectangle 6">
            <a:extLst>
              <a:ext uri="{FF2B5EF4-FFF2-40B4-BE49-F238E27FC236}">
                <a16:creationId xmlns:a16="http://schemas.microsoft.com/office/drawing/2014/main" id="{EE1F734D-670C-4407-8A11-3DCA8BF9F215}"/>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5C181E-92A7-4757-A377-149DDCCCA956}"/>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C8BC56-A102-4C19-AFA0-AA347A8790CC}"/>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F6A9CED-707A-4F01-80EA-683E9765085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98358" y="6168251"/>
            <a:ext cx="1634834" cy="613913"/>
          </a:xfrm>
          <a:prstGeom prst="rect">
            <a:avLst/>
          </a:prstGeom>
        </p:spPr>
      </p:pic>
    </p:spTree>
    <p:extLst>
      <p:ext uri="{BB962C8B-B14F-4D97-AF65-F5344CB8AC3E}">
        <p14:creationId xmlns:p14="http://schemas.microsoft.com/office/powerpoint/2010/main" val="76567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542637" y="376459"/>
            <a:ext cx="10515600" cy="1325563"/>
          </a:xfrm>
        </p:spPr>
        <p:txBody>
          <a:bodyPr/>
          <a:lstStyle/>
          <a:p>
            <a:r>
              <a:rPr lang="en-US" b="1">
                <a:latin typeface="+mn-lt"/>
              </a:rPr>
              <a:t>Feedback form</a:t>
            </a:r>
          </a:p>
        </p:txBody>
      </p:sp>
      <p:sp>
        <p:nvSpPr>
          <p:cNvPr id="4" name="Rectangle 3">
            <a:extLst>
              <a:ext uri="{FF2B5EF4-FFF2-40B4-BE49-F238E27FC236}">
                <a16:creationId xmlns:a16="http://schemas.microsoft.com/office/drawing/2014/main" id="{311D3176-94C5-4564-915D-93B7B26B4C16}"/>
              </a:ext>
              <a:ext uri="{C183D7F6-B498-43B3-948B-1728B52AA6E4}">
                <adec:decorative xmlns:adec="http://schemas.microsoft.com/office/drawing/2017/decorative"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ED14F05-A2CA-442E-97F2-DCE1941AB468}"/>
              </a:ext>
              <a:ext uri="{C183D7F6-B498-43B3-948B-1728B52AA6E4}">
                <adec:decorative xmlns:adec="http://schemas.microsoft.com/office/drawing/2017/decorative"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3E7246-E9F2-4C0D-931C-922F5EAD5233}"/>
              </a:ext>
              <a:ext uri="{C183D7F6-B498-43B3-948B-1728B52AA6E4}">
                <adec:decorative xmlns:adec="http://schemas.microsoft.com/office/drawing/2017/decorative"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Hispanic female healthcare worker is pictured with pink, blue, yellow and tan background. Picture includes title: Project Firstline is for You.">
            <a:extLst>
              <a:ext uri="{FF2B5EF4-FFF2-40B4-BE49-F238E27FC236}">
                <a16:creationId xmlns:a16="http://schemas.microsoft.com/office/drawing/2014/main" id="{F65DAA54-6869-40B3-9C4C-41952E1B7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35" y="497812"/>
            <a:ext cx="8918982" cy="5320947"/>
          </a:xfrm>
          <a:prstGeom prst="rect">
            <a:avLst/>
          </a:prstGeom>
          <a:effectLst>
            <a:glow rad="63500">
              <a:schemeClr val="bg1">
                <a:alpha val="7000"/>
              </a:schemeClr>
            </a:glow>
            <a:softEdge rad="635000"/>
          </a:effectLst>
        </p:spPr>
      </p:pic>
      <p:pic>
        <p:nvPicPr>
          <p:cNvPr id="12" name="Picture 11">
            <a:extLst>
              <a:ext uri="{FF2B5EF4-FFF2-40B4-BE49-F238E27FC236}">
                <a16:creationId xmlns:a16="http://schemas.microsoft.com/office/drawing/2014/main" id="{DE2C3628-4463-47B5-BD3C-35C0530511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6" y="6185918"/>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583CB6EE-5CD2-405C-A7C7-544980BB26A9}">
  <ds:schemaRefs>
    <ds:schemaRef ds:uri="1483b978-e15e-4754-9528-54c1cd79355d"/>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EE8FE19-3910-43EA-B630-969F0D3B5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83E83E-D52C-4F11-8549-4E50FCA9F7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854</Words>
  <Application>Microsoft Office PowerPoint</Application>
  <PresentationFormat>Widescreen</PresentationFormat>
  <Paragraphs>86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Topic 1: The Concept of Infection Control [Date of training]</vt:lpstr>
      <vt:lpstr>Agenda: Project Firstline and the concept of infection control Video Discussion and reflection Session feedback form and next steps  Learning Objectives: Articulate at least one (1) primary goal of infection control </vt:lpstr>
      <vt:lpstr>Why do we do infection control?</vt:lpstr>
      <vt:lpstr>Video: What’s the Goal of Infection Control?</vt:lpstr>
      <vt:lpstr>Upcoming Session Topics</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Woodring, Jacqueline M. (CDC/DDID/NCEZID/DHQP)</cp:lastModifiedBy>
  <cp:revision>7</cp:revision>
  <dcterms:created xsi:type="dcterms:W3CDTF">2020-12-07T18:24:10Z</dcterms:created>
  <dcterms:modified xsi:type="dcterms:W3CDTF">2021-05-28T19:16:22Z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2020-12-07T18:29:47Z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6d9c63c1-a95e-48cf-8313-1d7fc3f1a0d5</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y fmtid="{D5CDD505-2E9C-101B-9397-08002B2CF9AE}" pid="10" name="_dlc_DocIdItemGuid">
    <vt:lpwstr>e63dbf0e-4d38-4007-9adb-74e27021d547</vt:lpwstr>
  </property>
</Properties>
</file>