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9" r:id="rId3"/>
    <p:sldId id="281" r:id="rId4"/>
    <p:sldId id="278" r:id="rId5"/>
    <p:sldId id="290" r:id="rId6"/>
    <p:sldId id="291" r:id="rId7"/>
    <p:sldId id="292" r:id="rId8"/>
    <p:sldId id="268" r:id="rId9"/>
    <p:sldId id="287" r:id="rId10"/>
    <p:sldId id="293" r:id="rId11"/>
    <p:sldId id="298" r:id="rId12"/>
    <p:sldId id="299" r:id="rId13"/>
    <p:sldId id="300" r:id="rId14"/>
    <p:sldId id="295" r:id="rId15"/>
    <p:sldId id="296" r:id="rId16"/>
    <p:sldId id="297" r:id="rId17"/>
    <p:sldId id="274" r:id="rId18"/>
    <p:sldId id="271" r:id="rId19"/>
    <p:sldId id="269" r:id="rId20"/>
    <p:sldId id="273" r:id="rId21"/>
    <p:sldId id="270" r:id="rId22"/>
    <p:sldId id="27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vis, Dilsey" initials="DD" lastIdx="2" clrIdx="6">
    <p:extLst>
      <p:ext uri="{19B8F6BF-5375-455C-9EA6-DF929625EA0E}">
        <p15:presenceInfo xmlns:p15="http://schemas.microsoft.com/office/powerpoint/2012/main" userId="S::dmdavis@rti.org::1e93f9f0-59f1-4a82-bb40-b5dc06590de6" providerId="AD"/>
      </p:ext>
    </p:extLst>
  </p:cmAuthor>
  <p:cmAuthor id="1" name="Rasmussen Foster, Laura" initials="RFL" lastIdx="6" clrIdx="0">
    <p:extLst>
      <p:ext uri="{19B8F6BF-5375-455C-9EA6-DF929625EA0E}">
        <p15:presenceInfo xmlns:p15="http://schemas.microsoft.com/office/powerpoint/2012/main" userId="S::lrasmussen@rti.org::5ad58509-b95f-4bf5-82b0-3432a84b06de" providerId="AD"/>
      </p:ext>
    </p:extLst>
  </p:cmAuthor>
  <p:cmAuthor id="2" name="Stadd, Jessie" initials="SJ" lastIdx="5"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8" clrIdx="3">
    <p:extLst>
      <p:ext uri="{19B8F6BF-5375-455C-9EA6-DF929625EA0E}">
        <p15:presenceInfo xmlns:p15="http://schemas.microsoft.com/office/powerpoint/2012/main" userId="S::crodriguez@rti.org::2f401fdf-ae03-47d7-866c-72e20eb50d3f" providerId="AD"/>
      </p:ext>
    </p:extLst>
  </p:cmAuthor>
  <p:cmAuthor id="5" name="Shogren, Julie" initials="SJ" lastIdx="15" clrIdx="4">
    <p:extLst>
      <p:ext uri="{19B8F6BF-5375-455C-9EA6-DF929625EA0E}">
        <p15:presenceInfo xmlns:p15="http://schemas.microsoft.com/office/powerpoint/2012/main" userId="S::jshogren@rti.org::b8ac11d4-25b8-47fb-add8-e9c5ea412aae" providerId="AD"/>
      </p:ext>
    </p:extLst>
  </p:cmAuthor>
  <p:cmAuthor id="6" name="Romero, Veronica (Contractor)" initials="RV(" lastIdx="10" clrIdx="5">
    <p:extLst>
      <p:ext uri="{19B8F6BF-5375-455C-9EA6-DF929625EA0E}">
        <p15:presenceInfo xmlns:p15="http://schemas.microsoft.com/office/powerpoint/2012/main" userId="S::vromero.contractor@rti.org::8cc2934a-0480-4763-9595-e1bb6ddfe4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19A"/>
    <a:srgbClr val="E29126"/>
    <a:srgbClr val="E59E3F"/>
    <a:srgbClr val="001F60"/>
    <a:srgbClr val="7C4578"/>
    <a:srgbClr val="123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99" d="100"/>
          <a:sy n="99" d="100"/>
        </p:scale>
        <p:origin x="150" y="90"/>
      </p:cViewPr>
      <p:guideLst/>
    </p:cSldViewPr>
  </p:slideViewPr>
  <p:outlineViewPr>
    <p:cViewPr>
      <p:scale>
        <a:sx n="33" d="100"/>
        <a:sy n="33" d="100"/>
      </p:scale>
      <p:origin x="0" y="-66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2/24/2022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dirty="0"/>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DengXian" panose="020B0503020204020204" pitchFamily="2" charset="-122"/>
                <a:cs typeface="Times New Roman" panose="02020603050405020304" pitchFamily="18" charset="0"/>
              </a:rPr>
              <a:t>Facilitator Notes</a:t>
            </a:r>
            <a:r>
              <a:rPr lang="en-US" sz="1800" dirty="0">
                <a:effectLst/>
                <a:latin typeface="Calibri" panose="020F0502020204030204" pitchFamily="34" charset="0"/>
                <a:ea typeface="DengXian" panose="020B0503020204020204"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B0503020204020204" pitchFamily="2" charset="-122"/>
                <a:cs typeface="Times New Roman" panose="02020603050405020304" pitchFamily="18" charset="0"/>
              </a:rPr>
              <a:t>Participants log in and get settled.</a:t>
            </a: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dirty="0"/>
          </a:p>
        </p:txBody>
      </p:sp>
    </p:spTree>
    <p:extLst>
      <p:ext uri="{BB962C8B-B14F-4D97-AF65-F5344CB8AC3E}">
        <p14:creationId xmlns:p14="http://schemas.microsoft.com/office/powerpoint/2010/main" val="68372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0" indent="0">
              <a:buFont typeface="Arial" panose="020B0604020202020204" pitchFamily="34" charset="0"/>
              <a:buNone/>
            </a:pPr>
            <a:r>
              <a:rPr lang="en-US" sz="1800" b="0" i="0" u="none" strike="noStrike" baseline="0" dirty="0">
                <a:solidFill>
                  <a:srgbClr val="211D1E"/>
                </a:solidFill>
                <a:latin typeface="Avenir LT Std 45 Book"/>
              </a:rPr>
              <a:t>Note the reservoirs for </a:t>
            </a:r>
            <a:r>
              <a:rPr lang="en-US" sz="1800" b="0" i="1" u="none" strike="noStrike" baseline="0" dirty="0">
                <a:solidFill>
                  <a:srgbClr val="211D1E"/>
                </a:solidFill>
                <a:latin typeface="Avenir LT Std 45 Book"/>
              </a:rPr>
              <a:t>S. aureus </a:t>
            </a:r>
            <a:r>
              <a:rPr lang="en-US" sz="1800" b="0" i="0" u="none" strike="noStrike" baseline="0" dirty="0">
                <a:solidFill>
                  <a:srgbClr val="211D1E"/>
                </a:solidFill>
                <a:latin typeface="Avenir LT Std 45 Book"/>
              </a:rPr>
              <a:t>and how it typically spreads.</a:t>
            </a:r>
          </a:p>
          <a:p>
            <a:pPr marL="285750" indent="-285750">
              <a:buFont typeface="Arial" panose="020B0604020202020204" pitchFamily="34" charset="0"/>
              <a:buChar char="•"/>
            </a:pPr>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“Staph is found on the skin and spreads easily by touch to and from skin, dry surfaces, and devices. With that in mind, we can narrow down to our pathway.”</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12</a:t>
            </a:fld>
            <a:endParaRPr lang="en-US" dirty="0"/>
          </a:p>
        </p:txBody>
      </p:sp>
    </p:spTree>
    <p:extLst>
      <p:ext uri="{BB962C8B-B14F-4D97-AF65-F5344CB8AC3E}">
        <p14:creationId xmlns:p14="http://schemas.microsoft.com/office/powerpoint/2010/main" val="176746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0" indent="0">
              <a:buFont typeface="Arial" panose="020B0604020202020204" pitchFamily="34" charset="0"/>
              <a:buNone/>
            </a:pPr>
            <a:r>
              <a:rPr lang="en-US" sz="1800" b="0" i="0" u="none" strike="noStrike" baseline="0" dirty="0">
                <a:solidFill>
                  <a:srgbClr val="211D1E"/>
                </a:solidFill>
                <a:latin typeface="Avenir LT Std 45 Book"/>
              </a:rPr>
              <a:t>Explain common pathways for </a:t>
            </a:r>
            <a:r>
              <a:rPr lang="en-US" sz="1800" b="0" i="1" u="none" strike="noStrike" baseline="0" dirty="0">
                <a:solidFill>
                  <a:srgbClr val="211D1E"/>
                </a:solidFill>
                <a:latin typeface="Avenir LT Std 45 Book"/>
              </a:rPr>
              <a:t>S. aureus</a:t>
            </a:r>
            <a:r>
              <a:rPr lang="en-US" sz="1800" b="0" i="0" u="none" strike="noStrike" baseline="0" dirty="0">
                <a:solidFill>
                  <a:srgbClr val="211D1E"/>
                </a:solidFill>
                <a:latin typeface="Avenir LT Std 45 Book"/>
              </a:rPr>
              <a:t>.</a:t>
            </a:r>
          </a:p>
          <a:p>
            <a:pPr marL="0" indent="0">
              <a:buFont typeface="Arial" panose="020B0604020202020204" pitchFamily="34" charset="0"/>
              <a:buNone/>
            </a:pPr>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“The main pathway for staph is by touch. When staph causes infections, it’s because a person’s natural defenses have been bypassed or broken down – such as through a needlestick or wound – and staph has gotten into the body’s bloodstream or tissues.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“But before staph can cause infection, it first has to be spread to the person – and that happens through touch. Keep this in mind as you think through how staph could have been spread to the patient in our scenario!”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13</a:t>
            </a:fld>
            <a:endParaRPr lang="en-US" dirty="0"/>
          </a:p>
        </p:txBody>
      </p:sp>
    </p:spTree>
    <p:extLst>
      <p:ext uri="{BB962C8B-B14F-4D97-AF65-F5344CB8AC3E}">
        <p14:creationId xmlns:p14="http://schemas.microsoft.com/office/powerpoint/2010/main" val="287300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This scenario uses </a:t>
            </a:r>
            <a:r>
              <a:rPr lang="en-US" sz="1800" b="0" i="1" u="none" strike="noStrike" baseline="0" dirty="0">
                <a:solidFill>
                  <a:srgbClr val="211D1E"/>
                </a:solidFill>
                <a:latin typeface="Avenir LT Std 45 Book"/>
              </a:rPr>
              <a:t>S. aureus </a:t>
            </a:r>
            <a:r>
              <a:rPr lang="en-US" sz="1800" b="0" i="0" u="none" strike="noStrike" baseline="0" dirty="0">
                <a:solidFill>
                  <a:srgbClr val="211D1E"/>
                </a:solidFill>
                <a:latin typeface="Avenir LT Std 45 Book"/>
              </a:rPr>
              <a:t>to illustrate the “touch” pathway for germ spread and does not necessarily focus on how the patient might become infected. Depending upon your audience, they may incorporate clinical tasks like inserting IVs or surgery as common pathways for staph and other germs to spread in healthcare.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Describe the goals of this activity. Encourage participants to draw on their work experience as they think.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Emphasize that the activity is not designed to identify the “right” or “wrong” reservoirs and pathways, but rather to recognize risks for germ spread based on reservoirs and pathways in the scenario.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Inform participants that they will have 2 minutes to identify risks for staph to spread from reservoirs (skin, dry surfaces, devices) by the pathway of touch.</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You may wish to note that the descriptions of the healthcare worker tasks and interactions are intentionally vague, so that participants can imagine details related to each interaction that could have resulted in the spread of staph.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Provide instructions, tailored to your virtual platform, for breakout groups. Inform participants how to ask for help if needed.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Ask each group to designate a person who will report to the larger group.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“Now we’ll move into our flash breakout groups. You’ll have 2 minutes to think of different reservoirs and pathways for staph to have been spread in this scenario. I encourage you not to worry about being ‘right’ or ‘wrong,’ but to think broadly as you recognize the possible risks. Please identify one person who will share your group’s thoughts when we reconvene. See you soon!”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14</a:t>
            </a:fld>
            <a:endParaRPr lang="en-US" dirty="0"/>
          </a:p>
        </p:txBody>
      </p:sp>
    </p:spTree>
    <p:extLst>
      <p:ext uri="{BB962C8B-B14F-4D97-AF65-F5344CB8AC3E}">
        <p14:creationId xmlns:p14="http://schemas.microsoft.com/office/powerpoint/2010/main" val="151926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Welcome the participants back to the larger group. In turn, invite each group’s representative to report on their discussion and ideas for likely reservoirs and pathways in the spread of staph to the patient in the scenario.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You may choose to capture or summarize high-level points on a blank slide or in the chat. You might also wish to add or incorporate examples of your own, either from the examples provided in this Session Plan or from your own experience. As groups report, point out commonalities and differences in their observations.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If the groups appear to have struggled to identify likely reservoirs and pathways, you can provide prompts to stimulate discussion. For instance, you could suggest that the nurse has staph on their hand, which spreads to the patient when taking their pulse; or that there is staph on the door handle, which spreads to the EVS technician’s hand when they enter the room to clean it.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Depending upon your audience, you could consider introducing additional ideas, such as that the last patient the physician saw was colonized with staph, and the germ spread to the physician’s clothes; a device (e.g., stethoscope) that the nurse used to check the patient’s vital signs is being used on many patients and has staph growing on it; a common room (e.g., medication room, storage room) is colonized with the bacteria.</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appropriate for your audience and time frame, </a:t>
            </a:r>
            <a:r>
              <a:rPr lang="en-US" sz="1800" b="1" i="0" u="none" strike="noStrike" baseline="0" dirty="0">
                <a:solidFill>
                  <a:srgbClr val="211D1E"/>
                </a:solidFill>
                <a:latin typeface="Avenir LT Std 45 Book"/>
              </a:rPr>
              <a:t>continue to slide 16, Challenge</a:t>
            </a:r>
            <a:r>
              <a:rPr lang="en-US" sz="1800" b="0" i="0" u="none" strike="noStrike" baseline="0" dirty="0">
                <a:solidFill>
                  <a:srgbClr val="211D1E"/>
                </a:solidFill>
                <a:latin typeface="Avenir LT Std 45 Book"/>
              </a:rPr>
              <a:t>, which invites participants to identify infection control actions that they can use to decrease or eliminate the risks of germ spread that they identified. If you choose to include this slide, adapt the script for the next slides as appropriate. If you choose not to do this activity, </a:t>
            </a:r>
            <a:r>
              <a:rPr lang="en-US" sz="1800" b="1" i="0" u="none" strike="noStrike" baseline="0" dirty="0">
                <a:solidFill>
                  <a:srgbClr val="211D1E"/>
                </a:solidFill>
                <a:latin typeface="Avenir LT Std 45 Book"/>
              </a:rPr>
              <a:t>proceed to </a:t>
            </a:r>
            <a:r>
              <a:rPr lang="en-US" sz="1800" b="1" i="0" u="none" strike="noStrike" baseline="0" dirty="0">
                <a:solidFill>
                  <a:srgbClr val="211D1E"/>
                </a:solidFill>
                <a:latin typeface="Avenir LT Std 55 Roman"/>
              </a:rPr>
              <a:t>slide 17 </a:t>
            </a:r>
            <a:r>
              <a:rPr lang="en-US" sz="1800" b="0" i="0" u="none" strike="noStrike" baseline="0" dirty="0">
                <a:solidFill>
                  <a:srgbClr val="211D1E"/>
                </a:solidFill>
                <a:latin typeface="Avenir LT Std 45 Book"/>
              </a:rPr>
              <a:t>and the next section of this session, </a:t>
            </a:r>
            <a:r>
              <a:rPr lang="en-US" sz="1800" b="1" i="0" u="none" strike="noStrike" baseline="0" dirty="0">
                <a:solidFill>
                  <a:srgbClr val="211D1E"/>
                </a:solidFill>
                <a:latin typeface="Avenir LT Std 55 Roman"/>
              </a:rPr>
              <a:t>Bringing It Together</a:t>
            </a:r>
            <a:r>
              <a:rPr lang="en-US" sz="1800" b="0" i="0" u="none" strike="noStrike" baseline="0" dirty="0">
                <a:solidFill>
                  <a:srgbClr val="211D1E"/>
                </a:solidFill>
                <a:latin typeface="Avenir LT Std 45 Book"/>
              </a:rPr>
              <a:t>. </a:t>
            </a:r>
          </a:p>
          <a:p>
            <a:pPr marL="742950" lvl="1" indent="-285750">
              <a:buFont typeface="Arial" panose="020B0604020202020204" pitchFamily="34" charset="0"/>
              <a:buChar char="•"/>
            </a:pPr>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“Welcome back! Let’s hear from each other now. Will the volunteer from Group One please unmute and share some highlights from your discussion? What risks did you identify for germs to spread in this scenario, based on the possible reservoirs and pathways for staph?” </a:t>
            </a:r>
          </a:p>
          <a:p>
            <a:r>
              <a:rPr lang="en-US" sz="1800" b="0" i="1" u="none" strike="noStrike" baseline="0" dirty="0">
                <a:solidFill>
                  <a:srgbClr val="211D1E"/>
                </a:solidFill>
                <a:latin typeface="Avenir LT Std 45 Book"/>
              </a:rPr>
              <a:t>(Pause for responses.)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“Excellent. Group Two, will you please report? Did you note some similar reservoirs and pathways, or different ones?” </a:t>
            </a:r>
          </a:p>
          <a:p>
            <a:r>
              <a:rPr lang="en-US" sz="1800" b="0" i="1" u="none" strike="noStrike" baseline="0" dirty="0">
                <a:solidFill>
                  <a:srgbClr val="211D1E"/>
                </a:solidFill>
                <a:latin typeface="Avenir LT Std 45 Book"/>
              </a:rPr>
              <a:t>(Pause for additional responses.) </a:t>
            </a:r>
            <a:endParaRPr lang="en-US" sz="1800" b="0" i="0" u="none" strike="noStrike" baseline="0" dirty="0">
              <a:solidFill>
                <a:srgbClr val="211D1E"/>
              </a:solidFill>
              <a:latin typeface="Avenir LT Std 45 Book"/>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15</a:t>
            </a:fld>
            <a:endParaRPr lang="en-US" dirty="0"/>
          </a:p>
        </p:txBody>
      </p:sp>
    </p:spTree>
    <p:extLst>
      <p:ext uri="{BB962C8B-B14F-4D97-AF65-F5344CB8AC3E}">
        <p14:creationId xmlns:p14="http://schemas.microsoft.com/office/powerpoint/2010/main" val="3968882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1" i="0" u="none" strike="noStrike" baseline="0" dirty="0">
                <a:solidFill>
                  <a:srgbClr val="211D1E"/>
                </a:solidFill>
                <a:latin typeface="Avenir LT Std 65 Medium"/>
              </a:rPr>
              <a:t>Facilitator Notes:</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This optional slide provides the opportunity to invite participants to identify infection control actions that they can use to decrease or eliminate the risks of germ spread that they identified. If you choose to include this slide, adapt the script for the next slides as appropriate. If you choose not to do this activity, skip this slide and </a:t>
            </a:r>
            <a:r>
              <a:rPr lang="en-US" sz="1800" b="1" i="0" u="none" strike="noStrike" baseline="0" dirty="0">
                <a:solidFill>
                  <a:srgbClr val="211D1E"/>
                </a:solidFill>
                <a:latin typeface="Avenir LT Std 45 Book"/>
              </a:rPr>
              <a:t>proceed to </a:t>
            </a:r>
            <a:r>
              <a:rPr lang="en-US" sz="1800" b="1" i="0" u="none" strike="noStrike" baseline="0" dirty="0">
                <a:solidFill>
                  <a:srgbClr val="211D1E"/>
                </a:solidFill>
                <a:latin typeface="Avenir LT Std 55 Roman"/>
              </a:rPr>
              <a:t>slide 17</a:t>
            </a:r>
            <a:r>
              <a:rPr lang="en-US" sz="1800" b="0" i="0" u="none" strike="noStrike" baseline="0" dirty="0">
                <a:solidFill>
                  <a:srgbClr val="211D1E"/>
                </a:solidFill>
                <a:latin typeface="Avenir LT Std 45 Book"/>
              </a:rPr>
              <a:t>.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If you captured participants’ ideas on a blank slide, you may wish to use that slide for this discussion instead of using the provided slide, which is prepopulated with likely reservoirs and pathways for the scenario.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Better hand hygiene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Cleaning and disinfection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Using gowns and gloves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Decolonization of patients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Education of staff</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“Now that we’ve talked through reservoirs and pathways for this scenario, let’s go one step further. You did a great job of recognizing risk for staph to spread by the touch pathway – now, what infection control actions would help stop staph from spreading in these situations? A few possibilities are listed on this slide. Would someone care to unmute and share their ideas? And please feel free to jot down your ideas in your participant booklet!” </a:t>
            </a:r>
          </a:p>
          <a:p>
            <a:r>
              <a:rPr lang="en-US" sz="1800" b="0" i="1" u="none" strike="noStrike" baseline="0" dirty="0">
                <a:solidFill>
                  <a:srgbClr val="13609C"/>
                </a:solidFill>
                <a:latin typeface="Avenir LT Std 45 Book"/>
              </a:rPr>
              <a:t>(Acknowledge and affirm responses, as appropriate).</a:t>
            </a:r>
            <a:endParaRPr lang="en-US" i="1" dirty="0"/>
          </a:p>
        </p:txBody>
      </p:sp>
      <p:sp>
        <p:nvSpPr>
          <p:cNvPr id="4" name="Slide Number Placeholder 3"/>
          <p:cNvSpPr>
            <a:spLocks noGrp="1"/>
          </p:cNvSpPr>
          <p:nvPr>
            <p:ph type="sldNum" sz="quarter" idx="5"/>
          </p:nvPr>
        </p:nvSpPr>
        <p:spPr/>
        <p:txBody>
          <a:bodyPr/>
          <a:lstStyle/>
          <a:p>
            <a:fld id="{DB64230C-8258-4529-832A-6A8AA1D5C3BA}" type="slidenum">
              <a:rPr lang="en-US" smtClean="0"/>
              <a:t>16</a:t>
            </a:fld>
            <a:endParaRPr lang="en-US" dirty="0"/>
          </a:p>
        </p:txBody>
      </p:sp>
    </p:spTree>
    <p:extLst>
      <p:ext uri="{BB962C8B-B14F-4D97-AF65-F5344CB8AC3E}">
        <p14:creationId xmlns:p14="http://schemas.microsoft.com/office/powerpoint/2010/main" val="2941782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Help participants connect the process of recognizing risk using reservoirs to common tasks that they do in their own work, and to actions that they can take to recognize and reduce the risk of germs spreading.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Encourage participants to make notes in their participant booklets.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Time permitting, you may wish to ask for responses in the chat or for participants to share their ideas verbally.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“Now that we’ve used our knowledge about reservoirs and pathways to recognize the risk for germs to spread, let’s reflect on your work and work experiences.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“What are some of your common, everyday tasks? What is one step that you can take to recognize an infection risk at work? What is an action that you can take to keep germs from spreading? Please write down your action – or actions! – in your participant booklet.”</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18</a:t>
            </a:fld>
            <a:endParaRPr lang="en-US" dirty="0"/>
          </a:p>
        </p:txBody>
      </p:sp>
    </p:spTree>
    <p:extLst>
      <p:ext uri="{BB962C8B-B14F-4D97-AF65-F5344CB8AC3E}">
        <p14:creationId xmlns:p14="http://schemas.microsoft.com/office/powerpoint/2010/main" val="417726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Invite additional remaining questions.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the answers are information that is already included in this session, please respond.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the questions address content that is not covered in this session, please do not attempt to answer. Instead, take note of the questions and consult with CDC resources to follow up with answers after the session.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“We covered a lot today. Does anyone have any questions still remaining, or items I can clarify about recognizing risk using reservoirs?”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19</a:t>
            </a:fld>
            <a:endParaRPr lang="en-US" dirty="0"/>
          </a:p>
        </p:txBody>
      </p:sp>
    </p:spTree>
    <p:extLst>
      <p:ext uri="{BB962C8B-B14F-4D97-AF65-F5344CB8AC3E}">
        <p14:creationId xmlns:p14="http://schemas.microsoft.com/office/powerpoint/2010/main" val="1413709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20</a:t>
            </a:fld>
            <a:endParaRPr lang="en-US" dirty="0"/>
          </a:p>
        </p:txBody>
      </p:sp>
    </p:spTree>
    <p:extLst>
      <p:ext uri="{BB962C8B-B14F-4D97-AF65-F5344CB8AC3E}">
        <p14:creationId xmlns:p14="http://schemas.microsoft.com/office/powerpoint/2010/main" val="2842804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lvl="1" indent="0">
              <a:lnSpc>
                <a:spcPct val="107000"/>
              </a:lnSpc>
              <a:spcBef>
                <a:spcPts val="0"/>
              </a:spcBef>
              <a:spcAft>
                <a:spcPts val="0"/>
              </a:spcAft>
              <a:buFont typeface="Courier New" panose="02070309020205020404" pitchFamily="49" charset="0"/>
              <a:buNone/>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Thank participants for their time and review the Key Takeaways from the session.</a:t>
            </a:r>
          </a:p>
          <a:p>
            <a:pPr marL="0" marR="0" lvl="1" indent="0">
              <a:lnSpc>
                <a:spcPct val="107000"/>
              </a:lnSpc>
              <a:spcBef>
                <a:spcPts val="0"/>
              </a:spcBef>
              <a:spcAft>
                <a:spcPts val="0"/>
              </a:spcAft>
              <a:buFont typeface="Courier New" panose="02070309020205020404" pitchFamily="49" charset="0"/>
              <a:buNone/>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lvl="1" indent="0">
              <a:lnSpc>
                <a:spcPct val="107000"/>
              </a:lnSpc>
              <a:spcBef>
                <a:spcPts val="0"/>
              </a:spcBef>
              <a:spcAft>
                <a:spcPts val="0"/>
              </a:spcAft>
              <a:buFont typeface="Courier New" panose="02070309020205020404" pitchFamily="49" charset="0"/>
              <a:buNone/>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“Thank you for your time and attention today. I hope that you can take these ideas and apply them at work.”</a:t>
            </a:r>
          </a:p>
          <a:p>
            <a:pPr marL="0"/>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21</a:t>
            </a:fld>
            <a:endParaRPr lang="en-US" dirty="0"/>
          </a:p>
        </p:txBody>
      </p:sp>
    </p:spTree>
    <p:extLst>
      <p:ext uri="{BB962C8B-B14F-4D97-AF65-F5344CB8AC3E}">
        <p14:creationId xmlns:p14="http://schemas.microsoft.com/office/powerpoint/2010/main" val="2552127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Share additional resources from Project Firstline and CDC.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Explain how participants can reach you by the means of your choosing, and how they can reach Project Firstline.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this session is part of a series, you may choose to describe the themes of upcoming sessions.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Direct participants to the feedback form.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“Even though we covered a lot today, there is still much more to learn. You can keep exploring these topics on your own using the resources on this slide.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“Project Firstline has a suite of products to help you learn how to recognize infection risks at work, and to learn more about where germs live in healthcare, and how germs spread. You can also follow Project Firstline on social media!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“I will stay on the line for a few minutes after our session ends and will be happy to discuss any other questions!” </a:t>
            </a:r>
          </a:p>
          <a:p>
            <a:endParaRPr lang="en-US" sz="1800" b="0" i="0" u="none" strike="noStrike" baseline="0" dirty="0">
              <a:solidFill>
                <a:srgbClr val="13609C"/>
              </a:solidFill>
              <a:latin typeface="Avenir LT Std 45 Book"/>
            </a:endParaRPr>
          </a:p>
          <a:p>
            <a:r>
              <a:rPr lang="en-US" sz="1800" b="0" i="1" u="none" strike="noStrike" baseline="0" dirty="0">
                <a:solidFill>
                  <a:srgbClr val="211D1E"/>
                </a:solidFill>
                <a:latin typeface="Avenir LT Std 45 Book"/>
              </a:rPr>
              <a:t>(If this session is part of a series) </a:t>
            </a:r>
            <a:r>
              <a:rPr lang="en-US" sz="1800" b="0" i="0" u="none" strike="noStrike" baseline="0" dirty="0">
                <a:solidFill>
                  <a:srgbClr val="13609C"/>
                </a:solidFill>
                <a:latin typeface="Avenir LT Std 45 Book"/>
              </a:rPr>
              <a:t>“Next time, we will cover [insert next training topic]. Finally, please let us know how you enjoyed today’s session by completing the feedback form. Thanks again for joining us today.”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22</a:t>
            </a:fld>
            <a:endParaRPr lang="en-US" dirty="0"/>
          </a:p>
        </p:txBody>
      </p:sp>
    </p:spTree>
    <p:extLst>
      <p:ext uri="{BB962C8B-B14F-4D97-AF65-F5344CB8AC3E}">
        <p14:creationId xmlns:p14="http://schemas.microsoft.com/office/powerpoint/2010/main" val="22317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Welcome the group and add a greeting to the chat box.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this session is part of an ongoing series, you may choose to say “welcome back,” “thank you for joining us again,” etc.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Announce housekeeping notes, either orally or via chat. If needed, provide additional notes specific to the platform you’re using (e.g., how to “raise your hand,” how to post questions).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Provide an overview of the agenda.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Adapt this section of the session as needed: for instance, you may choose to spend additional time on introductions if there are new faces, or if participants do not know each other.</a:t>
            </a:r>
          </a:p>
          <a:p>
            <a:endParaRPr lang="en-US" sz="1800" b="1" i="0" u="none" strike="noStrike" baseline="0" dirty="0">
              <a:solidFill>
                <a:srgbClr val="211D1E"/>
              </a:solidFill>
              <a:latin typeface="Avenir LT Std 65 Medium"/>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“Welcome to Project Firstline. Thank you for joining us! Before we begin, a few housekeeping notes. We’ll meet today for about 20 minutes. Please keep your videos on, to the extent possible, and keep your microphone muted when you are not contributing to the discussion. It’s great to see you all here today!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“Today, we’ll review how to recognize risks for germs to spread in healthcare. Using our knowledge about where germs live and how they are spread from those places, we’ll think through a real-world scenario of germs spreading and making someone sick. We’ll also discuss infection control actions that we can take to limit the spread of germs. We’ll have an opportunity to reflect before we wrap up for the day.” </a:t>
            </a:r>
            <a:endParaRPr lang="en-US" sz="1800"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dirty="0"/>
          </a:p>
        </p:txBody>
      </p:sp>
    </p:spTree>
    <p:extLst>
      <p:ext uri="{BB962C8B-B14F-4D97-AF65-F5344CB8AC3E}">
        <p14:creationId xmlns:p14="http://schemas.microsoft.com/office/powerpoint/2010/main" val="21511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Review the concept that recognizing the risk for germs to spread begins with understanding where germs live, or their “reservoirs,” and how germs are moved from their reservoirs to other places or to people, or their “pathways.”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this session is presented as part of a series, you may choose to refer specifically to discussions from prior sessions.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“When we think about ‘risk’ in infection control, we think about seeing the possibility that something bad might happen – that a germ could be spread and infect someone – and taking action to keep it from happening. As we explore the idea of recognizing risk for germs to spread in healthcare, it’s helpful to start with where we find the germs. Where do they live – what are their reservoirs? We can then think about how they get from place to place or to other people – what are their pathways?”</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dirty="0"/>
          </a:p>
        </p:txBody>
      </p:sp>
    </p:spTree>
    <p:extLst>
      <p:ext uri="{BB962C8B-B14F-4D97-AF65-F5344CB8AC3E}">
        <p14:creationId xmlns:p14="http://schemas.microsoft.com/office/powerpoint/2010/main" val="393275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Briefly describe (or review, if this session is presented as part of a series), the common reservoirs for germs in healthcare.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Reservoirs in the human body are the skin, gastrointestinal (GI) system or “gut,” respiratory system, and blood.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Reservoirs in the healthcare environment are water and wet surfaces, dry surfaces, dirt and dust, and devices.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Additional detail regarding the reservoirs can be found on the Project Firstline website and in other Project Firstline session plans, which can be found here: https://www.cdc.gov/infectioncontrol/projectfirstline/ healthcare/training.html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Note the common pathways for germ spread in healthcare: through touch; when they’re breathed in; through splashes or sprays to the eyes, nose, or mouth, or to broken or unhealthy skin; and through clinical care tasks that bypass or break down the body’s natural defenses.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Provide examples of common tasks in healthcare that can be pathways for germs to be spread, such as procedures and surgeries that require breaking a patient’s skin.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“In healthcare, we think about germ reservoirs in the human body and in the healthcare environment. Reservoirs in the human body are the skin, the gastrointestinal system or ‘gut,’ the respiratory system, and blood. Reservoirs in the healthcare environment include water and wet surfaces, dry surfaces, dirt and dust, and devices.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“There are a few common pathways for germs to be spread from reservoirs in healthcare – by touch; when they’re breathed in; through splashes and sprays to the eyes, nose, or mouth, or to broken or unhealthy skin; and through things we do as part of healthcare that bypass or break down the body’s natural defenses. For instance, procedures and surgeries that require breaking a patient’s skin can allow germs from the patient’s skin to get into their body. Anything that we do that involves touch – whether it’s touching a person or things in the environment, like blood pressure cuffs or tongue depressors – can be a risk for germs to spread.”</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dirty="0"/>
          </a:p>
        </p:txBody>
      </p:sp>
    </p:spTree>
    <p:extLst>
      <p:ext uri="{BB962C8B-B14F-4D97-AF65-F5344CB8AC3E}">
        <p14:creationId xmlns:p14="http://schemas.microsoft.com/office/powerpoint/2010/main" val="148998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Briefly describe (or review, if this session is presented as part of a series), the concepts of how germs spread and make people sick.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Germs need a pathway to be spread out of the reservoir where they live.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Germs need to be delivered to a person, get around their body’s defenses, and infect them.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Germs also need to survive in the environment while they spread to be able to cause an infection when they reach someone.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Infection control actions at any of these points keep the germs from causing infection.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Transition to the learning activity.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“There are more pieces to the puzzle of germ spread than reservoirs and pathways. Germs also need to arrive at a new person. That person could be a patient, or you or one of your colleagues! And in order to infect them, the germs need to get around the person’s natural defenses – if the person is already sick, then their immune system could be weak and not able to fight germs as well as a healthy person’s can. If their skin is broken – from having an IV inserted, for instance – germs can enter their body through that break in the skin defense. Throughout all of these elements, the germs need to survive in the environment if they’re going to make someone sick – that’s called being ‘infectious.’ The infection control actions that you take at any of these points help keep germs from spreading and causing infection. Now we’re going to use what we know about reservoirs, pathways, and how germs make people sick to discuss a scenario.”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6</a:t>
            </a:fld>
            <a:endParaRPr lang="en-US" dirty="0"/>
          </a:p>
        </p:txBody>
      </p:sp>
    </p:spTree>
    <p:extLst>
      <p:ext uri="{BB962C8B-B14F-4D97-AF65-F5344CB8AC3E}">
        <p14:creationId xmlns:p14="http://schemas.microsoft.com/office/powerpoint/2010/main" val="155281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Introduce the activity and provide instructions to the group. You will describe a brief scenario in which a germ (</a:t>
            </a:r>
            <a:r>
              <a:rPr lang="en-US" sz="1800" b="0" i="1" u="none" strike="noStrike" baseline="0" dirty="0">
                <a:solidFill>
                  <a:srgbClr val="211D1E"/>
                </a:solidFill>
                <a:latin typeface="Avenir LT Std 45 Book"/>
              </a:rPr>
              <a:t>Staphylococcus aureus </a:t>
            </a:r>
            <a:r>
              <a:rPr lang="en-US" sz="1800" b="0" i="0" u="none" strike="noStrike" baseline="0" dirty="0">
                <a:solidFill>
                  <a:srgbClr val="211D1E"/>
                </a:solidFill>
                <a:latin typeface="Avenir LT Std 45 Book"/>
              </a:rPr>
              <a:t>[</a:t>
            </a:r>
            <a:r>
              <a:rPr lang="en-US" sz="1800" b="0" i="1" u="none" strike="noStrike" baseline="0" dirty="0">
                <a:solidFill>
                  <a:srgbClr val="211D1E"/>
                </a:solidFill>
                <a:latin typeface="Avenir LT Std 45 Book"/>
              </a:rPr>
              <a:t>S. aureus</a:t>
            </a:r>
            <a:r>
              <a:rPr lang="en-US" sz="1800" b="0" i="0" u="none" strike="noStrike" baseline="0" dirty="0">
                <a:solidFill>
                  <a:srgbClr val="211D1E"/>
                </a:solidFill>
                <a:latin typeface="Avenir LT Std 45 Book"/>
              </a:rPr>
              <a:t>], or “staph”) is spread to a patient.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Divide participants into breakout groups to discuss the possible reservoirs and pathways that are risks for the germ to spread in this scenario.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Draw on the slide 9 content and sample script to provide additional background on </a:t>
            </a:r>
            <a:r>
              <a:rPr lang="en-US" sz="1800" b="0" i="1" u="none" strike="noStrike" baseline="0" dirty="0">
                <a:solidFill>
                  <a:srgbClr val="211D1E"/>
                </a:solidFill>
                <a:latin typeface="Avenir LT Std 45 Book"/>
              </a:rPr>
              <a:t>S. aureus</a:t>
            </a:r>
            <a:r>
              <a:rPr lang="en-US" sz="1800" b="0" i="0" u="none" strike="noStrike" baseline="0" dirty="0">
                <a:solidFill>
                  <a:srgbClr val="211D1E"/>
                </a:solidFill>
                <a:latin typeface="Avenir LT Std 45 Book"/>
              </a:rPr>
              <a:t>. Adapt the script, as needed, to suit your audience’s experience level.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“I’m going to present a brief scenario in which a patient has different interactions with different healthcare workers. The outcome of the scenario is that a germ – in this case, staph – has spread to the patient. Then we’ll break into small groups to discuss the reservoirs and pathways that could have been involved in the germ spread. After we discuss in small groups, we’ll come back together to compare notes.”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dirty="0"/>
          </a:p>
        </p:txBody>
      </p:sp>
    </p:spTree>
    <p:extLst>
      <p:ext uri="{BB962C8B-B14F-4D97-AF65-F5344CB8AC3E}">
        <p14:creationId xmlns:p14="http://schemas.microsoft.com/office/powerpoint/2010/main" val="71008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This slide provides participants with background information about </a:t>
            </a:r>
            <a:r>
              <a:rPr lang="en-US" sz="1800" b="0" i="1" u="none" strike="noStrike" baseline="0" dirty="0">
                <a:solidFill>
                  <a:srgbClr val="211D1E"/>
                </a:solidFill>
                <a:latin typeface="Avenir LT Std 45 Book"/>
              </a:rPr>
              <a:t>S. aureus</a:t>
            </a:r>
            <a:r>
              <a:rPr lang="en-US" sz="1800" b="0" i="0" u="none" strike="noStrike" baseline="0" dirty="0">
                <a:solidFill>
                  <a:srgbClr val="211D1E"/>
                </a:solidFill>
                <a:latin typeface="Avenir LT Std 45 Book"/>
              </a:rPr>
              <a:t>. If you choose to include this slide, adapt the script for the next slides as appropriate. Audiences familiar with </a:t>
            </a:r>
            <a:r>
              <a:rPr lang="en-US" sz="1800" b="0" i="1" u="none" strike="noStrike" baseline="0" dirty="0">
                <a:solidFill>
                  <a:srgbClr val="211D1E"/>
                </a:solidFill>
                <a:latin typeface="Avenir LT Std 45 Book"/>
              </a:rPr>
              <a:t>S. aureus </a:t>
            </a:r>
            <a:r>
              <a:rPr lang="en-US" sz="1800" b="0" i="0" u="none" strike="noStrike" baseline="0" dirty="0">
                <a:solidFill>
                  <a:srgbClr val="211D1E"/>
                </a:solidFill>
                <a:latin typeface="Avenir LT Std 45 Book"/>
              </a:rPr>
              <a:t>may not require this foundation, in which case you can skip this slide and </a:t>
            </a:r>
            <a:r>
              <a:rPr lang="en-US" sz="1800" b="1" i="0" u="none" strike="noStrike" baseline="0" dirty="0">
                <a:solidFill>
                  <a:srgbClr val="211D1E"/>
                </a:solidFill>
                <a:latin typeface="Avenir LT Std 45 Book"/>
              </a:rPr>
              <a:t>proceed to slide 10</a:t>
            </a:r>
            <a:r>
              <a:rPr lang="en-US" sz="1800" b="0" i="0" u="none" strike="noStrike" baseline="0" dirty="0">
                <a:solidFill>
                  <a:srgbClr val="211D1E"/>
                </a:solidFill>
                <a:latin typeface="Avenir LT Std 45 Book"/>
              </a:rPr>
              <a: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Provide a brief description of the germ, staph. Reassure participants that it’s not necessary to have in-depth knowledge of the germ for this exercise.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 appropriate for your participants and time frame, you may wish to add more detail from CDC resources: </a:t>
            </a:r>
            <a:r>
              <a:rPr lang="en-US" sz="1800" b="0" i="0" u="sng" strike="noStrike" baseline="0" dirty="0">
                <a:solidFill>
                  <a:srgbClr val="1F5D9F"/>
                </a:solidFill>
                <a:latin typeface="Avenir LT Std 45 Book"/>
              </a:rPr>
              <a:t>https://www.cdc.gov/hai/organisms/staph.html</a:t>
            </a:r>
            <a:r>
              <a:rPr lang="en-US" sz="1800" b="0" i="0" u="none" strike="noStrike" baseline="0" dirty="0">
                <a:solidFill>
                  <a:srgbClr val="211D1E"/>
                </a:solidFill>
                <a:latin typeface="Avenir LT Std 45 Book"/>
              </a:rPr>
              <a:t> or </a:t>
            </a:r>
            <a:r>
              <a:rPr lang="en-US" sz="1800" b="0" i="0" u="sng" strike="noStrike" baseline="0" dirty="0">
                <a:solidFill>
                  <a:srgbClr val="211D1E"/>
                </a:solidFill>
                <a:latin typeface="Avenir LT Std 45 Book"/>
              </a:rPr>
              <a:t>https://www.cdc.gov/vitalsigns/staph/index.html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You could consider using your virtual platform’s polling feature to ask how many participants are familiar with staph, and use the results to guide your presentation of “Staph Basics.”</a:t>
            </a:r>
          </a:p>
          <a:p>
            <a:endParaRPr lang="en-US" dirty="0"/>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“First, some basics about staph. It is a common bacteria – and most of the time, it doesn’t cause any harm. It can, however, cause serious or fatal infections, especially in patients in healthcare. Some types of staph are resistant to antibiotics, which means that the germs have developed the ability to defeat the drugs designed to kill them.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“Anyone can get an infection from staph, but some groups are at higher risk than others, including people with chronic conditions and patients in healthcare.”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dirty="0"/>
          </a:p>
        </p:txBody>
      </p:sp>
    </p:spTree>
    <p:extLst>
      <p:ext uri="{BB962C8B-B14F-4D97-AF65-F5344CB8AC3E}">
        <p14:creationId xmlns:p14="http://schemas.microsoft.com/office/powerpoint/2010/main" val="2539580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Describe the scenario, which uses </a:t>
            </a:r>
            <a:r>
              <a:rPr lang="en-US" sz="1800" b="0" i="1" u="none" strike="noStrike" baseline="0" dirty="0">
                <a:solidFill>
                  <a:srgbClr val="211D1E"/>
                </a:solidFill>
                <a:latin typeface="Avenir LT Std 45 Book"/>
              </a:rPr>
              <a:t>S. aureus </a:t>
            </a:r>
            <a:r>
              <a:rPr lang="en-US" sz="1800" b="0" i="0" u="none" strike="noStrike" baseline="0" dirty="0">
                <a:solidFill>
                  <a:srgbClr val="211D1E"/>
                </a:solidFill>
                <a:latin typeface="Avenir LT Std 45 Book"/>
              </a:rPr>
              <a:t>and three example healthcare worker tasks or interactions to illustrate germ spread via the “touch” pathway: a physician conducting rounds, a nurse doing a vital signs check, and an environmental services (EVS) technician completing a daily room cleaning. </a:t>
            </a:r>
            <a:endParaRPr lang="en-US" sz="1800" b="0" i="0" u="none" strike="noStrike" baseline="0" dirty="0">
              <a:solidFill>
                <a:srgbClr val="7C4578"/>
              </a:solidFill>
              <a:latin typeface="Wingdings 3" panose="05040102010807070707" pitchFamily="18" charset="2"/>
            </a:endParaRP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Depending upon your audience, you may choose to modify the scenario as needed. </a:t>
            </a:r>
          </a:p>
          <a:p>
            <a:endParaRPr lang="en-US" sz="1800" b="0" i="0" u="none" strike="noStrike" baseline="0" dirty="0">
              <a:solidFill>
                <a:srgbClr val="211D1E"/>
              </a:solidFill>
              <a:latin typeface="Avenir LT Std 45 Book"/>
            </a:endParaRPr>
          </a:p>
          <a:p>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“Here’s our scenario. It’s a patient room, and the patient is in the bed. First, a physician doing rounds will enter and conduct a brief physical exam. Next, a nurse will enter to check the patient’s vitals and ask a few questions about how they are feeling. Then, an EVS technician will enter to do the daily cleaning of the room, which includes greeting the patient; cleaning and disinfecting high-touch surfaces; cleaning the bathroom; and emptying the trash. At some point, staph has been spread to the patient.”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10</a:t>
            </a:fld>
            <a:endParaRPr lang="en-US" dirty="0"/>
          </a:p>
        </p:txBody>
      </p:sp>
    </p:spTree>
    <p:extLst>
      <p:ext uri="{BB962C8B-B14F-4D97-AF65-F5344CB8AC3E}">
        <p14:creationId xmlns:p14="http://schemas.microsoft.com/office/powerpoint/2010/main" val="42204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11D1E"/>
                </a:solidFill>
                <a:latin typeface="Avenir LT Std 65 Medium"/>
              </a:rPr>
              <a:t>Facilitator Notes: </a:t>
            </a:r>
            <a:endParaRPr lang="en-US" sz="1800" b="0" i="0" u="none" strike="noStrike" baseline="0" dirty="0">
              <a:solidFill>
                <a:srgbClr val="211D1E"/>
              </a:solidFill>
              <a:latin typeface="Avenir LT Std 65 Medium"/>
            </a:endParaRPr>
          </a:p>
          <a:p>
            <a:pPr marL="285750" indent="-285750">
              <a:buFont typeface="Arial" panose="020B0604020202020204" pitchFamily="34" charset="0"/>
              <a:buChar char="•"/>
            </a:pPr>
            <a:r>
              <a:rPr lang="en-US" sz="1800" b="1" i="0" u="none" strike="noStrike" baseline="0" dirty="0">
                <a:solidFill>
                  <a:srgbClr val="211D1E"/>
                </a:solidFill>
                <a:latin typeface="Avenir LT Std 45 Book"/>
              </a:rPr>
              <a:t>Slides 11–13 </a:t>
            </a:r>
            <a:r>
              <a:rPr lang="en-US" sz="1800" b="0" i="0" u="none" strike="noStrike" baseline="0" dirty="0">
                <a:solidFill>
                  <a:srgbClr val="211D1E"/>
                </a:solidFill>
                <a:latin typeface="Avenir LT Std 45 Book"/>
              </a:rPr>
              <a:t>provide participants with information on how </a:t>
            </a:r>
            <a:r>
              <a:rPr lang="en-US" sz="1800" b="0" i="1" u="none" strike="noStrike" baseline="0" dirty="0">
                <a:solidFill>
                  <a:srgbClr val="211D1E"/>
                </a:solidFill>
                <a:latin typeface="Avenir LT Std 45 Book"/>
              </a:rPr>
              <a:t>S. aureus </a:t>
            </a:r>
            <a:r>
              <a:rPr lang="en-US" sz="1800" b="0" i="0" u="none" strike="noStrike" baseline="0" dirty="0">
                <a:solidFill>
                  <a:srgbClr val="211D1E"/>
                </a:solidFill>
                <a:latin typeface="Avenir LT Std 45 Book"/>
              </a:rPr>
              <a:t>is spread in healthcare. Adapt the script as needed to suit your audience’s level of experience.</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Audiences familiar with </a:t>
            </a:r>
            <a:r>
              <a:rPr lang="en-US" sz="1800" b="0" i="1" u="none" strike="noStrike" baseline="0" dirty="0">
                <a:solidFill>
                  <a:srgbClr val="211D1E"/>
                </a:solidFill>
                <a:latin typeface="Avenir LT Std 45 Book"/>
              </a:rPr>
              <a:t>S. aureus </a:t>
            </a:r>
            <a:r>
              <a:rPr lang="en-US" sz="1800" b="0" i="0" u="none" strike="noStrike" baseline="0" dirty="0">
                <a:solidFill>
                  <a:srgbClr val="211D1E"/>
                </a:solidFill>
                <a:latin typeface="Avenir LT Std 45 Book"/>
              </a:rPr>
              <a:t>may not require this foundation, in which case you can</a:t>
            </a:r>
            <a:r>
              <a:rPr lang="en-US" sz="1800" b="1" i="0" u="none" strike="noStrike" baseline="0" dirty="0">
                <a:solidFill>
                  <a:srgbClr val="211D1E"/>
                </a:solidFill>
                <a:latin typeface="Avenir LT Std 45 Book"/>
              </a:rPr>
              <a:t> proceed to slide 14</a:t>
            </a:r>
            <a:r>
              <a:rPr lang="en-US" sz="1800" b="0" i="0" u="none" strike="noStrike" baseline="0" dirty="0">
                <a:solidFill>
                  <a:srgbClr val="211D1E"/>
                </a:solidFill>
                <a:latin typeface="Avenir LT Std 45 Book"/>
              </a:rPr>
              <a:t>.</a:t>
            </a:r>
          </a:p>
          <a:p>
            <a:pPr marL="285750" indent="-285750">
              <a:buFont typeface="Arial" panose="020B0604020202020204" pitchFamily="34" charset="0"/>
              <a:buChar char="•"/>
            </a:pPr>
            <a:endParaRPr lang="en-US" sz="1800" b="0" i="0" u="none" strike="noStrike" baseline="0" dirty="0">
              <a:solidFill>
                <a:srgbClr val="211D1E"/>
              </a:solidFill>
              <a:latin typeface="Avenir LT Std 45 Book"/>
            </a:endParaRPr>
          </a:p>
          <a:p>
            <a:pPr marL="0" indent="0">
              <a:buFont typeface="Arial" panose="020B0604020202020204" pitchFamily="34" charset="0"/>
              <a:buNone/>
            </a:pPr>
            <a:r>
              <a:rPr lang="en-US" sz="1800" b="1" i="0" u="none" strike="noStrike" baseline="0" dirty="0">
                <a:solidFill>
                  <a:srgbClr val="211D1E"/>
                </a:solidFill>
                <a:latin typeface="Avenir LT Std 65 Medium"/>
              </a:rPr>
              <a:t>Sample Script </a:t>
            </a:r>
            <a:endParaRPr lang="en-US" sz="1800" b="0" i="0" u="none" strike="noStrike" baseline="0" dirty="0">
              <a:solidFill>
                <a:srgbClr val="211D1E"/>
              </a:solidFill>
              <a:latin typeface="Avenir LT Std 65 Medium"/>
            </a:endParaRPr>
          </a:p>
          <a:p>
            <a:r>
              <a:rPr lang="en-US" sz="1800" b="0" i="0" u="none" strike="noStrike" baseline="0" dirty="0">
                <a:solidFill>
                  <a:srgbClr val="13609C"/>
                </a:solidFill>
                <a:latin typeface="Avenir LT Std 45 Book"/>
              </a:rPr>
              <a:t>“</a:t>
            </a:r>
            <a:r>
              <a:rPr lang="en-US" sz="2800" b="0" i="0" dirty="0">
                <a:solidFill>
                  <a:srgbClr val="242424"/>
                </a:solidFill>
                <a:effectLst/>
                <a:latin typeface="Segoe UI" panose="020B0502040204020203" pitchFamily="34" charset="0"/>
              </a:rPr>
              <a:t>For our discussion today, we’re going to focus on how staph spreads by the ‘touch’ pathway. </a:t>
            </a:r>
            <a:r>
              <a:rPr lang="en-US" sz="1800" b="0" i="0" u="none" strike="noStrike" baseline="0" dirty="0">
                <a:solidFill>
                  <a:srgbClr val="13609C"/>
                </a:solidFill>
                <a:latin typeface="Avenir LT Std 45 Book"/>
              </a:rPr>
              <a:t>As a reminder, these are the common reservoirs and pathways in healthcare. Before we split into groups, let’s start with the likely reservoirs for staph in this scenario.”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11</a:t>
            </a:fld>
            <a:endParaRPr lang="en-US" dirty="0"/>
          </a:p>
        </p:txBody>
      </p:sp>
    </p:spTree>
    <p:extLst>
      <p:ext uri="{BB962C8B-B14F-4D97-AF65-F5344CB8AC3E}">
        <p14:creationId xmlns:p14="http://schemas.microsoft.com/office/powerpoint/2010/main" val="360792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88AF27C-4A45-4CE8-9ACD-35CBA75D5EE4}"/>
              </a:ext>
            </a:extLst>
          </p:cNvPr>
          <p:cNvSpPr/>
          <p:nvPr/>
        </p:nvSpPr>
        <p:spPr>
          <a:xfrm>
            <a:off x="714045" y="1709528"/>
            <a:ext cx="3654830" cy="60501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accent4"/>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accent4"/>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29" y="1794152"/>
            <a:ext cx="3681645" cy="592137"/>
          </a:xfrm>
        </p:spPr>
        <p:txBody>
          <a:bodyPr/>
          <a:lstStyle>
            <a:lvl1pPr marL="0" indent="0" algn="ctr">
              <a:buNone/>
              <a:defRPr sz="2400" b="1">
                <a:solidFill>
                  <a:schemeClr val="bg1"/>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dirty="0"/>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398233"/>
            <a:ext cx="6229350" cy="944845"/>
          </a:xfrm>
        </p:spPr>
        <p:txBody>
          <a:bodyPr anchor="b"/>
          <a:lstStyle>
            <a:lvl1pPr marL="0" indent="0">
              <a:buNone/>
              <a:defRPr sz="2400" b="1" cap="none" spc="100" baseline="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5349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133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EFE-322C-49C8-9D66-455432F065AC}"/>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D5304B-1AEE-4189-B142-1C2790A766E7}"/>
              </a:ext>
            </a:extLst>
          </p:cNvPr>
          <p:cNvSpPr>
            <a:spLocks noGrp="1"/>
          </p:cNvSpPr>
          <p:nvPr>
            <p:ph type="body" idx="1"/>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185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lvl1pPr>
              <a:defRPr sz="2400">
                <a:solidFill>
                  <a:schemeClr val="accent4"/>
                </a:solidFill>
              </a:defRPr>
            </a:lvl1pPr>
            <a:lvl2pPr>
              <a:defRPr sz="2400">
                <a:solidFill>
                  <a:schemeClr val="accent4"/>
                </a:solidFill>
              </a:defRPr>
            </a:lvl2pPr>
            <a:lvl3pPr>
              <a:defRPr sz="2400">
                <a:solidFill>
                  <a:schemeClr val="accent4"/>
                </a:solidFill>
              </a:defRPr>
            </a:lvl3pPr>
            <a:lvl4pPr>
              <a:defRPr sz="2400">
                <a:solidFill>
                  <a:schemeClr val="accent4"/>
                </a:solidFill>
              </a:defRPr>
            </a:lvl4pPr>
            <a:lvl5pPr>
              <a:defRPr sz="24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880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
        <p:nvSpPr>
          <p:cNvPr id="22" name="TextBox 21">
            <a:extLst>
              <a:ext uri="{FF2B5EF4-FFF2-40B4-BE49-F238E27FC236}">
                <a16:creationId xmlns:a16="http://schemas.microsoft.com/office/drawing/2014/main" id="{4B29A859-2A73-4349-B0CB-83077C6CBA5C}"/>
              </a:ext>
            </a:extLst>
          </p:cNvPr>
          <p:cNvSpPr txBox="1"/>
          <p:nvPr/>
        </p:nvSpPr>
        <p:spPr>
          <a:xfrm>
            <a:off x="3564082" y="6449089"/>
            <a:ext cx="7512132"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3: Recognizing Risk Using Reservoirs: A Review</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10780"/>
            <a:ext cx="62048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spTree>
    <p:extLst>
      <p:ext uri="{BB962C8B-B14F-4D97-AF65-F5344CB8AC3E}">
        <p14:creationId xmlns:p14="http://schemas.microsoft.com/office/powerpoint/2010/main" val="42507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10780"/>
            <a:ext cx="62048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sp>
        <p:nvSpPr>
          <p:cNvPr id="13" name="TextBox 12">
            <a:extLst>
              <a:ext uri="{FF2B5EF4-FFF2-40B4-BE49-F238E27FC236}">
                <a16:creationId xmlns:a16="http://schemas.microsoft.com/office/drawing/2014/main" id="{EC2DCDB9-9171-426F-AB56-4BB6A495C4CB}"/>
              </a:ext>
            </a:extLst>
          </p:cNvPr>
          <p:cNvSpPr txBox="1"/>
          <p:nvPr/>
        </p:nvSpPr>
        <p:spPr>
          <a:xfrm>
            <a:off x="3491345" y="6449089"/>
            <a:ext cx="7584869"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3: Recognizing Risk Using Reservoirs: A Review</a:t>
            </a:r>
          </a:p>
        </p:txBody>
      </p:sp>
    </p:spTree>
    <p:extLst>
      <p:ext uri="{BB962C8B-B14F-4D97-AF65-F5344CB8AC3E}">
        <p14:creationId xmlns:p14="http://schemas.microsoft.com/office/powerpoint/2010/main" val="4235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99952" y="1479584"/>
            <a:ext cx="9925248" cy="929211"/>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99952" y="2598878"/>
            <a:ext cx="9925248" cy="3055162"/>
          </a:xfrm>
        </p:spPr>
        <p:txBody>
          <a:bodyPr lIns="91440"/>
          <a:lstStyle>
            <a:lvl1pPr marL="342900" indent="-342900">
              <a:spcBef>
                <a:spcPts val="1200"/>
              </a:spcBef>
              <a:buClr>
                <a:schemeClr val="accent4"/>
              </a:buClr>
              <a:buSzPct val="105000"/>
              <a:buFont typeface="Arial" panose="020B0604020202020204" pitchFamily="34" charset="0"/>
              <a:buChar char="•"/>
              <a:defRPr sz="2800">
                <a:solidFill>
                  <a:schemeClr val="accent4"/>
                </a:solidFill>
              </a:defRPr>
            </a:lvl1pPr>
            <a:lvl2pPr marL="800100" indent="-342900">
              <a:spcBef>
                <a:spcPts val="1200"/>
              </a:spcBef>
              <a:buFont typeface="Courier New" panose="02070309020205020404" pitchFamily="49" charset="0"/>
              <a:buChar char="o"/>
              <a:defRPr sz="2800">
                <a:solidFill>
                  <a:schemeClr val="accent4"/>
                </a:solidFill>
              </a:defRPr>
            </a:lvl2pPr>
            <a:lvl3pPr marL="1257300" indent="-342900">
              <a:spcBef>
                <a:spcPts val="1200"/>
              </a:spcBef>
              <a:buFont typeface="Wingdings" panose="05000000000000000000" pitchFamily="2" charset="2"/>
              <a:buChar char="§"/>
              <a:defRPr sz="28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Tree>
    <p:extLst>
      <p:ext uri="{BB962C8B-B14F-4D97-AF65-F5344CB8AC3E}">
        <p14:creationId xmlns:p14="http://schemas.microsoft.com/office/powerpoint/2010/main" val="191128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99952" y="1479584"/>
            <a:ext cx="9925248" cy="929211"/>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99952" y="2598878"/>
            <a:ext cx="9925248" cy="3055162"/>
          </a:xfrm>
        </p:spPr>
        <p:txBody>
          <a:bodyPr lIns="91440"/>
          <a:lstStyle>
            <a:lvl1pPr marL="342900" indent="-342900">
              <a:spcBef>
                <a:spcPts val="1200"/>
              </a:spcBef>
              <a:buClr>
                <a:schemeClr val="accent4"/>
              </a:buClr>
              <a:buSzPct val="105000"/>
              <a:buFont typeface="Arial" panose="020B0604020202020204" pitchFamily="34" charset="0"/>
              <a:buChar char="•"/>
              <a:defRPr sz="2800">
                <a:solidFill>
                  <a:schemeClr val="accent4"/>
                </a:solidFill>
              </a:defRPr>
            </a:lvl1pPr>
            <a:lvl2pPr marL="800100" indent="-342900">
              <a:spcBef>
                <a:spcPts val="1200"/>
              </a:spcBef>
              <a:buFont typeface="Courier New" panose="02070309020205020404" pitchFamily="49" charset="0"/>
              <a:buChar char="o"/>
              <a:defRPr sz="2800">
                <a:solidFill>
                  <a:schemeClr val="accent4"/>
                </a:solidFill>
              </a:defRPr>
            </a:lvl2pPr>
            <a:lvl3pPr marL="1257300" indent="-342900">
              <a:spcBef>
                <a:spcPts val="1200"/>
              </a:spcBef>
              <a:buFont typeface="Wingdings" panose="05000000000000000000" pitchFamily="2" charset="2"/>
              <a:buChar char="§"/>
              <a:defRPr sz="28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userDrawn="1"/>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480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630621" y="1479584"/>
            <a:ext cx="3941379" cy="929211"/>
          </a:xfrm>
        </p:spPr>
        <p:txBody>
          <a:bodyPr anchor="b">
            <a:normAutofit/>
          </a:bodyPr>
          <a:lstStyle>
            <a:lvl1pPr>
              <a:defRPr sz="3600" cap="none">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630621" y="2598878"/>
            <a:ext cx="3941379" cy="3055162"/>
          </a:xfrm>
        </p:spPr>
        <p:txBody>
          <a:bodyPr lIns="91440"/>
          <a:lstStyle>
            <a:lvl1pPr marL="0" indent="0">
              <a:spcBef>
                <a:spcPts val="1200"/>
              </a:spcBef>
              <a:buClr>
                <a:schemeClr val="accent4"/>
              </a:buClr>
              <a:buSzPct val="105000"/>
              <a:buFont typeface="Arial" panose="020B0604020202020204" pitchFamily="34" charset="0"/>
              <a:buNone/>
              <a:defRPr sz="2800">
                <a:solidFill>
                  <a:schemeClr val="bg1"/>
                </a:solidFill>
              </a:defRPr>
            </a:lvl1pPr>
            <a:lvl2pPr marL="800100" indent="-342900">
              <a:spcBef>
                <a:spcPts val="1200"/>
              </a:spcBef>
              <a:buFont typeface="Courier New" panose="02070309020205020404" pitchFamily="49" charset="0"/>
              <a:buChar char="o"/>
              <a:defRPr sz="2800">
                <a:solidFill>
                  <a:schemeClr val="bg1"/>
                </a:solidFill>
              </a:defRPr>
            </a:lvl2pPr>
            <a:lvl3pPr marL="1257300" indent="-342900">
              <a:spcBef>
                <a:spcPts val="1200"/>
              </a:spcBef>
              <a:buFont typeface="Wingdings" panose="05000000000000000000" pitchFamily="2" charset="2"/>
              <a:buChar char="§"/>
              <a:defRPr sz="2800">
                <a:solidFill>
                  <a:schemeClr val="bg1"/>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Tree>
    <p:extLst>
      <p:ext uri="{BB962C8B-B14F-4D97-AF65-F5344CB8AC3E}">
        <p14:creationId xmlns:p14="http://schemas.microsoft.com/office/powerpoint/2010/main" val="95564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77738F43-FA7B-4BA5-94B3-FF6C177BFE2D}"/>
              </a:ext>
            </a:extLst>
          </p:cNvPr>
          <p:cNvSpPr txBox="1"/>
          <p:nvPr userDrawn="1"/>
        </p:nvSpPr>
        <p:spPr>
          <a:xfrm>
            <a:off x="4177145" y="6449089"/>
            <a:ext cx="6899069"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3: Recognizing Risk Using Reservoirs: A Review</a:t>
            </a:r>
          </a:p>
        </p:txBody>
      </p:sp>
      <p:sp>
        <p:nvSpPr>
          <p:cNvPr id="19" name="Slide Number Placeholder 5">
            <a:extLst>
              <a:ext uri="{FF2B5EF4-FFF2-40B4-BE49-F238E27FC236}">
                <a16:creationId xmlns:a16="http://schemas.microsoft.com/office/drawing/2014/main" id="{1C47A9DB-A0DC-44DD-8E15-623BD1C87841}"/>
              </a:ext>
            </a:extLst>
          </p:cNvPr>
          <p:cNvSpPr txBox="1">
            <a:spLocks/>
          </p:cNvSpPr>
          <p:nvPr userDrawn="1"/>
        </p:nvSpPr>
        <p:spPr>
          <a:xfrm>
            <a:off x="11353800" y="6410780"/>
            <a:ext cx="62048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20" name="Picture 19" descr="Text&#10;&#10;Description automatically generated">
            <a:extLst>
              <a:ext uri="{FF2B5EF4-FFF2-40B4-BE49-F238E27FC236}">
                <a16:creationId xmlns:a16="http://schemas.microsoft.com/office/drawing/2014/main" id="{E269A3B5-B26B-4081-AE6E-0DFA1CF579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21" name="Rectangle 20">
            <a:extLst>
              <a:ext uri="{FF2B5EF4-FFF2-40B4-BE49-F238E27FC236}">
                <a16:creationId xmlns:a16="http://schemas.microsoft.com/office/drawing/2014/main" id="{A966695A-9F29-4FDC-B447-DFA3B16C30A9}"/>
              </a:ext>
            </a:extLst>
          </p:cNvPr>
          <p:cNvSpPr/>
          <p:nvPr userDrawn="1"/>
        </p:nvSpPr>
        <p:spPr>
          <a:xfrm>
            <a:off x="0" y="5894736"/>
            <a:ext cx="365893"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187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4177145" y="6449089"/>
            <a:ext cx="6899069"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3: Recognizing Risk Using Reservoirs: A Review</a:t>
            </a: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10780"/>
            <a:ext cx="62048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DBB4EF90-BD1A-49F3-B4FC-FFE89B16111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8" r:id="rId6"/>
    <p:sldLayoutId id="2147483683" r:id="rId7"/>
    <p:sldLayoutId id="2147483681" r:id="rId8"/>
    <p:sldLayoutId id="2147483674" r:id="rId9"/>
    <p:sldLayoutId id="2147483668" r:id="rId10"/>
    <p:sldLayoutId id="2147483673" r:id="rId11"/>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SzPct val="110000"/>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3" Type="http://schemas.openxmlformats.org/officeDocument/2006/relationships/notesSlide" Target="../notesSlides/notesSlide19.xml"/><Relationship Id="rId7" Type="http://schemas.openxmlformats.org/officeDocument/2006/relationships/hyperlink" Target="https://twitter.com/CDC_Firstline" TargetMode="External"/><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hyperlink" Target="https://www.facebook.com/CDCProjectFirstline" TargetMode="External"/><Relationship Id="rId5" Type="http://schemas.openxmlformats.org/officeDocument/2006/relationships/hyperlink" Target="https://www.cdc.gov/infectioncontrol/projectfirstline/index.html" TargetMode="External"/><Relationship Id="rId10" Type="http://schemas.openxmlformats.org/officeDocument/2006/relationships/hyperlink" Target="https://www.cdc.gov/infectioncontrol/pdf/projectfirstline/TTK-ParticipantFeedback-508.pdf" TargetMode="External"/><Relationship Id="rId4" Type="http://schemas.openxmlformats.org/officeDocument/2006/relationships/image" Target="../media/image19.jpg"/><Relationship Id="rId9" Type="http://schemas.openxmlformats.org/officeDocument/2006/relationships/hyperlink" Target="https://tools.cdc.gov/campaignproxyservice/subscriptions.aspx?topic_id=USCDC_2104"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www.cdc.gov/hai/organisms/staph.html"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nchor="t">
            <a:normAutofit/>
          </a:bodyPr>
          <a:lstStyle/>
          <a:p>
            <a:r>
              <a:rPr lang="en-US" dirty="0"/>
              <a:t>Recognizing Risk Using Reservoirs: A Review</a:t>
            </a:r>
          </a:p>
        </p:txBody>
      </p:sp>
      <p:sp>
        <p:nvSpPr>
          <p:cNvPr id="10" name="Text Placeholder 7">
            <a:extLst>
              <a:ext uri="{FF2B5EF4-FFF2-40B4-BE49-F238E27FC236}">
                <a16:creationId xmlns:a16="http://schemas.microsoft.com/office/drawing/2014/main" id="{2BD4926E-D9E5-D944-AE55-A50FF302DC74}"/>
              </a:ext>
            </a:extLst>
          </p:cNvPr>
          <p:cNvSpPr>
            <a:spLocks noGrp="1"/>
          </p:cNvSpPr>
          <p:nvPr>
            <p:ph type="body" sz="quarter" idx="11"/>
          </p:nvPr>
        </p:nvSpPr>
        <p:spPr>
          <a:xfrm>
            <a:off x="673100" y="371748"/>
            <a:ext cx="6229350" cy="958038"/>
          </a:xfrm>
        </p:spPr>
        <p:txBody>
          <a:bodyPr/>
          <a:lstStyle/>
          <a:p>
            <a:r>
              <a:rPr lang="en-US" dirty="0"/>
              <a:t>Recognizing Risk Using Reservoirs</a:t>
            </a:r>
          </a:p>
        </p:txBody>
      </p:sp>
      <p:sp>
        <p:nvSpPr>
          <p:cNvPr id="8" name="Text Placeholder 3">
            <a:extLst>
              <a:ext uri="{FF2B5EF4-FFF2-40B4-BE49-F238E27FC236}">
                <a16:creationId xmlns:a16="http://schemas.microsoft.com/office/drawing/2014/main" id="{56E06EE7-A1AB-4B1A-976C-C3D0B9CB2183}"/>
              </a:ext>
            </a:extLst>
          </p:cNvPr>
          <p:cNvSpPr>
            <a:spLocks noGrp="1"/>
          </p:cNvSpPr>
          <p:nvPr>
            <p:ph type="body" sz="quarter" idx="10"/>
          </p:nvPr>
        </p:nvSpPr>
        <p:spPr>
          <a:xfrm>
            <a:off x="687229" y="1941689"/>
            <a:ext cx="3670281" cy="422828"/>
          </a:xfrm>
        </p:spPr>
        <p:txBody>
          <a:bodyPr/>
          <a:lstStyle/>
          <a:p>
            <a:pPr>
              <a:lnSpc>
                <a:spcPts val="1200"/>
              </a:lnSpc>
            </a:pPr>
            <a:r>
              <a:rPr lang="en-US" sz="2400" dirty="0">
                <a:solidFill>
                  <a:schemeClr val="bg1"/>
                </a:solidFill>
              </a:rPr>
              <a:t>Session 3</a:t>
            </a:r>
          </a:p>
        </p:txBody>
      </p:sp>
      <p:pic>
        <p:nvPicPr>
          <p:cNvPr id="5" name="Picture 4" descr="Project Firstline logo.&#10;&#10;CDC's National Training Collaborative for Healthcare Infection Prevention &amp; Control.">
            <a:extLst>
              <a:ext uri="{FF2B5EF4-FFF2-40B4-BE49-F238E27FC236}">
                <a16:creationId xmlns:a16="http://schemas.microsoft.com/office/drawing/2014/main" id="{05D418D1-5875-4AF4-ACD7-90CCECB51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01" y="5637865"/>
            <a:ext cx="2762183" cy="1037256"/>
          </a:xfrm>
          <a:prstGeom prst="rect">
            <a:avLst/>
          </a:prstGeom>
        </p:spPr>
      </p:pic>
    </p:spTree>
    <p:custDataLst>
      <p:tags r:id="rId1"/>
    </p:custDataLst>
    <p:extLst>
      <p:ext uri="{BB962C8B-B14F-4D97-AF65-F5344CB8AC3E}">
        <p14:creationId xmlns:p14="http://schemas.microsoft.com/office/powerpoint/2010/main" val="273211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5">
            <a:extLst>
              <a:ext uri="{FF2B5EF4-FFF2-40B4-BE49-F238E27FC236}">
                <a16:creationId xmlns:a16="http://schemas.microsoft.com/office/drawing/2014/main" id="{846ADB16-F5AA-0348-BE5A-C2A8F78654CA}"/>
              </a:ext>
              <a:ext uri="{C183D7F6-B498-43B3-948B-1728B52AA6E4}">
                <adec:decorative xmlns:adec="http://schemas.microsoft.com/office/drawing/2017/decorative" val="1"/>
              </a:ext>
            </a:extLst>
          </p:cNvPr>
          <p:cNvSpPr/>
          <p:nvPr/>
        </p:nvSpPr>
        <p:spPr>
          <a:xfrm>
            <a:off x="753354" y="594359"/>
            <a:ext cx="2519170" cy="46375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E49F0B98-4FB4-4CFD-9115-A269CE4CC2CB}"/>
              </a:ext>
            </a:extLst>
          </p:cNvPr>
          <p:cNvSpPr>
            <a:spLocks noGrp="1"/>
          </p:cNvSpPr>
          <p:nvPr>
            <p:ph type="title"/>
          </p:nvPr>
        </p:nvSpPr>
        <p:spPr>
          <a:xfrm>
            <a:off x="753354" y="1107676"/>
            <a:ext cx="5342646" cy="928688"/>
          </a:xfrm>
        </p:spPr>
        <p:txBody>
          <a:bodyPr>
            <a:noAutofit/>
          </a:bodyPr>
          <a:lstStyle/>
          <a:p>
            <a:r>
              <a:rPr lang="en-US" sz="2400" dirty="0"/>
              <a:t>Identify how staph could be spread by touch in this scenario.</a:t>
            </a:r>
          </a:p>
        </p:txBody>
      </p:sp>
      <p:sp>
        <p:nvSpPr>
          <p:cNvPr id="12" name="TextBox 11">
            <a:extLst>
              <a:ext uri="{FF2B5EF4-FFF2-40B4-BE49-F238E27FC236}">
                <a16:creationId xmlns:a16="http://schemas.microsoft.com/office/drawing/2014/main" id="{513AF86E-77D3-6B49-817E-0210250AC5DD}"/>
              </a:ext>
            </a:extLst>
          </p:cNvPr>
          <p:cNvSpPr txBox="1"/>
          <p:nvPr/>
        </p:nvSpPr>
        <p:spPr>
          <a:xfrm>
            <a:off x="753354" y="643918"/>
            <a:ext cx="2480175" cy="369332"/>
          </a:xfrm>
          <a:prstGeom prst="rect">
            <a:avLst/>
          </a:prstGeom>
          <a:noFill/>
        </p:spPr>
        <p:txBody>
          <a:bodyPr wrap="square" rtlCol="0">
            <a:spAutoFit/>
          </a:bodyPr>
          <a:lstStyle/>
          <a:p>
            <a:pPr algn="ctr"/>
            <a:r>
              <a:rPr lang="en-US" b="1" spc="50" dirty="0">
                <a:solidFill>
                  <a:schemeClr val="bg1"/>
                </a:solidFill>
                <a:latin typeface="Century Gothic" panose="020B0502020202020204" pitchFamily="34" charset="0"/>
                <a:cs typeface="Poppins Medium" panose="00000600000000000000" pitchFamily="2" charset="0"/>
              </a:rPr>
              <a:t>Scenario</a:t>
            </a:r>
          </a:p>
        </p:txBody>
      </p:sp>
      <p:sp>
        <p:nvSpPr>
          <p:cNvPr id="16" name="Content Placeholder 15">
            <a:extLst>
              <a:ext uri="{FF2B5EF4-FFF2-40B4-BE49-F238E27FC236}">
                <a16:creationId xmlns:a16="http://schemas.microsoft.com/office/drawing/2014/main" id="{67DE6D8D-4CB5-40BC-9B06-94BD705189CF}"/>
              </a:ext>
            </a:extLst>
          </p:cNvPr>
          <p:cNvSpPr>
            <a:spLocks noGrp="1"/>
          </p:cNvSpPr>
          <p:nvPr>
            <p:ph idx="1"/>
          </p:nvPr>
        </p:nvSpPr>
        <p:spPr>
          <a:xfrm>
            <a:off x="753355" y="2226864"/>
            <a:ext cx="3951995" cy="3055937"/>
          </a:xfrm>
        </p:spPr>
        <p:txBody>
          <a:bodyPr/>
          <a:lstStyle/>
          <a:p>
            <a:r>
              <a:rPr lang="en-US" sz="1800" b="1" dirty="0"/>
              <a:t>Setting: </a:t>
            </a:r>
            <a:r>
              <a:rPr lang="en-US" sz="1800" dirty="0"/>
              <a:t>a patient’s room with the patient in bed.</a:t>
            </a:r>
          </a:p>
          <a:p>
            <a:r>
              <a:rPr lang="en-US" sz="1800" b="1" dirty="0"/>
              <a:t>Interactions:</a:t>
            </a:r>
          </a:p>
          <a:p>
            <a:pPr lvl="1"/>
            <a:r>
              <a:rPr lang="en-US" sz="1800" dirty="0"/>
              <a:t>A physician conducts </a:t>
            </a:r>
            <a:br>
              <a:rPr lang="en-US" sz="1800" dirty="0"/>
            </a:br>
            <a:r>
              <a:rPr lang="en-US" sz="1800" dirty="0"/>
              <a:t>a brief physical exam.</a:t>
            </a:r>
          </a:p>
          <a:p>
            <a:pPr lvl="1"/>
            <a:r>
              <a:rPr lang="en-US" sz="1800" dirty="0"/>
              <a:t>A nurse checks the patient’s vital signs.</a:t>
            </a:r>
          </a:p>
          <a:p>
            <a:pPr lvl="1"/>
            <a:r>
              <a:rPr lang="en-US" sz="1800" dirty="0"/>
              <a:t>An EVS technician completes a daily room cleaning.</a:t>
            </a:r>
          </a:p>
          <a:p>
            <a:endParaRPr lang="en-US" sz="1800" dirty="0"/>
          </a:p>
        </p:txBody>
      </p:sp>
    </p:spTree>
    <p:custDataLst>
      <p:tags r:id="rId1"/>
    </p:custDataLst>
    <p:extLst>
      <p:ext uri="{BB962C8B-B14F-4D97-AF65-F5344CB8AC3E}">
        <p14:creationId xmlns:p14="http://schemas.microsoft.com/office/powerpoint/2010/main" val="354044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F4927726-5FD7-4F4B-ACB6-D922007F2B56}"/>
              </a:ext>
              <a:ext uri="{C183D7F6-B498-43B3-948B-1728B52AA6E4}">
                <adec:decorative xmlns:adec="http://schemas.microsoft.com/office/drawing/2017/decorative" val="1"/>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2C664D-B44E-1046-8A39-E62E8D3CB2DB}"/>
              </a:ext>
            </a:extLst>
          </p:cNvPr>
          <p:cNvSpPr>
            <a:spLocks noGrp="1"/>
          </p:cNvSpPr>
          <p:nvPr>
            <p:ph type="title"/>
          </p:nvPr>
        </p:nvSpPr>
        <p:spPr>
          <a:xfrm>
            <a:off x="1039728" y="209727"/>
            <a:ext cx="9925248" cy="929211"/>
          </a:xfrm>
        </p:spPr>
        <p:txBody>
          <a:bodyPr/>
          <a:lstStyle/>
          <a:p>
            <a:pPr algn="ctr"/>
            <a:r>
              <a:rPr lang="en-US" dirty="0"/>
              <a:t>Recognizing Reservoirs and Pathways</a:t>
            </a:r>
          </a:p>
        </p:txBody>
      </p:sp>
      <p:sp>
        <p:nvSpPr>
          <p:cNvPr id="16" name="Rounded Rectangle 15">
            <a:extLst>
              <a:ext uri="{FF2B5EF4-FFF2-40B4-BE49-F238E27FC236}">
                <a16:creationId xmlns:a16="http://schemas.microsoft.com/office/drawing/2014/main" id="{32692AFA-FDF9-D744-BFEB-A2632D0896E3}"/>
              </a:ext>
            </a:extLst>
          </p:cNvPr>
          <p:cNvSpPr/>
          <p:nvPr/>
        </p:nvSpPr>
        <p:spPr>
          <a:xfrm>
            <a:off x="1039728" y="1674341"/>
            <a:ext cx="4572000" cy="3509318"/>
          </a:xfrm>
          <a:prstGeom prst="roundRect">
            <a:avLst>
              <a:gd name="adj" fmla="val 7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spc="50" dirty="0">
                <a:solidFill>
                  <a:schemeClr val="bg1"/>
                </a:solidFill>
                <a:latin typeface="Century Gothic" panose="020B0502020202020204" pitchFamily="34" charset="0"/>
                <a:cs typeface="Poppins Medium" panose="00000600000000000000" pitchFamily="2" charset="0"/>
              </a:rPr>
              <a:t>Reservoirs</a:t>
            </a:r>
            <a:r>
              <a:rPr lang="en-US" b="1" spc="50" dirty="0">
                <a:solidFill>
                  <a:schemeClr val="bg1"/>
                </a:solidFill>
                <a:latin typeface="Century Gothic" panose="020B0502020202020204" pitchFamily="34" charset="0"/>
                <a:cs typeface="Poppins Medium" panose="00000600000000000000" pitchFamily="2" charset="0"/>
              </a:rPr>
              <a:t>:</a:t>
            </a:r>
          </a:p>
          <a:p>
            <a:pPr algn="ctr">
              <a:lnSpc>
                <a:spcPct val="150000"/>
              </a:lnSpc>
              <a:spcBef>
                <a:spcPts val="600"/>
              </a:spcBef>
            </a:pPr>
            <a:r>
              <a:rPr lang="en-US" sz="2000" spc="50" dirty="0">
                <a:solidFill>
                  <a:schemeClr val="bg1"/>
                </a:solidFill>
                <a:latin typeface="Century Gothic" panose="020B0502020202020204" pitchFamily="34" charset="0"/>
                <a:cs typeface="Poppins Medium" panose="00000600000000000000" pitchFamily="2" charset="0"/>
              </a:rPr>
              <a:t>Skin</a:t>
            </a:r>
          </a:p>
          <a:p>
            <a:pPr algn="ctr"/>
            <a:r>
              <a:rPr lang="en-US" sz="2000" spc="50" dirty="0">
                <a:solidFill>
                  <a:schemeClr val="bg1"/>
                </a:solidFill>
                <a:latin typeface="Century Gothic" panose="020B0502020202020204" pitchFamily="34" charset="0"/>
                <a:cs typeface="Poppins Medium" panose="00000600000000000000" pitchFamily="2" charset="0"/>
              </a:rPr>
              <a:t>Gut</a:t>
            </a:r>
          </a:p>
          <a:p>
            <a:pPr algn="ctr"/>
            <a:r>
              <a:rPr lang="en-US" sz="2000" spc="50" dirty="0">
                <a:solidFill>
                  <a:schemeClr val="bg1"/>
                </a:solidFill>
                <a:latin typeface="Century Gothic" panose="020B0502020202020204" pitchFamily="34" charset="0"/>
                <a:cs typeface="Poppins Medium" panose="00000600000000000000" pitchFamily="2" charset="0"/>
              </a:rPr>
              <a:t>Respiratory system</a:t>
            </a:r>
          </a:p>
          <a:p>
            <a:pPr algn="ctr"/>
            <a:r>
              <a:rPr lang="en-US" sz="2000" spc="50" dirty="0">
                <a:solidFill>
                  <a:schemeClr val="bg1"/>
                </a:solidFill>
                <a:latin typeface="Century Gothic" panose="020B0502020202020204" pitchFamily="34" charset="0"/>
                <a:cs typeface="Poppins Medium" panose="00000600000000000000" pitchFamily="2" charset="0"/>
              </a:rPr>
              <a:t>Blood</a:t>
            </a:r>
          </a:p>
          <a:p>
            <a:pPr algn="ctr"/>
            <a:r>
              <a:rPr lang="en-US" sz="2000" spc="50" dirty="0">
                <a:solidFill>
                  <a:schemeClr val="bg1"/>
                </a:solidFill>
                <a:latin typeface="Century Gothic" panose="020B0502020202020204" pitchFamily="34" charset="0"/>
                <a:cs typeface="Poppins Medium" panose="00000600000000000000" pitchFamily="2" charset="0"/>
              </a:rPr>
              <a:t>Water and wet surfaces</a:t>
            </a:r>
          </a:p>
          <a:p>
            <a:pPr algn="ctr"/>
            <a:r>
              <a:rPr lang="en-US" sz="2000" spc="50" dirty="0">
                <a:solidFill>
                  <a:schemeClr val="bg1"/>
                </a:solidFill>
                <a:latin typeface="Century Gothic" panose="020B0502020202020204" pitchFamily="34" charset="0"/>
                <a:cs typeface="Poppins Medium" panose="00000600000000000000" pitchFamily="2" charset="0"/>
              </a:rPr>
              <a:t>Dry surfaces</a:t>
            </a:r>
          </a:p>
          <a:p>
            <a:pPr algn="ctr"/>
            <a:r>
              <a:rPr lang="en-US" sz="2000" spc="50" dirty="0">
                <a:solidFill>
                  <a:schemeClr val="bg1"/>
                </a:solidFill>
                <a:latin typeface="Century Gothic" panose="020B0502020202020204" pitchFamily="34" charset="0"/>
                <a:cs typeface="Poppins Medium" panose="00000600000000000000" pitchFamily="2" charset="0"/>
              </a:rPr>
              <a:t>Devices</a:t>
            </a:r>
          </a:p>
          <a:p>
            <a:pPr algn="ctr"/>
            <a:r>
              <a:rPr lang="en-US" sz="2000" spc="50" dirty="0">
                <a:solidFill>
                  <a:schemeClr val="bg1"/>
                </a:solidFill>
                <a:latin typeface="Century Gothic" panose="020B0502020202020204" pitchFamily="34" charset="0"/>
                <a:cs typeface="Poppins Medium" panose="00000600000000000000" pitchFamily="2" charset="0"/>
              </a:rPr>
              <a:t>Dirt and dust</a:t>
            </a:r>
          </a:p>
          <a:p>
            <a:pPr algn="ctr"/>
            <a:endParaRPr lang="en-US" dirty="0"/>
          </a:p>
        </p:txBody>
      </p:sp>
      <p:sp>
        <p:nvSpPr>
          <p:cNvPr id="19" name="Rounded Rectangle 18">
            <a:extLst>
              <a:ext uri="{FF2B5EF4-FFF2-40B4-BE49-F238E27FC236}">
                <a16:creationId xmlns:a16="http://schemas.microsoft.com/office/drawing/2014/main" id="{DB1D9808-5C88-F342-8865-035BA9661C09}"/>
              </a:ext>
            </a:extLst>
          </p:cNvPr>
          <p:cNvSpPr/>
          <p:nvPr/>
        </p:nvSpPr>
        <p:spPr>
          <a:xfrm>
            <a:off x="6714814" y="1674341"/>
            <a:ext cx="4572000" cy="3509318"/>
          </a:xfrm>
          <a:prstGeom prst="roundRect">
            <a:avLst>
              <a:gd name="adj" fmla="val 7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spc="50" dirty="0">
                <a:solidFill>
                  <a:schemeClr val="bg1"/>
                </a:solidFill>
                <a:latin typeface="Century Gothic" panose="020B0502020202020204" pitchFamily="34" charset="0"/>
                <a:cs typeface="Poppins Medium" panose="00000600000000000000" pitchFamily="2" charset="0"/>
              </a:rPr>
              <a:t>Pathways</a:t>
            </a:r>
            <a:r>
              <a:rPr lang="en-US" b="1" spc="50" dirty="0">
                <a:solidFill>
                  <a:schemeClr val="bg1"/>
                </a:solidFill>
                <a:latin typeface="Century Gothic" panose="020B0502020202020204" pitchFamily="34" charset="0"/>
                <a:cs typeface="Poppins Medium" panose="00000600000000000000" pitchFamily="2" charset="0"/>
              </a:rPr>
              <a:t>:</a:t>
            </a:r>
          </a:p>
          <a:p>
            <a:pPr algn="ctr">
              <a:lnSpc>
                <a:spcPct val="150000"/>
              </a:lnSpc>
              <a:spcBef>
                <a:spcPts val="600"/>
              </a:spcBef>
            </a:pPr>
            <a:r>
              <a:rPr lang="en-US" sz="2000" spc="50" dirty="0">
                <a:solidFill>
                  <a:schemeClr val="bg1"/>
                </a:solidFill>
                <a:latin typeface="Century Gothic" panose="020B0502020202020204" pitchFamily="34" charset="0"/>
                <a:cs typeface="Poppins Medium" panose="00000600000000000000" pitchFamily="2" charset="0"/>
              </a:rPr>
              <a:t>Touch</a:t>
            </a:r>
          </a:p>
          <a:p>
            <a:pPr algn="ctr">
              <a:lnSpc>
                <a:spcPct val="150000"/>
              </a:lnSpc>
              <a:spcBef>
                <a:spcPts val="600"/>
              </a:spcBef>
            </a:pPr>
            <a:r>
              <a:rPr lang="en-US" sz="2000" spc="50" dirty="0">
                <a:solidFill>
                  <a:schemeClr val="bg1"/>
                </a:solidFill>
                <a:latin typeface="Century Gothic" panose="020B0502020202020204" pitchFamily="34" charset="0"/>
                <a:cs typeface="Poppins Medium" panose="00000600000000000000" pitchFamily="2" charset="0"/>
              </a:rPr>
              <a:t>Breathing in</a:t>
            </a:r>
          </a:p>
          <a:p>
            <a:pPr algn="ctr">
              <a:lnSpc>
                <a:spcPct val="150000"/>
              </a:lnSpc>
              <a:spcBef>
                <a:spcPts val="600"/>
              </a:spcBef>
            </a:pPr>
            <a:r>
              <a:rPr lang="en-US" sz="2000" spc="50" dirty="0">
                <a:solidFill>
                  <a:schemeClr val="bg1"/>
                </a:solidFill>
                <a:latin typeface="Century Gothic" panose="020B0502020202020204" pitchFamily="34" charset="0"/>
                <a:cs typeface="Poppins Medium" panose="00000600000000000000" pitchFamily="2" charset="0"/>
              </a:rPr>
              <a:t>Splashes and sprays</a:t>
            </a:r>
          </a:p>
          <a:p>
            <a:pPr algn="ctr">
              <a:spcBef>
                <a:spcPts val="600"/>
              </a:spcBef>
            </a:pPr>
            <a:r>
              <a:rPr lang="en-US" sz="2000" spc="50" dirty="0">
                <a:solidFill>
                  <a:schemeClr val="bg1"/>
                </a:solidFill>
                <a:latin typeface="Century Gothic" panose="020B0502020202020204" pitchFamily="34" charset="0"/>
                <a:cs typeface="Poppins Medium" panose="00000600000000000000" pitchFamily="2" charset="0"/>
              </a:rPr>
              <a:t>Bypassing/breaking down </a:t>
            </a:r>
            <a:br>
              <a:rPr lang="en-US" sz="2000" spc="50" dirty="0">
                <a:solidFill>
                  <a:schemeClr val="bg1"/>
                </a:solidFill>
                <a:latin typeface="Century Gothic" panose="020B0502020202020204" pitchFamily="34" charset="0"/>
                <a:cs typeface="Poppins Medium" panose="00000600000000000000" pitchFamily="2" charset="0"/>
              </a:rPr>
            </a:br>
            <a:r>
              <a:rPr lang="en-US" sz="2000" spc="50" dirty="0">
                <a:solidFill>
                  <a:schemeClr val="bg1"/>
                </a:solidFill>
                <a:latin typeface="Century Gothic" panose="020B0502020202020204" pitchFamily="34" charset="0"/>
                <a:cs typeface="Poppins Medium" panose="00000600000000000000" pitchFamily="2" charset="0"/>
              </a:rPr>
              <a:t>the body’s defenses</a:t>
            </a:r>
            <a:endParaRPr lang="en-US" dirty="0">
              <a:solidFill>
                <a:schemeClr val="bg1"/>
              </a:solidFill>
            </a:endParaRPr>
          </a:p>
        </p:txBody>
      </p:sp>
    </p:spTree>
    <p:custDataLst>
      <p:tags r:id="rId1"/>
    </p:custDataLst>
    <p:extLst>
      <p:ext uri="{BB962C8B-B14F-4D97-AF65-F5344CB8AC3E}">
        <p14:creationId xmlns:p14="http://schemas.microsoft.com/office/powerpoint/2010/main" val="37909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C2F86373-31C0-4A3F-B453-BABC41F23023}"/>
              </a:ext>
              <a:ext uri="{C183D7F6-B498-43B3-948B-1728B52AA6E4}">
                <adec:decorative xmlns:adec="http://schemas.microsoft.com/office/drawing/2017/decorative" val="1"/>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2C664D-B44E-1046-8A39-E62E8D3CB2DB}"/>
              </a:ext>
            </a:extLst>
          </p:cNvPr>
          <p:cNvSpPr>
            <a:spLocks noGrp="1"/>
          </p:cNvSpPr>
          <p:nvPr>
            <p:ph type="title"/>
          </p:nvPr>
        </p:nvSpPr>
        <p:spPr>
          <a:xfrm>
            <a:off x="1039728" y="209727"/>
            <a:ext cx="9925248" cy="929211"/>
          </a:xfrm>
        </p:spPr>
        <p:txBody>
          <a:bodyPr/>
          <a:lstStyle/>
          <a:p>
            <a:pPr algn="ctr"/>
            <a:r>
              <a:rPr lang="en-US" dirty="0"/>
              <a:t>Reservoirs: </a:t>
            </a:r>
            <a:r>
              <a:rPr lang="en-US" i="1" dirty="0"/>
              <a:t>S. aureus</a:t>
            </a:r>
          </a:p>
        </p:txBody>
      </p:sp>
      <p:pic>
        <p:nvPicPr>
          <p:cNvPr id="8" name="Picture 7" descr="Reservoirs:&#10;Skin&#10;Gut&#10;Respiratory system&#10;Blood&#10;Water and wet surfaces&#10;Dry surfaces&#10;Devices&#10;Dirt and dust">
            <a:extLst>
              <a:ext uri="{FF2B5EF4-FFF2-40B4-BE49-F238E27FC236}">
                <a16:creationId xmlns:a16="http://schemas.microsoft.com/office/drawing/2014/main" id="{B2BBDC5C-7BB6-4313-BC4F-6AC837F9ABB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78" y="1673612"/>
            <a:ext cx="4572044" cy="3510776"/>
          </a:xfrm>
          <a:prstGeom prst="rect">
            <a:avLst/>
          </a:prstGeom>
        </p:spPr>
      </p:pic>
    </p:spTree>
    <p:custDataLst>
      <p:tags r:id="rId1"/>
    </p:custDataLst>
    <p:extLst>
      <p:ext uri="{BB962C8B-B14F-4D97-AF65-F5344CB8AC3E}">
        <p14:creationId xmlns:p14="http://schemas.microsoft.com/office/powerpoint/2010/main" val="14620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F3F6BA52-8311-4906-A0A2-EF6FD57845B8}"/>
              </a:ext>
              <a:ext uri="{C183D7F6-B498-43B3-948B-1728B52AA6E4}">
                <adec:decorative xmlns:adec="http://schemas.microsoft.com/office/drawing/2017/decorative" val="1"/>
              </a:ext>
            </a:extLst>
          </p:cNvPr>
          <p:cNvSpPr/>
          <p:nvPr/>
        </p:nvSpPr>
        <p:spPr>
          <a:xfrm>
            <a:off x="5886218"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2C664D-B44E-1046-8A39-E62E8D3CB2DB}"/>
              </a:ext>
            </a:extLst>
          </p:cNvPr>
          <p:cNvSpPr>
            <a:spLocks noGrp="1"/>
          </p:cNvSpPr>
          <p:nvPr>
            <p:ph type="title"/>
          </p:nvPr>
        </p:nvSpPr>
        <p:spPr>
          <a:xfrm>
            <a:off x="1039728" y="209727"/>
            <a:ext cx="9925248" cy="929211"/>
          </a:xfrm>
        </p:spPr>
        <p:txBody>
          <a:bodyPr>
            <a:normAutofit/>
          </a:bodyPr>
          <a:lstStyle/>
          <a:p>
            <a:pPr algn="ctr"/>
            <a:r>
              <a:rPr lang="en-US" dirty="0"/>
              <a:t>Pathways: </a:t>
            </a:r>
            <a:r>
              <a:rPr lang="en-US" i="1" dirty="0"/>
              <a:t>S. aureus</a:t>
            </a:r>
            <a:endParaRPr lang="en-US" dirty="0"/>
          </a:p>
        </p:txBody>
      </p:sp>
      <p:pic>
        <p:nvPicPr>
          <p:cNvPr id="4" name="Picture 3" descr="Pathways:&#10;Touch&#10;Breathing in&#10;Splashes and sprays&#10;Bypassing/breaking down the body's defenses&#10;">
            <a:extLst>
              <a:ext uri="{FF2B5EF4-FFF2-40B4-BE49-F238E27FC236}">
                <a16:creationId xmlns:a16="http://schemas.microsoft.com/office/drawing/2014/main" id="{0E11EBA9-FF96-40E0-85FA-A34F69F5B70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78" y="1673612"/>
            <a:ext cx="4572044" cy="3510776"/>
          </a:xfrm>
          <a:prstGeom prst="rect">
            <a:avLst/>
          </a:prstGeom>
        </p:spPr>
      </p:pic>
    </p:spTree>
    <p:custDataLst>
      <p:tags r:id="rId1"/>
    </p:custDataLst>
    <p:extLst>
      <p:ext uri="{BB962C8B-B14F-4D97-AF65-F5344CB8AC3E}">
        <p14:creationId xmlns:p14="http://schemas.microsoft.com/office/powerpoint/2010/main" val="93877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0232394-ABE0-7649-A1DA-B2DE2B41E72B}"/>
              </a:ext>
              <a:ext uri="{C183D7F6-B498-43B3-948B-1728B52AA6E4}">
                <adec:decorative xmlns:adec="http://schemas.microsoft.com/office/drawing/2017/decorative" val="1"/>
              </a:ext>
            </a:extLst>
          </p:cNvPr>
          <p:cNvSpPr/>
          <p:nvPr/>
        </p:nvSpPr>
        <p:spPr>
          <a:xfrm>
            <a:off x="829554" y="594359"/>
            <a:ext cx="2519170" cy="46375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2C664D-B44E-1046-8A39-E62E8D3CB2DB}"/>
              </a:ext>
            </a:extLst>
          </p:cNvPr>
          <p:cNvSpPr>
            <a:spLocks noGrp="1"/>
          </p:cNvSpPr>
          <p:nvPr>
            <p:ph type="title"/>
          </p:nvPr>
        </p:nvSpPr>
        <p:spPr>
          <a:xfrm>
            <a:off x="753354" y="820752"/>
            <a:ext cx="10001250" cy="928688"/>
          </a:xfrm>
        </p:spPr>
        <p:txBody>
          <a:bodyPr>
            <a:normAutofit/>
          </a:bodyPr>
          <a:lstStyle/>
          <a:p>
            <a:r>
              <a:rPr lang="en-US" sz="3000" dirty="0"/>
              <a:t>Flash Breakouts</a:t>
            </a:r>
          </a:p>
        </p:txBody>
      </p:sp>
      <p:sp>
        <p:nvSpPr>
          <p:cNvPr id="7" name="TextBox 6">
            <a:extLst>
              <a:ext uri="{FF2B5EF4-FFF2-40B4-BE49-F238E27FC236}">
                <a16:creationId xmlns:a16="http://schemas.microsoft.com/office/drawing/2014/main" id="{640FE6A0-F032-1046-B58B-BA1C1CDC2921}"/>
              </a:ext>
            </a:extLst>
          </p:cNvPr>
          <p:cNvSpPr txBox="1"/>
          <p:nvPr/>
        </p:nvSpPr>
        <p:spPr>
          <a:xfrm>
            <a:off x="829554" y="643918"/>
            <a:ext cx="2480175" cy="369332"/>
          </a:xfrm>
          <a:prstGeom prst="rect">
            <a:avLst/>
          </a:prstGeom>
          <a:noFill/>
        </p:spPr>
        <p:txBody>
          <a:bodyPr wrap="square" rtlCol="0">
            <a:spAutoFit/>
          </a:bodyPr>
          <a:lstStyle/>
          <a:p>
            <a:pPr algn="ctr"/>
            <a:r>
              <a:rPr lang="en-US" b="1" spc="50" dirty="0">
                <a:solidFill>
                  <a:schemeClr val="bg1"/>
                </a:solidFill>
                <a:latin typeface="Century Gothic" panose="020B0502020202020204" pitchFamily="34" charset="0"/>
                <a:cs typeface="Poppins Medium" panose="00000600000000000000" pitchFamily="2" charset="0"/>
              </a:rPr>
              <a:t>Scenario</a:t>
            </a:r>
          </a:p>
        </p:txBody>
      </p:sp>
      <p:sp>
        <p:nvSpPr>
          <p:cNvPr id="4" name="Content Placeholder 3">
            <a:extLst>
              <a:ext uri="{FF2B5EF4-FFF2-40B4-BE49-F238E27FC236}">
                <a16:creationId xmlns:a16="http://schemas.microsoft.com/office/drawing/2014/main" id="{50B457A6-FB65-4C45-ADFE-3E36AA97D259}"/>
              </a:ext>
            </a:extLst>
          </p:cNvPr>
          <p:cNvSpPr>
            <a:spLocks noGrp="1"/>
          </p:cNvSpPr>
          <p:nvPr>
            <p:ph idx="1"/>
          </p:nvPr>
        </p:nvSpPr>
        <p:spPr>
          <a:xfrm>
            <a:off x="753354" y="1924164"/>
            <a:ext cx="4615543" cy="3233497"/>
          </a:xfrm>
        </p:spPr>
        <p:txBody>
          <a:bodyPr/>
          <a:lstStyle/>
          <a:p>
            <a:pPr marL="0" indent="0">
              <a:lnSpc>
                <a:spcPct val="100000"/>
              </a:lnSpc>
              <a:buNone/>
            </a:pPr>
            <a:r>
              <a:rPr lang="en-US" sz="1800" b="1" dirty="0">
                <a:latin typeface="+mn-lt"/>
              </a:rPr>
              <a:t>Identify how staph could be spread </a:t>
            </a:r>
            <a:br>
              <a:rPr lang="en-US" sz="1800" b="1" dirty="0">
                <a:latin typeface="+mn-lt"/>
              </a:rPr>
            </a:br>
            <a:r>
              <a:rPr lang="en-US" sz="1800" b="1" dirty="0">
                <a:latin typeface="+mn-lt"/>
              </a:rPr>
              <a:t>by touch in this scenario.</a:t>
            </a:r>
          </a:p>
          <a:p>
            <a:pPr marL="231775" indent="-231775">
              <a:lnSpc>
                <a:spcPct val="100000"/>
              </a:lnSpc>
              <a:buSzPct val="110000"/>
            </a:pPr>
            <a:r>
              <a:rPr lang="en-US" sz="1800" b="1" dirty="0">
                <a:latin typeface="+mn-lt"/>
              </a:rPr>
              <a:t>Setting: </a:t>
            </a:r>
            <a:r>
              <a:rPr lang="en-US" sz="1800" dirty="0">
                <a:latin typeface="+mn-lt"/>
              </a:rPr>
              <a:t>a patient’s room with the patient in bed.</a:t>
            </a:r>
          </a:p>
          <a:p>
            <a:pPr marL="231775" indent="-231775">
              <a:lnSpc>
                <a:spcPct val="100000"/>
              </a:lnSpc>
              <a:buSzPct val="110000"/>
            </a:pPr>
            <a:r>
              <a:rPr lang="en-US" sz="1800" b="1" dirty="0">
                <a:latin typeface="+mn-lt"/>
              </a:rPr>
              <a:t>Interactions:</a:t>
            </a:r>
          </a:p>
          <a:p>
            <a:pPr marL="465138" lvl="1" indent="-233363">
              <a:lnSpc>
                <a:spcPct val="100000"/>
              </a:lnSpc>
              <a:spcBef>
                <a:spcPts val="600"/>
              </a:spcBef>
            </a:pPr>
            <a:r>
              <a:rPr lang="en-US" sz="1800" dirty="0">
                <a:latin typeface="+mn-lt"/>
              </a:rPr>
              <a:t>A physician conducts a brief physical exam.</a:t>
            </a:r>
          </a:p>
          <a:p>
            <a:pPr marL="465138" lvl="1" indent="-233363">
              <a:lnSpc>
                <a:spcPct val="100000"/>
              </a:lnSpc>
              <a:spcBef>
                <a:spcPts val="600"/>
              </a:spcBef>
            </a:pPr>
            <a:r>
              <a:rPr lang="en-US" sz="1800" dirty="0">
                <a:latin typeface="+mn-lt"/>
              </a:rPr>
              <a:t>A nurse checks the patient’s </a:t>
            </a:r>
            <a:br>
              <a:rPr lang="en-US" sz="1800" dirty="0">
                <a:latin typeface="+mn-lt"/>
              </a:rPr>
            </a:br>
            <a:r>
              <a:rPr lang="en-US" sz="1800" dirty="0">
                <a:latin typeface="+mn-lt"/>
              </a:rPr>
              <a:t>vital signs.</a:t>
            </a:r>
          </a:p>
          <a:p>
            <a:pPr marL="465138" lvl="1" indent="-233363">
              <a:lnSpc>
                <a:spcPct val="100000"/>
              </a:lnSpc>
              <a:spcBef>
                <a:spcPts val="600"/>
              </a:spcBef>
            </a:pPr>
            <a:r>
              <a:rPr lang="en-US" sz="1800" dirty="0">
                <a:latin typeface="+mn-lt"/>
              </a:rPr>
              <a:t>An EVS technician completes </a:t>
            </a:r>
            <a:br>
              <a:rPr lang="en-US" sz="1800" dirty="0">
                <a:latin typeface="+mn-lt"/>
              </a:rPr>
            </a:br>
            <a:r>
              <a:rPr lang="en-US" sz="1800" dirty="0">
                <a:latin typeface="+mn-lt"/>
              </a:rPr>
              <a:t>the daily room cleaning.</a:t>
            </a:r>
          </a:p>
          <a:p>
            <a:endParaRPr lang="en-US" dirty="0"/>
          </a:p>
        </p:txBody>
      </p:sp>
    </p:spTree>
    <p:custDataLst>
      <p:tags r:id="rId1"/>
    </p:custDataLst>
    <p:extLst>
      <p:ext uri="{BB962C8B-B14F-4D97-AF65-F5344CB8AC3E}">
        <p14:creationId xmlns:p14="http://schemas.microsoft.com/office/powerpoint/2010/main" val="340007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1118-15FE-4D80-B3D8-C510B8062C13}"/>
              </a:ext>
            </a:extLst>
          </p:cNvPr>
          <p:cNvSpPr>
            <a:spLocks noGrp="1"/>
          </p:cNvSpPr>
          <p:nvPr>
            <p:ph type="title"/>
          </p:nvPr>
        </p:nvSpPr>
        <p:spPr/>
        <p:txBody>
          <a:bodyPr>
            <a:normAutofit/>
          </a:bodyPr>
          <a:lstStyle/>
          <a:p>
            <a:r>
              <a:rPr lang="en-US" sz="3600" dirty="0"/>
              <a:t>Discussion</a:t>
            </a:r>
            <a:endParaRPr lang="en-US" dirty="0"/>
          </a:p>
        </p:txBody>
      </p:sp>
    </p:spTree>
    <p:custDataLst>
      <p:tags r:id="rId1"/>
    </p:custDataLst>
    <p:extLst>
      <p:ext uri="{BB962C8B-B14F-4D97-AF65-F5344CB8AC3E}">
        <p14:creationId xmlns:p14="http://schemas.microsoft.com/office/powerpoint/2010/main" val="156388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664D-B44E-1046-8A39-E62E8D3CB2DB}"/>
              </a:ext>
            </a:extLst>
          </p:cNvPr>
          <p:cNvSpPr>
            <a:spLocks noGrp="1"/>
          </p:cNvSpPr>
          <p:nvPr>
            <p:ph type="title"/>
          </p:nvPr>
        </p:nvSpPr>
        <p:spPr>
          <a:xfrm>
            <a:off x="628452" y="298032"/>
            <a:ext cx="9925248" cy="929211"/>
          </a:xfrm>
        </p:spPr>
        <p:txBody>
          <a:bodyPr/>
          <a:lstStyle/>
          <a:p>
            <a:r>
              <a:rPr lang="en-US" dirty="0"/>
              <a:t>Challenge</a:t>
            </a:r>
          </a:p>
        </p:txBody>
      </p:sp>
      <p:sp>
        <p:nvSpPr>
          <p:cNvPr id="11" name="Rounded Rectangle 15">
            <a:extLst>
              <a:ext uri="{FF2B5EF4-FFF2-40B4-BE49-F238E27FC236}">
                <a16:creationId xmlns:a16="http://schemas.microsoft.com/office/drawing/2014/main" id="{017B24FC-1FE0-42C0-8529-A0AF0ABF5907}"/>
              </a:ext>
            </a:extLst>
          </p:cNvPr>
          <p:cNvSpPr/>
          <p:nvPr/>
        </p:nvSpPr>
        <p:spPr>
          <a:xfrm>
            <a:off x="744565" y="1571769"/>
            <a:ext cx="4190041" cy="3977693"/>
          </a:xfrm>
          <a:prstGeom prst="roundRect">
            <a:avLst>
              <a:gd name="adj" fmla="val 565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2000" b="1" spc="50" dirty="0">
                <a:solidFill>
                  <a:schemeClr val="bg1"/>
                </a:solidFill>
                <a:latin typeface="Century Gothic" panose="020B0502020202020204" pitchFamily="34" charset="0"/>
                <a:cs typeface="Poppins Medium" panose="00000600000000000000" pitchFamily="2" charset="0"/>
              </a:rPr>
              <a:t>Infection control actions </a:t>
            </a:r>
            <a:br>
              <a:rPr lang="en-US" sz="2000" b="1" spc="50" dirty="0">
                <a:solidFill>
                  <a:schemeClr val="bg1"/>
                </a:solidFill>
                <a:latin typeface="Century Gothic" panose="020B0502020202020204" pitchFamily="34" charset="0"/>
                <a:cs typeface="Poppins Medium" panose="00000600000000000000" pitchFamily="2" charset="0"/>
              </a:rPr>
            </a:br>
            <a:r>
              <a:rPr lang="en-US" sz="2000" b="1" spc="50" dirty="0">
                <a:solidFill>
                  <a:schemeClr val="bg1"/>
                </a:solidFill>
                <a:latin typeface="Century Gothic" panose="020B0502020202020204" pitchFamily="34" charset="0"/>
                <a:cs typeface="Poppins Medium" panose="00000600000000000000" pitchFamily="2" charset="0"/>
              </a:rPr>
              <a:t>that could decrease or eliminate the risk of germ spread include:</a:t>
            </a:r>
            <a:endParaRPr lang="en-US" sz="1400" b="1" spc="50" dirty="0">
              <a:solidFill>
                <a:schemeClr val="bg1"/>
              </a:solidFill>
              <a:latin typeface="Century Gothic" panose="020B0502020202020204" pitchFamily="34" charset="0"/>
              <a:cs typeface="Poppins Medium" panose="00000600000000000000" pitchFamily="2" charset="0"/>
            </a:endParaRPr>
          </a:p>
          <a:p>
            <a:pPr marL="285750" indent="-171450">
              <a:spcBef>
                <a:spcPts val="600"/>
              </a:spcBef>
              <a:buFont typeface="Arial" panose="020B0604020202020204" pitchFamily="34" charset="0"/>
              <a:buChar char="•"/>
            </a:pPr>
            <a:r>
              <a:rPr lang="en-US" spc="50" dirty="0">
                <a:solidFill>
                  <a:schemeClr val="bg1"/>
                </a:solidFill>
                <a:latin typeface="Century Gothic" panose="020B0502020202020204" pitchFamily="34" charset="0"/>
                <a:cs typeface="Poppins Medium" panose="00000600000000000000" pitchFamily="2" charset="0"/>
              </a:rPr>
              <a:t>Better hand hygiene</a:t>
            </a:r>
          </a:p>
          <a:p>
            <a:pPr marL="285750" indent="-171450">
              <a:spcBef>
                <a:spcPts val="600"/>
              </a:spcBef>
              <a:buFont typeface="Arial" panose="020B0604020202020204" pitchFamily="34" charset="0"/>
              <a:buChar char="•"/>
            </a:pPr>
            <a:r>
              <a:rPr lang="en-US" spc="50" dirty="0">
                <a:solidFill>
                  <a:schemeClr val="bg1"/>
                </a:solidFill>
                <a:latin typeface="Century Gothic" panose="020B0502020202020204" pitchFamily="34" charset="0"/>
                <a:cs typeface="Poppins Medium" panose="00000600000000000000" pitchFamily="2" charset="0"/>
              </a:rPr>
              <a:t>Cleaning and disinfection</a:t>
            </a:r>
          </a:p>
          <a:p>
            <a:pPr marL="285750" indent="-171450">
              <a:spcBef>
                <a:spcPts val="600"/>
              </a:spcBef>
              <a:buFont typeface="Arial" panose="020B0604020202020204" pitchFamily="34" charset="0"/>
              <a:buChar char="•"/>
            </a:pPr>
            <a:r>
              <a:rPr lang="en-US" spc="50" dirty="0">
                <a:solidFill>
                  <a:schemeClr val="bg1"/>
                </a:solidFill>
                <a:latin typeface="Century Gothic" panose="020B0502020202020204" pitchFamily="34" charset="0"/>
                <a:cs typeface="Poppins Medium" panose="00000600000000000000" pitchFamily="2" charset="0"/>
              </a:rPr>
              <a:t>Using gowns and gloves</a:t>
            </a:r>
          </a:p>
          <a:p>
            <a:pPr marL="285750" indent="-171450">
              <a:spcBef>
                <a:spcPts val="600"/>
              </a:spcBef>
              <a:buFont typeface="Arial" panose="020B0604020202020204" pitchFamily="34" charset="0"/>
              <a:buChar char="•"/>
            </a:pPr>
            <a:r>
              <a:rPr lang="en-US" spc="50" dirty="0">
                <a:solidFill>
                  <a:schemeClr val="bg1"/>
                </a:solidFill>
                <a:latin typeface="Century Gothic" panose="020B0502020202020204" pitchFamily="34" charset="0"/>
                <a:cs typeface="Poppins Medium" panose="00000600000000000000" pitchFamily="2" charset="0"/>
              </a:rPr>
              <a:t>Decolonization of patients</a:t>
            </a:r>
          </a:p>
          <a:p>
            <a:pPr marL="285750" indent="-171450">
              <a:spcBef>
                <a:spcPts val="600"/>
              </a:spcBef>
              <a:buFont typeface="Arial" panose="020B0604020202020204" pitchFamily="34" charset="0"/>
              <a:buChar char="•"/>
            </a:pPr>
            <a:r>
              <a:rPr lang="en-US" spc="50" dirty="0">
                <a:solidFill>
                  <a:schemeClr val="bg1"/>
                </a:solidFill>
                <a:latin typeface="Century Gothic" panose="020B0502020202020204" pitchFamily="34" charset="0"/>
                <a:cs typeface="Poppins Medium" panose="00000600000000000000" pitchFamily="2" charset="0"/>
              </a:rPr>
              <a:t>Education of staff</a:t>
            </a:r>
          </a:p>
        </p:txBody>
      </p:sp>
    </p:spTree>
    <p:custDataLst>
      <p:tags r:id="rId1"/>
    </p:custDataLst>
    <p:extLst>
      <p:ext uri="{BB962C8B-B14F-4D97-AF65-F5344CB8AC3E}">
        <p14:creationId xmlns:p14="http://schemas.microsoft.com/office/powerpoint/2010/main" val="125899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C70252-FEE4-4888-9C70-4FB40557C38A}"/>
              </a:ext>
            </a:extLst>
          </p:cNvPr>
          <p:cNvSpPr>
            <a:spLocks noGrp="1"/>
          </p:cNvSpPr>
          <p:nvPr>
            <p:ph type="title"/>
          </p:nvPr>
        </p:nvSpPr>
        <p:spPr/>
        <p:txBody>
          <a:bodyPr/>
          <a:lstStyle/>
          <a:p>
            <a:r>
              <a:rPr lang="en-US" dirty="0"/>
              <a:t>Bringing It Together</a:t>
            </a:r>
          </a:p>
        </p:txBody>
      </p:sp>
    </p:spTree>
    <p:custDataLst>
      <p:tags r:id="rId1"/>
    </p:custDataLst>
    <p:extLst>
      <p:ext uri="{BB962C8B-B14F-4D97-AF65-F5344CB8AC3E}">
        <p14:creationId xmlns:p14="http://schemas.microsoft.com/office/powerpoint/2010/main" val="9867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A3D2-04E6-4C8C-BCD1-C9E30CDC4E7B}"/>
              </a:ext>
            </a:extLst>
          </p:cNvPr>
          <p:cNvSpPr>
            <a:spLocks noGrp="1"/>
          </p:cNvSpPr>
          <p:nvPr>
            <p:ph type="title"/>
          </p:nvPr>
        </p:nvSpPr>
        <p:spPr>
          <a:xfrm>
            <a:off x="1119116" y="488108"/>
            <a:ext cx="5636526" cy="1622431"/>
          </a:xfrm>
        </p:spPr>
        <p:txBody>
          <a:bodyPr/>
          <a:lstStyle/>
          <a:p>
            <a:r>
              <a:rPr lang="en-US" dirty="0"/>
              <a:t>Reflection </a:t>
            </a:r>
          </a:p>
        </p:txBody>
      </p:sp>
      <p:sp>
        <p:nvSpPr>
          <p:cNvPr id="3" name="Content Placeholder 2">
            <a:extLst>
              <a:ext uri="{FF2B5EF4-FFF2-40B4-BE49-F238E27FC236}">
                <a16:creationId xmlns:a16="http://schemas.microsoft.com/office/drawing/2014/main" id="{7D22CE3C-0157-4062-B570-7D0DDCC44DA0}"/>
              </a:ext>
            </a:extLst>
          </p:cNvPr>
          <p:cNvSpPr>
            <a:spLocks noGrp="1"/>
          </p:cNvSpPr>
          <p:nvPr>
            <p:ph idx="1"/>
          </p:nvPr>
        </p:nvSpPr>
        <p:spPr>
          <a:xfrm>
            <a:off x="1119116" y="2273903"/>
            <a:ext cx="4202392" cy="3451036"/>
          </a:xfrm>
        </p:spPr>
        <p:txBody>
          <a:bodyPr/>
          <a:lstStyle/>
          <a:p>
            <a:r>
              <a:rPr lang="en-US" sz="2000" dirty="0"/>
              <a:t>Thinking about your daily work, what is one step that you can take to recognize an infection risk? </a:t>
            </a:r>
          </a:p>
          <a:p>
            <a:r>
              <a:rPr lang="en-US" sz="2000" dirty="0"/>
              <a:t>Jot down one action you can take to stop the spread of germs.</a:t>
            </a:r>
          </a:p>
        </p:txBody>
      </p:sp>
    </p:spTree>
    <p:custDataLst>
      <p:tags r:id="rId1"/>
    </p:custDataLst>
    <p:extLst>
      <p:ext uri="{BB962C8B-B14F-4D97-AF65-F5344CB8AC3E}">
        <p14:creationId xmlns:p14="http://schemas.microsoft.com/office/powerpoint/2010/main" val="2438233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119115" y="1996868"/>
            <a:ext cx="5636526" cy="1622431"/>
          </a:xfrm>
        </p:spPr>
        <p:txBody>
          <a:bodyPr anchor="b">
            <a:normAutofit/>
          </a:bodyPr>
          <a:lstStyle/>
          <a:p>
            <a:r>
              <a:rPr lang="en-US" dirty="0"/>
              <a:t>Questions</a:t>
            </a:r>
          </a:p>
        </p:txBody>
      </p:sp>
    </p:spTree>
    <p:custDataLst>
      <p:tags r:id="rId1"/>
    </p:custDataLst>
    <p:extLst>
      <p:ext uri="{BB962C8B-B14F-4D97-AF65-F5344CB8AC3E}">
        <p14:creationId xmlns:p14="http://schemas.microsoft.com/office/powerpoint/2010/main" val="289203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AB59A5C4-D654-4AAD-BCDF-CFECE5CF93D8}"/>
              </a:ext>
              <a:ext uri="{C183D7F6-B498-43B3-948B-1728B52AA6E4}">
                <adec:decorative xmlns:adec="http://schemas.microsoft.com/office/drawing/2017/decorative" val="1"/>
              </a:ext>
            </a:extLst>
          </p:cNvPr>
          <p:cNvSpPr/>
          <p:nvPr/>
        </p:nvSpPr>
        <p:spPr>
          <a:xfrm>
            <a:off x="1199953" y="793697"/>
            <a:ext cx="1382634" cy="2743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a:xfrm>
            <a:off x="1119188" y="1257300"/>
            <a:ext cx="6287452" cy="479987"/>
          </a:xfrm>
        </p:spPr>
        <p:txBody>
          <a:bodyPr anchor="t">
            <a:noAutofit/>
          </a:bodyPr>
          <a:lstStyle/>
          <a:p>
            <a:r>
              <a:rPr lang="en-US" dirty="0"/>
              <a:t>Agenda</a:t>
            </a:r>
          </a:p>
        </p:txBody>
      </p:sp>
      <p:sp>
        <p:nvSpPr>
          <p:cNvPr id="14" name="TextBox 13">
            <a:extLst>
              <a:ext uri="{FF2B5EF4-FFF2-40B4-BE49-F238E27FC236}">
                <a16:creationId xmlns:a16="http://schemas.microsoft.com/office/drawing/2014/main" id="{EEADF5B7-2289-4C20-8900-5874D723F4F5}"/>
              </a:ext>
            </a:extLst>
          </p:cNvPr>
          <p:cNvSpPr txBox="1"/>
          <p:nvPr/>
        </p:nvSpPr>
        <p:spPr>
          <a:xfrm>
            <a:off x="1199954" y="816374"/>
            <a:ext cx="1361232" cy="246221"/>
          </a:xfrm>
          <a:prstGeom prst="rect">
            <a:avLst/>
          </a:prstGeom>
          <a:noFill/>
        </p:spPr>
        <p:txBody>
          <a:bodyPr wrap="square" rtlCol="0">
            <a:spAutoFit/>
          </a:bodyPr>
          <a:lstStyle/>
          <a:p>
            <a:pPr algn="ctr"/>
            <a:r>
              <a:rPr lang="en-US" sz="1000" b="1" spc="50" dirty="0">
                <a:solidFill>
                  <a:schemeClr val="bg1"/>
                </a:solidFill>
                <a:latin typeface="Century Gothic" panose="020B0502020202020204" pitchFamily="34" charset="0"/>
                <a:cs typeface="Poppins Medium" panose="00000600000000000000" pitchFamily="2" charset="0"/>
              </a:rPr>
              <a:t>Welcome</a:t>
            </a:r>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48334" y="1737287"/>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p:txBody>
          <a:bodyPr>
            <a:normAutofit/>
          </a:bodyPr>
          <a:lstStyle/>
          <a:p>
            <a:r>
              <a:rPr lang="en-US" sz="2000" dirty="0"/>
              <a:t>Welcome and Introductions</a:t>
            </a:r>
          </a:p>
          <a:p>
            <a:r>
              <a:rPr lang="en-US" sz="2000" dirty="0"/>
              <a:t>Recognizing Risk Using Reservoirs</a:t>
            </a:r>
          </a:p>
          <a:p>
            <a:r>
              <a:rPr lang="en-US" sz="2000" dirty="0"/>
              <a:t>How Did the Germ Spread</a:t>
            </a:r>
          </a:p>
          <a:p>
            <a:r>
              <a:rPr lang="en-US" sz="2000" dirty="0"/>
              <a:t>Bringing It Together</a:t>
            </a:r>
          </a:p>
          <a:p>
            <a:r>
              <a:rPr lang="en-US" sz="2000" dirty="0"/>
              <a:t>Conclusion</a:t>
            </a:r>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160D-974E-4F5A-9D1F-EB36D6454324}"/>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84978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753354" y="933877"/>
            <a:ext cx="9925050" cy="928688"/>
          </a:xfrm>
        </p:spPr>
        <p:txBody>
          <a:bodyPr anchor="t">
            <a:normAutofit/>
          </a:bodyPr>
          <a:lstStyle/>
          <a:p>
            <a:r>
              <a:rPr lang="en-US" dirty="0"/>
              <a:t>Key Takeaways</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753353" y="1724297"/>
            <a:ext cx="10572143" cy="3773624"/>
          </a:xfrm>
        </p:spPr>
        <p:txBody>
          <a:bodyPr>
            <a:noAutofit/>
          </a:bodyPr>
          <a:lstStyle/>
          <a:p>
            <a:pPr>
              <a:lnSpc>
                <a:spcPct val="100000"/>
              </a:lnSpc>
              <a:buSzPct val="130000"/>
              <a:buBlip>
                <a:blip r:embed="rId4">
                  <a:extLst>
                    <a:ext uri="{96DAC541-7B7A-43D3-8B79-37D633B846F1}">
                      <asvg:svgBlip xmlns:asvg="http://schemas.microsoft.com/office/drawing/2016/SVG/main" r:embed="rId5"/>
                    </a:ext>
                  </a:extLst>
                </a:blip>
              </a:buBlip>
            </a:pPr>
            <a:r>
              <a:rPr lang="en-US" sz="2000" dirty="0"/>
              <a:t>Germs are found in certain places – called reservoirs – and need a pathway to spread to other places and people.</a:t>
            </a:r>
          </a:p>
          <a:p>
            <a:pPr>
              <a:lnSpc>
                <a:spcPct val="100000"/>
              </a:lnSpc>
              <a:buSzPct val="130000"/>
              <a:buBlip>
                <a:blip r:embed="rId4">
                  <a:extLst>
                    <a:ext uri="{96DAC541-7B7A-43D3-8B79-37D633B846F1}">
                      <asvg:svgBlip xmlns:asvg="http://schemas.microsoft.com/office/drawing/2016/SVG/main" r:embed="rId5"/>
                    </a:ext>
                  </a:extLst>
                </a:blip>
              </a:buBlip>
            </a:pPr>
            <a:r>
              <a:rPr lang="en-US" sz="2000" dirty="0"/>
              <a:t>When you understand where germs live and how they might be moved from one place to another or to people, you can recognize the risk for it to happen. </a:t>
            </a:r>
          </a:p>
          <a:p>
            <a:pPr>
              <a:lnSpc>
                <a:spcPct val="100000"/>
              </a:lnSpc>
              <a:buSzPct val="130000"/>
              <a:buBlip>
                <a:blip r:embed="rId4">
                  <a:extLst>
                    <a:ext uri="{96DAC541-7B7A-43D3-8B79-37D633B846F1}">
                      <asvg:svgBlip xmlns:asvg="http://schemas.microsoft.com/office/drawing/2016/SVG/main" r:embed="rId5"/>
                    </a:ext>
                  </a:extLst>
                </a:blip>
              </a:buBlip>
            </a:pPr>
            <a:r>
              <a:rPr lang="en-US" sz="2000" dirty="0"/>
              <a:t>When you recognize risks for germs to spread, you can choose the right infection control actions to keep it from happening.</a:t>
            </a:r>
          </a:p>
        </p:txBody>
      </p:sp>
    </p:spTree>
    <p:custDataLst>
      <p:tags r:id="rId1"/>
    </p:custDataLst>
    <p:extLst>
      <p:ext uri="{BB962C8B-B14F-4D97-AF65-F5344CB8AC3E}">
        <p14:creationId xmlns:p14="http://schemas.microsoft.com/office/powerpoint/2010/main" val="352242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831-C0A4-43BD-83CB-0FB0ED421693}"/>
              </a:ext>
            </a:extLst>
          </p:cNvPr>
          <p:cNvSpPr>
            <a:spLocks noGrp="1"/>
          </p:cNvSpPr>
          <p:nvPr>
            <p:ph type="title"/>
          </p:nvPr>
        </p:nvSpPr>
        <p:spPr>
          <a:xfrm>
            <a:off x="753354" y="488109"/>
            <a:ext cx="9840038" cy="677270"/>
          </a:xfrm>
        </p:spPr>
        <p:txBody>
          <a:bodyPr/>
          <a:lstStyle/>
          <a:p>
            <a:r>
              <a:rPr lang="en-US" dirty="0"/>
              <a:t>How to Get Involved and Feedback</a:t>
            </a:r>
          </a:p>
        </p:txBody>
      </p:sp>
      <p:sp>
        <p:nvSpPr>
          <p:cNvPr id="3" name="Content Placeholder 2">
            <a:extLst>
              <a:ext uri="{FF2B5EF4-FFF2-40B4-BE49-F238E27FC236}">
                <a16:creationId xmlns:a16="http://schemas.microsoft.com/office/drawing/2014/main" id="{EA7FE9FA-2F49-4CAC-8794-C7881CF14D8C}"/>
              </a:ext>
            </a:extLst>
          </p:cNvPr>
          <p:cNvSpPr>
            <a:spLocks noGrp="1"/>
          </p:cNvSpPr>
          <p:nvPr>
            <p:ph idx="1"/>
          </p:nvPr>
        </p:nvSpPr>
        <p:spPr>
          <a:xfrm>
            <a:off x="1279524" y="1340803"/>
            <a:ext cx="6492875" cy="4176712"/>
          </a:xfrm>
        </p:spPr>
        <p:txBody>
          <a:bodyPr>
            <a:noAutofit/>
          </a:bodyPr>
          <a:lstStyle/>
          <a:p>
            <a:r>
              <a:rPr lang="en-US" sz="1800" dirty="0"/>
              <a:t>Project Firstline on CDC.gov: </a:t>
            </a:r>
          </a:p>
          <a:p>
            <a:pPr>
              <a:spcBef>
                <a:spcPts val="0"/>
              </a:spcBef>
            </a:pPr>
            <a:r>
              <a:rPr lang="en-US" sz="1800" dirty="0">
                <a:solidFill>
                  <a:srgbClr val="1F419A"/>
                </a:solidFill>
                <a:hlinkClick r:id="rId5">
                  <a:extLst>
                    <a:ext uri="{A12FA001-AC4F-418D-AE19-62706E023703}">
                      <ahyp:hlinkClr xmlns:ahyp="http://schemas.microsoft.com/office/drawing/2018/hyperlinkcolor" val="tx"/>
                    </a:ext>
                  </a:extLst>
                </a:hlinkClick>
              </a:rPr>
              <a:t>https://www.cdc.gov/infection</a:t>
            </a:r>
            <a:br>
              <a:rPr lang="en-US" sz="1800" dirty="0">
                <a:solidFill>
                  <a:srgbClr val="1F419A"/>
                </a:solidFill>
                <a:hlinkClick r:id="rId5">
                  <a:extLst>
                    <a:ext uri="{A12FA001-AC4F-418D-AE19-62706E023703}">
                      <ahyp:hlinkClr xmlns:ahyp="http://schemas.microsoft.com/office/drawing/2018/hyperlinkcolor" val="tx"/>
                    </a:ext>
                  </a:extLst>
                </a:hlinkClick>
              </a:rPr>
            </a:br>
            <a:r>
              <a:rPr lang="en-US" sz="1800" dirty="0">
                <a:solidFill>
                  <a:srgbClr val="1F419A"/>
                </a:solidFill>
                <a:hlinkClick r:id="rId5">
                  <a:extLst>
                    <a:ext uri="{A12FA001-AC4F-418D-AE19-62706E023703}">
                      <ahyp:hlinkClr xmlns:ahyp="http://schemas.microsoft.com/office/drawing/2018/hyperlinkcolor" val="tx"/>
                    </a:ext>
                  </a:extLst>
                </a:hlinkClick>
              </a:rPr>
              <a:t>control/projectfirstline/index.html</a:t>
            </a:r>
            <a:endParaRPr lang="en-US" sz="1800" dirty="0">
              <a:solidFill>
                <a:srgbClr val="1F419A"/>
              </a:solidFill>
            </a:endParaRPr>
          </a:p>
          <a:p>
            <a:r>
              <a:rPr lang="en-US" sz="1800" dirty="0"/>
              <a:t>CDC’s Project Firstline on Facebook:</a:t>
            </a:r>
          </a:p>
          <a:p>
            <a:pPr>
              <a:spcBef>
                <a:spcPts val="0"/>
              </a:spcBef>
            </a:pPr>
            <a:r>
              <a:rPr lang="en-US" sz="1800" dirty="0">
                <a:solidFill>
                  <a:srgbClr val="1F419A"/>
                </a:solidFill>
                <a:hlinkClick r:id="rId6">
                  <a:extLst>
                    <a:ext uri="{A12FA001-AC4F-418D-AE19-62706E023703}">
                      <ahyp:hlinkClr xmlns:ahyp="http://schemas.microsoft.com/office/drawing/2018/hyperlinkcolor" val="tx"/>
                    </a:ext>
                  </a:extLst>
                </a:hlinkClick>
              </a:rPr>
              <a:t>https://www.facebook.com/CDCProjectFirstline</a:t>
            </a:r>
            <a:r>
              <a:rPr lang="en-US" sz="1800" dirty="0">
                <a:solidFill>
                  <a:srgbClr val="1F419A"/>
                </a:solidFill>
              </a:rPr>
              <a:t>   </a:t>
            </a:r>
          </a:p>
          <a:p>
            <a:r>
              <a:rPr lang="en-US" sz="1800" dirty="0"/>
              <a:t>CDC’s Project Firstline on Twitter:</a:t>
            </a:r>
          </a:p>
          <a:p>
            <a:pPr>
              <a:spcBef>
                <a:spcPts val="0"/>
              </a:spcBef>
            </a:pPr>
            <a:r>
              <a:rPr lang="en-US" sz="1800" dirty="0">
                <a:solidFill>
                  <a:srgbClr val="1F419A"/>
                </a:solidFill>
                <a:hlinkClick r:id="rId7">
                  <a:extLst>
                    <a:ext uri="{A12FA001-AC4F-418D-AE19-62706E023703}">
                      <ahyp:hlinkClr xmlns:ahyp="http://schemas.microsoft.com/office/drawing/2018/hyperlinkcolor" val="tx"/>
                    </a:ext>
                  </a:extLst>
                </a:hlinkClick>
              </a:rPr>
              <a:t>https://twitter.com/CDC_Firstline</a:t>
            </a:r>
            <a:r>
              <a:rPr lang="en-US" sz="1800" dirty="0">
                <a:solidFill>
                  <a:srgbClr val="1F419A"/>
                </a:solidFill>
              </a:rPr>
              <a:t> </a:t>
            </a:r>
          </a:p>
          <a:p>
            <a:r>
              <a:rPr lang="en-US" sz="1800" dirty="0"/>
              <a:t>Project Firstline </a:t>
            </a:r>
            <a:r>
              <a:rPr lang="en-US" sz="1800" i="1" dirty="0"/>
              <a:t>Inside Infection Control </a:t>
            </a:r>
            <a:r>
              <a:rPr lang="en-US" sz="1800" dirty="0"/>
              <a:t>on YouTube:</a:t>
            </a:r>
          </a:p>
          <a:p>
            <a:pPr>
              <a:spcBef>
                <a:spcPts val="0"/>
              </a:spcBef>
            </a:pPr>
            <a:r>
              <a:rPr lang="en-US" sz="1800" dirty="0">
                <a:solidFill>
                  <a:srgbClr val="1F419A"/>
                </a:solidFill>
                <a:hlinkClick r:id="rId8">
                  <a:extLst>
                    <a:ext uri="{A12FA001-AC4F-418D-AE19-62706E023703}">
                      <ahyp:hlinkClr xmlns:ahyp="http://schemas.microsoft.com/office/drawing/2018/hyperlinkcolor" val="tx"/>
                    </a:ext>
                  </a:extLst>
                </a:hlinkClick>
              </a:rPr>
              <a:t>https://www.youtube.com/playlist?list=PLvrp9iOILTQZQGtDnSDGViKDdRtIc13VX</a:t>
            </a:r>
            <a:r>
              <a:rPr lang="en-US" sz="1800" dirty="0">
                <a:solidFill>
                  <a:srgbClr val="1F419A"/>
                </a:solidFill>
              </a:rPr>
              <a:t>  </a:t>
            </a:r>
          </a:p>
          <a:p>
            <a:r>
              <a:rPr lang="en-US" sz="1800" dirty="0"/>
              <a:t>To sign up for Project Firstline e-mails, click here: </a:t>
            </a:r>
            <a:r>
              <a:rPr lang="en-US" sz="1800" dirty="0">
                <a:solidFill>
                  <a:srgbClr val="1F419A"/>
                </a:solidFill>
                <a:hlinkClick r:id="rId9">
                  <a:extLst>
                    <a:ext uri="{A12FA001-AC4F-418D-AE19-62706E023703}">
                      <ahyp:hlinkClr xmlns:ahyp="http://schemas.microsoft.com/office/drawing/2018/hyperlinkcolor" val="tx"/>
                    </a:ext>
                  </a:extLst>
                </a:hlinkClick>
              </a:rPr>
              <a:t>https://tools.cdc.gov/campaignproxyservice/subscriptions.aspx?topic_id=USCDC_2104</a:t>
            </a:r>
            <a:r>
              <a:rPr lang="en-US" sz="1800" dirty="0">
                <a:solidFill>
                  <a:srgbClr val="1F419A"/>
                </a:solidFill>
              </a:rPr>
              <a:t>     </a:t>
            </a:r>
          </a:p>
        </p:txBody>
      </p:sp>
      <p:sp>
        <p:nvSpPr>
          <p:cNvPr id="4" name="Content Placeholder 3">
            <a:extLst>
              <a:ext uri="{FF2B5EF4-FFF2-40B4-BE49-F238E27FC236}">
                <a16:creationId xmlns:a16="http://schemas.microsoft.com/office/drawing/2014/main" id="{5EAF075A-AC00-426E-9408-6BC5D57BA8F6}"/>
              </a:ext>
            </a:extLst>
          </p:cNvPr>
          <p:cNvSpPr>
            <a:spLocks noGrp="1"/>
          </p:cNvSpPr>
          <p:nvPr>
            <p:ph type="body" sz="quarter" idx="10"/>
          </p:nvPr>
        </p:nvSpPr>
        <p:spPr>
          <a:xfrm>
            <a:off x="7909560" y="1340803"/>
            <a:ext cx="3642678" cy="4176712"/>
          </a:xfrm>
        </p:spPr>
        <p:txBody>
          <a:bodyPr>
            <a:normAutofit/>
          </a:bodyPr>
          <a:lstStyle/>
          <a:p>
            <a:r>
              <a:rPr lang="en-US" sz="1800" dirty="0"/>
              <a:t>Project Firstline feedback form: </a:t>
            </a:r>
            <a:r>
              <a:rPr lang="en-US" sz="1800" dirty="0">
                <a:solidFill>
                  <a:srgbClr val="1F419A"/>
                </a:solidFill>
                <a:hlinkClick r:id="rId10">
                  <a:extLst>
                    <a:ext uri="{A12FA001-AC4F-418D-AE19-62706E023703}">
                      <ahyp:hlinkClr xmlns:ahyp="http://schemas.microsoft.com/office/drawing/2018/hyperlinkcolor" val="tx"/>
                    </a:ext>
                  </a:extLst>
                </a:hlinkClick>
              </a:rPr>
              <a:t>https://www.cdc.gov/infectioncontrol/pdf/projectfirstline/TTK-ParticipantFeedback-508.pdf</a:t>
            </a:r>
            <a:r>
              <a:rPr lang="en-US" sz="1800" dirty="0">
                <a:solidFill>
                  <a:srgbClr val="1F419A"/>
                </a:solidFill>
              </a:rPr>
              <a:t> </a:t>
            </a:r>
          </a:p>
          <a:p>
            <a:r>
              <a:rPr lang="en-US" sz="1800" dirty="0">
                <a:highlight>
                  <a:srgbClr val="FFFF00"/>
                </a:highlight>
              </a:rPr>
              <a:t>Placeholder for partners to add their own links</a:t>
            </a:r>
          </a:p>
        </p:txBody>
      </p:sp>
    </p:spTree>
    <p:custDataLst>
      <p:tags r:id="rId1"/>
    </p:custDataLst>
    <p:extLst>
      <p:ext uri="{BB962C8B-B14F-4D97-AF65-F5344CB8AC3E}">
        <p14:creationId xmlns:p14="http://schemas.microsoft.com/office/powerpoint/2010/main" val="4757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92FD-9002-494E-9C8B-D897FF3193FA}"/>
              </a:ext>
            </a:extLst>
          </p:cNvPr>
          <p:cNvSpPr>
            <a:spLocks noGrp="1"/>
          </p:cNvSpPr>
          <p:nvPr>
            <p:ph type="title"/>
          </p:nvPr>
        </p:nvSpPr>
        <p:spPr/>
        <p:txBody>
          <a:bodyPr/>
          <a:lstStyle/>
          <a:p>
            <a:r>
              <a:rPr lang="en-US" dirty="0"/>
              <a:t>Recognizing Risk Using Reservoirs</a:t>
            </a:r>
          </a:p>
        </p:txBody>
      </p:sp>
    </p:spTree>
    <p:custDataLst>
      <p:tags r:id="rId1"/>
    </p:custDataLst>
    <p:extLst>
      <p:ext uri="{BB962C8B-B14F-4D97-AF65-F5344CB8AC3E}">
        <p14:creationId xmlns:p14="http://schemas.microsoft.com/office/powerpoint/2010/main" val="3025063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A156B6-3A4B-734A-8D10-F08B67B35BC9}"/>
              </a:ext>
            </a:extLst>
          </p:cNvPr>
          <p:cNvSpPr>
            <a:spLocks noGrp="1"/>
          </p:cNvSpPr>
          <p:nvPr>
            <p:ph type="title"/>
          </p:nvPr>
        </p:nvSpPr>
        <p:spPr/>
        <p:txBody>
          <a:bodyPr/>
          <a:lstStyle/>
          <a:p>
            <a:r>
              <a:rPr lang="en-US" dirty="0"/>
              <a:t>Recognizing Risk</a:t>
            </a:r>
          </a:p>
        </p:txBody>
      </p:sp>
      <p:sp>
        <p:nvSpPr>
          <p:cNvPr id="7" name="Content Placeholder 6">
            <a:extLst>
              <a:ext uri="{FF2B5EF4-FFF2-40B4-BE49-F238E27FC236}">
                <a16:creationId xmlns:a16="http://schemas.microsoft.com/office/drawing/2014/main" id="{D185F37C-CFF8-574D-8EC1-6708D80F1A01}"/>
              </a:ext>
            </a:extLst>
          </p:cNvPr>
          <p:cNvSpPr>
            <a:spLocks noGrp="1"/>
          </p:cNvSpPr>
          <p:nvPr>
            <p:ph idx="1"/>
          </p:nvPr>
        </p:nvSpPr>
        <p:spPr/>
        <p:txBody>
          <a:bodyPr/>
          <a:lstStyle/>
          <a:p>
            <a:r>
              <a:rPr lang="en-US" sz="2000" b="1" dirty="0"/>
              <a:t>Risk Recognition: </a:t>
            </a:r>
            <a:r>
              <a:rPr lang="en-US" sz="2000" dirty="0"/>
              <a:t>Seeing the potential for a problem to happen.</a:t>
            </a:r>
          </a:p>
          <a:p>
            <a:pPr lvl="1"/>
            <a:r>
              <a:rPr lang="en-US" sz="2000" dirty="0"/>
              <a:t>Seeing a potential problem doesn’t mean the problem will definitely happen!</a:t>
            </a:r>
          </a:p>
          <a:p>
            <a:pPr lvl="1"/>
            <a:r>
              <a:rPr lang="en-US" sz="2000" dirty="0"/>
              <a:t>We take action to keep something bad from happening.</a:t>
            </a:r>
          </a:p>
          <a:p>
            <a:r>
              <a:rPr lang="en-US" sz="2000" b="1" dirty="0"/>
              <a:t>Reservoir</a:t>
            </a:r>
            <a:r>
              <a:rPr lang="en-US" sz="2000" dirty="0"/>
              <a:t>: a place where germs live and thrive.</a:t>
            </a:r>
          </a:p>
          <a:p>
            <a:r>
              <a:rPr lang="en-US" sz="2000" b="1" dirty="0"/>
              <a:t>Pathway</a:t>
            </a:r>
            <a:r>
              <a:rPr lang="en-US" sz="2000" dirty="0"/>
              <a:t>: a way for germs to be spread from their reservoir to another reservoir, or to a person to infect.</a:t>
            </a:r>
          </a:p>
        </p:txBody>
      </p:sp>
    </p:spTree>
    <p:custDataLst>
      <p:tags r:id="rId1"/>
    </p:custDataLst>
    <p:extLst>
      <p:ext uri="{BB962C8B-B14F-4D97-AF65-F5344CB8AC3E}">
        <p14:creationId xmlns:p14="http://schemas.microsoft.com/office/powerpoint/2010/main" val="38449475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A156B6-3A4B-734A-8D10-F08B67B35BC9}"/>
              </a:ext>
            </a:extLst>
          </p:cNvPr>
          <p:cNvSpPr>
            <a:spLocks noGrp="1"/>
          </p:cNvSpPr>
          <p:nvPr>
            <p:ph type="title"/>
          </p:nvPr>
        </p:nvSpPr>
        <p:spPr/>
        <p:txBody>
          <a:bodyPr/>
          <a:lstStyle/>
          <a:p>
            <a:r>
              <a:rPr lang="en-US" dirty="0"/>
              <a:t>Germs in Healthcare</a:t>
            </a:r>
          </a:p>
        </p:txBody>
      </p:sp>
      <p:sp>
        <p:nvSpPr>
          <p:cNvPr id="7" name="Content Placeholder 6">
            <a:extLst>
              <a:ext uri="{FF2B5EF4-FFF2-40B4-BE49-F238E27FC236}">
                <a16:creationId xmlns:a16="http://schemas.microsoft.com/office/drawing/2014/main" id="{D185F37C-CFF8-574D-8EC1-6708D80F1A01}"/>
              </a:ext>
            </a:extLst>
          </p:cNvPr>
          <p:cNvSpPr>
            <a:spLocks noGrp="1"/>
          </p:cNvSpPr>
          <p:nvPr>
            <p:ph idx="1"/>
          </p:nvPr>
        </p:nvSpPr>
        <p:spPr>
          <a:xfrm>
            <a:off x="838200" y="1270000"/>
            <a:ext cx="10515600" cy="4317999"/>
          </a:xfrm>
        </p:spPr>
        <p:txBody>
          <a:bodyPr/>
          <a:lstStyle/>
          <a:p>
            <a:pPr marL="0" indent="0">
              <a:lnSpc>
                <a:spcPct val="100000"/>
              </a:lnSpc>
              <a:buNone/>
            </a:pPr>
            <a:r>
              <a:rPr lang="en-US" sz="2000" b="1" dirty="0"/>
              <a:t>Reservoirs in the human body</a:t>
            </a:r>
            <a:r>
              <a:rPr lang="en-US" sz="2000" dirty="0"/>
              <a:t>: skin, gastrointestinal (GI) system or “gut,” respiratory system, blood</a:t>
            </a:r>
          </a:p>
          <a:p>
            <a:pPr marL="0" indent="0">
              <a:lnSpc>
                <a:spcPct val="100000"/>
              </a:lnSpc>
              <a:buNone/>
            </a:pPr>
            <a:r>
              <a:rPr lang="en-US" sz="2000" b="1" dirty="0"/>
              <a:t>Reservoirs in the healthcare environment</a:t>
            </a:r>
            <a:r>
              <a:rPr lang="en-US" sz="2000" dirty="0"/>
              <a:t>: water and wet surfaces, dry surfaces, dirt and dust, and devices</a:t>
            </a:r>
          </a:p>
          <a:p>
            <a:pPr marL="0" indent="0">
              <a:lnSpc>
                <a:spcPct val="100000"/>
              </a:lnSpc>
              <a:buNone/>
            </a:pPr>
            <a:r>
              <a:rPr lang="en-US" sz="2000" b="1" dirty="0"/>
              <a:t>Common pathways for germ spread in healthcare:</a:t>
            </a:r>
          </a:p>
          <a:p>
            <a:pPr lvl="1">
              <a:lnSpc>
                <a:spcPct val="100000"/>
              </a:lnSpc>
            </a:pPr>
            <a:r>
              <a:rPr lang="en-US" sz="2000" dirty="0"/>
              <a:t>Touch</a:t>
            </a:r>
          </a:p>
          <a:p>
            <a:pPr lvl="1">
              <a:lnSpc>
                <a:spcPct val="100000"/>
              </a:lnSpc>
            </a:pPr>
            <a:r>
              <a:rPr lang="en-US" sz="2000" dirty="0"/>
              <a:t>Breathing in</a:t>
            </a:r>
          </a:p>
          <a:p>
            <a:pPr lvl="1">
              <a:lnSpc>
                <a:spcPct val="100000"/>
              </a:lnSpc>
            </a:pPr>
            <a:r>
              <a:rPr lang="en-US" sz="2000" dirty="0"/>
              <a:t>Splashes or sprays</a:t>
            </a:r>
          </a:p>
          <a:p>
            <a:pPr lvl="1">
              <a:lnSpc>
                <a:spcPct val="100000"/>
              </a:lnSpc>
            </a:pPr>
            <a:r>
              <a:rPr lang="en-US" sz="2000" dirty="0"/>
              <a:t>Bypassing or breaking down the body’s natural defenses</a:t>
            </a:r>
          </a:p>
        </p:txBody>
      </p:sp>
    </p:spTree>
    <p:custDataLst>
      <p:tags r:id="rId1"/>
    </p:custDataLst>
    <p:extLst>
      <p:ext uri="{BB962C8B-B14F-4D97-AF65-F5344CB8AC3E}">
        <p14:creationId xmlns:p14="http://schemas.microsoft.com/office/powerpoint/2010/main" val="40548929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6C463F-C12C-4E0A-B7E0-7D8DA2612B6B}"/>
              </a:ext>
              <a:ext uri="{C183D7F6-B498-43B3-948B-1728B52AA6E4}">
                <adec:decorative xmlns:adec="http://schemas.microsoft.com/office/drawing/2017/decorative" val="1"/>
              </a:ext>
            </a:extLst>
          </p:cNvPr>
          <p:cNvSpPr/>
          <p:nvPr/>
        </p:nvSpPr>
        <p:spPr>
          <a:xfrm flipV="1">
            <a:off x="676520" y="3260231"/>
            <a:ext cx="1697971" cy="1121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65E36E-EB99-9748-8266-8906395010E6}"/>
              </a:ext>
            </a:extLst>
          </p:cNvPr>
          <p:cNvSpPr>
            <a:spLocks noGrp="1"/>
          </p:cNvSpPr>
          <p:nvPr>
            <p:ph type="title"/>
          </p:nvPr>
        </p:nvSpPr>
        <p:spPr>
          <a:xfrm>
            <a:off x="583371" y="989216"/>
            <a:ext cx="2478428" cy="1544122"/>
          </a:xfrm>
        </p:spPr>
        <p:txBody>
          <a:bodyPr/>
          <a:lstStyle/>
          <a:p>
            <a:pPr>
              <a:defRPr/>
            </a:pPr>
            <a:r>
              <a:rPr lang="en-US" dirty="0"/>
              <a:t>Elements of How Germs Spread and Cause Infection</a:t>
            </a:r>
          </a:p>
        </p:txBody>
      </p:sp>
      <p:sp>
        <p:nvSpPr>
          <p:cNvPr id="18" name="Content Placeholder 2">
            <a:extLst>
              <a:ext uri="{FF2B5EF4-FFF2-40B4-BE49-F238E27FC236}">
                <a16:creationId xmlns:a16="http://schemas.microsoft.com/office/drawing/2014/main" id="{6F11C48E-A9D1-482F-92EC-DC965C5BAD18}"/>
              </a:ext>
            </a:extLst>
          </p:cNvPr>
          <p:cNvSpPr txBox="1">
            <a:spLocks/>
          </p:cNvSpPr>
          <p:nvPr/>
        </p:nvSpPr>
        <p:spPr>
          <a:xfrm>
            <a:off x="3830551" y="583825"/>
            <a:ext cx="1909770" cy="910387"/>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Reservoirs</a:t>
            </a:r>
          </a:p>
        </p:txBody>
      </p:sp>
      <p:sp>
        <p:nvSpPr>
          <p:cNvPr id="20" name="Content Placeholder 2">
            <a:extLst>
              <a:ext uri="{FF2B5EF4-FFF2-40B4-BE49-F238E27FC236}">
                <a16:creationId xmlns:a16="http://schemas.microsoft.com/office/drawing/2014/main" id="{514DA6EE-02A1-4FF4-9FFC-C3440311DD32}"/>
              </a:ext>
            </a:extLst>
          </p:cNvPr>
          <p:cNvSpPr txBox="1">
            <a:spLocks/>
          </p:cNvSpPr>
          <p:nvPr/>
        </p:nvSpPr>
        <p:spPr>
          <a:xfrm>
            <a:off x="8894093" y="583825"/>
            <a:ext cx="1909770" cy="505605"/>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Person</a:t>
            </a:r>
          </a:p>
        </p:txBody>
      </p:sp>
      <p:sp>
        <p:nvSpPr>
          <p:cNvPr id="38" name="Content Placeholder 2">
            <a:extLst>
              <a:ext uri="{FF2B5EF4-FFF2-40B4-BE49-F238E27FC236}">
                <a16:creationId xmlns:a16="http://schemas.microsoft.com/office/drawing/2014/main" id="{E6ABE23B-C133-42CA-B256-65784235A2F9}"/>
              </a:ext>
            </a:extLst>
          </p:cNvPr>
          <p:cNvSpPr txBox="1">
            <a:spLocks/>
          </p:cNvSpPr>
          <p:nvPr/>
        </p:nvSpPr>
        <p:spPr>
          <a:xfrm>
            <a:off x="2894101" y="5087009"/>
            <a:ext cx="1909770" cy="505605"/>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Pathways</a:t>
            </a:r>
          </a:p>
        </p:txBody>
      </p:sp>
      <p:sp>
        <p:nvSpPr>
          <p:cNvPr id="39" name="Content Placeholder 2">
            <a:extLst>
              <a:ext uri="{FF2B5EF4-FFF2-40B4-BE49-F238E27FC236}">
                <a16:creationId xmlns:a16="http://schemas.microsoft.com/office/drawing/2014/main" id="{B9860C84-3CFF-45C5-B974-92767319D57D}"/>
              </a:ext>
            </a:extLst>
          </p:cNvPr>
          <p:cNvSpPr txBox="1">
            <a:spLocks/>
          </p:cNvSpPr>
          <p:nvPr/>
        </p:nvSpPr>
        <p:spPr>
          <a:xfrm>
            <a:off x="6290633" y="5053274"/>
            <a:ext cx="1909770" cy="505605"/>
          </a:xfrm>
          <a:prstGeom prst="rect">
            <a:avLst/>
          </a:prstGeom>
        </p:spPr>
        <p:txBody>
          <a:bodyPr vert="horz" lIns="91440" tIns="45720" rIns="91440" bIns="45720" rtlCol="0">
            <a:no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Body’s </a:t>
            </a:r>
            <a:br>
              <a:rPr lang="en-US" sz="1800" b="1" dirty="0"/>
            </a:br>
            <a:r>
              <a:rPr lang="en-US" sz="1800" b="1" dirty="0"/>
              <a:t>defenses</a:t>
            </a:r>
          </a:p>
        </p:txBody>
      </p:sp>
      <p:sp>
        <p:nvSpPr>
          <p:cNvPr id="40" name="Content Placeholder 2">
            <a:extLst>
              <a:ext uri="{FF2B5EF4-FFF2-40B4-BE49-F238E27FC236}">
                <a16:creationId xmlns:a16="http://schemas.microsoft.com/office/drawing/2014/main" id="{E83E3B44-3AB4-41AC-89D6-4D0322DC2663}"/>
              </a:ext>
            </a:extLst>
          </p:cNvPr>
          <p:cNvSpPr txBox="1">
            <a:spLocks/>
          </p:cNvSpPr>
          <p:nvPr/>
        </p:nvSpPr>
        <p:spPr>
          <a:xfrm>
            <a:off x="9856481" y="4817652"/>
            <a:ext cx="1909770" cy="505605"/>
          </a:xfrm>
          <a:prstGeom prst="rect">
            <a:avLst/>
          </a:prstGeom>
        </p:spPr>
        <p:txBody>
          <a:bodyPr vert="horz" lIns="91440" tIns="45720" rIns="91440" bIns="45720" rtlCol="0">
            <a:noAutofit/>
          </a:bodyPr>
          <a:lstStyle>
            <a:lvl1pPr marL="342900" indent="-342900" algn="l" defTabSz="914400" rtl="0" eaLnBrk="1" latinLnBrk="0" hangingPunct="1">
              <a:lnSpc>
                <a:spcPct val="95000"/>
              </a:lnSpc>
              <a:spcBef>
                <a:spcPts val="1200"/>
              </a:spcBef>
              <a:buClr>
                <a:schemeClr val="accent4"/>
              </a:buClr>
              <a:buSzPct val="105000"/>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1pPr>
            <a:lvl2pPr marL="800100" indent="-342900" algn="l" defTabSz="914400" rtl="0" eaLnBrk="1" latinLnBrk="0" hangingPunct="1">
              <a:lnSpc>
                <a:spcPct val="95000"/>
              </a:lnSpc>
              <a:spcBef>
                <a:spcPts val="1200"/>
              </a:spcBef>
              <a:buClrTx/>
              <a:buSzPct val="90000"/>
              <a:buFont typeface="Courier New" panose="02070309020205020404" pitchFamily="49" charset="0"/>
              <a:buChar char="o"/>
              <a:defRPr sz="2800" kern="1200">
                <a:solidFill>
                  <a:schemeClr val="accent4"/>
                </a:solidFill>
                <a:latin typeface="Century Gothic" panose="020B0502020202020204" pitchFamily="34" charset="0"/>
                <a:ea typeface="+mn-ea"/>
                <a:cs typeface="+mn-cs"/>
              </a:defRPr>
            </a:lvl2pPr>
            <a:lvl3pPr marL="1257300" indent="-342900" algn="l" defTabSz="914400" rtl="0" eaLnBrk="1" latinLnBrk="0" hangingPunct="1">
              <a:lnSpc>
                <a:spcPct val="95000"/>
              </a:lnSpc>
              <a:spcBef>
                <a:spcPts val="1200"/>
              </a:spcBef>
              <a:buFont typeface="Wingdings" panose="05000000000000000000" pitchFamily="2" charset="2"/>
              <a:buChar char="§"/>
              <a:defRPr sz="2800" kern="1200">
                <a:solidFill>
                  <a:schemeClr val="accent4"/>
                </a:solidFill>
                <a:latin typeface="Century Gothic" panose="020B0502020202020204" pitchFamily="34" charset="0"/>
                <a:ea typeface="+mn-ea"/>
                <a:cs typeface="+mn-cs"/>
              </a:defRPr>
            </a:lvl3pPr>
            <a:lvl4pPr marL="1714500" indent="-342900" algn="l" defTabSz="914400" rtl="0" eaLnBrk="1" latinLnBrk="0" hangingPunct="1">
              <a:lnSpc>
                <a:spcPct val="95000"/>
              </a:lnSpc>
              <a:spcBef>
                <a:spcPts val="500"/>
              </a:spcBef>
              <a:buFont typeface="Arial" panose="020B0604020202020204" pitchFamily="34" charset="0"/>
              <a:buChar char="•"/>
              <a:defRPr sz="2800" kern="1200">
                <a:solidFill>
                  <a:schemeClr val="accent4"/>
                </a:solidFill>
                <a:latin typeface="Century Gothic" panose="020B0502020202020204" pitchFamily="34" charset="0"/>
                <a:ea typeface="+mn-ea"/>
                <a:cs typeface="+mn-cs"/>
              </a:defRPr>
            </a:lvl4pPr>
            <a:lvl5pPr marL="2171700" indent="-342900" algn="l" defTabSz="914400" rtl="0" eaLnBrk="1" latinLnBrk="0" hangingPunct="1">
              <a:lnSpc>
                <a:spcPct val="95000"/>
              </a:lnSpc>
              <a:spcBef>
                <a:spcPts val="500"/>
              </a:spcBef>
              <a:buFont typeface="Century Gothic" panose="020B0502020202020204" pitchFamily="34" charset="0"/>
              <a:buChar char="―"/>
              <a:defRPr sz="2800"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Germ </a:t>
            </a:r>
            <a:br>
              <a:rPr lang="en-US" sz="1800" b="1" dirty="0"/>
            </a:br>
            <a:r>
              <a:rPr lang="en-US" sz="1800" b="1" dirty="0"/>
              <a:t>survival</a:t>
            </a:r>
          </a:p>
        </p:txBody>
      </p:sp>
    </p:spTree>
    <p:custDataLst>
      <p:tags r:id="rId1"/>
    </p:custDataLst>
    <p:extLst>
      <p:ext uri="{BB962C8B-B14F-4D97-AF65-F5344CB8AC3E}">
        <p14:creationId xmlns:p14="http://schemas.microsoft.com/office/powerpoint/2010/main" val="166661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D2CC-6AB2-6B49-BCFD-06A46233F01C}"/>
              </a:ext>
            </a:extLst>
          </p:cNvPr>
          <p:cNvSpPr>
            <a:spLocks noGrp="1"/>
          </p:cNvSpPr>
          <p:nvPr>
            <p:ph type="title"/>
          </p:nvPr>
        </p:nvSpPr>
        <p:spPr/>
        <p:txBody>
          <a:bodyPr/>
          <a:lstStyle/>
          <a:p>
            <a:r>
              <a:rPr lang="en-US" dirty="0"/>
              <a:t>How Did the Germ Spread?</a:t>
            </a:r>
          </a:p>
        </p:txBody>
      </p:sp>
    </p:spTree>
    <p:custDataLst>
      <p:tags r:id="rId1"/>
    </p:custDataLst>
    <p:extLst>
      <p:ext uri="{BB962C8B-B14F-4D97-AF65-F5344CB8AC3E}">
        <p14:creationId xmlns:p14="http://schemas.microsoft.com/office/powerpoint/2010/main" val="8898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D82545C-7E3F-3E41-A556-0801ED280A7D}"/>
              </a:ext>
              <a:ext uri="{C183D7F6-B498-43B3-948B-1728B52AA6E4}">
                <adec:decorative xmlns:adec="http://schemas.microsoft.com/office/drawing/2017/decorative" val="1"/>
              </a:ext>
            </a:extLst>
          </p:cNvPr>
          <p:cNvSpPr/>
          <p:nvPr/>
        </p:nvSpPr>
        <p:spPr>
          <a:xfrm>
            <a:off x="753354" y="594359"/>
            <a:ext cx="2519170" cy="46375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50BFD0-69AC-407E-9B0C-DCE31692992B}"/>
              </a:ext>
            </a:extLst>
          </p:cNvPr>
          <p:cNvSpPr>
            <a:spLocks noGrp="1"/>
          </p:cNvSpPr>
          <p:nvPr>
            <p:ph type="title"/>
          </p:nvPr>
        </p:nvSpPr>
        <p:spPr>
          <a:xfrm>
            <a:off x="768344" y="843592"/>
            <a:ext cx="9925248" cy="929211"/>
          </a:xfrm>
        </p:spPr>
        <p:txBody>
          <a:bodyPr>
            <a:normAutofit/>
          </a:bodyPr>
          <a:lstStyle/>
          <a:p>
            <a:r>
              <a:rPr lang="en-US" sz="3000" dirty="0"/>
              <a:t>How Did the Germ Spread? </a:t>
            </a:r>
          </a:p>
        </p:txBody>
      </p:sp>
      <p:sp>
        <p:nvSpPr>
          <p:cNvPr id="7" name="TextBox 6">
            <a:extLst>
              <a:ext uri="{FF2B5EF4-FFF2-40B4-BE49-F238E27FC236}">
                <a16:creationId xmlns:a16="http://schemas.microsoft.com/office/drawing/2014/main" id="{51C573D0-1EF2-9249-9D21-464E675AACDD}"/>
              </a:ext>
            </a:extLst>
          </p:cNvPr>
          <p:cNvSpPr txBox="1"/>
          <p:nvPr/>
        </p:nvSpPr>
        <p:spPr>
          <a:xfrm>
            <a:off x="753354" y="643918"/>
            <a:ext cx="2480175" cy="369332"/>
          </a:xfrm>
          <a:prstGeom prst="rect">
            <a:avLst/>
          </a:prstGeom>
          <a:noFill/>
        </p:spPr>
        <p:txBody>
          <a:bodyPr wrap="square" rtlCol="0">
            <a:spAutoFit/>
          </a:bodyPr>
          <a:lstStyle/>
          <a:p>
            <a:pPr algn="ctr"/>
            <a:r>
              <a:rPr lang="en-US" b="1" spc="50" dirty="0">
                <a:solidFill>
                  <a:schemeClr val="bg1"/>
                </a:solidFill>
                <a:latin typeface="Century Gothic" panose="020B0502020202020204" pitchFamily="34" charset="0"/>
                <a:cs typeface="Poppins Medium" panose="00000600000000000000" pitchFamily="2" charset="0"/>
              </a:rPr>
              <a:t>Scenario</a:t>
            </a:r>
          </a:p>
        </p:txBody>
      </p:sp>
      <p:sp>
        <p:nvSpPr>
          <p:cNvPr id="3" name="Content Placeholder 2">
            <a:extLst>
              <a:ext uri="{FF2B5EF4-FFF2-40B4-BE49-F238E27FC236}">
                <a16:creationId xmlns:a16="http://schemas.microsoft.com/office/drawing/2014/main" id="{F3969985-9C96-46C8-8128-5796C9AF6874}"/>
              </a:ext>
            </a:extLst>
          </p:cNvPr>
          <p:cNvSpPr>
            <a:spLocks noGrp="1"/>
          </p:cNvSpPr>
          <p:nvPr>
            <p:ph idx="1"/>
          </p:nvPr>
        </p:nvSpPr>
        <p:spPr>
          <a:xfrm>
            <a:off x="768343" y="2012118"/>
            <a:ext cx="5152771" cy="3661767"/>
          </a:xfrm>
        </p:spPr>
        <p:txBody>
          <a:bodyPr/>
          <a:lstStyle/>
          <a:p>
            <a:pPr marL="228600" indent="-228600">
              <a:lnSpc>
                <a:spcPct val="100000"/>
              </a:lnSpc>
            </a:pPr>
            <a:r>
              <a:rPr lang="en-US" sz="2000" b="1" dirty="0"/>
              <a:t>Scenario: </a:t>
            </a:r>
            <a:r>
              <a:rPr lang="en-US" sz="2000" i="1" dirty="0"/>
              <a:t>Staphylococcus aureus </a:t>
            </a:r>
            <a:br>
              <a:rPr lang="en-US" sz="2000" dirty="0"/>
            </a:br>
            <a:r>
              <a:rPr lang="en-US" sz="2000" dirty="0"/>
              <a:t>(</a:t>
            </a:r>
            <a:r>
              <a:rPr lang="en-US" sz="2000" i="1" dirty="0"/>
              <a:t>S. aureus</a:t>
            </a:r>
            <a:r>
              <a:rPr lang="en-US" sz="2000" dirty="0"/>
              <a:t>) spreads to a patient.</a:t>
            </a:r>
          </a:p>
          <a:p>
            <a:pPr marL="228600" indent="-228600">
              <a:lnSpc>
                <a:spcPct val="100000"/>
              </a:lnSpc>
            </a:pPr>
            <a:r>
              <a:rPr lang="en-US" sz="2000" b="1" dirty="0"/>
              <a:t>Discussion: </a:t>
            </a:r>
            <a:r>
              <a:rPr lang="en-US" sz="2000" dirty="0"/>
              <a:t>Recognize the reservoirs </a:t>
            </a:r>
            <a:br>
              <a:rPr lang="en-US" sz="2000" dirty="0"/>
            </a:br>
            <a:r>
              <a:rPr lang="en-US" sz="2000" dirty="0"/>
              <a:t>and pathways that are risks for the germ to spread.</a:t>
            </a:r>
          </a:p>
        </p:txBody>
      </p:sp>
    </p:spTree>
    <p:custDataLst>
      <p:tags r:id="rId1"/>
    </p:custDataLst>
    <p:extLst>
      <p:ext uri="{BB962C8B-B14F-4D97-AF65-F5344CB8AC3E}">
        <p14:creationId xmlns:p14="http://schemas.microsoft.com/office/powerpoint/2010/main" val="30779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BFD0-69AC-407E-9B0C-DCE31692992B}"/>
              </a:ext>
            </a:extLst>
          </p:cNvPr>
          <p:cNvSpPr>
            <a:spLocks noGrp="1"/>
          </p:cNvSpPr>
          <p:nvPr>
            <p:ph type="title"/>
          </p:nvPr>
        </p:nvSpPr>
        <p:spPr/>
        <p:txBody>
          <a:bodyPr/>
          <a:lstStyle/>
          <a:p>
            <a:r>
              <a:rPr lang="en-US" i="1" dirty="0"/>
              <a:t>Staphylococcus aureus </a:t>
            </a:r>
            <a:r>
              <a:rPr lang="en-US" dirty="0"/>
              <a:t>(</a:t>
            </a:r>
            <a:r>
              <a:rPr lang="en-US" i="1" dirty="0"/>
              <a:t>S. aureus</a:t>
            </a:r>
            <a:r>
              <a:rPr lang="en-US" dirty="0"/>
              <a:t>)</a:t>
            </a:r>
            <a:r>
              <a:rPr lang="en-US" i="1" dirty="0"/>
              <a:t> </a:t>
            </a:r>
            <a:r>
              <a:rPr lang="en-US" dirty="0"/>
              <a:t>Basics</a:t>
            </a:r>
          </a:p>
        </p:txBody>
      </p:sp>
      <p:sp>
        <p:nvSpPr>
          <p:cNvPr id="5" name="Content Placeholder 4">
            <a:extLst>
              <a:ext uri="{FF2B5EF4-FFF2-40B4-BE49-F238E27FC236}">
                <a16:creationId xmlns:a16="http://schemas.microsoft.com/office/drawing/2014/main" id="{7DE435DD-720A-4247-AA15-409F11F77F5D}"/>
              </a:ext>
            </a:extLst>
          </p:cNvPr>
          <p:cNvSpPr>
            <a:spLocks noGrp="1"/>
          </p:cNvSpPr>
          <p:nvPr>
            <p:ph idx="1"/>
          </p:nvPr>
        </p:nvSpPr>
        <p:spPr>
          <a:xfrm>
            <a:off x="838200" y="1417320"/>
            <a:ext cx="10515600" cy="3807823"/>
          </a:xfrm>
        </p:spPr>
        <p:txBody>
          <a:bodyPr/>
          <a:lstStyle/>
          <a:p>
            <a:r>
              <a:rPr lang="en-US" sz="2000" dirty="0"/>
              <a:t>Commonly called “staph”</a:t>
            </a:r>
          </a:p>
          <a:p>
            <a:r>
              <a:rPr lang="en-US" sz="2000" dirty="0"/>
              <a:t>Type of germ (bacteria)</a:t>
            </a:r>
          </a:p>
          <a:p>
            <a:r>
              <a:rPr lang="en-US" sz="2000" dirty="0"/>
              <a:t>Common, most of the time does not cause any harm</a:t>
            </a:r>
          </a:p>
          <a:p>
            <a:r>
              <a:rPr lang="en-US" sz="2000" dirty="0"/>
              <a:t>Can cause serious or fatal infections</a:t>
            </a:r>
          </a:p>
          <a:p>
            <a:r>
              <a:rPr lang="en-US" sz="2000" dirty="0"/>
              <a:t>Some types are resistant to antibiotics</a:t>
            </a:r>
          </a:p>
          <a:p>
            <a:r>
              <a:rPr lang="en-US" sz="2000" dirty="0"/>
              <a:t>Anyone can get an infection, but some groups are at higher risk:</a:t>
            </a:r>
          </a:p>
          <a:p>
            <a:pPr lvl="1"/>
            <a:r>
              <a:rPr lang="en-US" sz="2000" dirty="0"/>
              <a:t>People with chronic conditions, such as diabetes or cancer</a:t>
            </a:r>
          </a:p>
          <a:p>
            <a:pPr lvl="1"/>
            <a:r>
              <a:rPr lang="en-US" sz="2000" dirty="0"/>
              <a:t>Patients in healthcare</a:t>
            </a:r>
          </a:p>
        </p:txBody>
      </p:sp>
      <p:sp>
        <p:nvSpPr>
          <p:cNvPr id="3" name="Rectangle 2">
            <a:extLst>
              <a:ext uri="{FF2B5EF4-FFF2-40B4-BE49-F238E27FC236}">
                <a16:creationId xmlns:a16="http://schemas.microsoft.com/office/drawing/2014/main" id="{ECEDEE43-137C-C14F-B42E-B8D7898CAB61}"/>
              </a:ext>
            </a:extLst>
          </p:cNvPr>
          <p:cNvSpPr/>
          <p:nvPr/>
        </p:nvSpPr>
        <p:spPr>
          <a:xfrm>
            <a:off x="838200" y="5417491"/>
            <a:ext cx="5782352" cy="307777"/>
          </a:xfrm>
          <a:prstGeom prst="rect">
            <a:avLst/>
          </a:prstGeom>
        </p:spPr>
        <p:txBody>
          <a:bodyPr wrap="none">
            <a:spAutoFit/>
          </a:bodyPr>
          <a:lstStyle/>
          <a:p>
            <a:r>
              <a:rPr lang="en-US" sz="1400" dirty="0">
                <a:solidFill>
                  <a:schemeClr val="accent4"/>
                </a:solidFill>
              </a:rPr>
              <a:t>From </a:t>
            </a:r>
            <a:r>
              <a:rPr lang="en-US" sz="1400" i="1" dirty="0">
                <a:solidFill>
                  <a:schemeClr val="accent4"/>
                </a:solidFill>
                <a:hlinkClick r:id="rId5"/>
              </a:rPr>
              <a:t>Staphylococcus aureus </a:t>
            </a:r>
            <a:r>
              <a:rPr lang="en-US" sz="1400" dirty="0">
                <a:solidFill>
                  <a:schemeClr val="accent4"/>
                </a:solidFill>
                <a:hlinkClick r:id="rId5"/>
              </a:rPr>
              <a:t>in Healthcare Settings | HAI | CDC</a:t>
            </a:r>
            <a:endParaRPr lang="en-US" sz="1400" dirty="0">
              <a:solidFill>
                <a:schemeClr val="accent4"/>
              </a:solidFill>
            </a:endParaRPr>
          </a:p>
        </p:txBody>
      </p:sp>
    </p:spTree>
    <p:custDataLst>
      <p:tags r:id="rId1"/>
    </p:custDataLst>
    <p:extLst>
      <p:ext uri="{BB962C8B-B14F-4D97-AF65-F5344CB8AC3E}">
        <p14:creationId xmlns:p14="http://schemas.microsoft.com/office/powerpoint/2010/main" val="114753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1917</TotalTime>
  <Words>4291</Words>
  <Application>Microsoft Office PowerPoint</Application>
  <PresentationFormat>Widescreen</PresentationFormat>
  <Paragraphs>280</Paragraphs>
  <Slides>22</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Avenir LT Std 45 Book</vt:lpstr>
      <vt:lpstr>Avenir LT Std 55 Roman</vt:lpstr>
      <vt:lpstr>Avenir LT Std 65 Medium</vt:lpstr>
      <vt:lpstr>Calibri</vt:lpstr>
      <vt:lpstr>Century Gothic</vt:lpstr>
      <vt:lpstr>Courier New</vt:lpstr>
      <vt:lpstr>Segoe UI</vt:lpstr>
      <vt:lpstr>Wingdings</vt:lpstr>
      <vt:lpstr>Wingdings 3</vt:lpstr>
      <vt:lpstr>13780_PFL_PPT_template_Avenir_2-26-21_DRAFT</vt:lpstr>
      <vt:lpstr>Recognizing Risk Using Reservoirs: A Review</vt:lpstr>
      <vt:lpstr>Agenda</vt:lpstr>
      <vt:lpstr>Recognizing Risk Using Reservoirs</vt:lpstr>
      <vt:lpstr>Recognizing Risk</vt:lpstr>
      <vt:lpstr>Germs in Healthcare</vt:lpstr>
      <vt:lpstr>Elements of How Germs Spread and Cause Infection</vt:lpstr>
      <vt:lpstr>How Did the Germ Spread?</vt:lpstr>
      <vt:lpstr>How Did the Germ Spread? </vt:lpstr>
      <vt:lpstr>Staphylococcus aureus (S. aureus) Basics</vt:lpstr>
      <vt:lpstr>Identify how staph could be spread by touch in this scenario.</vt:lpstr>
      <vt:lpstr>Recognizing Reservoirs and Pathways</vt:lpstr>
      <vt:lpstr>Reservoirs: S. aureus</vt:lpstr>
      <vt:lpstr>Pathways: S. aureus</vt:lpstr>
      <vt:lpstr>Flash Breakouts</vt:lpstr>
      <vt:lpstr>Discussion</vt:lpstr>
      <vt:lpstr>Challenge</vt:lpstr>
      <vt:lpstr>Bringing It Together</vt:lpstr>
      <vt:lpstr>Reflection </vt:lpstr>
      <vt:lpstr>Questions</vt:lpstr>
      <vt:lpstr>Conclusion</vt:lpstr>
      <vt:lpstr>Key Takeaways</vt:lpstr>
      <vt:lpstr>How to Get Involved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Risk Using Reservoirs: A Review</dc:title>
  <dc:subject>Reservoirs are places where germs live and persist.</dc:subject>
  <dc:creator>CDC;Project Firstline</dc:creator>
  <cp:keywords>Germs, recognizing risk, reservoirs, where germs live, infection control, germ spread</cp:keywords>
  <cp:lastModifiedBy>Occoquan, Danny</cp:lastModifiedBy>
  <cp:revision>203</cp:revision>
  <dcterms:created xsi:type="dcterms:W3CDTF">2021-12-16T15:04:03Z</dcterms:created>
  <dcterms:modified xsi:type="dcterms:W3CDTF">2022-02-24T21:41:08Z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