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4"/>
    <p:sldMasterId id="2147483858" r:id="rId5"/>
    <p:sldMasterId id="2147483865" r:id="rId6"/>
    <p:sldMasterId id="2147483878" r:id="rId7"/>
  </p:sldMasterIdLst>
  <p:notesMasterIdLst>
    <p:notesMasterId r:id="rId26"/>
  </p:notesMasterIdLst>
  <p:handoutMasterIdLst>
    <p:handoutMasterId r:id="rId27"/>
  </p:handoutMasterIdLst>
  <p:sldIdLst>
    <p:sldId id="262" r:id="rId8"/>
    <p:sldId id="467" r:id="rId9"/>
    <p:sldId id="519" r:id="rId10"/>
    <p:sldId id="520" r:id="rId11"/>
    <p:sldId id="521" r:id="rId12"/>
    <p:sldId id="522" r:id="rId13"/>
    <p:sldId id="523" r:id="rId14"/>
    <p:sldId id="524" r:id="rId15"/>
    <p:sldId id="525" r:id="rId16"/>
    <p:sldId id="538" r:id="rId17"/>
    <p:sldId id="539" r:id="rId18"/>
    <p:sldId id="540" r:id="rId19"/>
    <p:sldId id="541" r:id="rId20"/>
    <p:sldId id="542" r:id="rId21"/>
    <p:sldId id="543" r:id="rId22"/>
    <p:sldId id="544" r:id="rId23"/>
    <p:sldId id="545" r:id="rId24"/>
    <p:sldId id="546" r:id="rId25"/>
  </p:sldIdLst>
  <p:sldSz cx="9144000" cy="5143500" type="screen16x9"/>
  <p:notesSz cx="7010400" cy="9296400"/>
  <p:embeddedFontLst>
    <p:embeddedFont>
      <p:font typeface="Calibri" panose="020F0502020204030204" pitchFamily="34" charset="0"/>
      <p:regular r:id="rId28"/>
      <p:bold r:id="rId29"/>
      <p:italic r:id="rId30"/>
      <p:boldItalic r:id="rId31"/>
    </p:embeddedFont>
    <p:embeddedFont>
      <p:font typeface="Calibri Light" panose="020F0302020204030204" pitchFamily="34" charset="0"/>
      <p:regular r:id="rId32"/>
      <p:italic r:id="rId33"/>
    </p:embeddedFont>
    <p:embeddedFont>
      <p:font typeface="Myriad Web Pro" panose="020B0604020202020204" charset="0"/>
      <p:regular r:id="rId34"/>
      <p:bold r:id="rId35"/>
      <p:italic r:id="rId36"/>
      <p:boldItalic r:id="rId37"/>
    </p:embeddedFont>
    <p:embeddedFont>
      <p:font typeface="Open Sans" panose="020B0606030504020204" pitchFamily="34" charset="0"/>
      <p:regular r:id="rId38"/>
      <p:bold r:id="rId39"/>
      <p:italic r:id="rId40"/>
      <p:boldItalic r:id="rId41"/>
    </p:embeddedFont>
    <p:embeddedFont>
      <p:font typeface="Segoe UI" panose="020B0502040204020203" pitchFamily="34" charset="0"/>
      <p:regular r:id="rId42"/>
      <p:bold r:id="rId43"/>
      <p:italic r:id="rId44"/>
      <p:boldItalic r:id="rId45"/>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D312E5-B386-FD00-9D6D-F758A93DB5DF}" name="Satcher Johnson, Anna (CDC/DDID/NCHHSTP/DHP)" initials="SJA(" userId="S::ats5@cdc.gov::859705da-8d2a-450d-b6ee-217719c7a3f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Elenwa, Faith (CDC/DDID/NCHHSTP/DHP)" initials="EF(" lastIdx="11" clrIdx="6">
    <p:extLst>
      <p:ext uri="{19B8F6BF-5375-455C-9EA6-DF929625EA0E}">
        <p15:presenceInfo xmlns:p15="http://schemas.microsoft.com/office/powerpoint/2012/main" userId="S::ryx1@cdc.gov::026eb223-be53-409b-b77c-19a3e39a97b7" providerId="AD"/>
      </p:ext>
    </p:extLst>
  </p:cmAuthor>
  <p:cmAuthor id="1" name="Heitgerd, Janet (CDC/OID/NCHHSTP)" initials="HJ(" lastIdx="5" clrIdx="0">
    <p:extLst>
      <p:ext uri="{19B8F6BF-5375-455C-9EA6-DF929625EA0E}">
        <p15:presenceInfo xmlns:p15="http://schemas.microsoft.com/office/powerpoint/2012/main" userId="S-1-5-21-1207783550-2075000910-922709458-169293" providerId="AD"/>
      </p:ext>
    </p:extLst>
  </p:cmAuthor>
  <p:cmAuthor id="2" name="Watson, Lakeshia (CDC)" initials="WL(" lastIdx="1" clrIdx="1">
    <p:extLst>
      <p:ext uri="{19B8F6BF-5375-455C-9EA6-DF929625EA0E}">
        <p15:presenceInfo xmlns:p15="http://schemas.microsoft.com/office/powerpoint/2012/main" userId="S-1-5-21-1207783550-2075000910-922709458-549023" providerId="AD"/>
      </p:ext>
    </p:extLst>
  </p:cmAuthor>
  <p:cmAuthor id="3" name="Satcher Johnson, Anna (CDC/OID/NCHHSTP)" initials="SJA(" lastIdx="9" clrIdx="2">
    <p:extLst>
      <p:ext uri="{19B8F6BF-5375-455C-9EA6-DF929625EA0E}">
        <p15:presenceInfo xmlns:p15="http://schemas.microsoft.com/office/powerpoint/2012/main" userId="S-1-5-21-1207783550-2075000910-922709458-178843" providerId="AD"/>
      </p:ext>
    </p:extLst>
  </p:cmAuthor>
  <p:cmAuthor id="4" name="Gant, Zanetta (CDC/DDID/NCHHSTP/DHPSE)" initials="GZ(" lastIdx="7" clrIdx="3">
    <p:extLst>
      <p:ext uri="{19B8F6BF-5375-455C-9EA6-DF929625EA0E}">
        <p15:presenceInfo xmlns:p15="http://schemas.microsoft.com/office/powerpoint/2012/main" userId="S::uwf5@cdc.gov::284cc311-1e87-4ea5-9da8-c846e742387d" providerId="AD"/>
      </p:ext>
    </p:extLst>
  </p:cmAuthor>
  <p:cmAuthor id="5" name="Dailey, Andre (CDC/DDID/NCHHSTP/DHP)" initials="DA(" lastIdx="6" clrIdx="4">
    <p:extLst>
      <p:ext uri="{19B8F6BF-5375-455C-9EA6-DF929625EA0E}">
        <p15:presenceInfo xmlns:p15="http://schemas.microsoft.com/office/powerpoint/2012/main" userId="S::hgu7@cdc.gov::e95087a4-0233-4675-b06e-dc07fa22ab87" providerId="AD"/>
      </p:ext>
    </p:extLst>
  </p:cmAuthor>
  <p:cmAuthor id="6" name="Satcher Johnson, Anna (CDC/DDID/NCHHSTP/DHP)" initials="SJA(" lastIdx="23" clrIdx="5">
    <p:extLst>
      <p:ext uri="{19B8F6BF-5375-455C-9EA6-DF929625EA0E}">
        <p15:presenceInfo xmlns:p15="http://schemas.microsoft.com/office/powerpoint/2012/main" userId="S::ats5@cdc.gov::859705da-8d2a-450d-b6ee-217719c7a3f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01A"/>
    <a:srgbClr val="00788A"/>
    <a:srgbClr val="FFFFFF"/>
    <a:srgbClr val="00928F"/>
    <a:srgbClr val="5F5F5F"/>
    <a:srgbClr val="0F56DC"/>
    <a:srgbClr val="437FF1"/>
    <a:srgbClr val="86B2D8"/>
    <a:srgbClr val="00B0F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22" autoAdjust="0"/>
    <p:restoredTop sz="75518" autoAdjust="0"/>
  </p:normalViewPr>
  <p:slideViewPr>
    <p:cSldViewPr snapToGrid="0">
      <p:cViewPr varScale="1">
        <p:scale>
          <a:sx n="105" d="100"/>
          <a:sy n="105" d="100"/>
        </p:scale>
        <p:origin x="1626" y="90"/>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20" d="100"/>
        <a:sy n="120" d="100"/>
      </p:scale>
      <p:origin x="0" y="0"/>
    </p:cViewPr>
  </p:sorterViewPr>
  <p:notesViewPr>
    <p:cSldViewPr snapToGrid="0" showGuides="1">
      <p:cViewPr varScale="1">
        <p:scale>
          <a:sx n="49" d="100"/>
          <a:sy n="49" d="100"/>
        </p:scale>
        <p:origin x="2832"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9" Type="http://schemas.openxmlformats.org/officeDocument/2006/relationships/font" Target="fonts/font12.fntdata"/><Relationship Id="rId21" Type="http://schemas.openxmlformats.org/officeDocument/2006/relationships/slide" Target="slides/slide14.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font" Target="fonts/font2.fntdata"/><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4.fntdata"/><Relationship Id="rId44" Type="http://schemas.openxmlformats.org/officeDocument/2006/relationships/font" Target="fonts/font17.fntdata"/><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viewProps" Target="viewProps.xml"/><Relationship Id="rId8" Type="http://schemas.openxmlformats.org/officeDocument/2006/relationships/slide" Target="slides/slide1.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commentAuthors" Target="commentAuthors.xml"/><Relationship Id="rId20" Type="http://schemas.openxmlformats.org/officeDocument/2006/relationships/slide" Target="slides/slide13.xml"/><Relationship Id="rId41" Type="http://schemas.openxmlformats.org/officeDocument/2006/relationships/font" Target="fonts/font14.fntdata"/><Relationship Id="rId1" Type="http://schemas.openxmlformats.org/officeDocument/2006/relationships/customXml" Target="../customXml/item1.xml"/><Relationship Id="rId6"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a:p>
        </p:txBody>
      </p:sp>
      <p:sp>
        <p:nvSpPr>
          <p:cNvPr id="3" name="Date Placeholder 2"/>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CCD9D4F3-1CB6-4E57-BC6A-8FDD6DF1AC39}" type="datetimeFigureOut">
              <a:rPr lang="en-US" smtClean="0"/>
              <a:t>4/6/2023</a:t>
            </a:fld>
            <a:endParaRPr lang="en-US"/>
          </a:p>
        </p:txBody>
      </p:sp>
      <p:sp>
        <p:nvSpPr>
          <p:cNvPr id="4" name="Footer Placeholder 3"/>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lIns="88139" tIns="44070" rIns="88139" bIns="4407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0734" y="1"/>
            <a:ext cx="3038145" cy="464205"/>
          </a:xfrm>
          <a:prstGeom prst="rect">
            <a:avLst/>
          </a:prstGeom>
        </p:spPr>
        <p:txBody>
          <a:bodyPr vert="horz" lIns="88139" tIns="44070" rIns="88139" bIns="4407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4/6/2023</a:t>
            </a:fld>
            <a:endParaRPr lang="en-US"/>
          </a:p>
        </p:txBody>
      </p:sp>
      <p:sp>
        <p:nvSpPr>
          <p:cNvPr id="4" name="Slide Image Placeholder 3"/>
          <p:cNvSpPr>
            <a:spLocks noGrp="1" noRot="1" noChangeAspect="1"/>
          </p:cNvSpPr>
          <p:nvPr>
            <p:ph type="sldImg" idx="2"/>
          </p:nvPr>
        </p:nvSpPr>
        <p:spPr>
          <a:xfrm>
            <a:off x="406400" y="698500"/>
            <a:ext cx="6197600" cy="3486150"/>
          </a:xfrm>
          <a:prstGeom prst="rect">
            <a:avLst/>
          </a:prstGeom>
          <a:noFill/>
          <a:ln w="12700">
            <a:solidFill>
              <a:prstClr val="black"/>
            </a:solidFill>
          </a:ln>
        </p:spPr>
        <p:txBody>
          <a:bodyPr vert="horz" lIns="88139" tIns="44070" rIns="88139" bIns="44070" rtlCol="0" anchor="ctr"/>
          <a:lstStyle/>
          <a:p>
            <a:pPr lvl="0"/>
            <a:endParaRPr lang="en-US" noProof="0"/>
          </a:p>
        </p:txBody>
      </p:sp>
      <p:sp>
        <p:nvSpPr>
          <p:cNvPr id="5" name="Notes Placeholder 4"/>
          <p:cNvSpPr>
            <a:spLocks noGrp="1"/>
          </p:cNvSpPr>
          <p:nvPr>
            <p:ph type="body" sz="quarter" idx="3"/>
          </p:nvPr>
        </p:nvSpPr>
        <p:spPr>
          <a:xfrm>
            <a:off x="701345" y="4416099"/>
            <a:ext cx="5607711" cy="4182457"/>
          </a:xfrm>
          <a:prstGeom prst="rect">
            <a:avLst/>
          </a:prstGeom>
        </p:spPr>
        <p:txBody>
          <a:bodyPr vert="horz" lIns="88139" tIns="44070" rIns="88139" bIns="4407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0659"/>
            <a:ext cx="3038145" cy="464205"/>
          </a:xfrm>
          <a:prstGeom prst="rect">
            <a:avLst/>
          </a:prstGeom>
        </p:spPr>
        <p:txBody>
          <a:bodyPr vert="horz" lIns="88139" tIns="44070" rIns="88139" bIns="4407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lIns="88139" tIns="44070" rIns="88139" bIns="4407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gis.cdc.gov/grasp/nchhstpatlas/main.html?value=atlas"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census.gov/programs-surveys/metro-micro.html"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census.gov/programs-surveys/metro-micro.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census.gov/programs-surveys/metro-micro.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census.gov/programs-surveys/metro-micro.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census.gov/programs-surveys/metro-micro.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census.gov/programs-surveys/metro-micro.htm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census.gov/programs-surveys/metro-micro.html"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census.gov/programs-surveys/metro-micro.html"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census.gov/programs-surveys/metro-micro.html"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census.gov/programs-surveys/metro-micro.html"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a:t>HIV Infection,</a:t>
            </a:r>
            <a:r>
              <a:rPr lang="en-US" baseline="0" dirty="0"/>
              <a:t> Stage 3 (AIDS), 2021.</a:t>
            </a:r>
            <a:r>
              <a:rPr lang="en-US" dirty="0"/>
              <a:t> </a:t>
            </a:r>
          </a:p>
          <a:p>
            <a:endParaRPr lang="en-US" dirty="0"/>
          </a:p>
          <a:p>
            <a:r>
              <a:rPr lang="en-US" dirty="0"/>
              <a:t>For all slides in this series, the following notes apply:</a:t>
            </a:r>
          </a:p>
          <a:p>
            <a:r>
              <a:rPr lang="en-US" dirty="0"/>
              <a:t> </a:t>
            </a:r>
            <a:r>
              <a:rPr lang="en-US" sz="1200" kern="1200" dirty="0">
                <a:solidFill>
                  <a:schemeClr val="tx1"/>
                </a:solidFill>
                <a:effectLst/>
                <a:latin typeface="+mn-lt"/>
                <a:ea typeface="+mn-ea"/>
                <a:cs typeface="+mn-cs"/>
              </a:rPr>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All data presented in this slide set were reported to CDC through December 31, 2022, and are considered provisional and subject to change as additional reports are submitted for HIV cases and as HIV surveillance data quality improves with further evaluation of the surveillance system and data repository. Because reporting delays can impact the reliability of data presented in this report, caution should be applied when interpreting the results. </a:t>
            </a:r>
            <a:r>
              <a:rPr lang="en-US" sz="1200" dirty="0">
                <a:solidFill>
                  <a:srgbClr val="5F5F5F"/>
                </a:solidFill>
                <a:latin typeface="Calibri" panose="020F0502020204030204" pitchFamily="34" charset="0"/>
              </a:rPr>
              <a:t>Data for 2020 should be interpreted with caution due to the impact of the COVID-19 pandemic on access to HIV testing, care-related services, and case surveillance activities in state/local jurisdictions.</a:t>
            </a:r>
            <a:r>
              <a:rPr lang="en-US" sz="1200" b="0" dirty="0">
                <a:solidFill>
                  <a:srgbClr val="5F5F5F"/>
                </a:solidFill>
                <a:latin typeface="Calibri" panose="020F0502020204030204" pitchFamily="34" charset="0"/>
              </a:rPr>
              <a:t> Death data for years 2020 and 2021 should be interpreted with caution due to excess deaths in the United States population attributed to the COVID-19 pandemic. For additional information, see </a:t>
            </a:r>
            <a:r>
              <a:rPr lang="en-US" sz="1200" b="0" kern="1200" dirty="0">
                <a:solidFill>
                  <a:schemeClr val="tx1"/>
                </a:solidFill>
                <a:effectLst/>
                <a:latin typeface="+mn-lt"/>
                <a:ea typeface="+mn-ea"/>
                <a:cs typeface="+mn-cs"/>
              </a:rPr>
              <a:t>https://www.cdc.gov/nchs/nvss/vsrr/covid19/excess_deaths.htm.  </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Numbers, percentages, and rates of diagnosed infections classified as stage 3 (AIDS) are based on data from 50 states, the District of Columbia, and 6 U.S. dependent areas. </a:t>
            </a:r>
          </a:p>
          <a:p>
            <a:endParaRPr lang="en-US" strike="noStrike" dirty="0"/>
          </a:p>
          <a:p>
            <a:r>
              <a:rPr lang="en-US" strike="noStrike" dirty="0"/>
              <a:t>Rates for transmission category</a:t>
            </a:r>
            <a:r>
              <a:rPr lang="en-US" strike="noStrike" baseline="0" dirty="0"/>
              <a:t> are not provided because of the absence of denominator data from the U.S. Census Bureau.</a:t>
            </a:r>
            <a:r>
              <a:rPr lang="en-US" strike="noStrike" dirty="0"/>
              <a:t> </a:t>
            </a:r>
          </a:p>
          <a:p>
            <a:endParaRPr lang="en-US" strike="noStrike" dirty="0"/>
          </a:p>
          <a:p>
            <a:r>
              <a:rPr lang="en-US" strike="noStrike" dirty="0"/>
              <a:t>Rates are not calculated by race/ethnicity for the 6 U.S. dependent areas because the U.S. Census Bureau does not collect information from all U.S. dependent areas. </a:t>
            </a:r>
          </a:p>
          <a:p>
            <a:endParaRPr lang="en-US" dirty="0"/>
          </a:p>
          <a:p>
            <a:r>
              <a:rPr lang="en-US" b="0" i="0" dirty="0">
                <a:solidFill>
                  <a:srgbClr val="000000"/>
                </a:solidFill>
                <a:effectLst/>
                <a:latin typeface="Open Sans" panose="020B0606030504020204" pitchFamily="34" charset="0"/>
              </a:rPr>
              <a:t>Additional stage 3 (AIDS) data for 1985 through the most recent year are available via </a:t>
            </a:r>
            <a:r>
              <a:rPr lang="en-US" b="0" i="0" u="sng" dirty="0">
                <a:solidFill>
                  <a:srgbClr val="075290"/>
                </a:solidFill>
                <a:effectLst/>
                <a:latin typeface="Open Sans" panose="020B0606030504020204" pitchFamily="34" charset="0"/>
                <a:hlinkClick r:id="rId3"/>
              </a:rPr>
              <a:t>NCHHSTP </a:t>
            </a:r>
            <a:r>
              <a:rPr lang="en-US" b="0" i="0" u="sng" dirty="0" err="1">
                <a:solidFill>
                  <a:srgbClr val="075290"/>
                </a:solidFill>
                <a:effectLst/>
                <a:latin typeface="Open Sans" panose="020B0606030504020204" pitchFamily="34" charset="0"/>
                <a:hlinkClick r:id="rId3"/>
              </a:rPr>
              <a:t>AtlasPlus</a:t>
            </a:r>
            <a:r>
              <a:rPr lang="en-US" b="0" i="0" dirty="0">
                <a:solidFill>
                  <a:srgbClr val="000000"/>
                </a:solidFill>
                <a:effectLst/>
                <a:latin typeface="Open Sans" panose="020B0606030504020204" pitchFamily="34" charset="0"/>
              </a:rPr>
              <a:t> (https://www.cdc.gov/nchhstp/atlas/index.htm). </a:t>
            </a:r>
          </a:p>
          <a:p>
            <a:endParaRPr lang="en-US" baseline="0" dirty="0"/>
          </a:p>
          <a:p>
            <a:r>
              <a:rPr lang="en-US" baseline="0" dirty="0"/>
              <a:t>Data re-release agreements between CDC and state/local HIV surveillance programs require certain levels of cell suppression at the state and county level in order to ensure confidentiality of personally identifiable information.</a:t>
            </a:r>
            <a:endParaRPr lang="en-US" dirty="0"/>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a:t>
            </a:fld>
            <a:endParaRPr lang="en-US"/>
          </a:p>
        </p:txBody>
      </p:sp>
    </p:spTree>
    <p:extLst>
      <p:ext uri="{BB962C8B-B14F-4D97-AF65-F5344CB8AC3E}">
        <p14:creationId xmlns:p14="http://schemas.microsoft.com/office/powerpoint/2010/main" val="12554290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a:solidFill>
                  <a:schemeClr val="tx1"/>
                </a:solidFill>
                <a:effectLst/>
                <a:latin typeface="+mn-lt"/>
                <a:ea typeface="+mn-ea"/>
                <a:cs typeface="+mn-cs"/>
              </a:rPr>
              <a:t>These slides present the numbers and rates of classifications and prevalence in the United States and Puerto Rico for areas with populations of 500,000 or more (metropolitan statistical areas [MSAs]). The Boston-Cambridge-Newton, MA-NH and San Francisco-Oakland-Berkeley, CA MSAs include 1 division with a population less than 500,000. Therefore, data presented for divisions in these 3 MSAs do not sum to the MSA totals.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MSA definitions for this report can be found at </a:t>
            </a:r>
            <a:r>
              <a:rPr lang="en-US" sz="1200" u="sng" kern="1200" dirty="0">
                <a:solidFill>
                  <a:schemeClr val="tx1"/>
                </a:solidFill>
                <a:effectLst/>
                <a:latin typeface="+mn-lt"/>
                <a:ea typeface="+mn-ea"/>
                <a:cs typeface="+mn-cs"/>
                <a:hlinkClick r:id="rId3"/>
              </a:rPr>
              <a:t>http://www.census.gov/programs-surveys/metro-micro.html</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Numbers less than 12, and rates based on these numbers, should be interpreted with caution. </a:t>
            </a:r>
            <a:r>
              <a:rPr lang="en-US" sz="1200" dirty="0">
                <a:solidFill>
                  <a:srgbClr val="5F5F5F"/>
                </a:solidFill>
                <a:latin typeface="Calibri" panose="020F0502020204030204" pitchFamily="34" charset="0"/>
                <a:cs typeface="Calibri" panose="020F0502020204030204" pitchFamily="34" charset="0"/>
              </a:rPr>
              <a:t>Ranks were not assigned to MSAs with rates that were based on reported numbers less than 12.</a:t>
            </a:r>
          </a:p>
          <a:p>
            <a:endParaRPr lang="en-US" sz="1200" baseline="30000" dirty="0">
              <a:solidFill>
                <a:srgbClr val="5F5F5F"/>
              </a:solidFill>
              <a:latin typeface="Calibri" panose="020F0502020204030204" pitchFamily="34" charset="0"/>
              <a:cs typeface="Calibri" panose="020F0502020204030204" pitchFamily="34" charset="0"/>
            </a:endParaRPr>
          </a:p>
          <a:p>
            <a:r>
              <a:rPr lang="en-US" sz="1200" dirty="0">
                <a:solidFill>
                  <a:srgbClr val="5F5F5F"/>
                </a:solidFill>
                <a:latin typeface="Calibri" panose="020F0502020204030204" pitchFamily="34" charset="0"/>
                <a:cs typeface="Calibri" panose="020F0502020204030204" pitchFamily="34" charset="0"/>
              </a:rPr>
              <a:t>Stage 3 (AIDS) classification data are based on residence at time of classification.</a:t>
            </a:r>
          </a:p>
          <a:p>
            <a:endParaRPr lang="en-US" sz="1200" dirty="0">
              <a:solidFill>
                <a:srgbClr val="5F5F5F"/>
              </a:solidFill>
              <a:latin typeface="Calibri" panose="020F0502020204030204" pitchFamily="34" charset="0"/>
              <a:cs typeface="Calibri" panose="020F0502020204030204" pitchFamily="34" charset="0"/>
            </a:endParaRPr>
          </a:p>
          <a:p>
            <a:r>
              <a:rPr lang="en-US" sz="1200" dirty="0">
                <a:solidFill>
                  <a:srgbClr val="5F5F5F"/>
                </a:solidFill>
                <a:latin typeface="Calibri" panose="020F0502020204030204" pitchFamily="34" charset="0"/>
                <a:cs typeface="Calibri" panose="020F0502020204030204" pitchFamily="34" charset="0"/>
              </a:rPr>
              <a:t>Cumulative data are from the beginning of the epidemic through 2021.	</a:t>
            </a:r>
          </a:p>
          <a:p>
            <a:endParaRPr lang="en-US" sz="1200" dirty="0">
              <a:solidFill>
                <a:srgbClr val="5F5F5F"/>
              </a:solidFill>
              <a:latin typeface="Calibri" panose="020F0502020204030204" pitchFamily="34" charset="0"/>
              <a:cs typeface="Calibri" panose="020F0502020204030204" pitchFamily="34" charset="0"/>
            </a:endParaRPr>
          </a:p>
          <a:p>
            <a:r>
              <a:rPr lang="en-US" sz="1200" dirty="0">
                <a:solidFill>
                  <a:srgbClr val="5F5F5F"/>
                </a:solidFill>
                <a:latin typeface="Calibri" panose="020F0502020204030204" pitchFamily="34" charset="0"/>
                <a:cs typeface="Calibri" panose="020F0502020204030204" pitchFamily="34" charset="0"/>
              </a:rPr>
              <a:t>Prevalence data are based on address of residence at the end of the specified year (i.e., most recent known address). </a:t>
            </a:r>
            <a:r>
              <a:rPr lang="en-US" sz="1200" baseline="30000" dirty="0">
                <a:solidFill>
                  <a:srgbClr val="5F5F5F"/>
                </a:solidFill>
                <a:latin typeface="Calibri" panose="020F0502020204030204" pitchFamily="34" charset="0"/>
                <a:cs typeface="Calibri" panose="020F0502020204030204" pitchFamily="34" charset="0"/>
              </a:rPr>
              <a:t>	</a:t>
            </a:r>
          </a:p>
          <a:p>
            <a:endParaRPr lang="en-US" sz="1200" baseline="30000" dirty="0">
              <a:solidFill>
                <a:srgbClr val="5F5F5F"/>
              </a:solidFill>
              <a:latin typeface="Calibri" panose="020F0502020204030204" pitchFamily="34" charset="0"/>
              <a:cs typeface="Calibri" panose="020F0502020204030204" pitchFamily="34" charset="0"/>
            </a:endParaRPr>
          </a:p>
          <a:p>
            <a:r>
              <a:rPr lang="en-US" sz="1200" dirty="0">
                <a:solidFill>
                  <a:srgbClr val="5F5F5F"/>
                </a:solidFill>
                <a:latin typeface="Calibri" panose="020F0502020204030204" pitchFamily="34" charset="0"/>
                <a:cs typeface="Calibri" panose="020F0502020204030204" pitchFamily="34" charset="0"/>
              </a:rPr>
              <a:t>Data include persons of all ages.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10</a:t>
            </a:fld>
            <a:endParaRPr lang="en-US"/>
          </a:p>
        </p:txBody>
      </p:sp>
    </p:spTree>
    <p:extLst>
      <p:ext uri="{BB962C8B-B14F-4D97-AF65-F5344CB8AC3E}">
        <p14:creationId xmlns:p14="http://schemas.microsoft.com/office/powerpoint/2010/main" val="39318486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a:solidFill>
                  <a:schemeClr val="tx1"/>
                </a:solidFill>
                <a:effectLst/>
                <a:latin typeface="+mn-lt"/>
                <a:ea typeface="+mn-ea"/>
                <a:cs typeface="+mn-cs"/>
              </a:rPr>
              <a:t>These slides present the numbers and rates of classifications and prevalence in the United States and Puerto Rico for areas with populations of 500,000 or more (metropolitan statistical areas [MSAs]). The Boston-Cambridge-Newton, MA-NH and San Francisco-Oakland-Berkeley, CA MSAs include 1 division with a population less than 500,000. Therefore, data presented for divisions in these 3 MSAs do not sum to the MSA totals.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MSA definitions for this report can be found at </a:t>
            </a:r>
            <a:r>
              <a:rPr lang="en-US" sz="1200" u="sng" kern="1200" dirty="0">
                <a:solidFill>
                  <a:schemeClr val="tx1"/>
                </a:solidFill>
                <a:effectLst/>
                <a:latin typeface="+mn-lt"/>
                <a:ea typeface="+mn-ea"/>
                <a:cs typeface="+mn-cs"/>
                <a:hlinkClick r:id="rId3"/>
              </a:rPr>
              <a:t>http://www.census.gov/programs-surveys/metro-micro.html</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Numbers less than 12, and rates based on these numbers, should be interpreted with caution. </a:t>
            </a:r>
            <a:r>
              <a:rPr lang="en-US" sz="1200" dirty="0">
                <a:solidFill>
                  <a:srgbClr val="5F5F5F"/>
                </a:solidFill>
                <a:latin typeface="Calibri" panose="020F0502020204030204" pitchFamily="34" charset="0"/>
                <a:cs typeface="Calibri" panose="020F0502020204030204" pitchFamily="34" charset="0"/>
              </a:rPr>
              <a:t>Ranks were not assigned to MSAs with rates that were based on reported numbers less than 12.</a:t>
            </a:r>
          </a:p>
          <a:p>
            <a:endParaRPr lang="en-US" sz="1200" baseline="30000" dirty="0">
              <a:solidFill>
                <a:srgbClr val="5F5F5F"/>
              </a:solidFill>
              <a:latin typeface="Calibri" panose="020F0502020204030204" pitchFamily="34" charset="0"/>
              <a:cs typeface="Calibri" panose="020F0502020204030204" pitchFamily="34" charset="0"/>
            </a:endParaRPr>
          </a:p>
          <a:p>
            <a:r>
              <a:rPr lang="en-US" sz="1200" dirty="0">
                <a:solidFill>
                  <a:srgbClr val="5F5F5F"/>
                </a:solidFill>
                <a:latin typeface="Calibri" panose="020F0502020204030204" pitchFamily="34" charset="0"/>
                <a:cs typeface="Calibri" panose="020F0502020204030204" pitchFamily="34" charset="0"/>
              </a:rPr>
              <a:t>Stage 3 (AIDS) classification data are based on residence at time of classification.</a:t>
            </a:r>
          </a:p>
          <a:p>
            <a:endParaRPr lang="en-US" sz="1200" dirty="0">
              <a:solidFill>
                <a:srgbClr val="5F5F5F"/>
              </a:solidFill>
              <a:latin typeface="Calibri" panose="020F0502020204030204" pitchFamily="34" charset="0"/>
              <a:cs typeface="Calibri" panose="020F0502020204030204" pitchFamily="34" charset="0"/>
            </a:endParaRPr>
          </a:p>
          <a:p>
            <a:r>
              <a:rPr lang="en-US" sz="1200" dirty="0">
                <a:solidFill>
                  <a:srgbClr val="5F5F5F"/>
                </a:solidFill>
                <a:latin typeface="Calibri" panose="020F0502020204030204" pitchFamily="34" charset="0"/>
                <a:cs typeface="Calibri" panose="020F0502020204030204" pitchFamily="34" charset="0"/>
              </a:rPr>
              <a:t>Cumulative data are from the beginning of the epidemic through 2021.	</a:t>
            </a:r>
          </a:p>
          <a:p>
            <a:endParaRPr lang="en-US" sz="1200" dirty="0">
              <a:solidFill>
                <a:srgbClr val="5F5F5F"/>
              </a:solidFill>
              <a:latin typeface="Calibri" panose="020F0502020204030204" pitchFamily="34" charset="0"/>
              <a:cs typeface="Calibri" panose="020F0502020204030204" pitchFamily="34" charset="0"/>
            </a:endParaRPr>
          </a:p>
          <a:p>
            <a:r>
              <a:rPr lang="en-US" sz="1200" dirty="0">
                <a:solidFill>
                  <a:srgbClr val="5F5F5F"/>
                </a:solidFill>
                <a:latin typeface="Calibri" panose="020F0502020204030204" pitchFamily="34" charset="0"/>
                <a:cs typeface="Calibri" panose="020F0502020204030204" pitchFamily="34" charset="0"/>
              </a:rPr>
              <a:t>Prevalence data are based on address of residence at the end of the specified year (i.e., most recent known address). </a:t>
            </a:r>
            <a:r>
              <a:rPr lang="en-US" sz="1200" baseline="30000" dirty="0">
                <a:solidFill>
                  <a:srgbClr val="5F5F5F"/>
                </a:solidFill>
                <a:latin typeface="Calibri" panose="020F0502020204030204" pitchFamily="34" charset="0"/>
                <a:cs typeface="Calibri" panose="020F0502020204030204" pitchFamily="34" charset="0"/>
              </a:rPr>
              <a:t>	</a:t>
            </a:r>
          </a:p>
          <a:p>
            <a:endParaRPr lang="en-US" sz="1200" baseline="30000" dirty="0">
              <a:solidFill>
                <a:srgbClr val="5F5F5F"/>
              </a:solidFill>
              <a:latin typeface="Calibri" panose="020F0502020204030204" pitchFamily="34" charset="0"/>
              <a:cs typeface="Calibri" panose="020F0502020204030204" pitchFamily="34" charset="0"/>
            </a:endParaRPr>
          </a:p>
          <a:p>
            <a:r>
              <a:rPr lang="en-US" sz="1200" dirty="0">
                <a:solidFill>
                  <a:srgbClr val="5F5F5F"/>
                </a:solidFill>
                <a:latin typeface="Calibri" panose="020F0502020204030204" pitchFamily="34" charset="0"/>
                <a:cs typeface="Calibri" panose="020F0502020204030204" pitchFamily="34" charset="0"/>
              </a:rPr>
              <a:t>Data include persons of all ages.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11</a:t>
            </a:fld>
            <a:endParaRPr lang="en-US"/>
          </a:p>
        </p:txBody>
      </p:sp>
    </p:spTree>
    <p:extLst>
      <p:ext uri="{BB962C8B-B14F-4D97-AF65-F5344CB8AC3E}">
        <p14:creationId xmlns:p14="http://schemas.microsoft.com/office/powerpoint/2010/main" val="22626815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a:solidFill>
                  <a:schemeClr val="tx1"/>
                </a:solidFill>
                <a:effectLst/>
                <a:latin typeface="+mn-lt"/>
                <a:ea typeface="+mn-ea"/>
                <a:cs typeface="+mn-cs"/>
              </a:rPr>
              <a:t>These slides present the numbers and rates of classifications and prevalence in the United States and Puerto Rico for areas with populations of 500,000 or more (metropolitan statistical areas [MSAs]). The Boston-Cambridge-Newton, MA-NH and San Francisco-Oakland-Berkeley, CA MSAs include 1 division with a population less than 500,000. Therefore, data presented for divisions in these 3 MSAs do not sum to the MSA totals.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MSA definitions for this report can be found at </a:t>
            </a:r>
            <a:r>
              <a:rPr lang="en-US" sz="1200" u="sng" kern="1200" dirty="0">
                <a:solidFill>
                  <a:schemeClr val="tx1"/>
                </a:solidFill>
                <a:effectLst/>
                <a:latin typeface="+mn-lt"/>
                <a:ea typeface="+mn-ea"/>
                <a:cs typeface="+mn-cs"/>
                <a:hlinkClick r:id="rId3"/>
              </a:rPr>
              <a:t>http://www.census.gov/programs-surveys/metro-micro.html</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Numbers less than 12, and rates based on these numbers, should be interpreted with caution. </a:t>
            </a:r>
            <a:r>
              <a:rPr lang="en-US" sz="1200" dirty="0">
                <a:solidFill>
                  <a:srgbClr val="5F5F5F"/>
                </a:solidFill>
                <a:latin typeface="Calibri" panose="020F0502020204030204" pitchFamily="34" charset="0"/>
                <a:cs typeface="Calibri" panose="020F0502020204030204" pitchFamily="34" charset="0"/>
              </a:rPr>
              <a:t>Ranks were not assigned to MSAs with rates that were based on reported numbers less than 12.</a:t>
            </a:r>
          </a:p>
          <a:p>
            <a:endParaRPr lang="en-US" sz="1200" baseline="30000" dirty="0">
              <a:solidFill>
                <a:srgbClr val="5F5F5F"/>
              </a:solidFill>
              <a:latin typeface="Calibri" panose="020F0502020204030204" pitchFamily="34" charset="0"/>
              <a:cs typeface="Calibri" panose="020F0502020204030204" pitchFamily="34" charset="0"/>
            </a:endParaRPr>
          </a:p>
          <a:p>
            <a:r>
              <a:rPr lang="en-US" sz="1200" dirty="0">
                <a:solidFill>
                  <a:srgbClr val="5F5F5F"/>
                </a:solidFill>
                <a:latin typeface="Calibri" panose="020F0502020204030204" pitchFamily="34" charset="0"/>
                <a:cs typeface="Calibri" panose="020F0502020204030204" pitchFamily="34" charset="0"/>
              </a:rPr>
              <a:t>Stage 3 (AIDS) classification data are based on residence at time of classification.</a:t>
            </a:r>
          </a:p>
          <a:p>
            <a:endParaRPr lang="en-US" sz="1200" dirty="0">
              <a:solidFill>
                <a:srgbClr val="5F5F5F"/>
              </a:solidFill>
              <a:latin typeface="Calibri" panose="020F0502020204030204" pitchFamily="34" charset="0"/>
              <a:cs typeface="Calibri" panose="020F0502020204030204" pitchFamily="34" charset="0"/>
            </a:endParaRPr>
          </a:p>
          <a:p>
            <a:r>
              <a:rPr lang="en-US" sz="1200" dirty="0">
                <a:solidFill>
                  <a:srgbClr val="5F5F5F"/>
                </a:solidFill>
                <a:latin typeface="Calibri" panose="020F0502020204030204" pitchFamily="34" charset="0"/>
                <a:cs typeface="Calibri" panose="020F0502020204030204" pitchFamily="34" charset="0"/>
              </a:rPr>
              <a:t>Cumulative data are from the beginning of the epidemic through 2021.	</a:t>
            </a:r>
          </a:p>
          <a:p>
            <a:endParaRPr lang="en-US" sz="1200" dirty="0">
              <a:solidFill>
                <a:srgbClr val="5F5F5F"/>
              </a:solidFill>
              <a:latin typeface="Calibri" panose="020F0502020204030204" pitchFamily="34" charset="0"/>
              <a:cs typeface="Calibri" panose="020F0502020204030204" pitchFamily="34" charset="0"/>
            </a:endParaRPr>
          </a:p>
          <a:p>
            <a:r>
              <a:rPr lang="en-US" sz="1200" dirty="0">
                <a:solidFill>
                  <a:srgbClr val="5F5F5F"/>
                </a:solidFill>
                <a:latin typeface="Calibri" panose="020F0502020204030204" pitchFamily="34" charset="0"/>
                <a:cs typeface="Calibri" panose="020F0502020204030204" pitchFamily="34" charset="0"/>
              </a:rPr>
              <a:t>Prevalence data are based on address of residence at the end of the specified year (i.e., most recent known address). </a:t>
            </a:r>
            <a:r>
              <a:rPr lang="en-US" sz="1200" baseline="30000" dirty="0">
                <a:solidFill>
                  <a:srgbClr val="5F5F5F"/>
                </a:solidFill>
                <a:latin typeface="Calibri" panose="020F0502020204030204" pitchFamily="34" charset="0"/>
                <a:cs typeface="Calibri" panose="020F0502020204030204" pitchFamily="34" charset="0"/>
              </a:rPr>
              <a:t>	</a:t>
            </a:r>
          </a:p>
          <a:p>
            <a:endParaRPr lang="en-US" sz="1200" baseline="30000" dirty="0">
              <a:solidFill>
                <a:srgbClr val="5F5F5F"/>
              </a:solidFill>
              <a:latin typeface="Calibri" panose="020F0502020204030204" pitchFamily="34" charset="0"/>
              <a:cs typeface="Calibri" panose="020F0502020204030204" pitchFamily="34" charset="0"/>
            </a:endParaRPr>
          </a:p>
          <a:p>
            <a:r>
              <a:rPr lang="en-US" sz="1200" dirty="0">
                <a:solidFill>
                  <a:srgbClr val="5F5F5F"/>
                </a:solidFill>
                <a:latin typeface="Calibri" panose="020F0502020204030204" pitchFamily="34" charset="0"/>
                <a:cs typeface="Calibri" panose="020F0502020204030204" pitchFamily="34" charset="0"/>
              </a:rPr>
              <a:t>Data include persons of all ages.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12</a:t>
            </a:fld>
            <a:endParaRPr lang="en-US"/>
          </a:p>
        </p:txBody>
      </p:sp>
    </p:spTree>
    <p:extLst>
      <p:ext uri="{BB962C8B-B14F-4D97-AF65-F5344CB8AC3E}">
        <p14:creationId xmlns:p14="http://schemas.microsoft.com/office/powerpoint/2010/main" val="2600861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a:solidFill>
                  <a:schemeClr val="tx1"/>
                </a:solidFill>
                <a:effectLst/>
                <a:latin typeface="+mn-lt"/>
                <a:ea typeface="+mn-ea"/>
                <a:cs typeface="+mn-cs"/>
              </a:rPr>
              <a:t>These slides present the numbers and rates of classifications and prevalence in the United States and Puerto Rico for areas with populations of 500,000 or more (metropolitan statistical areas [MSAs]). The Boston-Cambridge-Newton, MA-NH and San Francisco-Oakland-Berkeley, CA MSAs include 1 division with a population less than 500,000. Therefore, data presented for divisions in these 3 MSAs do not sum to the MSA totals.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MSA definitions for this report can be found at </a:t>
            </a:r>
            <a:r>
              <a:rPr lang="en-US" sz="1200" u="sng" kern="1200" dirty="0">
                <a:solidFill>
                  <a:schemeClr val="tx1"/>
                </a:solidFill>
                <a:effectLst/>
                <a:latin typeface="+mn-lt"/>
                <a:ea typeface="+mn-ea"/>
                <a:cs typeface="+mn-cs"/>
                <a:hlinkClick r:id="rId3"/>
              </a:rPr>
              <a:t>http://www.census.gov/programs-surveys/metro-micro.html</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Numbers less than 12, and rates based on these numbers, should be interpreted with caution. </a:t>
            </a:r>
            <a:r>
              <a:rPr lang="en-US" sz="1200" dirty="0">
                <a:solidFill>
                  <a:srgbClr val="5F5F5F"/>
                </a:solidFill>
                <a:latin typeface="Calibri" panose="020F0502020204030204" pitchFamily="34" charset="0"/>
                <a:cs typeface="Calibri" panose="020F0502020204030204" pitchFamily="34" charset="0"/>
              </a:rPr>
              <a:t>Ranks were not assigned to MSAs with rates that were based on reported numbers less than 12.</a:t>
            </a:r>
          </a:p>
          <a:p>
            <a:endParaRPr lang="en-US" sz="1200" baseline="30000" dirty="0">
              <a:solidFill>
                <a:srgbClr val="5F5F5F"/>
              </a:solidFill>
              <a:latin typeface="Calibri" panose="020F0502020204030204" pitchFamily="34" charset="0"/>
              <a:cs typeface="Calibri" panose="020F0502020204030204" pitchFamily="34" charset="0"/>
            </a:endParaRPr>
          </a:p>
          <a:p>
            <a:r>
              <a:rPr lang="en-US" sz="1200" dirty="0">
                <a:solidFill>
                  <a:srgbClr val="5F5F5F"/>
                </a:solidFill>
                <a:latin typeface="Calibri" panose="020F0502020204030204" pitchFamily="34" charset="0"/>
                <a:cs typeface="Calibri" panose="020F0502020204030204" pitchFamily="34" charset="0"/>
              </a:rPr>
              <a:t>Stage 3 (AIDS) classification data are based on residence at time of classification.</a:t>
            </a:r>
          </a:p>
          <a:p>
            <a:endParaRPr lang="en-US" sz="1200" dirty="0">
              <a:solidFill>
                <a:srgbClr val="5F5F5F"/>
              </a:solidFill>
              <a:latin typeface="Calibri" panose="020F0502020204030204" pitchFamily="34" charset="0"/>
              <a:cs typeface="Calibri" panose="020F0502020204030204" pitchFamily="34" charset="0"/>
            </a:endParaRPr>
          </a:p>
          <a:p>
            <a:r>
              <a:rPr lang="en-US" sz="1200" dirty="0">
                <a:solidFill>
                  <a:srgbClr val="5F5F5F"/>
                </a:solidFill>
                <a:latin typeface="Calibri" panose="020F0502020204030204" pitchFamily="34" charset="0"/>
                <a:cs typeface="Calibri" panose="020F0502020204030204" pitchFamily="34" charset="0"/>
              </a:rPr>
              <a:t>Cumulative data are from the beginning of the epidemic through 2021.	</a:t>
            </a:r>
          </a:p>
          <a:p>
            <a:endParaRPr lang="en-US" sz="1200" dirty="0">
              <a:solidFill>
                <a:srgbClr val="5F5F5F"/>
              </a:solidFill>
              <a:latin typeface="Calibri" panose="020F0502020204030204" pitchFamily="34" charset="0"/>
              <a:cs typeface="Calibri" panose="020F0502020204030204" pitchFamily="34" charset="0"/>
            </a:endParaRPr>
          </a:p>
          <a:p>
            <a:r>
              <a:rPr lang="en-US" sz="1200" dirty="0">
                <a:solidFill>
                  <a:srgbClr val="5F5F5F"/>
                </a:solidFill>
                <a:latin typeface="Calibri" panose="020F0502020204030204" pitchFamily="34" charset="0"/>
                <a:cs typeface="Calibri" panose="020F0502020204030204" pitchFamily="34" charset="0"/>
              </a:rPr>
              <a:t>Prevalence data are based on address of residence at the end of the specified year (i.e., most recent known address). </a:t>
            </a:r>
            <a:r>
              <a:rPr lang="en-US" sz="1200" baseline="30000" dirty="0">
                <a:solidFill>
                  <a:srgbClr val="5F5F5F"/>
                </a:solidFill>
                <a:latin typeface="Calibri" panose="020F0502020204030204" pitchFamily="34" charset="0"/>
                <a:cs typeface="Calibri" panose="020F0502020204030204" pitchFamily="34" charset="0"/>
              </a:rPr>
              <a:t>	</a:t>
            </a:r>
          </a:p>
          <a:p>
            <a:endParaRPr lang="en-US" sz="1200" baseline="30000" dirty="0">
              <a:solidFill>
                <a:srgbClr val="5F5F5F"/>
              </a:solidFill>
              <a:latin typeface="Calibri" panose="020F0502020204030204" pitchFamily="34" charset="0"/>
              <a:cs typeface="Calibri" panose="020F0502020204030204" pitchFamily="34" charset="0"/>
            </a:endParaRPr>
          </a:p>
          <a:p>
            <a:r>
              <a:rPr lang="en-US" sz="1200" dirty="0">
                <a:solidFill>
                  <a:srgbClr val="5F5F5F"/>
                </a:solidFill>
                <a:latin typeface="Calibri" panose="020F0502020204030204" pitchFamily="34" charset="0"/>
                <a:cs typeface="Calibri" panose="020F0502020204030204" pitchFamily="34" charset="0"/>
              </a:rPr>
              <a:t>Data include persons of all ages.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13</a:t>
            </a:fld>
            <a:endParaRPr lang="en-US"/>
          </a:p>
        </p:txBody>
      </p:sp>
    </p:spTree>
    <p:extLst>
      <p:ext uri="{BB962C8B-B14F-4D97-AF65-F5344CB8AC3E}">
        <p14:creationId xmlns:p14="http://schemas.microsoft.com/office/powerpoint/2010/main" val="2785665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a:solidFill>
                  <a:schemeClr val="tx1"/>
                </a:solidFill>
                <a:effectLst/>
                <a:latin typeface="+mn-lt"/>
                <a:ea typeface="+mn-ea"/>
                <a:cs typeface="+mn-cs"/>
              </a:rPr>
              <a:t>These slides present the numbers and rates of classifications and prevalence in the United States and Puerto Rico for areas with populations of 500,000 or more (metropolitan statistical areas [MSAs]). The Boston-Cambridge-Newton, MA-NH and San Francisco-Oakland-Berkeley, CA MSAs include 1 division with a population less than 500,000. Therefore, data presented for divisions in these 3 MSAs do not sum to the MSA totals.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MSA definitions for this report can be found at </a:t>
            </a:r>
            <a:r>
              <a:rPr lang="en-US" sz="1200" u="sng" kern="1200" dirty="0">
                <a:solidFill>
                  <a:schemeClr val="tx1"/>
                </a:solidFill>
                <a:effectLst/>
                <a:latin typeface="+mn-lt"/>
                <a:ea typeface="+mn-ea"/>
                <a:cs typeface="+mn-cs"/>
                <a:hlinkClick r:id="rId3"/>
              </a:rPr>
              <a:t>http://www.census.gov/programs-surveys/metro-micro.html</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Numbers less than 12, and rates based on these numbers, should be interpreted with caution. </a:t>
            </a:r>
            <a:r>
              <a:rPr lang="en-US" sz="1200" dirty="0">
                <a:solidFill>
                  <a:srgbClr val="5F5F5F"/>
                </a:solidFill>
                <a:latin typeface="Calibri" panose="020F0502020204030204" pitchFamily="34" charset="0"/>
                <a:cs typeface="Calibri" panose="020F0502020204030204" pitchFamily="34" charset="0"/>
              </a:rPr>
              <a:t>Ranks were not assigned to MSAs with rates that were based on reported numbers less than 12.</a:t>
            </a:r>
          </a:p>
          <a:p>
            <a:endParaRPr lang="en-US" sz="1200" baseline="30000" dirty="0">
              <a:solidFill>
                <a:srgbClr val="5F5F5F"/>
              </a:solidFill>
              <a:latin typeface="Calibri" panose="020F0502020204030204" pitchFamily="34" charset="0"/>
              <a:cs typeface="Calibri" panose="020F0502020204030204" pitchFamily="34" charset="0"/>
            </a:endParaRPr>
          </a:p>
          <a:p>
            <a:r>
              <a:rPr lang="en-US" sz="1200" dirty="0">
                <a:solidFill>
                  <a:srgbClr val="5F5F5F"/>
                </a:solidFill>
                <a:latin typeface="Calibri" panose="020F0502020204030204" pitchFamily="34" charset="0"/>
                <a:cs typeface="Calibri" panose="020F0502020204030204" pitchFamily="34" charset="0"/>
              </a:rPr>
              <a:t>Stage 3 (AIDS) classification data are based on residence at time of classification.</a:t>
            </a:r>
          </a:p>
          <a:p>
            <a:endParaRPr lang="en-US" sz="1200" dirty="0">
              <a:solidFill>
                <a:srgbClr val="5F5F5F"/>
              </a:solidFill>
              <a:latin typeface="Calibri" panose="020F0502020204030204" pitchFamily="34" charset="0"/>
              <a:cs typeface="Calibri" panose="020F0502020204030204" pitchFamily="34" charset="0"/>
            </a:endParaRPr>
          </a:p>
          <a:p>
            <a:r>
              <a:rPr lang="en-US" sz="1200" dirty="0">
                <a:solidFill>
                  <a:srgbClr val="5F5F5F"/>
                </a:solidFill>
                <a:latin typeface="Calibri" panose="020F0502020204030204" pitchFamily="34" charset="0"/>
                <a:cs typeface="Calibri" panose="020F0502020204030204" pitchFamily="34" charset="0"/>
              </a:rPr>
              <a:t>Cumulative data are from the beginning of the epidemic through 2021.	</a:t>
            </a:r>
          </a:p>
          <a:p>
            <a:endParaRPr lang="en-US" sz="1200" dirty="0">
              <a:solidFill>
                <a:srgbClr val="5F5F5F"/>
              </a:solidFill>
              <a:latin typeface="Calibri" panose="020F0502020204030204" pitchFamily="34" charset="0"/>
              <a:cs typeface="Calibri" panose="020F0502020204030204" pitchFamily="34" charset="0"/>
            </a:endParaRPr>
          </a:p>
          <a:p>
            <a:r>
              <a:rPr lang="en-US" sz="1200" dirty="0">
                <a:solidFill>
                  <a:srgbClr val="5F5F5F"/>
                </a:solidFill>
                <a:latin typeface="Calibri" panose="020F0502020204030204" pitchFamily="34" charset="0"/>
                <a:cs typeface="Calibri" panose="020F0502020204030204" pitchFamily="34" charset="0"/>
              </a:rPr>
              <a:t>Prevalence data are based on address of residence at the end of the specified year (i.e., most recent known address). </a:t>
            </a:r>
            <a:r>
              <a:rPr lang="en-US" sz="1200" baseline="30000" dirty="0">
                <a:solidFill>
                  <a:srgbClr val="5F5F5F"/>
                </a:solidFill>
                <a:latin typeface="Calibri" panose="020F0502020204030204" pitchFamily="34" charset="0"/>
                <a:cs typeface="Calibri" panose="020F0502020204030204" pitchFamily="34" charset="0"/>
              </a:rPr>
              <a:t>	</a:t>
            </a:r>
          </a:p>
          <a:p>
            <a:endParaRPr lang="en-US" sz="1200" baseline="30000" dirty="0">
              <a:solidFill>
                <a:srgbClr val="5F5F5F"/>
              </a:solidFill>
              <a:latin typeface="Calibri" panose="020F0502020204030204" pitchFamily="34" charset="0"/>
              <a:cs typeface="Calibri" panose="020F0502020204030204" pitchFamily="34" charset="0"/>
            </a:endParaRPr>
          </a:p>
          <a:p>
            <a:r>
              <a:rPr lang="en-US" sz="1200" dirty="0">
                <a:solidFill>
                  <a:srgbClr val="5F5F5F"/>
                </a:solidFill>
                <a:latin typeface="Calibri" panose="020F0502020204030204" pitchFamily="34" charset="0"/>
                <a:cs typeface="Calibri" panose="020F0502020204030204" pitchFamily="34" charset="0"/>
              </a:rPr>
              <a:t>Data include persons of all ages.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14</a:t>
            </a:fld>
            <a:endParaRPr lang="en-US"/>
          </a:p>
        </p:txBody>
      </p:sp>
    </p:spTree>
    <p:extLst>
      <p:ext uri="{BB962C8B-B14F-4D97-AF65-F5344CB8AC3E}">
        <p14:creationId xmlns:p14="http://schemas.microsoft.com/office/powerpoint/2010/main" val="22514382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a:solidFill>
                  <a:schemeClr val="tx1"/>
                </a:solidFill>
                <a:effectLst/>
                <a:latin typeface="+mn-lt"/>
                <a:ea typeface="+mn-ea"/>
                <a:cs typeface="+mn-cs"/>
              </a:rPr>
              <a:t>These slides present the numbers and rates of classifications and prevalence in the United States and Puerto Rico for areas with populations of 500,000 or more (metropolitan statistical areas [MSAs]). The Boston-Cambridge-Newton, MA-NH and San Francisco-Oakland-Berkeley, CA MSAs include 1 division with a population less than 500,000. Therefore, data presented for divisions in these 3 MSAs do not sum to the MSA totals.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MSA definitions for this report can be found at </a:t>
            </a:r>
            <a:r>
              <a:rPr lang="en-US" sz="1200" u="sng" kern="1200" dirty="0">
                <a:solidFill>
                  <a:schemeClr val="tx1"/>
                </a:solidFill>
                <a:effectLst/>
                <a:latin typeface="+mn-lt"/>
                <a:ea typeface="+mn-ea"/>
                <a:cs typeface="+mn-cs"/>
                <a:hlinkClick r:id="rId3"/>
              </a:rPr>
              <a:t>http://www.census.gov/programs-surveys/metro-micro.html</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Numbers less than 12, and rates based on these numbers, should be interpreted with caution. </a:t>
            </a:r>
            <a:r>
              <a:rPr lang="en-US" sz="1200" dirty="0">
                <a:solidFill>
                  <a:srgbClr val="5F5F5F"/>
                </a:solidFill>
                <a:latin typeface="Calibri" panose="020F0502020204030204" pitchFamily="34" charset="0"/>
                <a:cs typeface="Calibri" panose="020F0502020204030204" pitchFamily="34" charset="0"/>
              </a:rPr>
              <a:t>Ranks were not assigned to MSAs with rates that were based on reported numbers less than 12.</a:t>
            </a:r>
          </a:p>
          <a:p>
            <a:endParaRPr lang="en-US" sz="1200" baseline="30000" dirty="0">
              <a:solidFill>
                <a:srgbClr val="5F5F5F"/>
              </a:solidFill>
              <a:latin typeface="Calibri" panose="020F0502020204030204" pitchFamily="34" charset="0"/>
              <a:cs typeface="Calibri" panose="020F0502020204030204" pitchFamily="34" charset="0"/>
            </a:endParaRPr>
          </a:p>
          <a:p>
            <a:r>
              <a:rPr lang="en-US" sz="1200" dirty="0">
                <a:solidFill>
                  <a:srgbClr val="5F5F5F"/>
                </a:solidFill>
                <a:latin typeface="Calibri" panose="020F0502020204030204" pitchFamily="34" charset="0"/>
                <a:cs typeface="Calibri" panose="020F0502020204030204" pitchFamily="34" charset="0"/>
              </a:rPr>
              <a:t>Stage 3 (AIDS) classification data are based on residence at time of classification.</a:t>
            </a:r>
          </a:p>
          <a:p>
            <a:endParaRPr lang="en-US" sz="1200" dirty="0">
              <a:solidFill>
                <a:srgbClr val="5F5F5F"/>
              </a:solidFill>
              <a:latin typeface="Calibri" panose="020F0502020204030204" pitchFamily="34" charset="0"/>
              <a:cs typeface="Calibri" panose="020F0502020204030204" pitchFamily="34" charset="0"/>
            </a:endParaRPr>
          </a:p>
          <a:p>
            <a:r>
              <a:rPr lang="en-US" sz="1200" dirty="0">
                <a:solidFill>
                  <a:srgbClr val="5F5F5F"/>
                </a:solidFill>
                <a:latin typeface="Calibri" panose="020F0502020204030204" pitchFamily="34" charset="0"/>
                <a:cs typeface="Calibri" panose="020F0502020204030204" pitchFamily="34" charset="0"/>
              </a:rPr>
              <a:t>Cumulative data are from the beginning of the epidemic through 2021.	</a:t>
            </a:r>
          </a:p>
          <a:p>
            <a:endParaRPr lang="en-US" sz="1200" dirty="0">
              <a:solidFill>
                <a:srgbClr val="5F5F5F"/>
              </a:solidFill>
              <a:latin typeface="Calibri" panose="020F0502020204030204" pitchFamily="34" charset="0"/>
              <a:cs typeface="Calibri" panose="020F0502020204030204" pitchFamily="34" charset="0"/>
            </a:endParaRPr>
          </a:p>
          <a:p>
            <a:r>
              <a:rPr lang="en-US" sz="1200" dirty="0">
                <a:solidFill>
                  <a:srgbClr val="5F5F5F"/>
                </a:solidFill>
                <a:latin typeface="Calibri" panose="020F0502020204030204" pitchFamily="34" charset="0"/>
                <a:cs typeface="Calibri" panose="020F0502020204030204" pitchFamily="34" charset="0"/>
              </a:rPr>
              <a:t>Prevalence data are based on address of residence at the end of the specified year (i.e., most recent known address). </a:t>
            </a:r>
            <a:r>
              <a:rPr lang="en-US" sz="1200" baseline="30000" dirty="0">
                <a:solidFill>
                  <a:srgbClr val="5F5F5F"/>
                </a:solidFill>
                <a:latin typeface="Calibri" panose="020F0502020204030204" pitchFamily="34" charset="0"/>
                <a:cs typeface="Calibri" panose="020F0502020204030204" pitchFamily="34" charset="0"/>
              </a:rPr>
              <a:t>	</a:t>
            </a:r>
          </a:p>
          <a:p>
            <a:endParaRPr lang="en-US" sz="1200" baseline="30000" dirty="0">
              <a:solidFill>
                <a:srgbClr val="5F5F5F"/>
              </a:solidFill>
              <a:latin typeface="Calibri" panose="020F0502020204030204" pitchFamily="34" charset="0"/>
              <a:cs typeface="Calibri" panose="020F0502020204030204" pitchFamily="34" charset="0"/>
            </a:endParaRPr>
          </a:p>
          <a:p>
            <a:r>
              <a:rPr lang="en-US" sz="1200" dirty="0">
                <a:solidFill>
                  <a:srgbClr val="5F5F5F"/>
                </a:solidFill>
                <a:latin typeface="Calibri" panose="020F0502020204030204" pitchFamily="34" charset="0"/>
                <a:cs typeface="Calibri" panose="020F0502020204030204" pitchFamily="34" charset="0"/>
              </a:rPr>
              <a:t>Data include persons of all ages.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15</a:t>
            </a:fld>
            <a:endParaRPr lang="en-US"/>
          </a:p>
        </p:txBody>
      </p:sp>
    </p:spTree>
    <p:extLst>
      <p:ext uri="{BB962C8B-B14F-4D97-AF65-F5344CB8AC3E}">
        <p14:creationId xmlns:p14="http://schemas.microsoft.com/office/powerpoint/2010/main" val="29987973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a:solidFill>
                  <a:schemeClr val="tx1"/>
                </a:solidFill>
                <a:effectLst/>
                <a:latin typeface="+mn-lt"/>
                <a:ea typeface="+mn-ea"/>
                <a:cs typeface="+mn-cs"/>
              </a:rPr>
              <a:t>These slides present the numbers and rates of classifications and prevalence in the United States and Puerto Rico for areas with populations of 500,000 or more (metropolitan statistical areas [MSAs]). The Boston-Cambridge-Newton, MA-NH and San Francisco-Oakland-Berkeley, CA MSAs include 1 division with a population less than 500,000. Therefore, data presented for divisions in these 3 MSAs do not sum to the MSA totals.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MSA definitions for this report can be found at </a:t>
            </a:r>
            <a:r>
              <a:rPr lang="en-US" sz="1200" u="sng" kern="1200" dirty="0">
                <a:solidFill>
                  <a:schemeClr val="tx1"/>
                </a:solidFill>
                <a:effectLst/>
                <a:latin typeface="+mn-lt"/>
                <a:ea typeface="+mn-ea"/>
                <a:cs typeface="+mn-cs"/>
                <a:hlinkClick r:id="rId3"/>
              </a:rPr>
              <a:t>http://www.census.gov/programs-surveys/metro-micro.html</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Numbers less than 12, and rates based on these numbers, should be interpreted with caution. </a:t>
            </a:r>
            <a:r>
              <a:rPr lang="en-US" sz="1200" dirty="0">
                <a:solidFill>
                  <a:srgbClr val="5F5F5F"/>
                </a:solidFill>
                <a:latin typeface="Calibri" panose="020F0502020204030204" pitchFamily="34" charset="0"/>
                <a:cs typeface="Calibri" panose="020F0502020204030204" pitchFamily="34" charset="0"/>
              </a:rPr>
              <a:t>Ranks were not assigned to MSAs with rates that were based on reported numbers less than 12.</a:t>
            </a:r>
          </a:p>
          <a:p>
            <a:endParaRPr lang="en-US" sz="1200" baseline="30000" dirty="0">
              <a:solidFill>
                <a:srgbClr val="5F5F5F"/>
              </a:solidFill>
              <a:latin typeface="Calibri" panose="020F0502020204030204" pitchFamily="34" charset="0"/>
              <a:cs typeface="Calibri" panose="020F0502020204030204" pitchFamily="34" charset="0"/>
            </a:endParaRPr>
          </a:p>
          <a:p>
            <a:r>
              <a:rPr lang="en-US" sz="1200" dirty="0">
                <a:solidFill>
                  <a:srgbClr val="5F5F5F"/>
                </a:solidFill>
                <a:latin typeface="Calibri" panose="020F0502020204030204" pitchFamily="34" charset="0"/>
                <a:cs typeface="Calibri" panose="020F0502020204030204" pitchFamily="34" charset="0"/>
              </a:rPr>
              <a:t>Stage 3 (AIDS) classification data are based on residence at time of classification.</a:t>
            </a:r>
          </a:p>
          <a:p>
            <a:endParaRPr lang="en-US" sz="1200" dirty="0">
              <a:solidFill>
                <a:srgbClr val="5F5F5F"/>
              </a:solidFill>
              <a:latin typeface="Calibri" panose="020F0502020204030204" pitchFamily="34" charset="0"/>
              <a:cs typeface="Calibri" panose="020F0502020204030204" pitchFamily="34" charset="0"/>
            </a:endParaRPr>
          </a:p>
          <a:p>
            <a:r>
              <a:rPr lang="en-US" sz="1200" dirty="0">
                <a:solidFill>
                  <a:srgbClr val="5F5F5F"/>
                </a:solidFill>
                <a:latin typeface="Calibri" panose="020F0502020204030204" pitchFamily="34" charset="0"/>
                <a:cs typeface="Calibri" panose="020F0502020204030204" pitchFamily="34" charset="0"/>
              </a:rPr>
              <a:t>Cumulative data are from the beginning of the epidemic through 2021.	</a:t>
            </a:r>
          </a:p>
          <a:p>
            <a:endParaRPr lang="en-US" sz="1200" dirty="0">
              <a:solidFill>
                <a:srgbClr val="5F5F5F"/>
              </a:solidFill>
              <a:latin typeface="Calibri" panose="020F0502020204030204" pitchFamily="34" charset="0"/>
              <a:cs typeface="Calibri" panose="020F0502020204030204" pitchFamily="34" charset="0"/>
            </a:endParaRPr>
          </a:p>
          <a:p>
            <a:r>
              <a:rPr lang="en-US" sz="1200" dirty="0">
                <a:solidFill>
                  <a:srgbClr val="5F5F5F"/>
                </a:solidFill>
                <a:latin typeface="Calibri" panose="020F0502020204030204" pitchFamily="34" charset="0"/>
                <a:cs typeface="Calibri" panose="020F0502020204030204" pitchFamily="34" charset="0"/>
              </a:rPr>
              <a:t>Prevalence data are based on address of residence at the end of the specified year (i.e., most recent known address). </a:t>
            </a:r>
            <a:r>
              <a:rPr lang="en-US" sz="1200" baseline="30000" dirty="0">
                <a:solidFill>
                  <a:srgbClr val="5F5F5F"/>
                </a:solidFill>
                <a:latin typeface="Calibri" panose="020F0502020204030204" pitchFamily="34" charset="0"/>
                <a:cs typeface="Calibri" panose="020F0502020204030204" pitchFamily="34" charset="0"/>
              </a:rPr>
              <a:t>	</a:t>
            </a:r>
          </a:p>
          <a:p>
            <a:endParaRPr lang="en-US" sz="1200" baseline="30000" dirty="0">
              <a:solidFill>
                <a:srgbClr val="5F5F5F"/>
              </a:solidFill>
              <a:latin typeface="Calibri" panose="020F0502020204030204" pitchFamily="34" charset="0"/>
              <a:cs typeface="Calibri" panose="020F0502020204030204" pitchFamily="34" charset="0"/>
            </a:endParaRPr>
          </a:p>
          <a:p>
            <a:r>
              <a:rPr lang="en-US" sz="1200" dirty="0">
                <a:solidFill>
                  <a:srgbClr val="5F5F5F"/>
                </a:solidFill>
                <a:latin typeface="Calibri" panose="020F0502020204030204" pitchFamily="34" charset="0"/>
                <a:cs typeface="Calibri" panose="020F0502020204030204" pitchFamily="34" charset="0"/>
              </a:rPr>
              <a:t>Data include persons of all ages.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16</a:t>
            </a:fld>
            <a:endParaRPr lang="en-US"/>
          </a:p>
        </p:txBody>
      </p:sp>
    </p:spTree>
    <p:extLst>
      <p:ext uri="{BB962C8B-B14F-4D97-AF65-F5344CB8AC3E}">
        <p14:creationId xmlns:p14="http://schemas.microsoft.com/office/powerpoint/2010/main" val="3161949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a:solidFill>
                  <a:schemeClr val="tx1"/>
                </a:solidFill>
                <a:effectLst/>
                <a:latin typeface="+mn-lt"/>
                <a:ea typeface="+mn-ea"/>
                <a:cs typeface="+mn-cs"/>
              </a:rPr>
              <a:t>These slides present the numbers and rates of classifications and prevalence in the United States and Puerto Rico for areas with populations of 500,000 or more (metropolitan statistical areas [MSAs]). The Boston-Cambridge-Newton, MA-NH and San Francisco-Oakland-Berkeley, CA MSAs include 1 division with a population less than 500,000. Therefore, data presented for divisions in these 3 MSAs do not sum to the MSA totals.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MSA definitions for this report can be found at </a:t>
            </a:r>
            <a:r>
              <a:rPr lang="en-US" sz="1200" u="sng" kern="1200" dirty="0">
                <a:solidFill>
                  <a:schemeClr val="tx1"/>
                </a:solidFill>
                <a:effectLst/>
                <a:latin typeface="+mn-lt"/>
                <a:ea typeface="+mn-ea"/>
                <a:cs typeface="+mn-cs"/>
                <a:hlinkClick r:id="rId3"/>
              </a:rPr>
              <a:t>http://www.census.gov/programs-surveys/metro-micro.html</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Numbers less than 12, and rates based on these numbers, should be interpreted with caution. </a:t>
            </a:r>
            <a:r>
              <a:rPr lang="en-US" sz="1200" dirty="0">
                <a:solidFill>
                  <a:srgbClr val="5F5F5F"/>
                </a:solidFill>
                <a:latin typeface="Calibri" panose="020F0502020204030204" pitchFamily="34" charset="0"/>
                <a:cs typeface="Calibri" panose="020F0502020204030204" pitchFamily="34" charset="0"/>
              </a:rPr>
              <a:t>Ranks were not assigned to MSAs with rates that were based on reported numbers less than 12.</a:t>
            </a:r>
          </a:p>
          <a:p>
            <a:endParaRPr lang="en-US" sz="1200" baseline="30000" dirty="0">
              <a:solidFill>
                <a:srgbClr val="5F5F5F"/>
              </a:solidFill>
              <a:latin typeface="Calibri" panose="020F0502020204030204" pitchFamily="34" charset="0"/>
              <a:cs typeface="Calibri" panose="020F0502020204030204" pitchFamily="34" charset="0"/>
            </a:endParaRPr>
          </a:p>
          <a:p>
            <a:r>
              <a:rPr lang="en-US" sz="1200" dirty="0">
                <a:solidFill>
                  <a:srgbClr val="5F5F5F"/>
                </a:solidFill>
                <a:latin typeface="Calibri" panose="020F0502020204030204" pitchFamily="34" charset="0"/>
                <a:cs typeface="Calibri" panose="020F0502020204030204" pitchFamily="34" charset="0"/>
              </a:rPr>
              <a:t>Stage 3 (AIDS) classification data are based on residence at time of classification.</a:t>
            </a:r>
          </a:p>
          <a:p>
            <a:endParaRPr lang="en-US" sz="1200" dirty="0">
              <a:solidFill>
                <a:srgbClr val="5F5F5F"/>
              </a:solidFill>
              <a:latin typeface="Calibri" panose="020F0502020204030204" pitchFamily="34" charset="0"/>
              <a:cs typeface="Calibri" panose="020F0502020204030204" pitchFamily="34" charset="0"/>
            </a:endParaRPr>
          </a:p>
          <a:p>
            <a:r>
              <a:rPr lang="en-US" sz="1200" dirty="0">
                <a:solidFill>
                  <a:srgbClr val="5F5F5F"/>
                </a:solidFill>
                <a:latin typeface="Calibri" panose="020F0502020204030204" pitchFamily="34" charset="0"/>
                <a:cs typeface="Calibri" panose="020F0502020204030204" pitchFamily="34" charset="0"/>
              </a:rPr>
              <a:t>Cumulative data are from the beginning of the epidemic through 2021.	</a:t>
            </a:r>
          </a:p>
          <a:p>
            <a:endParaRPr lang="en-US" sz="1200" dirty="0">
              <a:solidFill>
                <a:srgbClr val="5F5F5F"/>
              </a:solidFill>
              <a:latin typeface="Calibri" panose="020F0502020204030204" pitchFamily="34" charset="0"/>
              <a:cs typeface="Calibri" panose="020F0502020204030204" pitchFamily="34" charset="0"/>
            </a:endParaRPr>
          </a:p>
          <a:p>
            <a:r>
              <a:rPr lang="en-US" sz="1200" dirty="0">
                <a:solidFill>
                  <a:srgbClr val="5F5F5F"/>
                </a:solidFill>
                <a:latin typeface="Calibri" panose="020F0502020204030204" pitchFamily="34" charset="0"/>
                <a:cs typeface="Calibri" panose="020F0502020204030204" pitchFamily="34" charset="0"/>
              </a:rPr>
              <a:t>Prevalence data are based on address of residence at the end of the specified year (i.e., most recent known address). </a:t>
            </a:r>
            <a:r>
              <a:rPr lang="en-US" sz="1200" baseline="30000" dirty="0">
                <a:solidFill>
                  <a:srgbClr val="5F5F5F"/>
                </a:solidFill>
                <a:latin typeface="Calibri" panose="020F0502020204030204" pitchFamily="34" charset="0"/>
                <a:cs typeface="Calibri" panose="020F0502020204030204" pitchFamily="34" charset="0"/>
              </a:rPr>
              <a:t>	</a:t>
            </a:r>
          </a:p>
          <a:p>
            <a:endParaRPr lang="en-US" sz="1200" baseline="30000" dirty="0">
              <a:solidFill>
                <a:srgbClr val="5F5F5F"/>
              </a:solidFill>
              <a:latin typeface="Calibri" panose="020F0502020204030204" pitchFamily="34" charset="0"/>
              <a:cs typeface="Calibri" panose="020F0502020204030204" pitchFamily="34" charset="0"/>
            </a:endParaRPr>
          </a:p>
          <a:p>
            <a:r>
              <a:rPr lang="en-US" sz="1200" dirty="0">
                <a:solidFill>
                  <a:srgbClr val="5F5F5F"/>
                </a:solidFill>
                <a:latin typeface="Calibri" panose="020F0502020204030204" pitchFamily="34" charset="0"/>
                <a:cs typeface="Calibri" panose="020F0502020204030204" pitchFamily="34" charset="0"/>
              </a:rPr>
              <a:t>Data include persons of all ages.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17</a:t>
            </a:fld>
            <a:endParaRPr lang="en-US"/>
          </a:p>
        </p:txBody>
      </p:sp>
    </p:spTree>
    <p:extLst>
      <p:ext uri="{BB962C8B-B14F-4D97-AF65-F5344CB8AC3E}">
        <p14:creationId xmlns:p14="http://schemas.microsoft.com/office/powerpoint/2010/main" val="2576538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a:solidFill>
                  <a:schemeClr val="tx1"/>
                </a:solidFill>
                <a:effectLst/>
                <a:latin typeface="+mn-lt"/>
                <a:ea typeface="+mn-ea"/>
                <a:cs typeface="+mn-cs"/>
              </a:rPr>
              <a:t>These slides present the numbers and rates of classifications and prevalence in the United States and Puerto Rico for areas with populations of 500,000 or more (metropolitan statistical areas [MSAs]). The Boston-Cambridge-Newton, MA-NH and San Francisco-Oakland-Berkeley, CA MSAs include 1 division with a population less than 500,000. Therefore, data presented for divisions in these 3 MSAs do not sum to the MSA totals.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MSA definitions for this report can be found at </a:t>
            </a:r>
            <a:r>
              <a:rPr lang="en-US" sz="1200" u="sng" kern="1200" dirty="0">
                <a:solidFill>
                  <a:schemeClr val="tx1"/>
                </a:solidFill>
                <a:effectLst/>
                <a:latin typeface="+mn-lt"/>
                <a:ea typeface="+mn-ea"/>
                <a:cs typeface="+mn-cs"/>
                <a:hlinkClick r:id="rId3"/>
              </a:rPr>
              <a:t>http://www.census.gov/programs-surveys/metro-micro.html</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Numbers less than 12, and rates based on these numbers, should be interpreted with caution. </a:t>
            </a:r>
            <a:r>
              <a:rPr lang="en-US" sz="1200" dirty="0">
                <a:solidFill>
                  <a:srgbClr val="5F5F5F"/>
                </a:solidFill>
                <a:latin typeface="Calibri" panose="020F0502020204030204" pitchFamily="34" charset="0"/>
                <a:cs typeface="Calibri" panose="020F0502020204030204" pitchFamily="34" charset="0"/>
              </a:rPr>
              <a:t>Ranks were not assigned to MSAs with rates that were based on reported numbers less than 12.</a:t>
            </a:r>
          </a:p>
          <a:p>
            <a:endParaRPr lang="en-US" sz="1200" baseline="30000" dirty="0">
              <a:solidFill>
                <a:srgbClr val="5F5F5F"/>
              </a:solidFill>
              <a:latin typeface="Calibri" panose="020F0502020204030204" pitchFamily="34" charset="0"/>
              <a:cs typeface="Calibri" panose="020F0502020204030204" pitchFamily="34" charset="0"/>
            </a:endParaRPr>
          </a:p>
          <a:p>
            <a:r>
              <a:rPr lang="en-US" sz="1200" dirty="0">
                <a:solidFill>
                  <a:srgbClr val="5F5F5F"/>
                </a:solidFill>
                <a:latin typeface="Calibri" panose="020F0502020204030204" pitchFamily="34" charset="0"/>
                <a:cs typeface="Calibri" panose="020F0502020204030204" pitchFamily="34" charset="0"/>
              </a:rPr>
              <a:t>Stage 3 (AIDS) classification data are based on residence at time of classification.</a:t>
            </a:r>
          </a:p>
          <a:p>
            <a:endParaRPr lang="en-US" sz="1200" dirty="0">
              <a:solidFill>
                <a:srgbClr val="5F5F5F"/>
              </a:solidFill>
              <a:latin typeface="Calibri" panose="020F0502020204030204" pitchFamily="34" charset="0"/>
              <a:cs typeface="Calibri" panose="020F0502020204030204" pitchFamily="34" charset="0"/>
            </a:endParaRPr>
          </a:p>
          <a:p>
            <a:r>
              <a:rPr lang="en-US" sz="1200" dirty="0">
                <a:solidFill>
                  <a:srgbClr val="5F5F5F"/>
                </a:solidFill>
                <a:latin typeface="Calibri" panose="020F0502020204030204" pitchFamily="34" charset="0"/>
                <a:cs typeface="Calibri" panose="020F0502020204030204" pitchFamily="34" charset="0"/>
              </a:rPr>
              <a:t>Cumulative data are from the beginning of the epidemic through 2021.	</a:t>
            </a:r>
          </a:p>
          <a:p>
            <a:endParaRPr lang="en-US" sz="1200" dirty="0">
              <a:solidFill>
                <a:srgbClr val="5F5F5F"/>
              </a:solidFill>
              <a:latin typeface="Calibri" panose="020F0502020204030204" pitchFamily="34" charset="0"/>
              <a:cs typeface="Calibri" panose="020F0502020204030204" pitchFamily="34" charset="0"/>
            </a:endParaRPr>
          </a:p>
          <a:p>
            <a:r>
              <a:rPr lang="en-US" sz="1200" dirty="0">
                <a:solidFill>
                  <a:srgbClr val="5F5F5F"/>
                </a:solidFill>
                <a:latin typeface="Calibri" panose="020F0502020204030204" pitchFamily="34" charset="0"/>
                <a:cs typeface="Calibri" panose="020F0502020204030204" pitchFamily="34" charset="0"/>
              </a:rPr>
              <a:t>Prevalence data are based on address of residence at the end of the specified year (i.e., most recent known address). </a:t>
            </a:r>
            <a:r>
              <a:rPr lang="en-US" sz="1200" baseline="30000" dirty="0">
                <a:solidFill>
                  <a:srgbClr val="5F5F5F"/>
                </a:solidFill>
                <a:latin typeface="Calibri" panose="020F0502020204030204" pitchFamily="34" charset="0"/>
                <a:cs typeface="Calibri" panose="020F0502020204030204" pitchFamily="34" charset="0"/>
              </a:rPr>
              <a:t>	</a:t>
            </a:r>
          </a:p>
          <a:p>
            <a:endParaRPr lang="en-US" sz="1200" baseline="30000" dirty="0">
              <a:solidFill>
                <a:srgbClr val="5F5F5F"/>
              </a:solidFill>
              <a:latin typeface="Calibri" panose="020F0502020204030204" pitchFamily="34" charset="0"/>
              <a:cs typeface="Calibri" panose="020F0502020204030204" pitchFamily="34" charset="0"/>
            </a:endParaRPr>
          </a:p>
          <a:p>
            <a:r>
              <a:rPr lang="en-US" sz="1200" dirty="0">
                <a:solidFill>
                  <a:srgbClr val="5F5F5F"/>
                </a:solidFill>
                <a:latin typeface="Calibri" panose="020F0502020204030204" pitchFamily="34" charset="0"/>
                <a:cs typeface="Calibri" panose="020F0502020204030204" pitchFamily="34" charset="0"/>
              </a:rPr>
              <a:t>Data include persons of all ages.</a:t>
            </a:r>
            <a:endParaRPr lang="en-US" sz="120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dirty="0"/>
              <a:t>Total includes persons whose county of residence is unknown.</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18</a:t>
            </a:fld>
            <a:endParaRPr lang="en-US"/>
          </a:p>
        </p:txBody>
      </p:sp>
    </p:spTree>
    <p:extLst>
      <p:ext uri="{BB962C8B-B14F-4D97-AF65-F5344CB8AC3E}">
        <p14:creationId xmlns:p14="http://schemas.microsoft.com/office/powerpoint/2010/main" val="1236907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This slide presents from 1985 through 2021 in the United States</a:t>
            </a:r>
            <a:r>
              <a:rPr lang="en-US" sz="1200" b="0" kern="1200" baseline="0" dirty="0">
                <a:solidFill>
                  <a:schemeClr val="tx1"/>
                </a:solidFill>
                <a:effectLst/>
                <a:latin typeface="+mn-lt"/>
                <a:ea typeface="+mn-ea"/>
                <a:cs typeface="+mn-cs"/>
              </a:rPr>
              <a:t> and </a:t>
            </a:r>
            <a:r>
              <a:rPr lang="en-US" sz="1200" b="0" kern="1200" dirty="0">
                <a:solidFill>
                  <a:schemeClr val="tx1"/>
                </a:solidFill>
                <a:effectLst/>
                <a:latin typeface="+mn-lt"/>
                <a:ea typeface="+mn-ea"/>
                <a:cs typeface="+mn-cs"/>
              </a:rPr>
              <a:t>6 dependent areas trends in the numbers of stage 3 (AIDS) classifications, deaths among persons with diagnosed HIV infection ever classified as stage</a:t>
            </a:r>
            <a:r>
              <a:rPr lang="en-US" sz="1200" b="0" kern="1200" baseline="0" dirty="0">
                <a:solidFill>
                  <a:schemeClr val="tx1"/>
                </a:solidFill>
                <a:effectLst/>
                <a:latin typeface="+mn-lt"/>
                <a:ea typeface="+mn-ea"/>
                <a:cs typeface="+mn-cs"/>
              </a:rPr>
              <a:t> 3 (</a:t>
            </a:r>
            <a:r>
              <a:rPr lang="en-US" sz="1200" b="0" kern="1200" dirty="0">
                <a:solidFill>
                  <a:schemeClr val="tx1"/>
                </a:solidFill>
                <a:effectLst/>
                <a:latin typeface="+mn-lt"/>
                <a:ea typeface="+mn-ea"/>
                <a:cs typeface="+mn-cs"/>
              </a:rPr>
              <a:t>AIDS), and persons living with diagnosed HIV infection ever classified as stage 3</a:t>
            </a:r>
            <a:r>
              <a:rPr lang="en-US" sz="1200" b="0" kern="1200" baseline="0" dirty="0">
                <a:solidFill>
                  <a:schemeClr val="tx1"/>
                </a:solidFill>
                <a:effectLst/>
                <a:latin typeface="+mn-lt"/>
                <a:ea typeface="+mn-ea"/>
                <a:cs typeface="+mn-cs"/>
              </a:rPr>
              <a:t> (</a:t>
            </a:r>
            <a:r>
              <a:rPr lang="en-US" sz="1200" b="0" kern="1200" dirty="0">
                <a:solidFill>
                  <a:schemeClr val="tx1"/>
                </a:solidFill>
                <a:effectLst/>
                <a:latin typeface="+mn-lt"/>
                <a:ea typeface="+mn-ea"/>
                <a:cs typeface="+mn-cs"/>
              </a:rPr>
              <a:t>AIDS) (i.e., prevalence) among persons of all ages. </a:t>
            </a:r>
            <a:r>
              <a:rPr lang="en-US" sz="1200" kern="1200" dirty="0">
                <a:solidFill>
                  <a:schemeClr val="tx1"/>
                </a:solidFill>
                <a:effectLst/>
                <a:latin typeface="+mn-lt"/>
                <a:ea typeface="+mn-ea"/>
                <a:cs typeface="+mn-cs"/>
              </a:rPr>
              <a:t>Deaths of persons with HIV infection ever classified as stage 3 (AIDS) may be due to any cause. </a:t>
            </a:r>
            <a:r>
              <a:rPr lang="en-US" sz="1200" b="0" kern="1200" dirty="0">
                <a:solidFill>
                  <a:schemeClr val="tx1"/>
                </a:solidFill>
                <a:effectLst/>
                <a:latin typeface="+mn-lt"/>
                <a:ea typeface="+mn-ea"/>
                <a:cs typeface="+mn-cs"/>
              </a:rPr>
              <a:t>Stage 3 (AIDS) classifications </a:t>
            </a:r>
            <a:r>
              <a:rPr lang="en-US" sz="1200" b="0" kern="1200" baseline="0" dirty="0">
                <a:solidFill>
                  <a:schemeClr val="tx1"/>
                </a:solidFill>
                <a:effectLst/>
                <a:latin typeface="+mn-lt"/>
                <a:ea typeface="+mn-ea"/>
                <a:cs typeface="+mn-cs"/>
              </a:rPr>
              <a:t>and </a:t>
            </a:r>
            <a:r>
              <a:rPr lang="en-US" sz="1200" b="0" kern="1200" dirty="0">
                <a:solidFill>
                  <a:schemeClr val="tx1"/>
                </a:solidFill>
                <a:effectLst/>
                <a:latin typeface="+mn-lt"/>
                <a:ea typeface="+mn-ea"/>
                <a:cs typeface="+mn-cs"/>
              </a:rPr>
              <a:t>deaths of </a:t>
            </a:r>
            <a:r>
              <a:rPr lang="en-US" sz="1200" b="0" kern="1200" baseline="0" dirty="0">
                <a:solidFill>
                  <a:schemeClr val="tx1"/>
                </a:solidFill>
                <a:effectLst/>
                <a:latin typeface="+mn-lt"/>
                <a:ea typeface="+mn-ea"/>
                <a:cs typeface="+mn-cs"/>
              </a:rPr>
              <a:t>persons with stage 3 (AIDS) </a:t>
            </a:r>
            <a:r>
              <a:rPr lang="en-US" sz="1200" b="0" kern="1200" dirty="0">
                <a:solidFill>
                  <a:schemeClr val="tx1"/>
                </a:solidFill>
                <a:effectLst/>
                <a:latin typeface="+mn-lt"/>
                <a:ea typeface="+mn-ea"/>
                <a:cs typeface="+mn-cs"/>
              </a:rPr>
              <a:t>increased sharply during the beginning of the epidemic from 1985 through the mid-1990s. The overall declines in stage 3 (AIDS) classifications and deaths of persons with stage 3 (AIDS) since the mid-1990s are due to breakthroughs in early detection of HIV infection, improved screening technologies, advances in antiretroviral and combination drug therapies, prophylactic medications against opportunistic infections, and HIV prevention awareness campaigns. The prevalence of stage 3 (AIDS) has steadily increased throughout 1985–2021.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5F5F5F"/>
                </a:solidFill>
                <a:latin typeface="Calibri" panose="020F0502020204030204" pitchFamily="34" charset="0"/>
              </a:rPr>
              <a:t>Data for 2020 should be interpreted with caution due to the impact of the COVID-19 pandemic on access to HIV testing, care-related services, and case surveillance activities in state/local jurisdictions. Death data for years 2020 and 2021 should be interpreted with caution due to excess deaths in the United States population attributed to the COVID-19 pandemic. For additional information, see </a:t>
            </a:r>
            <a:r>
              <a:rPr lang="en-US" sz="1200" b="0" kern="1200" dirty="0">
                <a:solidFill>
                  <a:schemeClr val="tx1"/>
                </a:solidFill>
                <a:effectLst/>
                <a:latin typeface="+mn-lt"/>
                <a:ea typeface="+mn-ea"/>
                <a:cs typeface="+mn-cs"/>
              </a:rPr>
              <a:t>https://www.cdc.gov/nchs/nvss/vsrr/covid19/excess_deaths.htm.  </a:t>
            </a:r>
          </a:p>
          <a:p>
            <a:r>
              <a:rPr lang="en-US" sz="1200" b="0" kern="1200" dirty="0">
                <a:solidFill>
                  <a:schemeClr val="tx1"/>
                </a:solidFill>
                <a:effectLst/>
                <a:latin typeface="+mn-lt"/>
                <a:ea typeface="+mn-ea"/>
                <a:cs typeface="+mn-cs"/>
              </a:rPr>
              <a:t> </a:t>
            </a:r>
          </a:p>
          <a:p>
            <a:r>
              <a:rPr lang="en-US" sz="1200" dirty="0">
                <a:solidFill>
                  <a:srgbClr val="5F5F5F"/>
                </a:solidFill>
                <a:latin typeface="Calibri" panose="020F0502020204030204" pitchFamily="34" charset="0"/>
              </a:rPr>
              <a:t>Data include persons of all ages. Data for the year 2021 are preliminary and based on deaths reported to CDC as of December 2022.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D76F4400-E3C9-49A3-8D98-791A6ADF5A91}" type="slidenum">
              <a:rPr lang="en-US" smtClean="0"/>
              <a:pPr/>
              <a:t>2</a:t>
            </a:fld>
            <a:endParaRPr lang="en-US"/>
          </a:p>
        </p:txBody>
      </p:sp>
    </p:spTree>
    <p:extLst>
      <p:ext uri="{BB962C8B-B14F-4D97-AF65-F5344CB8AC3E}">
        <p14:creationId xmlns:p14="http://schemas.microsoft.com/office/powerpoint/2010/main" val="1288689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This slide presents from 1985 through 2021 in the United States</a:t>
            </a:r>
            <a:r>
              <a:rPr lang="en-US" sz="1200" b="0" kern="1200" baseline="0" dirty="0">
                <a:solidFill>
                  <a:schemeClr val="tx1"/>
                </a:solidFill>
                <a:effectLst/>
                <a:latin typeface="+mn-lt"/>
                <a:ea typeface="+mn-ea"/>
                <a:cs typeface="+mn-cs"/>
              </a:rPr>
              <a:t> and 5</a:t>
            </a:r>
            <a:r>
              <a:rPr lang="en-US" sz="1200" b="0" kern="1200" dirty="0">
                <a:solidFill>
                  <a:schemeClr val="tx1"/>
                </a:solidFill>
                <a:effectLst/>
                <a:latin typeface="+mn-lt"/>
                <a:ea typeface="+mn-ea"/>
                <a:cs typeface="+mn-cs"/>
              </a:rPr>
              <a:t> dependent areas trends in the rates of HIV infection, stage 3 (AIDS) classifications and deaths among persons with diagnosed HIV infection ever classified as stage 3 (AIDS) among persons of all ages. </a:t>
            </a:r>
            <a:r>
              <a:rPr lang="en-US" sz="1200" kern="1200" dirty="0">
                <a:solidFill>
                  <a:schemeClr val="tx1"/>
                </a:solidFill>
                <a:effectLst/>
                <a:latin typeface="+mn-lt"/>
                <a:ea typeface="+mn-ea"/>
                <a:cs typeface="+mn-cs"/>
              </a:rPr>
              <a:t>Deaths of persons with HIV infection ever classified as stage 3 (AIDS) may be due to any cause. </a:t>
            </a:r>
            <a:r>
              <a:rPr lang="en-US" sz="1200" b="0" kern="1200" dirty="0">
                <a:solidFill>
                  <a:schemeClr val="tx1"/>
                </a:solidFill>
                <a:effectLst/>
                <a:latin typeface="+mn-lt"/>
                <a:ea typeface="+mn-ea"/>
                <a:cs typeface="+mn-cs"/>
              </a:rPr>
              <a:t>Rates of stage 3 (AIDS) classifications </a:t>
            </a:r>
            <a:r>
              <a:rPr lang="en-US" sz="1200" b="0" kern="1200" baseline="0" dirty="0">
                <a:solidFill>
                  <a:schemeClr val="tx1"/>
                </a:solidFill>
                <a:effectLst/>
                <a:latin typeface="+mn-lt"/>
                <a:ea typeface="+mn-ea"/>
                <a:cs typeface="+mn-cs"/>
              </a:rPr>
              <a:t>and rates of </a:t>
            </a:r>
            <a:r>
              <a:rPr lang="en-US" sz="1200" b="0" kern="1200" dirty="0">
                <a:solidFill>
                  <a:schemeClr val="tx1"/>
                </a:solidFill>
                <a:effectLst/>
                <a:latin typeface="+mn-lt"/>
                <a:ea typeface="+mn-ea"/>
                <a:cs typeface="+mn-cs"/>
              </a:rPr>
              <a:t>deaths of </a:t>
            </a:r>
            <a:r>
              <a:rPr lang="en-US" sz="1200" b="0" kern="1200" baseline="0" dirty="0">
                <a:solidFill>
                  <a:schemeClr val="tx1"/>
                </a:solidFill>
                <a:effectLst/>
                <a:latin typeface="+mn-lt"/>
                <a:ea typeface="+mn-ea"/>
                <a:cs typeface="+mn-cs"/>
              </a:rPr>
              <a:t>persons with stage 3 (AIDS) </a:t>
            </a:r>
            <a:r>
              <a:rPr lang="en-US" sz="1200" b="0" kern="1200" dirty="0">
                <a:solidFill>
                  <a:schemeClr val="tx1"/>
                </a:solidFill>
                <a:effectLst/>
                <a:latin typeface="+mn-lt"/>
                <a:ea typeface="+mn-ea"/>
                <a:cs typeface="+mn-cs"/>
              </a:rPr>
              <a:t>increased during the beginning of the epidemic from 1985 through the mid-1990s. The overall declines in rates of stage 3 (AIDS) classifications and rates of deaths of persons with stage 3 (AIDS) since the mid-1990s are due to breakthroughs in early detection of HIV infection, improved screening technologies, advances in antiretroviral and combination drug therapies, prophylactic medications against opportunistic infections, and HIV prevention awareness campaigns.</a:t>
            </a:r>
          </a:p>
          <a:p>
            <a:pPr defTabSz="881390">
              <a:defRPr/>
            </a:pPr>
            <a:endParaRPr lang="en-US" b="0" dirty="0"/>
          </a:p>
          <a:p>
            <a:pPr defTabSz="881390">
              <a:defRPr/>
            </a:pPr>
            <a:r>
              <a:rPr lang="en-US" b="0" dirty="0"/>
              <a:t>Deaths of persons with stage 3 (AIDS) are classified as adult or adolescent based on age at stage 3 classification or death. Data include persons of all ages. </a:t>
            </a:r>
          </a:p>
          <a:p>
            <a:pPr defTabSz="881390">
              <a:defRPr/>
            </a:pPr>
            <a:endParaRPr lang="en-US" sz="1200" b="0" dirty="0">
              <a:solidFill>
                <a:srgbClr val="5F5F5F"/>
              </a:solidFill>
              <a:latin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5F5F5F"/>
                </a:solidFill>
                <a:latin typeface="Calibri" panose="020F0502020204030204" pitchFamily="34" charset="0"/>
              </a:rPr>
              <a:t>Data for 2020 should be interpreted with caution due to the impact of the COVID-19 pandemic on access to HIV testing, care-related services, and case surveillance activities in state/local jurisdictions. Death data for years 2020 and 2021 should be interpreted with caution due to excess deaths in the United States population attributed to the COVID-19 pandemic. For additional information, see </a:t>
            </a:r>
            <a:r>
              <a:rPr lang="en-US" sz="1200" b="0" kern="1200" dirty="0">
                <a:solidFill>
                  <a:schemeClr val="tx1"/>
                </a:solidFill>
                <a:effectLst/>
                <a:latin typeface="+mn-lt"/>
                <a:ea typeface="+mn-ea"/>
                <a:cs typeface="+mn-cs"/>
              </a:rPr>
              <a:t>https://www.cdc.gov/nchs/nvss/vsrr/covid19/excess_deaths.htm.  </a:t>
            </a:r>
          </a:p>
          <a:p>
            <a:pPr defTabSz="881390">
              <a:defRPr/>
            </a:pPr>
            <a:endParaRPr lang="en-US" b="0" dirty="0"/>
          </a:p>
          <a:p>
            <a:r>
              <a:rPr lang="en-US" sz="1200" kern="1200" dirty="0">
                <a:solidFill>
                  <a:srgbClr val="FF0000"/>
                </a:solidFill>
                <a:effectLst/>
                <a:latin typeface="+mn-lt"/>
                <a:ea typeface="+mn-ea"/>
                <a:cs typeface="+mn-cs"/>
              </a:rPr>
              <a:t>Rates displayed here are based on data from the 50 U.S. states, the District of Columbia, American Samoa, Guam, the Northern Mariana Islands, Puerto Rico, and the U.S. Virgin Islands. Data for the Republic of Palau is not included due to lack of population estimates from 1985-1989. </a:t>
            </a:r>
          </a:p>
        </p:txBody>
      </p:sp>
      <p:sp>
        <p:nvSpPr>
          <p:cNvPr id="4" name="Slide Number Placeholder 3"/>
          <p:cNvSpPr>
            <a:spLocks noGrp="1"/>
          </p:cNvSpPr>
          <p:nvPr>
            <p:ph type="sldNum" sz="quarter" idx="10"/>
          </p:nvPr>
        </p:nvSpPr>
        <p:spPr/>
        <p:txBody>
          <a:bodyPr/>
          <a:lstStyle/>
          <a:p>
            <a:fld id="{D76F4400-E3C9-49A3-8D98-791A6ADF5A91}" type="slidenum">
              <a:rPr lang="en-US" smtClean="0"/>
              <a:pPr/>
              <a:t>3</a:t>
            </a:fld>
            <a:endParaRPr lang="en-US"/>
          </a:p>
        </p:txBody>
      </p:sp>
    </p:spTree>
    <p:extLst>
      <p:ext uri="{BB962C8B-B14F-4D97-AF65-F5344CB8AC3E}">
        <p14:creationId xmlns:p14="http://schemas.microsoft.com/office/powerpoint/2010/main" val="17575740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1474"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slide presents</a:t>
            </a:r>
            <a:r>
              <a:rPr lang="en-US" sz="1200" b="0" kern="1200" dirty="0">
                <a:solidFill>
                  <a:schemeClr val="tx1"/>
                </a:solidFill>
                <a:effectLst/>
                <a:latin typeface="+mn-lt"/>
                <a:ea typeface="+mn-ea"/>
                <a:cs typeface="+mn-cs"/>
              </a:rPr>
              <a:t> for </a:t>
            </a:r>
            <a:r>
              <a:rPr lang="en-US" sz="1200" kern="1200" dirty="0">
                <a:solidFill>
                  <a:schemeClr val="tx1"/>
                </a:solidFill>
                <a:effectLst/>
                <a:latin typeface="+mn-lt"/>
                <a:ea typeface="+mn-ea"/>
                <a:cs typeface="+mn-cs"/>
              </a:rPr>
              <a:t>the United States and 6 dependent areas, the numbers of stage 3 (AIDS) classifications </a:t>
            </a:r>
            <a:r>
              <a:rPr lang="en-US" sz="1200" dirty="0"/>
              <a:t>and deaths among persons of all ages with </a:t>
            </a:r>
            <a:r>
              <a:rPr lang="en-US" sz="1200" kern="1200" dirty="0">
                <a:solidFill>
                  <a:schemeClr val="tx1"/>
                </a:solidFill>
                <a:effectLst/>
                <a:latin typeface="+mn-lt"/>
                <a:ea typeface="+mn-ea"/>
                <a:cs typeface="+mn-cs"/>
              </a:rPr>
              <a:t>HIV infection, </a:t>
            </a:r>
            <a:r>
              <a:rPr lang="en-US" sz="1200" dirty="0"/>
              <a:t>stage 3 (AIDS), by age at classification or death and cumulative as of year-end 2021. </a:t>
            </a:r>
            <a:r>
              <a:rPr lang="en-US" sz="1200" kern="1200" dirty="0">
                <a:solidFill>
                  <a:schemeClr val="tx1"/>
                </a:solidFill>
                <a:effectLst/>
                <a:latin typeface="+mn-lt"/>
                <a:ea typeface="+mn-ea"/>
                <a:cs typeface="+mn-cs"/>
              </a:rPr>
              <a:t>Deaths of persons with HIV infection ever classified as stage 3 (AIDS) may be due to any cause. </a:t>
            </a:r>
            <a:r>
              <a:rPr lang="en-US" dirty="0"/>
              <a:t>By year-2021, there were </a:t>
            </a:r>
            <a:r>
              <a:rPr lang="en-US" b="0" dirty="0"/>
              <a:t>1,335,554</a:t>
            </a:r>
            <a:r>
              <a:rPr lang="en-US" b="1" dirty="0"/>
              <a:t> </a:t>
            </a:r>
            <a:r>
              <a:rPr lang="en-US" sz="1200" b="0" kern="1200" dirty="0">
                <a:solidFill>
                  <a:schemeClr val="tx1"/>
                </a:solidFill>
                <a:effectLst/>
                <a:latin typeface="+mn-lt"/>
                <a:ea typeface="+mn-ea"/>
                <a:cs typeface="+mn-cs"/>
              </a:rPr>
              <a:t>stage 3 (AIDS) classifications </a:t>
            </a:r>
            <a:r>
              <a:rPr lang="en-US" b="0" dirty="0"/>
              <a:t>and 795,865 </a:t>
            </a:r>
            <a:r>
              <a:rPr lang="en-US" dirty="0"/>
              <a:t>deaths among persons with Stage 3 (AIDS). </a:t>
            </a:r>
          </a:p>
          <a:p>
            <a:pPr marL="0" marR="0" lvl="0" indent="0" algn="l" defTabSz="911474"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1474" rtl="0" eaLnBrk="1" fontAlgn="auto" latinLnBrk="0" hangingPunct="1">
              <a:lnSpc>
                <a:spcPct val="100000"/>
              </a:lnSpc>
              <a:spcBef>
                <a:spcPts val="0"/>
              </a:spcBef>
              <a:spcAft>
                <a:spcPts val="0"/>
              </a:spcAft>
              <a:buClrTx/>
              <a:buSzTx/>
              <a:buFontTx/>
              <a:buNone/>
              <a:tabLst/>
              <a:defRPr/>
            </a:pPr>
            <a:r>
              <a:rPr lang="en-US" sz="1200" dirty="0"/>
              <a:t>As of year-end 2021, </a:t>
            </a:r>
            <a:r>
              <a:rPr lang="en-US" sz="1200" b="0" dirty="0"/>
              <a:t>19.6</a:t>
            </a:r>
            <a:r>
              <a:rPr lang="en-US" sz="1200" dirty="0"/>
              <a:t>% of cumulative stage 3 (AIDS) classifications were among persons aged 35–39 years, followed by persons aged 30–34 years (</a:t>
            </a:r>
            <a:r>
              <a:rPr lang="en-US" sz="1200" b="0" dirty="0"/>
              <a:t>18.3</a:t>
            </a:r>
            <a:r>
              <a:rPr lang="en-US" sz="1200" dirty="0"/>
              <a:t>%) and persons aged 40–44 years (</a:t>
            </a:r>
            <a:r>
              <a:rPr lang="en-US" sz="1200" b="0" dirty="0"/>
              <a:t>16.4</a:t>
            </a:r>
            <a:r>
              <a:rPr lang="en-US" sz="1200" dirty="0"/>
              <a:t>%). For cumulative stage 3 (AIDS) deaths, </a:t>
            </a:r>
            <a:r>
              <a:rPr lang="en-US" sz="1200" b="0" dirty="0"/>
              <a:t>17.3</a:t>
            </a:r>
            <a:r>
              <a:rPr lang="en-US" sz="1200" dirty="0"/>
              <a:t>% were among persons aged 35–39 years, followed by persons aged 40–44 years (</a:t>
            </a:r>
            <a:r>
              <a:rPr lang="en-US" sz="1200" b="0" dirty="0"/>
              <a:t>16.7%</a:t>
            </a:r>
            <a:r>
              <a:rPr lang="en-US" sz="1200" dirty="0"/>
              <a:t>) and persons aged 30–34 years and 45-49 years (</a:t>
            </a:r>
            <a:r>
              <a:rPr lang="en-US" sz="1200" b="0" dirty="0"/>
              <a:t>both 13.7</a:t>
            </a:r>
            <a:r>
              <a:rPr lang="en-US" sz="1200" dirty="0"/>
              <a:t>%). </a:t>
            </a:r>
          </a:p>
          <a:p>
            <a:pPr marL="0" marR="0" lvl="0" indent="0" algn="l" defTabSz="911474"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1474"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Cumulative data are from the beginning of the epidemic through 2021.</a:t>
            </a:r>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4</a:t>
            </a:fld>
            <a:endParaRPr lang="en-US" dirty="0"/>
          </a:p>
        </p:txBody>
      </p:sp>
    </p:spTree>
    <p:extLst>
      <p:ext uri="{BB962C8B-B14F-4D97-AF65-F5344CB8AC3E}">
        <p14:creationId xmlns:p14="http://schemas.microsoft.com/office/powerpoint/2010/main" val="4059503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a:solidFill>
                  <a:schemeClr val="tx1"/>
                </a:solidFill>
                <a:effectLst/>
                <a:latin typeface="+mn-lt"/>
                <a:ea typeface="+mn-ea"/>
                <a:cs typeface="+mn-cs"/>
              </a:rPr>
              <a:t>This slide </a:t>
            </a:r>
            <a:r>
              <a:rPr lang="en-US" sz="1200" b="0" kern="1200" dirty="0">
                <a:solidFill>
                  <a:schemeClr val="tx1"/>
                </a:solidFill>
                <a:effectLst/>
                <a:latin typeface="+mn-lt"/>
                <a:ea typeface="+mn-ea"/>
                <a:cs typeface="+mn-cs"/>
              </a:rPr>
              <a:t>presents for the </a:t>
            </a:r>
            <a:r>
              <a:rPr lang="en-US" sz="1200" kern="1200" dirty="0">
                <a:solidFill>
                  <a:schemeClr val="tx1"/>
                </a:solidFill>
                <a:effectLst/>
                <a:latin typeface="+mn-lt"/>
                <a:ea typeface="+mn-ea"/>
                <a:cs typeface="+mn-cs"/>
              </a:rPr>
              <a:t>United States and 6 dependent areas the numbers of stage 3 (AIDS) classifications </a:t>
            </a:r>
            <a:r>
              <a:rPr lang="en-US" sz="1200" dirty="0"/>
              <a:t>and deaths of persons with stage 3 (AIDS), by race/ethnicity and cumulative as of year-end 2021.</a:t>
            </a:r>
            <a:r>
              <a:rPr lang="en-US" dirty="0"/>
              <a:t> </a:t>
            </a:r>
            <a:r>
              <a:rPr lang="en-US" sz="1200" kern="1200" dirty="0">
                <a:solidFill>
                  <a:schemeClr val="tx1"/>
                </a:solidFill>
                <a:effectLst/>
                <a:latin typeface="+mn-lt"/>
                <a:ea typeface="+mn-ea"/>
                <a:cs typeface="+mn-cs"/>
              </a:rPr>
              <a:t>Deaths of persons with HIV infection ever classified as stage 3 (AIDS) may be due to any cause. </a:t>
            </a:r>
            <a:r>
              <a:rPr lang="en-US" dirty="0"/>
              <a:t>By year-2021, there were </a:t>
            </a:r>
            <a:r>
              <a:rPr lang="en-US" b="0" dirty="0"/>
              <a:t>1,335,554 </a:t>
            </a:r>
            <a:r>
              <a:rPr lang="en-US" sz="1200" b="0" kern="1200" dirty="0">
                <a:solidFill>
                  <a:schemeClr val="tx1"/>
                </a:solidFill>
                <a:effectLst/>
                <a:latin typeface="+mn-lt"/>
                <a:ea typeface="+mn-ea"/>
                <a:cs typeface="+mn-cs"/>
              </a:rPr>
              <a:t>stage 3 (AIDS) classifications </a:t>
            </a:r>
            <a:r>
              <a:rPr lang="en-US" b="0" dirty="0"/>
              <a:t>and 795,865 </a:t>
            </a:r>
            <a:r>
              <a:rPr lang="en-US" dirty="0"/>
              <a:t>deaths among persons with Stage 3 (AIDS). </a:t>
            </a:r>
          </a:p>
          <a:p>
            <a:r>
              <a:rPr lang="en-US" dirty="0"/>
              <a:t> </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As of year-end 2021, Black/African American persons accounted for the </a:t>
            </a:r>
            <a:r>
              <a:rPr lang="en-US" sz="1200" b="0" dirty="0"/>
              <a:t>largest percentages for both cumulative stage 3 (AIDS) classifications (39.9%) and deaths of persons with stage 3 (AIDS) (40.0%), followed by White persons for cumulative stage 3 (AIDS) classifications (33.7%) and deaths of persons with stage 3 (AIDS) (37.9%).</a:t>
            </a:r>
            <a:endParaRPr lang="en-US" b="0" dirty="0"/>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Cumulative data are from the beginning of the epidemic through 2021</a:t>
            </a:r>
            <a:r>
              <a:rPr lang="en-US" sz="1200" dirty="0">
                <a:solidFill>
                  <a:srgbClr val="5F5F5F"/>
                </a:solidFill>
                <a:latin typeface="Calibri" panose="020F0502020204030204" pitchFamily="34" charset="0"/>
              </a:rPr>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solidFill>
                <a:srgbClr val="5F5F5F"/>
              </a:solidFill>
              <a:latin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Asian includes Asian/Pacific Islander legacy cases (cases that were diagnosed and reported under the pre-1997 Office of Management and Budget race/ethnicity classification system).   </a:t>
            </a:r>
          </a:p>
          <a:p>
            <a:endParaRPr lang="en-US" dirty="0"/>
          </a:p>
          <a:p>
            <a:r>
              <a:rPr lang="en-US" dirty="0"/>
              <a:t>Hispanic/Latino persons can be of any race.</a:t>
            </a:r>
          </a:p>
          <a:p>
            <a:pPr marL="0" marR="0" lvl="0" indent="0" algn="l" defTabSz="911474"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1474"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Total i</a:t>
            </a:r>
            <a:r>
              <a:rPr lang="en-US" sz="1200" dirty="0">
                <a:solidFill>
                  <a:srgbClr val="5F5F5F"/>
                </a:solidFill>
                <a:latin typeface="Calibri" panose="020F0502020204030204" pitchFamily="34" charset="0"/>
              </a:rPr>
              <a:t>ncludes persons whose race/ethnicity is unknown.</a:t>
            </a:r>
            <a:br>
              <a:rPr lang="en-US" sz="1200" kern="1200" dirty="0">
                <a:solidFill>
                  <a:schemeClr val="tx1"/>
                </a:solidFill>
                <a:effectLst/>
                <a:latin typeface="+mn-lt"/>
                <a:ea typeface="+mn-ea"/>
                <a:cs typeface="+mn-cs"/>
              </a:rPr>
            </a:b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5</a:t>
            </a:fld>
            <a:endParaRPr lang="en-US" dirty="0"/>
          </a:p>
        </p:txBody>
      </p:sp>
    </p:spTree>
    <p:extLst>
      <p:ext uri="{BB962C8B-B14F-4D97-AF65-F5344CB8AC3E}">
        <p14:creationId xmlns:p14="http://schemas.microsoft.com/office/powerpoint/2010/main" val="2998516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r>
              <a:rPr lang="en-US" sz="1200" kern="1200" dirty="0">
                <a:solidFill>
                  <a:schemeClr val="tx1"/>
                </a:solidFill>
                <a:effectLst/>
                <a:latin typeface="+mn-lt"/>
                <a:ea typeface="+mn-ea"/>
                <a:cs typeface="+mn-cs"/>
              </a:rPr>
              <a:t>This slide presents </a:t>
            </a:r>
            <a:r>
              <a:rPr lang="en-US" sz="1200" b="0" kern="1200" dirty="0">
                <a:solidFill>
                  <a:schemeClr val="tx1"/>
                </a:solidFill>
                <a:effectLst/>
                <a:latin typeface="+mn-lt"/>
                <a:ea typeface="+mn-ea"/>
                <a:cs typeface="+mn-cs"/>
              </a:rPr>
              <a:t>for</a:t>
            </a:r>
            <a:r>
              <a:rPr lang="en-US" sz="1200" kern="1200" dirty="0">
                <a:solidFill>
                  <a:schemeClr val="tx1"/>
                </a:solidFill>
                <a:effectLst/>
                <a:latin typeface="+mn-lt"/>
                <a:ea typeface="+mn-ea"/>
                <a:cs typeface="+mn-cs"/>
              </a:rPr>
              <a:t> the United States and 6 dependent areas the numbers of HIV infection, stage 3 (AIDS) classifications </a:t>
            </a:r>
            <a:r>
              <a:rPr lang="en-US" sz="1200" dirty="0"/>
              <a:t>and deaths of persons with stage 3 (AIDS) among males aged ≥13 years, by transmission category and cumulative as of year-end 2021.</a:t>
            </a:r>
            <a:r>
              <a:rPr lang="en-US" dirty="0"/>
              <a:t> </a:t>
            </a:r>
            <a:r>
              <a:rPr lang="en-US" sz="1200" kern="1200" dirty="0">
                <a:solidFill>
                  <a:schemeClr val="tx1"/>
                </a:solidFill>
                <a:effectLst/>
                <a:latin typeface="+mn-lt"/>
                <a:ea typeface="+mn-ea"/>
                <a:cs typeface="+mn-cs"/>
              </a:rPr>
              <a:t>Deaths of persons with HIV infection ever classified as stage 3 (AIDS) may be due to any cause. </a:t>
            </a:r>
            <a:r>
              <a:rPr lang="en-US" dirty="0"/>
              <a:t>By year-2021, among males </a:t>
            </a:r>
            <a:r>
              <a:rPr lang="en-US" sz="1200" dirty="0"/>
              <a:t>aged ≥13 years</a:t>
            </a:r>
            <a:r>
              <a:rPr lang="en-US" dirty="0"/>
              <a:t>, there were </a:t>
            </a:r>
            <a:r>
              <a:rPr lang="en-US" b="0" dirty="0"/>
              <a:t>1,048,648 </a:t>
            </a:r>
            <a:r>
              <a:rPr lang="en-US" sz="1200" b="0" kern="1200" dirty="0">
                <a:solidFill>
                  <a:schemeClr val="tx1"/>
                </a:solidFill>
                <a:effectLst/>
                <a:latin typeface="+mn-lt"/>
                <a:ea typeface="+mn-ea"/>
                <a:cs typeface="+mn-cs"/>
              </a:rPr>
              <a:t>stage 3 (AIDS) classifications </a:t>
            </a:r>
            <a:r>
              <a:rPr lang="en-US" b="0" dirty="0"/>
              <a:t>and 639,476 </a:t>
            </a:r>
            <a:r>
              <a:rPr lang="en-US" dirty="0"/>
              <a:t>deaths among persons with Stage 3 (AIDS). </a:t>
            </a:r>
          </a:p>
          <a:p>
            <a:r>
              <a:rPr lang="en-US" dirty="0"/>
              <a:t> </a:t>
            </a:r>
            <a:endParaRPr lang="en-US" b="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As of year-end 2021, </a:t>
            </a:r>
            <a:r>
              <a:rPr lang="en-US" sz="1200" kern="1200" dirty="0">
                <a:solidFill>
                  <a:schemeClr val="tx1"/>
                </a:solidFill>
                <a:effectLst/>
                <a:latin typeface="+mn-lt"/>
                <a:ea typeface="+mn-ea"/>
                <a:cs typeface="+mn-cs"/>
              </a:rPr>
              <a:t>males with HIV infection attributed to male-to-male sexual contact (MMSC) </a:t>
            </a:r>
            <a:r>
              <a:rPr lang="en-US" sz="1200" dirty="0"/>
              <a:t>accounted for the l</a:t>
            </a:r>
            <a:r>
              <a:rPr lang="en-US" sz="1200" b="0" dirty="0"/>
              <a:t>argest</a:t>
            </a:r>
            <a:r>
              <a:rPr lang="en-US" sz="1200" dirty="0"/>
              <a:t> percentages for both cumulative stage 3 (AIDS) classifications (</a:t>
            </a:r>
            <a:r>
              <a:rPr lang="en-US" sz="1200" b="0" dirty="0"/>
              <a:t>61.2</a:t>
            </a:r>
            <a:r>
              <a:rPr lang="en-US" sz="1200" dirty="0"/>
              <a:t>%) and deaths of persons with stage 3 (AIDS) </a:t>
            </a:r>
            <a:r>
              <a:rPr lang="en-US" sz="1200" b="0" dirty="0"/>
              <a:t>(56.5</a:t>
            </a:r>
            <a:r>
              <a:rPr lang="en-US" sz="1200" dirty="0"/>
              <a:t>%), followed by males with infection attributed to injection drug use (IDU) for cumulative stage 3 (AIDS) classifications (</a:t>
            </a:r>
            <a:r>
              <a:rPr lang="en-US" sz="1200" b="0" dirty="0"/>
              <a:t>18.9</a:t>
            </a:r>
            <a:r>
              <a:rPr lang="en-US" sz="1200" dirty="0"/>
              <a:t>%) and deaths of persons with stage 3 (AIDS) (</a:t>
            </a:r>
            <a:r>
              <a:rPr lang="en-US" sz="1200" b="0" dirty="0"/>
              <a:t>24.2</a:t>
            </a:r>
            <a:r>
              <a:rPr lang="en-US" sz="1200" dirty="0"/>
              <a:t>%).</a:t>
            </a:r>
            <a:endParaRPr lang="en-US" dirty="0"/>
          </a:p>
          <a:p>
            <a:endParaRPr lang="en-US" dirty="0"/>
          </a:p>
          <a:p>
            <a:r>
              <a:rPr lang="en-US" sz="1200" dirty="0">
                <a:solidFill>
                  <a:srgbClr val="5F5F5F"/>
                </a:solidFill>
                <a:latin typeface="Calibri" panose="020F0502020204030204" pitchFamily="34" charset="0"/>
                <a:cs typeface="Calibri" panose="020F0502020204030204" pitchFamily="34" charset="0"/>
              </a:rPr>
              <a:t>Data have been statistically adjusted to account for missing transmission category. </a:t>
            </a:r>
            <a:r>
              <a:rPr lang="en-US" sz="1200" dirty="0">
                <a:solidFill>
                  <a:srgbClr val="5F5F5F"/>
                </a:solidFill>
                <a:latin typeface="Calibri" panose="020F0502020204030204" pitchFamily="34" charset="0"/>
              </a:rPr>
              <a:t>Cumulative data are from the beginning of the epidemic through 2021. </a:t>
            </a:r>
          </a:p>
          <a:p>
            <a:endParaRPr lang="en-US" dirty="0"/>
          </a:p>
          <a:p>
            <a:r>
              <a:rPr lang="en-US" sz="1200" dirty="0">
                <a:effectLst/>
                <a:latin typeface="Segoe UI" panose="020B0502040204020203" pitchFamily="34" charset="0"/>
              </a:rPr>
              <a:t>Transmission category is classified based on a hierarchy of the risk factors most likely responsible for HIV transmission; classification is determined based on the person’s assigned sex at birth. Data have been statistically adjusted to account for missing transmission category, therefore values may not sum to column subtotals and total.</a:t>
            </a:r>
            <a:r>
              <a:rPr lang="en-US" sz="1200" kern="1200" dirty="0">
                <a:solidFill>
                  <a:schemeClr val="tx1"/>
                </a:solidFill>
                <a:effectLst/>
                <a:latin typeface="Arial" panose="020B0604020202020204" pitchFamily="34" charset="0"/>
                <a:ea typeface="+mn-ea"/>
                <a:cs typeface="+mn-cs"/>
              </a:rPr>
              <a:t> </a:t>
            </a:r>
            <a:endParaRPr lang="en-US" dirty="0"/>
          </a:p>
          <a:p>
            <a:endParaRPr lang="en-US" dirty="0"/>
          </a:p>
          <a:p>
            <a:r>
              <a:rPr lang="en-US" dirty="0"/>
              <a:t>Male-to-male sexual contact (MMSC) includes individuals assigned male sex at birth, regardless of current gender identity, who have had sexual contact with other males, and individuals assigned male sex at birth who have had sexual contact with both males and females (i.e., bisexual contact).</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Segoe UI" panose="020B0502040204020203" pitchFamily="34" charset="0"/>
              </a:rPr>
              <a:t>Injection drug use (IDU) includes persons who injected nonprescription drugs or who injected prescription drugs for nonmedical purposes. Also includes injection of drugs prescribed to persons if there is evidence that injection equipment was shared (e.g., syringes, needles, cookers).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r>
              <a:rPr lang="en-US" dirty="0"/>
              <a:t>Heterosexual contact is with a person known to have, </a:t>
            </a:r>
            <a:r>
              <a:rPr lang="en-US" sz="1200" kern="1200" dirty="0">
                <a:solidFill>
                  <a:schemeClr val="tx1"/>
                </a:solidFill>
                <a:effectLst/>
                <a:latin typeface="+mn-lt"/>
                <a:ea typeface="+mn-ea"/>
                <a:cs typeface="+mn-cs"/>
              </a:rPr>
              <a:t>or with a risk factor for</a:t>
            </a:r>
            <a:r>
              <a:rPr lang="en-US" dirty="0"/>
              <a:t>, HIV infection.</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Perinatal exposure includes persons who were exposed to HIV perinatally and were aged </a:t>
            </a:r>
            <a:r>
              <a:rPr lang="en-US" sz="1200" dirty="0"/>
              <a:t>≥</a:t>
            </a:r>
            <a:r>
              <a:rPr lang="en-US" sz="1200" kern="1200" dirty="0">
                <a:solidFill>
                  <a:schemeClr val="tx1"/>
                </a:solidFill>
                <a:effectLst/>
                <a:latin typeface="+mn-lt"/>
                <a:ea typeface="+mn-ea"/>
                <a:cs typeface="+mn-cs"/>
              </a:rPr>
              <a:t>13 years </a:t>
            </a:r>
            <a:r>
              <a:rPr lang="en-US" sz="1200" dirty="0">
                <a:solidFill>
                  <a:srgbClr val="5F5F5F"/>
                </a:solidFill>
                <a:latin typeface="Calibri" panose="020F0502020204030204" pitchFamily="34" charset="0"/>
              </a:rPr>
              <a:t>at time of stage 3 classification or death</a:t>
            </a:r>
            <a:r>
              <a:rPr lang="en-US" sz="1200" kern="1200" dirty="0">
                <a:solidFill>
                  <a:schemeClr val="tx1"/>
                </a:solidFill>
                <a:effectLst/>
                <a:latin typeface="+mn-lt"/>
                <a:ea typeface="+mn-ea"/>
                <a:cs typeface="+mn-cs"/>
              </a:rPr>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effectLst/>
                <a:latin typeface="+mn-lt"/>
                <a:ea typeface="+mn-ea"/>
                <a:cs typeface="+mn-cs"/>
              </a:rPr>
              <a:t>Other risk factors combined, including hemophilia, blood transfusion, and risk factor not reported or not identified.</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147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F5F5F"/>
                </a:solidFill>
                <a:effectLst/>
                <a:uLnTx/>
                <a:uFillTx/>
                <a:latin typeface="Calibri" panose="020F0502020204030204" pitchFamily="34" charset="0"/>
              </a:rPr>
              <a:t>Because column totals for numbers were calculated independently of the values for the subpopulations, the values in each column may not sum to the column total.</a:t>
            </a:r>
            <a:br>
              <a:rPr lang="en-US" sz="1200" kern="1200" dirty="0">
                <a:solidFill>
                  <a:schemeClr val="tx1"/>
                </a:solidFill>
                <a:effectLst/>
                <a:latin typeface="+mn-lt"/>
                <a:ea typeface="+mn-ea"/>
                <a:cs typeface="+mn-cs"/>
              </a:rPr>
            </a:br>
            <a:endParaRPr lang="en-US" sz="1200"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6</a:t>
            </a:fld>
            <a:endParaRPr lang="en-US" dirty="0"/>
          </a:p>
        </p:txBody>
      </p:sp>
    </p:spTree>
    <p:extLst>
      <p:ext uri="{BB962C8B-B14F-4D97-AF65-F5344CB8AC3E}">
        <p14:creationId xmlns:p14="http://schemas.microsoft.com/office/powerpoint/2010/main" val="1223069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a:solidFill>
                  <a:schemeClr val="tx1"/>
                </a:solidFill>
                <a:effectLst/>
                <a:latin typeface="+mn-lt"/>
                <a:ea typeface="+mn-ea"/>
                <a:cs typeface="+mn-cs"/>
              </a:rPr>
              <a:t>This slide presents</a:t>
            </a:r>
            <a:r>
              <a:rPr lang="en-US" sz="1200" b="0" kern="1200" dirty="0">
                <a:solidFill>
                  <a:schemeClr val="tx1"/>
                </a:solidFill>
                <a:effectLst/>
                <a:latin typeface="+mn-lt"/>
                <a:ea typeface="+mn-ea"/>
                <a:cs typeface="+mn-cs"/>
              </a:rPr>
              <a:t> for </a:t>
            </a:r>
            <a:r>
              <a:rPr lang="en-US" sz="1200" kern="1200" dirty="0">
                <a:solidFill>
                  <a:schemeClr val="tx1"/>
                </a:solidFill>
                <a:effectLst/>
                <a:latin typeface="+mn-lt"/>
                <a:ea typeface="+mn-ea"/>
                <a:cs typeface="+mn-cs"/>
              </a:rPr>
              <a:t>the United States and 6 dependent areas the numbers of stage 3 (AIDS) classifications </a:t>
            </a:r>
            <a:r>
              <a:rPr lang="en-US" sz="1200" dirty="0"/>
              <a:t>and deaths of persons with stage 3 (AIDS) among females </a:t>
            </a:r>
            <a:r>
              <a:rPr lang="en-US" dirty="0"/>
              <a:t>aged ≥13 years</a:t>
            </a:r>
            <a:r>
              <a:rPr lang="en-US" sz="1200" dirty="0"/>
              <a:t>, based on assigned sex at birth, by transmission category and cumulative as of year-end 2021.</a:t>
            </a:r>
            <a:r>
              <a:rPr lang="en-US" sz="1200" kern="1200" dirty="0">
                <a:solidFill>
                  <a:schemeClr val="tx1"/>
                </a:solidFill>
                <a:effectLst/>
                <a:latin typeface="+mn-lt"/>
                <a:ea typeface="+mn-ea"/>
                <a:cs typeface="+mn-cs"/>
              </a:rPr>
              <a:t> Deaths of persons with HIV infection ever classified as stage 3 (AIDS) may be due to any cause. </a:t>
            </a:r>
            <a:r>
              <a:rPr lang="en-US" dirty="0"/>
              <a:t>By year-2021, among females aged ≥13 years, there were </a:t>
            </a:r>
            <a:r>
              <a:rPr lang="en-US" b="0" dirty="0"/>
              <a:t>276,861 </a:t>
            </a:r>
            <a:r>
              <a:rPr lang="en-US" sz="1200" b="0" kern="1200" dirty="0">
                <a:solidFill>
                  <a:schemeClr val="tx1"/>
                </a:solidFill>
                <a:effectLst/>
                <a:latin typeface="+mn-lt"/>
                <a:ea typeface="+mn-ea"/>
                <a:cs typeface="+mn-cs"/>
              </a:rPr>
              <a:t>stage 3 (AIDS) classifications </a:t>
            </a:r>
            <a:r>
              <a:rPr lang="en-US" b="0" dirty="0"/>
              <a:t>and 151,192 </a:t>
            </a:r>
            <a:r>
              <a:rPr lang="en-US" dirty="0"/>
              <a:t>deaths among persons with Stage 3 (AIDS). </a:t>
            </a:r>
          </a:p>
          <a:p>
            <a:r>
              <a:rPr lang="en-US" dirty="0"/>
              <a:t> </a:t>
            </a:r>
            <a:endParaRPr lang="en-US" b="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As of year-end 2021, </a:t>
            </a:r>
            <a:r>
              <a:rPr lang="en-US" sz="1200" kern="1200" dirty="0">
                <a:solidFill>
                  <a:schemeClr val="tx1"/>
                </a:solidFill>
                <a:effectLst/>
                <a:latin typeface="+mn-lt"/>
                <a:ea typeface="+mn-ea"/>
                <a:cs typeface="+mn-cs"/>
              </a:rPr>
              <a:t>HIV infections attributed to heterosexual contact </a:t>
            </a:r>
            <a:r>
              <a:rPr lang="en-US" sz="1200" dirty="0"/>
              <a:t>accounted for the large percentages of both cumulative stage 3 (AIDS) classifications (</a:t>
            </a:r>
            <a:r>
              <a:rPr lang="en-US" sz="1200" b="0" dirty="0"/>
              <a:t>62.7</a:t>
            </a:r>
            <a:r>
              <a:rPr lang="en-US" sz="1200" dirty="0"/>
              <a:t>%) and deaths of persons with stage 3 (AIDS) (</a:t>
            </a:r>
            <a:r>
              <a:rPr lang="en-US" sz="1200" b="0" dirty="0"/>
              <a:t>51.9</a:t>
            </a:r>
            <a:r>
              <a:rPr lang="en-US" sz="1200" dirty="0"/>
              <a:t>%) among females, followed by infections attributed to injection drug use (IDU) for cumulative stage 3 (AIDS) classifications (</a:t>
            </a:r>
            <a:r>
              <a:rPr lang="en-US" sz="1200" b="0" dirty="0"/>
              <a:t>34.9</a:t>
            </a:r>
            <a:r>
              <a:rPr lang="en-US" sz="1200" dirty="0"/>
              <a:t>%) and deaths of persons with stage 3 (AIDS) (</a:t>
            </a:r>
            <a:r>
              <a:rPr lang="en-US" sz="1200" b="0" dirty="0"/>
              <a:t>45.0</a:t>
            </a:r>
            <a:r>
              <a:rPr lang="en-US" sz="1200" dirty="0"/>
              <a:t>%).</a:t>
            </a:r>
            <a:endParaRPr lang="en-US" dirty="0"/>
          </a:p>
          <a:p>
            <a:endParaRPr lang="en-US" dirty="0"/>
          </a:p>
          <a:p>
            <a:r>
              <a:rPr lang="en-US" sz="1200" dirty="0">
                <a:solidFill>
                  <a:srgbClr val="5F5F5F"/>
                </a:solidFill>
                <a:latin typeface="Calibri" panose="020F0502020204030204" pitchFamily="34" charset="0"/>
                <a:cs typeface="Calibri" panose="020F0502020204030204" pitchFamily="34" charset="0"/>
              </a:rPr>
              <a:t>Data have been statistically adjusted to account for missing transmission category. </a:t>
            </a:r>
            <a:r>
              <a:rPr lang="en-US" sz="1200" dirty="0">
                <a:solidFill>
                  <a:srgbClr val="5F5F5F"/>
                </a:solidFill>
                <a:latin typeface="Calibri" panose="020F0502020204030204" pitchFamily="34" charset="0"/>
              </a:rPr>
              <a:t>Cumulative data are from the beginning of the epidemic through 2021. </a:t>
            </a:r>
          </a:p>
          <a:p>
            <a:endParaRPr lang="en-US" dirty="0"/>
          </a:p>
          <a:p>
            <a:r>
              <a:rPr lang="en-US" sz="1800" dirty="0">
                <a:effectLst/>
                <a:latin typeface="Arial" panose="020B0604020202020204" pitchFamily="34" charset="0"/>
                <a:ea typeface="Calibri" panose="020F0502020204030204" pitchFamily="34" charset="0"/>
              </a:rPr>
              <a:t>Transmission category is classified based on a hierarchy of the risk factors most likely responsible for HIV transmission; classification is determined based on the person’s assigned sex at birth. Data have been statistically adjusted to account for missing transmission category; therefore, values may not sum to column subtotals and total.  </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effectLst/>
                <a:latin typeface="Segoe UI" panose="020B0502040204020203" pitchFamily="34" charset="0"/>
              </a:rPr>
              <a:t>Injection drug use (IDU) includes persons who injected nonprescription drugs or who injected prescription drugs for nonmedical purposes. Also includes injection of drugs prescribed to persons if there is evidence that injection equipment was shared (e.g., syringes, needles, cookers).</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r>
              <a:rPr lang="en-US" dirty="0"/>
              <a:t>Heterosexual contact is with a person known to have, </a:t>
            </a:r>
            <a:r>
              <a:rPr lang="en-US" sz="1200" kern="1200" dirty="0">
                <a:solidFill>
                  <a:schemeClr val="tx1"/>
                </a:solidFill>
                <a:effectLst/>
                <a:latin typeface="+mn-lt"/>
                <a:ea typeface="+mn-ea"/>
                <a:cs typeface="+mn-cs"/>
              </a:rPr>
              <a:t>or with a risk factor for</a:t>
            </a:r>
            <a:r>
              <a:rPr lang="en-US" dirty="0"/>
              <a:t>, HIV infection.</a:t>
            </a:r>
          </a:p>
          <a:p>
            <a:endParaRPr lang="en-US"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mn-ea"/>
                <a:cs typeface="+mn-cs"/>
              </a:rPr>
              <a:t>Perinatal exposure includes persons who were exposed to HIV perinatally and were aged </a:t>
            </a:r>
            <a:r>
              <a:rPr lang="en-US" dirty="0"/>
              <a:t>≥13 years</a:t>
            </a:r>
            <a:r>
              <a:rPr lang="en-US" sz="1200" kern="1200" dirty="0">
                <a:solidFill>
                  <a:schemeClr val="tx1"/>
                </a:solidFill>
                <a:effectLst/>
                <a:latin typeface="+mn-lt"/>
                <a:ea typeface="+mn-ea"/>
                <a:cs typeface="+mn-cs"/>
              </a:rPr>
              <a:t> </a:t>
            </a:r>
            <a:r>
              <a:rPr lang="en-US" sz="1200" dirty="0">
                <a:solidFill>
                  <a:srgbClr val="5F5F5F"/>
                </a:solidFill>
                <a:latin typeface="Calibri" panose="020F0502020204030204" pitchFamily="34" charset="0"/>
              </a:rPr>
              <a:t>at time of stage 3 classification or death</a:t>
            </a:r>
            <a:r>
              <a:rPr lang="en-US" sz="1200" kern="1200" dirty="0">
                <a:solidFill>
                  <a:schemeClr val="tx1"/>
                </a:solidFill>
                <a:effectLst/>
                <a:latin typeface="+mn-lt"/>
                <a:ea typeface="+mn-ea"/>
                <a:cs typeface="+mn-cs"/>
              </a:rPr>
              <a:t>.</a:t>
            </a: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b="0" kern="1200" dirty="0">
                <a:solidFill>
                  <a:schemeClr val="tx1"/>
                </a:solidFill>
                <a:effectLst/>
                <a:latin typeface="+mn-lt"/>
                <a:ea typeface="+mn-ea"/>
                <a:cs typeface="+mn-cs"/>
              </a:rPr>
              <a:t>Other risk factors combined, including hemophilia, blood transfusion, and risk factor not reported or not identified.</a:t>
            </a:r>
          </a:p>
          <a:p>
            <a:pPr marL="0" marR="0" lvl="0" indent="0" algn="l" defTabSz="911474"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147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F5F5F"/>
                </a:solidFill>
                <a:effectLst/>
                <a:uLnTx/>
                <a:uFillTx/>
                <a:latin typeface="Calibri" panose="020F0502020204030204" pitchFamily="34" charset="0"/>
              </a:rPr>
              <a:t>Because column totals for numbers were calculated independently of the values for the subpopulations, the values in each column may not sum to the column total.</a:t>
            </a:r>
            <a:br>
              <a:rPr lang="en-US" sz="1200" kern="1200" dirty="0">
                <a:solidFill>
                  <a:schemeClr val="tx1"/>
                </a:solidFill>
                <a:effectLst/>
                <a:latin typeface="+mn-lt"/>
                <a:ea typeface="+mn-ea"/>
                <a:cs typeface="+mn-cs"/>
              </a:rPr>
            </a:br>
            <a:endParaRPr lang="en-US" sz="1200"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7</a:t>
            </a:fld>
            <a:endParaRPr lang="en-US" dirty="0"/>
          </a:p>
        </p:txBody>
      </p:sp>
    </p:spTree>
    <p:extLst>
      <p:ext uri="{BB962C8B-B14F-4D97-AF65-F5344CB8AC3E}">
        <p14:creationId xmlns:p14="http://schemas.microsoft.com/office/powerpoint/2010/main" val="2606716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a:solidFill>
                  <a:schemeClr val="tx1"/>
                </a:solidFill>
                <a:effectLst/>
                <a:latin typeface="+mn-lt"/>
                <a:ea typeface="+mn-ea"/>
                <a:cs typeface="+mn-cs"/>
              </a:rPr>
              <a:t>This slide presents</a:t>
            </a:r>
            <a:r>
              <a:rPr lang="en-US" sz="1200" b="0" kern="1200" dirty="0">
                <a:solidFill>
                  <a:schemeClr val="tx1"/>
                </a:solidFill>
                <a:effectLst/>
                <a:latin typeface="+mn-lt"/>
                <a:ea typeface="+mn-ea"/>
                <a:cs typeface="+mn-cs"/>
              </a:rPr>
              <a:t> for </a:t>
            </a:r>
            <a:r>
              <a:rPr lang="en-US" sz="1200" kern="1200" dirty="0">
                <a:solidFill>
                  <a:schemeClr val="tx1"/>
                </a:solidFill>
                <a:effectLst/>
                <a:latin typeface="+mn-lt"/>
                <a:ea typeface="+mn-ea"/>
                <a:cs typeface="+mn-cs"/>
              </a:rPr>
              <a:t>the United States and 6 dependent areas the numbers of stage 3 (AIDS) classifications </a:t>
            </a:r>
            <a:r>
              <a:rPr lang="en-US" sz="1200" dirty="0"/>
              <a:t>and deaths among persons </a:t>
            </a:r>
            <a:r>
              <a:rPr lang="en-US" sz="1200" b="0" kern="1200" dirty="0">
                <a:solidFill>
                  <a:schemeClr val="tx1"/>
                </a:solidFill>
                <a:effectLst/>
                <a:latin typeface="+mn-lt"/>
                <a:ea typeface="+mn-ea"/>
                <a:cs typeface="+mn-cs"/>
              </a:rPr>
              <a:t>of all ages</a:t>
            </a:r>
            <a:r>
              <a:rPr lang="en-US" sz="1200" dirty="0"/>
              <a:t> with HIV infection ever classified as stage 3 (AIDS), by region of residence and cumulative as of year-end 2021.</a:t>
            </a:r>
            <a:r>
              <a:rPr lang="en-US" dirty="0"/>
              <a:t> </a:t>
            </a:r>
            <a:r>
              <a:rPr lang="en-US" sz="1200" kern="1200" dirty="0">
                <a:solidFill>
                  <a:schemeClr val="tx1"/>
                </a:solidFill>
                <a:effectLst/>
                <a:latin typeface="+mn-lt"/>
                <a:ea typeface="+mn-ea"/>
                <a:cs typeface="+mn-cs"/>
              </a:rPr>
              <a:t>Deaths of persons with HIV infection ever classified as stage 3 (AIDS) may be due to any cause. </a:t>
            </a:r>
            <a:r>
              <a:rPr lang="en-US" dirty="0"/>
              <a:t>By year-2021, there were </a:t>
            </a:r>
            <a:r>
              <a:rPr lang="en-US" b="0" dirty="0"/>
              <a:t>1,335,554 </a:t>
            </a:r>
            <a:r>
              <a:rPr lang="en-US" sz="1200" b="0" kern="1200" dirty="0">
                <a:solidFill>
                  <a:schemeClr val="tx1"/>
                </a:solidFill>
                <a:effectLst/>
                <a:latin typeface="+mn-lt"/>
                <a:ea typeface="+mn-ea"/>
                <a:cs typeface="+mn-cs"/>
              </a:rPr>
              <a:t>stage 3 (AIDS) classifications </a:t>
            </a:r>
            <a:r>
              <a:rPr lang="en-US" b="0" dirty="0"/>
              <a:t>and 795,865 </a:t>
            </a:r>
            <a:r>
              <a:rPr lang="en-US" dirty="0"/>
              <a:t>deaths among persons with stage 3 (AIDS). </a:t>
            </a:r>
          </a:p>
          <a:p>
            <a:endParaRPr lang="en-US" sz="1200" b="1" kern="1200" dirty="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As of year-end 2021, persons residing in the South accounted for the</a:t>
            </a:r>
            <a:r>
              <a:rPr lang="en-US" sz="1200" b="0" dirty="0"/>
              <a:t> largest </a:t>
            </a:r>
            <a:r>
              <a:rPr lang="en-US" sz="1200" dirty="0"/>
              <a:t>percentages for both cumulative stage 3 (AIDS) classifications (</a:t>
            </a:r>
            <a:r>
              <a:rPr lang="en-US" sz="1200" b="0" dirty="0"/>
              <a:t>40.4</a:t>
            </a:r>
            <a:r>
              <a:rPr lang="en-US" sz="1200" dirty="0"/>
              <a:t>%) and deaths of persons with stage 3 (AIDS) </a:t>
            </a:r>
            <a:r>
              <a:rPr lang="en-US" sz="1200" b="0" dirty="0"/>
              <a:t>classifications (39.0</a:t>
            </a:r>
            <a:r>
              <a:rPr lang="en-US" sz="1200" dirty="0"/>
              <a:t>%), followed by persons in the Northeast for cumulative stage 3 (AIDS) classifications (</a:t>
            </a:r>
            <a:r>
              <a:rPr lang="en-US" sz="1200" b="0" dirty="0"/>
              <a:t>27.1</a:t>
            </a:r>
            <a:r>
              <a:rPr lang="en-US" sz="1200" dirty="0"/>
              <a:t>%) and deaths of persons with stage 3 (AIDS) (</a:t>
            </a:r>
            <a:r>
              <a:rPr lang="en-US" sz="1200" b="0" dirty="0"/>
              <a:t>28.8</a:t>
            </a:r>
            <a:r>
              <a:rPr lang="en-US" sz="1200" dirty="0"/>
              <a:t>%).</a:t>
            </a:r>
            <a:endParaRPr lang="en-US" dirty="0"/>
          </a:p>
          <a:p>
            <a:endParaRPr lang="en-US" dirty="0"/>
          </a:p>
          <a:p>
            <a:pPr>
              <a:lnSpc>
                <a:spcPct val="100000"/>
              </a:lnSpc>
              <a:spcBef>
                <a:spcPts val="432"/>
              </a:spcBef>
            </a:pPr>
            <a:r>
              <a:rPr lang="en-US" sz="1200" kern="1200" dirty="0">
                <a:solidFill>
                  <a:srgbClr val="000000"/>
                </a:solidFill>
                <a:effectLst/>
                <a:latin typeface="+mn-lt"/>
                <a:ea typeface="+mn-ea"/>
                <a:cs typeface="+mn-cs"/>
              </a:rPr>
              <a:t>Regions of residence are defined as follows:</a:t>
            </a:r>
          </a:p>
          <a:p>
            <a:pPr>
              <a:lnSpc>
                <a:spcPct val="100000"/>
              </a:lnSpc>
              <a:spcBef>
                <a:spcPts val="432"/>
              </a:spcBef>
            </a:pPr>
            <a:r>
              <a:rPr lang="en-US" sz="1200" kern="1200" dirty="0">
                <a:solidFill>
                  <a:srgbClr val="000000"/>
                </a:solidFill>
                <a:effectLst/>
                <a:latin typeface="+mn-lt"/>
                <a:ea typeface="+mn-ea"/>
                <a:cs typeface="+mn-cs"/>
              </a:rPr>
              <a:t>Northeast—Connecticut, Maine, Massachusetts, New Hampshire, New Jersey, New York, Pennsylvania, Rhode Island, Vermont;</a:t>
            </a:r>
          </a:p>
          <a:p>
            <a:pPr>
              <a:lnSpc>
                <a:spcPct val="100000"/>
              </a:lnSpc>
              <a:spcBef>
                <a:spcPts val="432"/>
              </a:spcBef>
            </a:pPr>
            <a:r>
              <a:rPr lang="en-US" sz="1200" kern="1200" dirty="0">
                <a:solidFill>
                  <a:srgbClr val="000000"/>
                </a:solidFill>
                <a:effectLst/>
                <a:latin typeface="+mn-lt"/>
                <a:ea typeface="+mn-ea"/>
                <a:cs typeface="+mn-cs"/>
              </a:rPr>
              <a:t>Midwest—Illinois, Indiana, Iowa, Kansas, Michigan, Minnesota, Missouri, Nebraska, North Dakota, Ohio, South Dakota, Wisconsin; </a:t>
            </a:r>
            <a:br>
              <a:rPr lang="en-US" sz="1200" kern="1200" dirty="0">
                <a:solidFill>
                  <a:srgbClr val="000000"/>
                </a:solidFill>
                <a:effectLst/>
                <a:latin typeface="+mn-lt"/>
                <a:ea typeface="+mn-ea"/>
                <a:cs typeface="+mn-cs"/>
              </a:rPr>
            </a:br>
            <a:r>
              <a:rPr lang="en-US" sz="1200" kern="1200" dirty="0">
                <a:solidFill>
                  <a:srgbClr val="000000"/>
                </a:solidFill>
                <a:effectLst/>
                <a:latin typeface="+mn-lt"/>
                <a:ea typeface="+mn-ea"/>
                <a:cs typeface="+mn-cs"/>
              </a:rPr>
              <a:t>South—Alabama, Arkansas, Delaware, District of Columbia, Florida, Georgia, Kentucky, Louisiana, Maryland, Mississippi, North Carolina, Oklahoma, South Carolina, Tennessee, Texas, Virginia, West Virginia; </a:t>
            </a:r>
            <a:br>
              <a:rPr lang="en-US" sz="1200" kern="1200" dirty="0">
                <a:solidFill>
                  <a:srgbClr val="000000"/>
                </a:solidFill>
                <a:effectLst/>
                <a:latin typeface="+mn-lt"/>
                <a:ea typeface="+mn-ea"/>
                <a:cs typeface="+mn-cs"/>
              </a:rPr>
            </a:br>
            <a:r>
              <a:rPr lang="en-US" sz="1200" kern="1200" dirty="0">
                <a:solidFill>
                  <a:srgbClr val="000000"/>
                </a:solidFill>
                <a:effectLst/>
                <a:latin typeface="+mn-lt"/>
                <a:ea typeface="+mn-ea"/>
                <a:cs typeface="+mn-cs"/>
              </a:rPr>
              <a:t>West—Alaska, Arizona, California, Colorado, Hawaii, Idaho, Montana, Nevada, New Mexico, Oregon, Utah, Washington, Wyoming; </a:t>
            </a:r>
          </a:p>
          <a:p>
            <a:pPr>
              <a:lnSpc>
                <a:spcPct val="100000"/>
              </a:lnSpc>
              <a:spcBef>
                <a:spcPts val="432"/>
              </a:spcBef>
            </a:pPr>
            <a:r>
              <a:rPr lang="en-US" sz="1200" kern="1200" dirty="0">
                <a:solidFill>
                  <a:srgbClr val="000000"/>
                </a:solidFill>
                <a:effectLst/>
                <a:latin typeface="+mn-lt"/>
                <a:ea typeface="+mn-ea"/>
                <a:cs typeface="+mn-cs"/>
              </a:rPr>
              <a:t>U.S. dependent areas—</a:t>
            </a:r>
            <a:r>
              <a:rPr lang="en-US" sz="1200" kern="1200" dirty="0">
                <a:solidFill>
                  <a:srgbClr val="FF0000"/>
                </a:solidFill>
                <a:effectLst/>
                <a:latin typeface="+mn-lt"/>
                <a:ea typeface="+mn-ea"/>
                <a:cs typeface="+mn-cs"/>
              </a:rPr>
              <a:t>American Samoa, Guam, the Northern Mariana Islands, Puerto Rico, the Republic of Palau, and the U.S. Virgin Islands. </a:t>
            </a:r>
            <a:endParaRPr lang="en-US" sz="1200" kern="1200" dirty="0">
              <a:solidFill>
                <a:srgbClr val="000000"/>
              </a:solidFill>
              <a:effectLst/>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sz="1200" dirty="0">
              <a:solidFill>
                <a:srgbClr val="5F5F5F"/>
              </a:solidFill>
              <a:latin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solidFill>
                  <a:srgbClr val="5F5F5F"/>
                </a:solidFill>
                <a:latin typeface="Calibri" panose="020F0502020204030204" pitchFamily="34" charset="0"/>
              </a:rPr>
              <a:t>Data are based on residence at time of stage 3 (AIDS) classification or death. Cumulative data are from the beginning of the epidemic through 2021.</a:t>
            </a:r>
            <a:endParaRPr kumimoji="0" lang="en-US" sz="1200" b="0" i="0" u="none" strike="noStrike" kern="1200" cap="none" spc="0" normalizeH="0" baseline="0" noProof="0" dirty="0">
              <a:ln>
                <a:noFill/>
              </a:ln>
              <a:solidFill>
                <a:srgbClr val="5F5F5F"/>
              </a:solidFill>
              <a:effectLst/>
              <a:uLnTx/>
              <a:uFillTx/>
              <a:latin typeface="Calibri" panose="020F0502020204030204"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lang="en-US" dirty="0"/>
          </a:p>
          <a:p>
            <a:endParaRPr lang="en-US"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7E82054C-5FFB-4925-88B8-34BFE44764D6}" type="slidenum">
              <a:rPr lang="en-US" smtClean="0"/>
              <a:pPr/>
              <a:t>8</a:t>
            </a:fld>
            <a:endParaRPr lang="en-US" dirty="0"/>
          </a:p>
        </p:txBody>
      </p:sp>
    </p:spTree>
    <p:extLst>
      <p:ext uri="{BB962C8B-B14F-4D97-AF65-F5344CB8AC3E}">
        <p14:creationId xmlns:p14="http://schemas.microsoft.com/office/powerpoint/2010/main" val="498521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a:solidFill>
                  <a:schemeClr val="tx1"/>
                </a:solidFill>
                <a:effectLst/>
                <a:latin typeface="+mn-lt"/>
                <a:ea typeface="+mn-ea"/>
                <a:cs typeface="+mn-cs"/>
              </a:rPr>
              <a:t>These slides present the numbers and rates of classifications and prevalence in the United States and Puerto Rico for areas with populations of 500,000 or more (metropolitan statistical areas [MSAs]). The Boston-Cambridge-Newton, MA-NH and San Francisco-Oakland-Berkeley, CA MSAs include 1 division with a population less than 500,000. Therefore, data presented for divisions in these 3 MSAs do not sum to the MSA totals.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MSA definitions for this report can be found at </a:t>
            </a:r>
            <a:r>
              <a:rPr lang="en-US" sz="1200" u="sng" kern="1200" dirty="0">
                <a:solidFill>
                  <a:schemeClr val="tx1"/>
                </a:solidFill>
                <a:effectLst/>
                <a:latin typeface="+mn-lt"/>
                <a:ea typeface="+mn-ea"/>
                <a:cs typeface="+mn-cs"/>
                <a:hlinkClick r:id="rId3"/>
              </a:rPr>
              <a:t>http://www.census.gov/programs-surveys/metro-micro.html</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Numbers less than 12, and rates based on these numbers, should be interpreted with caution. </a:t>
            </a:r>
            <a:r>
              <a:rPr lang="en-US" sz="1200" dirty="0">
                <a:solidFill>
                  <a:srgbClr val="5F5F5F"/>
                </a:solidFill>
                <a:latin typeface="Calibri" panose="020F0502020204030204" pitchFamily="34" charset="0"/>
                <a:cs typeface="Calibri" panose="020F0502020204030204" pitchFamily="34" charset="0"/>
              </a:rPr>
              <a:t>Ranks were not assigned to MSAs with rates that were based on reported numbers less than 12.</a:t>
            </a:r>
          </a:p>
          <a:p>
            <a:endParaRPr lang="en-US" sz="1200" baseline="30000" dirty="0">
              <a:solidFill>
                <a:srgbClr val="5F5F5F"/>
              </a:solidFill>
              <a:latin typeface="Calibri" panose="020F0502020204030204" pitchFamily="34" charset="0"/>
              <a:cs typeface="Calibri" panose="020F0502020204030204" pitchFamily="34" charset="0"/>
            </a:endParaRPr>
          </a:p>
          <a:p>
            <a:r>
              <a:rPr lang="en-US" sz="1200" dirty="0">
                <a:solidFill>
                  <a:srgbClr val="5F5F5F"/>
                </a:solidFill>
                <a:latin typeface="Calibri" panose="020F0502020204030204" pitchFamily="34" charset="0"/>
                <a:cs typeface="Calibri" panose="020F0502020204030204" pitchFamily="34" charset="0"/>
              </a:rPr>
              <a:t>Stage 3 (AIDS) classification data are based on residence at time of classification.</a:t>
            </a:r>
          </a:p>
          <a:p>
            <a:endParaRPr lang="en-US" sz="1200" dirty="0">
              <a:solidFill>
                <a:srgbClr val="5F5F5F"/>
              </a:solidFill>
              <a:latin typeface="Calibri" panose="020F0502020204030204" pitchFamily="34" charset="0"/>
              <a:cs typeface="Calibri" panose="020F0502020204030204" pitchFamily="34" charset="0"/>
            </a:endParaRPr>
          </a:p>
          <a:p>
            <a:r>
              <a:rPr lang="en-US" sz="1200" dirty="0">
                <a:solidFill>
                  <a:srgbClr val="5F5F5F"/>
                </a:solidFill>
                <a:latin typeface="Calibri" panose="020F0502020204030204" pitchFamily="34" charset="0"/>
                <a:cs typeface="Calibri" panose="020F0502020204030204" pitchFamily="34" charset="0"/>
              </a:rPr>
              <a:t>Cumulative data are from the beginning of the epidemic through 2021.	</a:t>
            </a:r>
          </a:p>
          <a:p>
            <a:endParaRPr lang="en-US" sz="1200" dirty="0">
              <a:solidFill>
                <a:srgbClr val="5F5F5F"/>
              </a:solidFill>
              <a:latin typeface="Calibri" panose="020F0502020204030204" pitchFamily="34" charset="0"/>
              <a:cs typeface="Calibri" panose="020F0502020204030204" pitchFamily="34" charset="0"/>
            </a:endParaRPr>
          </a:p>
          <a:p>
            <a:r>
              <a:rPr lang="en-US" sz="1200" dirty="0">
                <a:solidFill>
                  <a:srgbClr val="5F5F5F"/>
                </a:solidFill>
                <a:latin typeface="Calibri" panose="020F0502020204030204" pitchFamily="34" charset="0"/>
                <a:cs typeface="Calibri" panose="020F0502020204030204" pitchFamily="34" charset="0"/>
              </a:rPr>
              <a:t>Prevalence data are based on address of residence at the end of the specified year (i.e., most recent known address). </a:t>
            </a:r>
            <a:r>
              <a:rPr lang="en-US" sz="1200" baseline="30000" dirty="0">
                <a:solidFill>
                  <a:srgbClr val="5F5F5F"/>
                </a:solidFill>
                <a:latin typeface="Calibri" panose="020F0502020204030204" pitchFamily="34" charset="0"/>
                <a:cs typeface="Calibri" panose="020F0502020204030204" pitchFamily="34" charset="0"/>
              </a:rPr>
              <a:t>	</a:t>
            </a:r>
          </a:p>
          <a:p>
            <a:endParaRPr lang="en-US" sz="1200" baseline="30000" dirty="0">
              <a:solidFill>
                <a:srgbClr val="5F5F5F"/>
              </a:solidFill>
              <a:latin typeface="Calibri" panose="020F0502020204030204" pitchFamily="34" charset="0"/>
              <a:cs typeface="Calibri" panose="020F0502020204030204" pitchFamily="34" charset="0"/>
            </a:endParaRPr>
          </a:p>
          <a:p>
            <a:r>
              <a:rPr lang="en-US" sz="1200" dirty="0">
                <a:solidFill>
                  <a:srgbClr val="5F5F5F"/>
                </a:solidFill>
                <a:latin typeface="Calibri" panose="020F0502020204030204" pitchFamily="34" charset="0"/>
                <a:cs typeface="Calibri" panose="020F0502020204030204" pitchFamily="34" charset="0"/>
              </a:rPr>
              <a:t>Data include persons of all ages.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13510038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HHSTP">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0"/>
            <a:ext cx="9144000" cy="907961"/>
          </a:xfrm>
          <a:prstGeom prst="rect">
            <a:avLst/>
          </a:prstGeom>
        </p:spPr>
      </p:pic>
      <p:sp>
        <p:nvSpPr>
          <p:cNvPr id="7" name="Title 1"/>
          <p:cNvSpPr>
            <a:spLocks noGrp="1"/>
          </p:cNvSpPr>
          <p:nvPr>
            <p:ph type="title"/>
          </p:nvPr>
        </p:nvSpPr>
        <p:spPr>
          <a:xfrm>
            <a:off x="457199" y="1039553"/>
            <a:ext cx="8408977" cy="885728"/>
          </a:xfrm>
          <a:prstGeom prst="rect">
            <a:avLst/>
          </a:prstGeom>
        </p:spPr>
        <p:txBody>
          <a:bodyPr/>
          <a:lstStyle>
            <a:lvl1pPr algn="l">
              <a:lnSpc>
                <a:spcPts val="3000"/>
              </a:lnSpc>
              <a:defRPr sz="2800" b="1" baseline="0">
                <a:solidFill>
                  <a:srgbClr val="00788A"/>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788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0" y="90152"/>
            <a:ext cx="6903076"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66090208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166"/>
                </a:solidFill>
                <a:effectLst/>
                <a:latin typeface="Calibri"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2"/>
          <p:cNvSpPr>
            <a:spLocks noGrp="1"/>
          </p:cNvSpPr>
          <p:nvPr>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4" name="Picture 13"/>
          <p:cNvPicPr>
            <a:picLocks noChangeAspect="1"/>
          </p:cNvPicPr>
          <p:nvPr/>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
        <p:nvSpPr>
          <p:cNvPr id="6" name="Content Placeholder 2"/>
          <p:cNvSpPr>
            <a:spLocks noGrp="1"/>
          </p:cNvSpPr>
          <p:nvPr>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spTree>
    <p:extLst>
      <p:ext uri="{BB962C8B-B14F-4D97-AF65-F5344CB8AC3E}">
        <p14:creationId xmlns:p14="http://schemas.microsoft.com/office/powerpoint/2010/main" val="3060607368"/>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olor_background">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a:t>Click to edit Master title style</a:t>
            </a:r>
            <a:endParaRPr lang="en-US" dirty="0"/>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21593441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914650"/>
            <a:ext cx="6400800" cy="342900"/>
          </a:xfrm>
          <a:prstGeom prst="rect">
            <a:avLst/>
          </a:prstGeom>
        </p:spPr>
        <p:txBody>
          <a:bodyPr/>
          <a:lstStyle>
            <a:lvl1pPr marL="0" indent="0" algn="ctr">
              <a:buNone/>
              <a:defRPr sz="15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3200400"/>
            <a:ext cx="6400800" cy="971550"/>
          </a:xfrm>
          <a:prstGeom prst="rect">
            <a:avLst/>
          </a:prstGeom>
        </p:spPr>
        <p:txBody>
          <a:bodyPr/>
          <a:lstStyle>
            <a:lvl1pPr algn="ctr">
              <a:lnSpc>
                <a:spcPts val="1500"/>
              </a:lnSpc>
              <a:buNone/>
              <a:defRPr sz="135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dirty="0"/>
              <a:t>Title of Presenter –Myriad Pro, 18pt</a:t>
            </a:r>
          </a:p>
          <a:p>
            <a:pPr lvl="0"/>
            <a:endParaRPr lang="en-US" sz="1350" dirty="0"/>
          </a:p>
          <a:p>
            <a:pPr lvl="0"/>
            <a:r>
              <a:rPr lang="en-US" sz="1350" dirty="0"/>
              <a:t>Title of Event</a:t>
            </a:r>
          </a:p>
          <a:p>
            <a:pPr lvl="0"/>
            <a:r>
              <a:rPr lang="en-US" sz="1350" dirty="0"/>
              <a:t>Date of Event</a:t>
            </a:r>
            <a:endParaRPr lang="en-US" dirty="0"/>
          </a:p>
        </p:txBody>
      </p:sp>
      <p:sp>
        <p:nvSpPr>
          <p:cNvPr id="11" name="Title 1"/>
          <p:cNvSpPr>
            <a:spLocks noGrp="1"/>
          </p:cNvSpPr>
          <p:nvPr>
            <p:ph type="title" hasCustomPrompt="1"/>
          </p:nvPr>
        </p:nvSpPr>
        <p:spPr>
          <a:xfrm>
            <a:off x="457200" y="1485900"/>
            <a:ext cx="8229600" cy="1257300"/>
          </a:xfrm>
          <a:prstGeom prst="rect">
            <a:avLst/>
          </a:prstGeom>
        </p:spPr>
        <p:txBody>
          <a:bodyPr/>
          <a:lstStyle>
            <a:lvl1pPr>
              <a:lnSpc>
                <a:spcPts val="2250"/>
              </a:lnSpc>
              <a:defRPr sz="2100" b="1" baseline="0">
                <a:solidFill>
                  <a:schemeClr val="bg1"/>
                </a:solidFill>
                <a:effectLst/>
              </a:defRPr>
            </a:lvl1pPr>
          </a:lstStyle>
          <a:p>
            <a:r>
              <a:rPr lang="en-US" dirty="0"/>
              <a:t>Title of Presentation – Myriad Pro</a:t>
            </a:r>
            <a:br>
              <a:rPr lang="en-US" dirty="0"/>
            </a:br>
            <a:r>
              <a:rPr lang="en-US" dirty="0"/>
              <a:t> Bold, Shadow 28pt</a:t>
            </a:r>
          </a:p>
        </p:txBody>
      </p:sp>
      <p:sp>
        <p:nvSpPr>
          <p:cNvPr id="6" name="Text Placeholder 5"/>
          <p:cNvSpPr>
            <a:spLocks noGrp="1"/>
          </p:cNvSpPr>
          <p:nvPr userDrawn="1">
            <p:ph type="body" sz="quarter" idx="11" hasCustomPrompt="1"/>
          </p:nvPr>
        </p:nvSpPr>
        <p:spPr>
          <a:xfrm>
            <a:off x="2286000" y="4704588"/>
            <a:ext cx="5105400" cy="137160"/>
          </a:xfrm>
          <a:prstGeom prst="rect">
            <a:avLst/>
          </a:prstGeom>
        </p:spPr>
        <p:txBody>
          <a:bodyPr/>
          <a:lstStyle>
            <a:lvl1pPr>
              <a:buNone/>
              <a:defRPr sz="750" baseline="0">
                <a:solidFill>
                  <a:schemeClr val="tx2"/>
                </a:solidFill>
              </a:defRPr>
            </a:lvl1pPr>
          </a:lstStyle>
          <a:p>
            <a:r>
              <a:rPr lang="en-US" dirty="0"/>
              <a:t>Place Descriptor Here</a:t>
            </a:r>
          </a:p>
        </p:txBody>
      </p:sp>
      <p:sp>
        <p:nvSpPr>
          <p:cNvPr id="7" name="Text Placeholder 6"/>
          <p:cNvSpPr>
            <a:spLocks noGrp="1"/>
          </p:cNvSpPr>
          <p:nvPr userDrawn="1">
            <p:ph type="body" sz="quarter" idx="12" hasCustomPrompt="1"/>
          </p:nvPr>
        </p:nvSpPr>
        <p:spPr>
          <a:xfrm>
            <a:off x="2286000" y="4848606"/>
            <a:ext cx="5105400" cy="171450"/>
          </a:xfrm>
          <a:prstGeom prst="rect">
            <a:avLst/>
          </a:prstGeom>
        </p:spPr>
        <p:txBody>
          <a:bodyPr/>
          <a:lstStyle>
            <a:lvl1pPr>
              <a:buNone/>
              <a:defRPr sz="750" baseline="0">
                <a:solidFill>
                  <a:schemeClr val="tx2"/>
                </a:solidFill>
              </a:defRPr>
            </a:lvl1pPr>
          </a:lstStyle>
          <a:p>
            <a:r>
              <a:rPr lang="en-US" dirty="0"/>
              <a:t>Place Descriptor Here</a:t>
            </a:r>
          </a:p>
        </p:txBody>
      </p:sp>
    </p:spTree>
    <p:extLst>
      <p:ext uri="{BB962C8B-B14F-4D97-AF65-F5344CB8AC3E}">
        <p14:creationId xmlns:p14="http://schemas.microsoft.com/office/powerpoint/2010/main" val="365896208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100" b="1" baseline="0">
                <a:solidFill>
                  <a:schemeClr val="bg1"/>
                </a:solidFill>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bg1"/>
              </a:buClr>
              <a:buSzPct val="70000"/>
              <a:buFont typeface="Wingdings" pitchFamily="2" charset="2"/>
              <a:buChar char="q"/>
              <a:defRPr sz="1800" b="1" baseline="0">
                <a:solidFill>
                  <a:schemeClr val="bg2"/>
                </a:solidFill>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350">
                <a:solidFill>
                  <a:schemeClr val="bg2"/>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4343400"/>
            <a:ext cx="8229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271620387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100"/>
              </a:lnSpc>
              <a:defRPr sz="1950" b="1" baseline="0">
                <a:solidFill>
                  <a:schemeClr val="bg1"/>
                </a:solidFill>
                <a:effectLst/>
              </a:defRPr>
            </a:lvl1pPr>
          </a:lstStyle>
          <a:p>
            <a:r>
              <a:rPr lang="en-US" dirty="0"/>
              <a:t>Headline – Myriad Pro, Bold, Shadow, 26pt</a:t>
            </a:r>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bg1"/>
              </a:buClr>
              <a:buSzPct val="70000"/>
              <a:buFont typeface="Wingdings" pitchFamily="2" charset="2"/>
              <a:buChar char="q"/>
              <a:defRPr sz="1800" b="1" baseline="0">
                <a:solidFill>
                  <a:schemeClr val="bg2"/>
                </a:solidFill>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350">
                <a:solidFill>
                  <a:schemeClr val="bg2"/>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4343400"/>
            <a:ext cx="8229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301700798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914650"/>
            <a:ext cx="6400800" cy="342900"/>
          </a:xfrm>
          <a:prstGeom prst="rect">
            <a:avLst/>
          </a:prstGeom>
        </p:spPr>
        <p:txBody>
          <a:bodyPr/>
          <a:lstStyle>
            <a:lvl1pPr marL="0" indent="0" algn="ctr">
              <a:buNone/>
              <a:defRPr sz="15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3200400"/>
            <a:ext cx="6400800" cy="971550"/>
          </a:xfrm>
          <a:prstGeom prst="rect">
            <a:avLst/>
          </a:prstGeom>
        </p:spPr>
        <p:txBody>
          <a:bodyPr/>
          <a:lstStyle>
            <a:lvl1pPr algn="ctr">
              <a:lnSpc>
                <a:spcPts val="1500"/>
              </a:lnSpc>
              <a:buNone/>
              <a:defRPr sz="135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dirty="0"/>
              <a:t>Title of Presenter –Myriad Pro, 18pt</a:t>
            </a:r>
          </a:p>
          <a:p>
            <a:pPr lvl="0"/>
            <a:endParaRPr lang="en-US" sz="1350" dirty="0"/>
          </a:p>
          <a:p>
            <a:pPr lvl="0"/>
            <a:r>
              <a:rPr lang="en-US" sz="1350" dirty="0"/>
              <a:t>Title of Event</a:t>
            </a:r>
          </a:p>
          <a:p>
            <a:pPr lvl="0"/>
            <a:r>
              <a:rPr lang="en-US" sz="1350" dirty="0"/>
              <a:t>Date of Event</a:t>
            </a:r>
            <a:endParaRPr lang="en-US" dirty="0"/>
          </a:p>
        </p:txBody>
      </p:sp>
      <p:sp>
        <p:nvSpPr>
          <p:cNvPr id="11" name="Title 1"/>
          <p:cNvSpPr>
            <a:spLocks noGrp="1"/>
          </p:cNvSpPr>
          <p:nvPr>
            <p:ph type="title" hasCustomPrompt="1"/>
          </p:nvPr>
        </p:nvSpPr>
        <p:spPr>
          <a:xfrm>
            <a:off x="457200" y="1485900"/>
            <a:ext cx="8229600" cy="1257300"/>
          </a:xfrm>
          <a:prstGeom prst="rect">
            <a:avLst/>
          </a:prstGeom>
        </p:spPr>
        <p:txBody>
          <a:bodyPr/>
          <a:lstStyle>
            <a:lvl1pPr>
              <a:lnSpc>
                <a:spcPts val="2250"/>
              </a:lnSpc>
              <a:defRPr sz="2100" b="1" baseline="0">
                <a:solidFill>
                  <a:schemeClr val="bg1"/>
                </a:solidFill>
                <a:effectLst/>
              </a:defRPr>
            </a:lvl1pPr>
          </a:lstStyle>
          <a:p>
            <a:r>
              <a:rPr lang="en-US" dirty="0"/>
              <a:t>Title of Presentation – Myriad Pro</a:t>
            </a:r>
            <a:br>
              <a:rPr lang="en-US" dirty="0"/>
            </a:br>
            <a:r>
              <a:rPr lang="en-US" dirty="0"/>
              <a:t> Bold, Shadow 28pt</a:t>
            </a:r>
          </a:p>
        </p:txBody>
      </p:sp>
    </p:spTree>
    <p:extLst>
      <p:ext uri="{BB962C8B-B14F-4D97-AF65-F5344CB8AC3E}">
        <p14:creationId xmlns:p14="http://schemas.microsoft.com/office/powerpoint/2010/main" val="292417984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100"/>
              </a:lnSpc>
              <a:defRPr sz="1950" b="1" baseline="0">
                <a:solidFill>
                  <a:schemeClr val="bg1"/>
                </a:solidFill>
                <a:effectLst/>
              </a:defRPr>
            </a:lvl1pPr>
          </a:lstStyle>
          <a:p>
            <a:r>
              <a:rPr lang="en-US" dirty="0"/>
              <a:t>Headline – Myriad Pro, Bold, Shadow, 26pt</a:t>
            </a:r>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bg1"/>
              </a:buClr>
              <a:buSzPct val="70000"/>
              <a:buFont typeface="Wingdings" pitchFamily="2" charset="2"/>
              <a:buChar char="q"/>
              <a:defRPr sz="1800" b="1" baseline="0">
                <a:solidFill>
                  <a:schemeClr val="bg2"/>
                </a:solidFill>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350">
                <a:solidFill>
                  <a:schemeClr val="bg2"/>
                </a:solidFill>
              </a:defRPr>
            </a:lvl3pPr>
            <a:lvl4pPr>
              <a:buClr>
                <a:schemeClr val="bg1"/>
              </a:buClr>
              <a:buSzPct val="70000"/>
              <a:buFont typeface="Courier New" pitchFamily="49" charset="0"/>
              <a:buChar char="o"/>
              <a:defRPr sz="1350" baseline="0">
                <a:solidFill>
                  <a:schemeClr val="bg2"/>
                </a:solidFill>
              </a:defRPr>
            </a:lvl4pPr>
            <a:lvl5pPr>
              <a:buClr>
                <a:schemeClr val="bg1"/>
              </a:buClr>
              <a:buSzPct val="70000"/>
              <a:buFont typeface="Arial" pitchFamily="34" charset="0"/>
              <a:buChar char="•"/>
              <a:defRPr sz="135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4343400"/>
            <a:ext cx="6705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315548034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3305176"/>
            <a:ext cx="7772400" cy="1021556"/>
          </a:xfrm>
          <a:prstGeom prst="rect">
            <a:avLst/>
          </a:prstGeom>
        </p:spPr>
        <p:txBody>
          <a:bodyPr anchor="t"/>
          <a:lstStyle>
            <a:lvl1pPr algn="l">
              <a:lnSpc>
                <a:spcPts val="2850"/>
              </a:lnSpc>
              <a:defRPr sz="2700" b="1" cap="all" baseline="0">
                <a:solidFill>
                  <a:schemeClr val="bg1"/>
                </a:solidFill>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180035"/>
            <a:ext cx="7772400" cy="1125140"/>
          </a:xfrm>
          <a:prstGeom prst="rect">
            <a:avLst/>
          </a:prstGeom>
        </p:spPr>
        <p:txBody>
          <a:bodyPr anchor="b"/>
          <a:lstStyle>
            <a:lvl1pPr marL="0" indent="0">
              <a:lnSpc>
                <a:spcPts val="1650"/>
              </a:lnSpc>
              <a:buNone/>
              <a:defRPr sz="1500" baseline="0">
                <a:solidFill>
                  <a:schemeClr val="bg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Subhead – Myriad Pro, 20pt</a:t>
            </a:r>
          </a:p>
        </p:txBody>
      </p:sp>
    </p:spTree>
    <p:extLst>
      <p:ext uri="{BB962C8B-B14F-4D97-AF65-F5344CB8AC3E}">
        <p14:creationId xmlns:p14="http://schemas.microsoft.com/office/powerpoint/2010/main" val="4004976423"/>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1" y="204787"/>
            <a:ext cx="3008313" cy="871538"/>
          </a:xfrm>
          <a:prstGeom prst="rect">
            <a:avLst/>
          </a:prstGeom>
        </p:spPr>
        <p:txBody>
          <a:bodyPr anchor="b"/>
          <a:lstStyle>
            <a:lvl1pPr algn="l">
              <a:defRPr sz="1500" b="1" baseline="0">
                <a:solidFill>
                  <a:schemeClr val="bg1"/>
                </a:solidFill>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04788"/>
            <a:ext cx="5111750" cy="4138613"/>
          </a:xfrm>
          <a:prstGeom prst="rect">
            <a:avLst/>
          </a:prstGeom>
        </p:spPr>
        <p:txBody>
          <a:bodyPr anchor="ctr" anchorCtr="0"/>
          <a:lstStyle>
            <a:lvl1pPr>
              <a:buClr>
                <a:schemeClr val="bg1"/>
              </a:buClr>
              <a:buSzPct val="70000"/>
              <a:buFont typeface="Wingdings" pitchFamily="2" charset="2"/>
              <a:buChar char="q"/>
              <a:defRPr sz="1800" b="1">
                <a:solidFill>
                  <a:schemeClr val="bg2"/>
                </a:solidFill>
              </a:defRPr>
            </a:lvl1pPr>
            <a:lvl2pPr>
              <a:buClr>
                <a:schemeClr val="bg1"/>
              </a:buClr>
              <a:buSzPct val="100000"/>
              <a:buFont typeface="Wingdings" pitchFamily="2" charset="2"/>
              <a:buChar char="§"/>
              <a:defRPr sz="1500">
                <a:solidFill>
                  <a:schemeClr val="bg2"/>
                </a:solidFill>
              </a:defRPr>
            </a:lvl2pPr>
            <a:lvl3pPr>
              <a:buClr>
                <a:schemeClr val="bg1"/>
              </a:buClr>
              <a:buSzPct val="100000"/>
              <a:buFont typeface="Arial" pitchFamily="34" charset="0"/>
              <a:buChar char="•"/>
              <a:defRPr sz="1350">
                <a:solidFill>
                  <a:schemeClr val="bg2"/>
                </a:solidFill>
              </a:defRPr>
            </a:lvl3pPr>
            <a:lvl4pPr>
              <a:buClr>
                <a:schemeClr val="bg1"/>
              </a:buClr>
              <a:buSzPct val="70000"/>
              <a:buFont typeface="Courier New" pitchFamily="49" charset="0"/>
              <a:buChar char="o"/>
              <a:defRPr sz="1350">
                <a:solidFill>
                  <a:schemeClr val="bg2"/>
                </a:solidFill>
              </a:defRPr>
            </a:lvl4pPr>
            <a:lvl5pPr>
              <a:buClr>
                <a:schemeClr val="bg1"/>
              </a:buClr>
              <a:buSzPct val="70000"/>
              <a:buFont typeface="Arial" pitchFamily="34" charset="0"/>
              <a:buChar char="•"/>
              <a:defRPr sz="1350">
                <a:solidFill>
                  <a:schemeClr val="bg2"/>
                </a:solidFill>
              </a:defRPr>
            </a:lvl5pPr>
            <a:lvl6pPr>
              <a:defRPr sz="1500"/>
            </a:lvl6pPr>
            <a:lvl7pPr>
              <a:defRPr sz="1500"/>
            </a:lvl7pPr>
            <a:lvl8pPr>
              <a:defRPr sz="1500"/>
            </a:lvl8pPr>
            <a:lvl9pPr>
              <a:defRPr sz="15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1" y="1076326"/>
            <a:ext cx="3008313" cy="3267074"/>
          </a:xfrm>
          <a:prstGeom prst="rect">
            <a:avLst/>
          </a:prstGeom>
        </p:spPr>
        <p:txBody>
          <a:bodyPr/>
          <a:lstStyle>
            <a:lvl1pPr marL="0" indent="0">
              <a:buNone/>
              <a:defRPr sz="1050" baseline="0">
                <a:solidFill>
                  <a:schemeClr val="bg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Paragraph of type</a:t>
            </a:r>
          </a:p>
          <a:p>
            <a:pPr lvl="0"/>
            <a:r>
              <a:rPr lang="en-US" dirty="0"/>
              <a:t>Myriad Pro, 14pt</a:t>
            </a:r>
          </a:p>
        </p:txBody>
      </p:sp>
      <p:sp>
        <p:nvSpPr>
          <p:cNvPr id="7" name="Text Placeholder 8"/>
          <p:cNvSpPr>
            <a:spLocks noGrp="1"/>
          </p:cNvSpPr>
          <p:nvPr>
            <p:ph type="body" sz="quarter" idx="10" hasCustomPrompt="1"/>
          </p:nvPr>
        </p:nvSpPr>
        <p:spPr>
          <a:xfrm>
            <a:off x="457200" y="4343400"/>
            <a:ext cx="8229600" cy="457200"/>
          </a:xfrm>
          <a:prstGeom prst="rect">
            <a:avLst/>
          </a:prstGeom>
        </p:spPr>
        <p:txBody>
          <a:bodyPr anchor="b" anchorCtr="0"/>
          <a:lstStyle>
            <a:lvl1pPr algn="l">
              <a:lnSpc>
                <a:spcPts val="825"/>
              </a:lnSpc>
              <a:buNone/>
              <a:defRPr sz="825"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11pt</a:t>
            </a:r>
          </a:p>
        </p:txBody>
      </p:sp>
    </p:spTree>
    <p:extLst>
      <p:ext uri="{BB962C8B-B14F-4D97-AF65-F5344CB8AC3E}">
        <p14:creationId xmlns:p14="http://schemas.microsoft.com/office/powerpoint/2010/main" val="383869195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3600450"/>
            <a:ext cx="5486400" cy="425054"/>
          </a:xfrm>
          <a:prstGeom prst="rect">
            <a:avLst/>
          </a:prstGeom>
        </p:spPr>
        <p:txBody>
          <a:bodyPr anchor="b"/>
          <a:lstStyle>
            <a:lvl1pPr algn="l">
              <a:defRPr sz="1500" b="1" baseline="0">
                <a:solidFill>
                  <a:schemeClr val="bg1"/>
                </a:solidFill>
                <a:effectLst/>
              </a:defRPr>
            </a:lvl1pPr>
          </a:lstStyle>
          <a:p>
            <a:r>
              <a:rPr lang="en-US" dirty="0"/>
              <a:t>Photo Title – Myriad Pro, Bold, Shadow, 20pt</a:t>
            </a:r>
          </a:p>
        </p:txBody>
      </p:sp>
      <p:sp>
        <p:nvSpPr>
          <p:cNvPr id="3" name="Picture Placeholder 2"/>
          <p:cNvSpPr>
            <a:spLocks noGrp="1"/>
          </p:cNvSpPr>
          <p:nvPr>
            <p:ph type="pic" idx="1"/>
          </p:nvPr>
        </p:nvSpPr>
        <p:spPr>
          <a:xfrm>
            <a:off x="1792288" y="459581"/>
            <a:ext cx="5486400" cy="30861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2400">
                <a:solidFill>
                  <a:schemeClr val="bg1"/>
                </a:solidFill>
                <a:effectLst/>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hasCustomPrompt="1"/>
          </p:nvPr>
        </p:nvSpPr>
        <p:spPr>
          <a:xfrm>
            <a:off x="1792288" y="4025503"/>
            <a:ext cx="5486400" cy="603647"/>
          </a:xfrm>
          <a:prstGeom prst="rect">
            <a:avLst/>
          </a:prstGeom>
        </p:spPr>
        <p:txBody>
          <a:bodyPr/>
          <a:lstStyle>
            <a:lvl1pPr marL="0" indent="0">
              <a:buNone/>
              <a:defRPr sz="1050" baseline="0">
                <a:solidFill>
                  <a:schemeClr val="bg2"/>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Caption or credits for photo – Myriad Pro, 14pt</a:t>
            </a:r>
          </a:p>
        </p:txBody>
      </p:sp>
    </p:spTree>
    <p:extLst>
      <p:ext uri="{BB962C8B-B14F-4D97-AF65-F5344CB8AC3E}">
        <p14:creationId xmlns:p14="http://schemas.microsoft.com/office/powerpoint/2010/main" val="1634188602"/>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6A71"/>
              </a:buClr>
              <a:buFont typeface="Wingdings" panose="05000000000000000000" pitchFamily="2" charset="2"/>
              <a:buChar char="§"/>
              <a:defRPr sz="2000">
                <a:solidFill>
                  <a:schemeClr val="accent4">
                    <a:lumMod val="75000"/>
                  </a:schemeClr>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7" name="Picture 6"/>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Tree>
    <p:extLst>
      <p:ext uri="{BB962C8B-B14F-4D97-AF65-F5344CB8AC3E}">
        <p14:creationId xmlns:p14="http://schemas.microsoft.com/office/powerpoint/2010/main" val="187376256"/>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0" name="Text Placeholder 5"/>
          <p:cNvSpPr>
            <a:spLocks noGrp="1"/>
          </p:cNvSpPr>
          <p:nvPr>
            <p:ph type="body" sz="quarter" idx="11" hasCustomPrompt="1"/>
          </p:nvPr>
        </p:nvSpPr>
        <p:spPr>
          <a:xfrm>
            <a:off x="2286000" y="4704588"/>
            <a:ext cx="5105400" cy="137160"/>
          </a:xfrm>
          <a:prstGeom prst="rect">
            <a:avLst/>
          </a:prstGeom>
        </p:spPr>
        <p:txBody>
          <a:bodyPr/>
          <a:lstStyle>
            <a:lvl1pPr>
              <a:buNone/>
              <a:defRPr sz="750" baseline="0">
                <a:solidFill>
                  <a:schemeClr val="tx2"/>
                </a:solidFill>
              </a:defRPr>
            </a:lvl1pPr>
          </a:lstStyle>
          <a:p>
            <a:r>
              <a:rPr lang="en-US" dirty="0"/>
              <a:t>Place Descriptor Here</a:t>
            </a:r>
          </a:p>
        </p:txBody>
      </p:sp>
      <p:sp>
        <p:nvSpPr>
          <p:cNvPr id="12" name="Text Placeholder 6"/>
          <p:cNvSpPr>
            <a:spLocks noGrp="1"/>
          </p:cNvSpPr>
          <p:nvPr>
            <p:ph type="body" sz="quarter" idx="12" hasCustomPrompt="1"/>
          </p:nvPr>
        </p:nvSpPr>
        <p:spPr>
          <a:xfrm>
            <a:off x="2286000" y="4848606"/>
            <a:ext cx="5105400" cy="171450"/>
          </a:xfrm>
          <a:prstGeom prst="rect">
            <a:avLst/>
          </a:prstGeom>
        </p:spPr>
        <p:txBody>
          <a:bodyPr/>
          <a:lstStyle>
            <a:lvl1pPr>
              <a:buNone/>
              <a:defRPr sz="750" baseline="0">
                <a:solidFill>
                  <a:schemeClr val="tx2"/>
                </a:solidFill>
              </a:defRPr>
            </a:lvl1pPr>
          </a:lstStyle>
          <a:p>
            <a:r>
              <a:rPr lang="en-US" dirty="0"/>
              <a:t>Place Descriptor Here</a:t>
            </a:r>
          </a:p>
        </p:txBody>
      </p:sp>
    </p:spTree>
    <p:extLst>
      <p:ext uri="{BB962C8B-B14F-4D97-AF65-F5344CB8AC3E}">
        <p14:creationId xmlns:p14="http://schemas.microsoft.com/office/powerpoint/2010/main" val="143492251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E03FE6B5-6022-4CFE-85B6-0AD1DA5E059F}"/>
              </a:ext>
            </a:extLst>
          </p:cNvPr>
          <p:cNvSpPr>
            <a:spLocks noGrp="1"/>
          </p:cNvSpPr>
          <p:nvPr userDrawn="1">
            <p:ph type="title" hasCustomPrompt="1"/>
          </p:nvPr>
        </p:nvSpPr>
        <p:spPr>
          <a:xfrm>
            <a:off x="342900" y="847822"/>
            <a:ext cx="8129618" cy="856303"/>
          </a:xfrm>
          <a:prstGeom prst="rect">
            <a:avLst/>
          </a:prstGeom>
        </p:spPr>
        <p:txBody>
          <a:bodyPr/>
          <a:lstStyle>
            <a:lvl1pPr algn="l">
              <a:lnSpc>
                <a:spcPts val="2250"/>
              </a:lnSpc>
              <a:defRPr sz="2100" b="1" baseline="0">
                <a:solidFill>
                  <a:srgbClr val="007889"/>
                </a:solidFill>
                <a:effectLst/>
                <a:latin typeface="Calibri" pitchFamily="34" charset="0"/>
              </a:defRPr>
            </a:lvl1pPr>
          </a:lstStyle>
          <a:p>
            <a:r>
              <a:rPr lang="en-US" dirty="0"/>
              <a:t>Sample title of your presentation</a:t>
            </a:r>
          </a:p>
        </p:txBody>
      </p:sp>
      <p:sp>
        <p:nvSpPr>
          <p:cNvPr id="33" name="Subtitle 2">
            <a:extLst>
              <a:ext uri="{FF2B5EF4-FFF2-40B4-BE49-F238E27FC236}">
                <a16:creationId xmlns:a16="http://schemas.microsoft.com/office/drawing/2014/main" id="{FA82A376-37D6-4385-9A8E-5954F8ED847A}"/>
              </a:ext>
            </a:extLst>
          </p:cNvPr>
          <p:cNvSpPr>
            <a:spLocks noGrp="1"/>
          </p:cNvSpPr>
          <p:nvPr userDrawn="1">
            <p:ph type="subTitle" idx="1" hasCustomPrompt="1"/>
          </p:nvPr>
        </p:nvSpPr>
        <p:spPr>
          <a:xfrm>
            <a:off x="342900" y="2053731"/>
            <a:ext cx="6323030" cy="709129"/>
          </a:xfrm>
          <a:prstGeom prst="rect">
            <a:avLst/>
          </a:prstGeom>
        </p:spPr>
        <p:txBody>
          <a:bodyPr/>
          <a:lstStyle>
            <a:lvl1pPr marL="0" indent="0" algn="l">
              <a:buNone/>
              <a:defRPr sz="1500" b="1" baseline="0">
                <a:solidFill>
                  <a:srgbClr val="BF311B"/>
                </a:solidFill>
                <a:effectLst/>
                <a:latin typeface="Calibri"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Presenter’s Name</a:t>
            </a:r>
          </a:p>
          <a:p>
            <a:r>
              <a:rPr lang="en-US" dirty="0"/>
              <a:t>Presenter’s Title</a:t>
            </a:r>
          </a:p>
        </p:txBody>
      </p:sp>
      <p:sp>
        <p:nvSpPr>
          <p:cNvPr id="34" name="Text Placeholder 8">
            <a:extLst>
              <a:ext uri="{FF2B5EF4-FFF2-40B4-BE49-F238E27FC236}">
                <a16:creationId xmlns:a16="http://schemas.microsoft.com/office/drawing/2014/main" id="{87440A12-BBFE-427B-9125-F1A28159BEC7}"/>
              </a:ext>
            </a:extLst>
          </p:cNvPr>
          <p:cNvSpPr>
            <a:spLocks noGrp="1"/>
          </p:cNvSpPr>
          <p:nvPr userDrawn="1">
            <p:ph type="body" sz="quarter" idx="10" hasCustomPrompt="1"/>
          </p:nvPr>
        </p:nvSpPr>
        <p:spPr>
          <a:xfrm>
            <a:off x="342900" y="3089770"/>
            <a:ext cx="6323036" cy="959747"/>
          </a:xfrm>
          <a:prstGeom prst="rect">
            <a:avLst/>
          </a:prstGeom>
        </p:spPr>
        <p:txBody>
          <a:bodyPr/>
          <a:lstStyle>
            <a:lvl1pPr marL="0" indent="0" algn="l">
              <a:lnSpc>
                <a:spcPts val="1500"/>
              </a:lnSpc>
              <a:buNone/>
              <a:defRPr sz="135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Event Title</a:t>
            </a:r>
          </a:p>
          <a:p>
            <a:pPr lvl="0"/>
            <a:r>
              <a:rPr lang="en-US" dirty="0"/>
              <a:t>Date</a:t>
            </a:r>
          </a:p>
        </p:txBody>
      </p:sp>
      <p:sp>
        <p:nvSpPr>
          <p:cNvPr id="35" name="TextBox 34">
            <a:extLst>
              <a:ext uri="{FF2B5EF4-FFF2-40B4-BE49-F238E27FC236}">
                <a16:creationId xmlns:a16="http://schemas.microsoft.com/office/drawing/2014/main" id="{714E68ED-886E-4B01-98C7-3B06D6433E80}"/>
              </a:ext>
            </a:extLst>
          </p:cNvPr>
          <p:cNvSpPr txBox="1"/>
          <p:nvPr userDrawn="1"/>
        </p:nvSpPr>
        <p:spPr>
          <a:xfrm>
            <a:off x="342900" y="142945"/>
            <a:ext cx="6819211" cy="923330"/>
          </a:xfrm>
          <a:prstGeom prst="rect">
            <a:avLst/>
          </a:prstGeom>
          <a:noFill/>
        </p:spPr>
        <p:txBody>
          <a:bodyPr wrap="square" rtlCol="0">
            <a:spAutoFit/>
          </a:bodyPr>
          <a:lstStyle/>
          <a:p>
            <a:r>
              <a:rPr lang="en-US" sz="1800" b="1" dirty="0">
                <a:solidFill>
                  <a:schemeClr val="bg1"/>
                </a:solidFill>
                <a:latin typeface="Calibri" panose="020F0502020204030204" pitchFamily="34" charset="0"/>
              </a:rPr>
              <a:t>Centers for Disease Control and Prevention</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800" b="0" dirty="0">
                <a:solidFill>
                  <a:schemeClr val="bg1"/>
                </a:solidFill>
                <a:latin typeface="Calibri" panose="020F0502020204030204" pitchFamily="34" charset="0"/>
              </a:rPr>
              <a:t>National Center for HIV, Viral Hepatitis, STD, and TB Prevention</a:t>
            </a:r>
          </a:p>
          <a:p>
            <a:endParaRPr lang="en-US" sz="1800" b="1" dirty="0">
              <a:solidFill>
                <a:schemeClr val="bg1"/>
              </a:solidFill>
              <a:latin typeface="Calibri" panose="020F0502020204030204" pitchFamily="34" charset="0"/>
            </a:endParaRPr>
          </a:p>
        </p:txBody>
      </p:sp>
      <p:sp>
        <p:nvSpPr>
          <p:cNvPr id="9" name="Rectangle 8">
            <a:extLst>
              <a:ext uri="{FF2B5EF4-FFF2-40B4-BE49-F238E27FC236}">
                <a16:creationId xmlns:a16="http://schemas.microsoft.com/office/drawing/2014/main" id="{965D8857-CD6B-4CB3-BF49-AA0FF99031FE}"/>
              </a:ext>
            </a:extLst>
          </p:cNvPr>
          <p:cNvSpPr>
            <a:spLocks noChangeArrowheads="1"/>
          </p:cNvSpPr>
          <p:nvPr userDrawn="1"/>
        </p:nvSpPr>
        <p:spPr bwMode="auto">
          <a:xfrm>
            <a:off x="0" y="118643"/>
            <a:ext cx="9144000" cy="709129"/>
          </a:xfrm>
          <a:prstGeom prst="rect">
            <a:avLst/>
          </a:prstGeom>
          <a:solidFill>
            <a:srgbClr val="17468F"/>
          </a:solidFill>
          <a:ln>
            <a:noFill/>
          </a:ln>
        </p:spPr>
        <p:txBody>
          <a:bodyPr vert="horz" wrap="square" lIns="45720" tIns="22860" rIns="45720" bIns="22860" numCol="1" anchor="t" anchorCtr="0" compatLnSpc="1">
            <a:prstTxWarp prst="textNoShape">
              <a:avLst/>
            </a:prstTxWarp>
          </a:bodyPr>
          <a:lstStyle/>
          <a:p>
            <a:endParaRPr lang="en-US" sz="1250"/>
          </a:p>
        </p:txBody>
      </p:sp>
      <p:grpSp>
        <p:nvGrpSpPr>
          <p:cNvPr id="10" name="Group 9">
            <a:extLst>
              <a:ext uri="{FF2B5EF4-FFF2-40B4-BE49-F238E27FC236}">
                <a16:creationId xmlns:a16="http://schemas.microsoft.com/office/drawing/2014/main" id="{C47696B8-6B25-4D01-8E3A-59E245FF2765}"/>
              </a:ext>
            </a:extLst>
          </p:cNvPr>
          <p:cNvGrpSpPr/>
          <p:nvPr userDrawn="1"/>
        </p:nvGrpSpPr>
        <p:grpSpPr>
          <a:xfrm>
            <a:off x="0" y="-8870"/>
            <a:ext cx="9159852" cy="142757"/>
            <a:chOff x="0" y="-11828"/>
            <a:chExt cx="12213136" cy="369332"/>
          </a:xfrm>
        </p:grpSpPr>
        <p:sp>
          <p:nvSpPr>
            <p:cNvPr id="11" name="bk object 25">
              <a:extLst>
                <a:ext uri="{FF2B5EF4-FFF2-40B4-BE49-F238E27FC236}">
                  <a16:creationId xmlns:a16="http://schemas.microsoft.com/office/drawing/2014/main" id="{F1A77279-32C5-440A-8501-B204E187585D}"/>
                </a:ext>
              </a:extLst>
            </p:cNvPr>
            <p:cNvSpPr/>
            <p:nvPr userDrawn="1"/>
          </p:nvSpPr>
          <p:spPr>
            <a:xfrm>
              <a:off x="0" y="-11828"/>
              <a:ext cx="790507" cy="369332"/>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12" name="bk object 26">
              <a:extLst>
                <a:ext uri="{FF2B5EF4-FFF2-40B4-BE49-F238E27FC236}">
                  <a16:creationId xmlns:a16="http://schemas.microsoft.com/office/drawing/2014/main" id="{FE0A82D8-53B9-4D64-A8AB-A2B9A876FC9A}"/>
                </a:ext>
              </a:extLst>
            </p:cNvPr>
            <p:cNvSpPr/>
            <p:nvPr userDrawn="1"/>
          </p:nvSpPr>
          <p:spPr>
            <a:xfrm>
              <a:off x="390701" y="-11828"/>
              <a:ext cx="1306808" cy="369332"/>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13" name="bk object 27">
              <a:extLst>
                <a:ext uri="{FF2B5EF4-FFF2-40B4-BE49-F238E27FC236}">
                  <a16:creationId xmlns:a16="http://schemas.microsoft.com/office/drawing/2014/main" id="{1E43C0BE-9176-4850-BEEF-335DE12E090E}"/>
                </a:ext>
              </a:extLst>
            </p:cNvPr>
            <p:cNvSpPr/>
            <p:nvPr userDrawn="1"/>
          </p:nvSpPr>
          <p:spPr>
            <a:xfrm>
              <a:off x="1009093" y="-11828"/>
              <a:ext cx="2033078" cy="369332"/>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14" name="bk object 28">
              <a:extLst>
                <a:ext uri="{FF2B5EF4-FFF2-40B4-BE49-F238E27FC236}">
                  <a16:creationId xmlns:a16="http://schemas.microsoft.com/office/drawing/2014/main" id="{4ECF86F3-C140-4764-AF8F-33BF23A2F130}"/>
                </a:ext>
              </a:extLst>
            </p:cNvPr>
            <p:cNvSpPr/>
            <p:nvPr userDrawn="1"/>
          </p:nvSpPr>
          <p:spPr>
            <a:xfrm>
              <a:off x="1901050" y="-11828"/>
              <a:ext cx="2061841" cy="369332"/>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5" name="bk object 29">
              <a:extLst>
                <a:ext uri="{FF2B5EF4-FFF2-40B4-BE49-F238E27FC236}">
                  <a16:creationId xmlns:a16="http://schemas.microsoft.com/office/drawing/2014/main" id="{7753DBFB-7F09-434C-BC0C-203BEDFE32C0}"/>
                </a:ext>
              </a:extLst>
            </p:cNvPr>
            <p:cNvSpPr/>
            <p:nvPr userDrawn="1"/>
          </p:nvSpPr>
          <p:spPr>
            <a:xfrm>
              <a:off x="2648105" y="-11828"/>
              <a:ext cx="1418981" cy="369332"/>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6" name="bk object 30">
              <a:extLst>
                <a:ext uri="{FF2B5EF4-FFF2-40B4-BE49-F238E27FC236}">
                  <a16:creationId xmlns:a16="http://schemas.microsoft.com/office/drawing/2014/main" id="{D6B1803E-2B3F-4B88-952D-EC8E91C331A8}"/>
                </a:ext>
              </a:extLst>
            </p:cNvPr>
            <p:cNvSpPr/>
            <p:nvPr userDrawn="1"/>
          </p:nvSpPr>
          <p:spPr>
            <a:xfrm>
              <a:off x="2935347" y="-11828"/>
              <a:ext cx="3758868" cy="369332"/>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7" name="bk object 31">
              <a:extLst>
                <a:ext uri="{FF2B5EF4-FFF2-40B4-BE49-F238E27FC236}">
                  <a16:creationId xmlns:a16="http://schemas.microsoft.com/office/drawing/2014/main" id="{BFFC3FB5-2D41-4E9D-989F-F41258D642B2}"/>
                </a:ext>
              </a:extLst>
            </p:cNvPr>
            <p:cNvSpPr/>
            <p:nvPr userDrawn="1"/>
          </p:nvSpPr>
          <p:spPr>
            <a:xfrm>
              <a:off x="4407193" y="-11828"/>
              <a:ext cx="2898370" cy="369332"/>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8" name="bk object 32">
              <a:extLst>
                <a:ext uri="{FF2B5EF4-FFF2-40B4-BE49-F238E27FC236}">
                  <a16:creationId xmlns:a16="http://schemas.microsoft.com/office/drawing/2014/main" id="{20F1EAEA-33E1-41F8-B33B-94CCFDEC9B98}"/>
                </a:ext>
              </a:extLst>
            </p:cNvPr>
            <p:cNvSpPr/>
            <p:nvPr userDrawn="1"/>
          </p:nvSpPr>
          <p:spPr>
            <a:xfrm>
              <a:off x="5123013" y="-11828"/>
              <a:ext cx="7090123" cy="369332"/>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cxnSp>
          <p:nvCxnSpPr>
            <p:cNvPr id="19" name="Straight Connector 18">
              <a:extLst>
                <a:ext uri="{FF2B5EF4-FFF2-40B4-BE49-F238E27FC236}">
                  <a16:creationId xmlns:a16="http://schemas.microsoft.com/office/drawing/2014/main" id="{8FF3ED52-C65C-49A8-AA41-583CF04C901B}"/>
                </a:ext>
              </a:extLst>
            </p:cNvPr>
            <p:cNvCxnSpPr>
              <a:cxnSpLocks/>
            </p:cNvCxnSpPr>
            <p:nvPr userDrawn="1"/>
          </p:nvCxnSpPr>
          <p:spPr>
            <a:xfrm>
              <a:off x="0" y="338919"/>
              <a:ext cx="12213136" cy="0"/>
            </a:xfrm>
            <a:prstGeom prst="line">
              <a:avLst/>
            </a:prstGeom>
            <a:ln w="9525">
              <a:solidFill>
                <a:srgbClr val="536DB3"/>
              </a:solidFill>
            </a:ln>
          </p:spPr>
          <p:style>
            <a:lnRef idx="1">
              <a:schemeClr val="accent1"/>
            </a:lnRef>
            <a:fillRef idx="0">
              <a:schemeClr val="accent1"/>
            </a:fillRef>
            <a:effectRef idx="0">
              <a:schemeClr val="accent1"/>
            </a:effectRef>
            <a:fontRef idx="minor">
              <a:schemeClr val="tx1"/>
            </a:fontRef>
          </p:style>
        </p:cxnSp>
      </p:grpSp>
      <p:sp>
        <p:nvSpPr>
          <p:cNvPr id="20" name="TextBox 19">
            <a:extLst>
              <a:ext uri="{FF2B5EF4-FFF2-40B4-BE49-F238E27FC236}">
                <a16:creationId xmlns:a16="http://schemas.microsoft.com/office/drawing/2014/main" id="{1ECAB112-A698-4EDA-89D7-EE2A776FBC52}"/>
              </a:ext>
            </a:extLst>
          </p:cNvPr>
          <p:cNvSpPr txBox="1"/>
          <p:nvPr userDrawn="1"/>
        </p:nvSpPr>
        <p:spPr>
          <a:xfrm>
            <a:off x="342900" y="169072"/>
            <a:ext cx="6819211" cy="646331"/>
          </a:xfrm>
          <a:prstGeom prst="rect">
            <a:avLst/>
          </a:prstGeom>
          <a:noFill/>
        </p:spPr>
        <p:txBody>
          <a:bodyPr wrap="square" rtlCol="0">
            <a:spAutoFit/>
          </a:bodyPr>
          <a:lstStyle/>
          <a:p>
            <a:r>
              <a:rPr lang="en-US" sz="1800" b="1" dirty="0">
                <a:solidFill>
                  <a:schemeClr val="bg1"/>
                </a:solidFill>
                <a:latin typeface="Calibri" panose="020F0502020204030204" pitchFamily="34" charset="0"/>
              </a:rPr>
              <a:t>Centers for Disease Control and Prevention</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800" b="0" dirty="0">
                <a:solidFill>
                  <a:schemeClr val="bg1"/>
                </a:solidFill>
                <a:latin typeface="Calibri" panose="020F0502020204030204" pitchFamily="34" charset="0"/>
              </a:rPr>
              <a:t>National Center for HIV, Viral Hepatitis, STD, and TB Prevention</a:t>
            </a:r>
          </a:p>
        </p:txBody>
      </p:sp>
      <p:pic>
        <p:nvPicPr>
          <p:cNvPr id="21" name="Picture 20" descr="Logos of the U.S. Department of Health and Human Services and Centers for Disease Control and Prevention" title="LOGOS">
            <a:extLst>
              <a:ext uri="{FF2B5EF4-FFF2-40B4-BE49-F238E27FC236}">
                <a16:creationId xmlns:a16="http://schemas.microsoft.com/office/drawing/2014/main" id="{9800972F-BBBB-4F35-B71C-0AB106D5669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98976" y="63809"/>
            <a:ext cx="1239341" cy="710513"/>
          </a:xfrm>
          <a:prstGeom prst="rect">
            <a:avLst/>
          </a:prstGeom>
        </p:spPr>
      </p:pic>
    </p:spTree>
    <p:extLst>
      <p:ext uri="{BB962C8B-B14F-4D97-AF65-F5344CB8AC3E}">
        <p14:creationId xmlns:p14="http://schemas.microsoft.com/office/powerpoint/2010/main" val="18445270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E03FE6B5-6022-4CFE-85B6-0AD1DA5E059F}"/>
              </a:ext>
            </a:extLst>
          </p:cNvPr>
          <p:cNvSpPr>
            <a:spLocks noGrp="1"/>
          </p:cNvSpPr>
          <p:nvPr userDrawn="1">
            <p:ph type="title" hasCustomPrompt="1"/>
          </p:nvPr>
        </p:nvSpPr>
        <p:spPr>
          <a:xfrm>
            <a:off x="342900" y="847822"/>
            <a:ext cx="8129618" cy="856303"/>
          </a:xfrm>
          <a:prstGeom prst="rect">
            <a:avLst/>
          </a:prstGeom>
        </p:spPr>
        <p:txBody>
          <a:bodyPr/>
          <a:lstStyle>
            <a:lvl1pPr algn="l">
              <a:lnSpc>
                <a:spcPts val="2250"/>
              </a:lnSpc>
              <a:defRPr sz="2100" b="1" baseline="0">
                <a:solidFill>
                  <a:srgbClr val="007889"/>
                </a:solidFill>
                <a:effectLst/>
                <a:latin typeface="Calibri" pitchFamily="34" charset="0"/>
              </a:defRPr>
            </a:lvl1pPr>
          </a:lstStyle>
          <a:p>
            <a:r>
              <a:rPr lang="en-US" dirty="0"/>
              <a:t>Sample title of your presentation</a:t>
            </a:r>
          </a:p>
        </p:txBody>
      </p:sp>
      <p:sp>
        <p:nvSpPr>
          <p:cNvPr id="33" name="Subtitle 2">
            <a:extLst>
              <a:ext uri="{FF2B5EF4-FFF2-40B4-BE49-F238E27FC236}">
                <a16:creationId xmlns:a16="http://schemas.microsoft.com/office/drawing/2014/main" id="{FA82A376-37D6-4385-9A8E-5954F8ED847A}"/>
              </a:ext>
            </a:extLst>
          </p:cNvPr>
          <p:cNvSpPr>
            <a:spLocks noGrp="1"/>
          </p:cNvSpPr>
          <p:nvPr userDrawn="1">
            <p:ph type="subTitle" idx="1" hasCustomPrompt="1"/>
          </p:nvPr>
        </p:nvSpPr>
        <p:spPr>
          <a:xfrm>
            <a:off x="342900" y="2053731"/>
            <a:ext cx="6323030" cy="709129"/>
          </a:xfrm>
          <a:prstGeom prst="rect">
            <a:avLst/>
          </a:prstGeom>
        </p:spPr>
        <p:txBody>
          <a:bodyPr/>
          <a:lstStyle>
            <a:lvl1pPr marL="0" indent="0" algn="l">
              <a:buNone/>
              <a:defRPr sz="1500" b="1" baseline="0">
                <a:solidFill>
                  <a:srgbClr val="BF311B"/>
                </a:solidFill>
                <a:effectLst/>
                <a:latin typeface="Calibri" pitchFamily="34" charset="0"/>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Presenter’s Name</a:t>
            </a:r>
          </a:p>
          <a:p>
            <a:r>
              <a:rPr lang="en-US" dirty="0"/>
              <a:t>Presenter’s Title</a:t>
            </a:r>
          </a:p>
        </p:txBody>
      </p:sp>
      <p:sp>
        <p:nvSpPr>
          <p:cNvPr id="34" name="Text Placeholder 8">
            <a:extLst>
              <a:ext uri="{FF2B5EF4-FFF2-40B4-BE49-F238E27FC236}">
                <a16:creationId xmlns:a16="http://schemas.microsoft.com/office/drawing/2014/main" id="{87440A12-BBFE-427B-9125-F1A28159BEC7}"/>
              </a:ext>
            </a:extLst>
          </p:cNvPr>
          <p:cNvSpPr>
            <a:spLocks noGrp="1"/>
          </p:cNvSpPr>
          <p:nvPr userDrawn="1">
            <p:ph type="body" sz="quarter" idx="10" hasCustomPrompt="1"/>
          </p:nvPr>
        </p:nvSpPr>
        <p:spPr>
          <a:xfrm>
            <a:off x="342900" y="3089770"/>
            <a:ext cx="6323036" cy="959747"/>
          </a:xfrm>
          <a:prstGeom prst="rect">
            <a:avLst/>
          </a:prstGeom>
        </p:spPr>
        <p:txBody>
          <a:bodyPr/>
          <a:lstStyle>
            <a:lvl1pPr marL="0" indent="0" algn="l">
              <a:lnSpc>
                <a:spcPts val="1500"/>
              </a:lnSpc>
              <a:buNone/>
              <a:defRPr sz="1350" baseline="0">
                <a:solidFill>
                  <a:schemeClr val="tx1"/>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Event Title</a:t>
            </a:r>
          </a:p>
          <a:p>
            <a:pPr lvl="0"/>
            <a:r>
              <a:rPr lang="en-US" dirty="0"/>
              <a:t>Date</a:t>
            </a:r>
          </a:p>
        </p:txBody>
      </p:sp>
      <p:sp>
        <p:nvSpPr>
          <p:cNvPr id="35" name="TextBox 34">
            <a:extLst>
              <a:ext uri="{FF2B5EF4-FFF2-40B4-BE49-F238E27FC236}">
                <a16:creationId xmlns:a16="http://schemas.microsoft.com/office/drawing/2014/main" id="{714E68ED-886E-4B01-98C7-3B06D6433E80}"/>
              </a:ext>
            </a:extLst>
          </p:cNvPr>
          <p:cNvSpPr txBox="1"/>
          <p:nvPr userDrawn="1"/>
        </p:nvSpPr>
        <p:spPr>
          <a:xfrm>
            <a:off x="342900" y="142945"/>
            <a:ext cx="6819211" cy="923330"/>
          </a:xfrm>
          <a:prstGeom prst="rect">
            <a:avLst/>
          </a:prstGeom>
          <a:noFill/>
        </p:spPr>
        <p:txBody>
          <a:bodyPr wrap="square" rtlCol="0">
            <a:spAutoFit/>
          </a:bodyPr>
          <a:lstStyle/>
          <a:p>
            <a:r>
              <a:rPr lang="en-US" sz="1800" b="1" dirty="0">
                <a:solidFill>
                  <a:schemeClr val="bg1"/>
                </a:solidFill>
                <a:latin typeface="Calibri" panose="020F0502020204030204" pitchFamily="34" charset="0"/>
              </a:rPr>
              <a:t>Centers for Disease Control and Prevention</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800" b="0" dirty="0">
                <a:solidFill>
                  <a:schemeClr val="bg1"/>
                </a:solidFill>
                <a:latin typeface="Calibri" panose="020F0502020204030204" pitchFamily="34" charset="0"/>
              </a:rPr>
              <a:t>National Center for HIV, Viral Hepatitis, STD, and TB Prevention</a:t>
            </a:r>
          </a:p>
          <a:p>
            <a:endParaRPr lang="en-US" sz="1800" b="1" dirty="0">
              <a:solidFill>
                <a:schemeClr val="bg1"/>
              </a:solidFill>
              <a:latin typeface="Calibri" panose="020F0502020204030204" pitchFamily="34" charset="0"/>
            </a:endParaRPr>
          </a:p>
        </p:txBody>
      </p:sp>
      <p:pic>
        <p:nvPicPr>
          <p:cNvPr id="3" name="Picture 2">
            <a:extLst>
              <a:ext uri="{FF2B5EF4-FFF2-40B4-BE49-F238E27FC236}">
                <a16:creationId xmlns:a16="http://schemas.microsoft.com/office/drawing/2014/main" id="{9091C0E2-DDB6-4FD8-853E-4A869C2CBC8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44000" cy="835346"/>
          </a:xfrm>
          <a:prstGeom prst="rect">
            <a:avLst/>
          </a:prstGeom>
        </p:spPr>
      </p:pic>
      <p:sp>
        <p:nvSpPr>
          <p:cNvPr id="11" name="TextBox 10">
            <a:extLst>
              <a:ext uri="{FF2B5EF4-FFF2-40B4-BE49-F238E27FC236}">
                <a16:creationId xmlns:a16="http://schemas.microsoft.com/office/drawing/2014/main" id="{CE523D9B-8A51-4470-9791-95F8FE12CC54}"/>
              </a:ext>
            </a:extLst>
          </p:cNvPr>
          <p:cNvSpPr txBox="1"/>
          <p:nvPr userDrawn="1"/>
        </p:nvSpPr>
        <p:spPr>
          <a:xfrm>
            <a:off x="457199" y="224586"/>
            <a:ext cx="6819211" cy="923330"/>
          </a:xfrm>
          <a:prstGeom prst="rect">
            <a:avLst/>
          </a:prstGeom>
          <a:noFill/>
        </p:spPr>
        <p:txBody>
          <a:bodyPr wrap="square" rtlCol="0">
            <a:spAutoFit/>
          </a:bodyPr>
          <a:lstStyle/>
          <a:p>
            <a:r>
              <a:rPr lang="en-US" sz="1800" b="1" dirty="0">
                <a:solidFill>
                  <a:schemeClr val="bg1"/>
                </a:solidFill>
                <a:latin typeface="Calibri" panose="020F0502020204030204" pitchFamily="34" charset="0"/>
              </a:rPr>
              <a:t>Centers for Disease Control and Prevention</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1800" b="0" dirty="0">
                <a:solidFill>
                  <a:schemeClr val="bg1"/>
                </a:solidFill>
                <a:latin typeface="Calibri" panose="020F0502020204030204" pitchFamily="34" charset="0"/>
              </a:rPr>
              <a:t>National Center for HIV, Viral Hepatitis, STD, and TB Prevention</a:t>
            </a:r>
          </a:p>
          <a:p>
            <a:endParaRPr lang="en-US" sz="18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8491686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rgbClr val="007889"/>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432197" y="3072786"/>
            <a:ext cx="8254603" cy="573929"/>
          </a:xfrm>
        </p:spPr>
        <p:txBody>
          <a:bodyPr>
            <a:normAutofit/>
          </a:bodyPr>
          <a:lstStyle>
            <a:lvl1pPr>
              <a:spcAft>
                <a:spcPts val="900"/>
              </a:spcAft>
              <a:buNone/>
              <a:defRPr sz="3600" b="1">
                <a:solidFill>
                  <a:schemeClr val="bg1"/>
                </a:solidFill>
              </a:defRPr>
            </a:lvl1pPr>
            <a:lvl2pPr marL="217885" indent="-217885">
              <a:spcBef>
                <a:spcPts val="450"/>
              </a:spcBef>
              <a:spcAft>
                <a:spcPts val="450"/>
              </a:spcAft>
              <a:buClr>
                <a:srgbClr val="007D57"/>
              </a:buClr>
              <a:buFont typeface="Wingdings" panose="05000000000000000000" pitchFamily="2" charset="2"/>
              <a:buChar char="§"/>
              <a:defRPr sz="2100"/>
            </a:lvl2pPr>
            <a:lvl3pPr marL="467916" indent="-250031">
              <a:spcBef>
                <a:spcPts val="450"/>
              </a:spcBef>
              <a:spcAft>
                <a:spcPts val="450"/>
              </a:spcAft>
              <a:defRPr sz="1800"/>
            </a:lvl3pPr>
            <a:lvl4pPr marL="685800" indent="-173831">
              <a:spcBef>
                <a:spcPts val="450"/>
              </a:spcBef>
              <a:spcAft>
                <a:spcPts val="450"/>
              </a:spcAft>
              <a:defRPr/>
            </a:lvl4pPr>
          </a:lstStyle>
          <a:p>
            <a:pPr lvl="0"/>
            <a:r>
              <a:rPr lang="en-US" dirty="0"/>
              <a:t>Click to edit Master text styles</a:t>
            </a:r>
          </a:p>
        </p:txBody>
      </p:sp>
      <p:sp>
        <p:nvSpPr>
          <p:cNvPr id="14" name="Text Placeholder 2">
            <a:extLst>
              <a:ext uri="{FF2B5EF4-FFF2-40B4-BE49-F238E27FC236}">
                <a16:creationId xmlns:a16="http://schemas.microsoft.com/office/drawing/2014/main" id="{0B2C569F-847A-440C-95B4-42E6DB2B0E1A}"/>
              </a:ext>
            </a:extLst>
          </p:cNvPr>
          <p:cNvSpPr>
            <a:spLocks noGrp="1"/>
          </p:cNvSpPr>
          <p:nvPr>
            <p:ph type="body" idx="1"/>
          </p:nvPr>
        </p:nvSpPr>
        <p:spPr>
          <a:xfrm>
            <a:off x="432197" y="3870909"/>
            <a:ext cx="5829300" cy="319683"/>
          </a:xfrm>
          <a:prstGeom prst="rect">
            <a:avLst/>
          </a:prstGeom>
        </p:spPr>
        <p:txBody>
          <a:bodyPr anchor="b"/>
          <a:lstStyle>
            <a:lvl1pPr marL="0" indent="0" algn="l">
              <a:lnSpc>
                <a:spcPts val="1650"/>
              </a:lnSpc>
              <a:buNone/>
              <a:defRPr sz="1500" baseline="0">
                <a:solidFill>
                  <a:schemeClr val="bg2"/>
                </a:solidFill>
                <a:latin typeface="Calibri"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endParaRPr lang="en-US" dirty="0"/>
          </a:p>
        </p:txBody>
      </p:sp>
      <p:grpSp>
        <p:nvGrpSpPr>
          <p:cNvPr id="12" name="Group 11">
            <a:extLst>
              <a:ext uri="{FF2B5EF4-FFF2-40B4-BE49-F238E27FC236}">
                <a16:creationId xmlns:a16="http://schemas.microsoft.com/office/drawing/2014/main" id="{62829F08-BAA7-4DDB-BAD4-A931968377B0}"/>
              </a:ext>
            </a:extLst>
          </p:cNvPr>
          <p:cNvGrpSpPr/>
          <p:nvPr userDrawn="1"/>
        </p:nvGrpSpPr>
        <p:grpSpPr>
          <a:xfrm>
            <a:off x="0" y="5054522"/>
            <a:ext cx="9144000" cy="110783"/>
            <a:chOff x="0" y="6739363"/>
            <a:chExt cx="12192000" cy="147710"/>
          </a:xfrm>
        </p:grpSpPr>
        <p:sp>
          <p:nvSpPr>
            <p:cNvPr id="13" name="Rectangle 12">
              <a:extLst>
                <a:ext uri="{FF2B5EF4-FFF2-40B4-BE49-F238E27FC236}">
                  <a16:creationId xmlns:a16="http://schemas.microsoft.com/office/drawing/2014/main" id="{7F336610-DA3F-4FFF-B1A7-24AD87D6BF23}"/>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15" name="Rectangle 20">
              <a:extLst>
                <a:ext uri="{FF2B5EF4-FFF2-40B4-BE49-F238E27FC236}">
                  <a16:creationId xmlns:a16="http://schemas.microsoft.com/office/drawing/2014/main" id="{630E8D75-C38D-4DB3-8158-7CA5449C9921}"/>
                </a:ext>
              </a:extLst>
            </p:cNvPr>
            <p:cNvSpPr>
              <a:spLocks noChangeArrowheads="1"/>
            </p:cNvSpPr>
            <p:nvPr userDrawn="1"/>
          </p:nvSpPr>
          <p:spPr bwMode="auto">
            <a:xfrm>
              <a:off x="0" y="6739363"/>
              <a:ext cx="8181933" cy="147710"/>
            </a:xfrm>
            <a:prstGeom prst="rect">
              <a:avLst/>
            </a:prstGeom>
            <a:solidFill>
              <a:srgbClr val="007889"/>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16" name="Rectangle 15">
              <a:extLst>
                <a:ext uri="{FF2B5EF4-FFF2-40B4-BE49-F238E27FC236}">
                  <a16:creationId xmlns:a16="http://schemas.microsoft.com/office/drawing/2014/main" id="{DA2A70FA-6E70-4883-B628-BE44A13C61AB}"/>
                </a:ext>
              </a:extLst>
            </p:cNvPr>
            <p:cNvSpPr>
              <a:spLocks noChangeArrowheads="1"/>
            </p:cNvSpPr>
            <p:nvPr userDrawn="1"/>
          </p:nvSpPr>
          <p:spPr bwMode="auto">
            <a:xfrm>
              <a:off x="9773710" y="6739363"/>
              <a:ext cx="804110" cy="147710"/>
            </a:xfrm>
            <a:prstGeom prst="rect">
              <a:avLst/>
            </a:prstGeom>
            <a:solidFill>
              <a:srgbClr val="86B2D7"/>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17" name="Rectangle 16">
              <a:extLst>
                <a:ext uri="{FF2B5EF4-FFF2-40B4-BE49-F238E27FC236}">
                  <a16:creationId xmlns:a16="http://schemas.microsoft.com/office/drawing/2014/main" id="{0880980D-54D2-4807-B7A9-7EC624481F1A}"/>
                </a:ext>
              </a:extLst>
            </p:cNvPr>
            <p:cNvSpPr>
              <a:spLocks noChangeArrowheads="1"/>
            </p:cNvSpPr>
            <p:nvPr userDrawn="1"/>
          </p:nvSpPr>
          <p:spPr bwMode="auto">
            <a:xfrm>
              <a:off x="10567333" y="6739363"/>
              <a:ext cx="804110" cy="147710"/>
            </a:xfrm>
            <a:prstGeom prst="rect">
              <a:avLst/>
            </a:prstGeom>
            <a:solidFill>
              <a:srgbClr val="F8A01B"/>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18" name="Rectangle 17">
              <a:extLst>
                <a:ext uri="{FF2B5EF4-FFF2-40B4-BE49-F238E27FC236}">
                  <a16:creationId xmlns:a16="http://schemas.microsoft.com/office/drawing/2014/main" id="{E639E785-E98E-4052-B895-3EC7B1D99779}"/>
                </a:ext>
              </a:extLst>
            </p:cNvPr>
            <p:cNvSpPr>
              <a:spLocks noChangeArrowheads="1"/>
            </p:cNvSpPr>
            <p:nvPr userDrawn="1"/>
          </p:nvSpPr>
          <p:spPr bwMode="auto">
            <a:xfrm>
              <a:off x="8969600" y="6739363"/>
              <a:ext cx="804110" cy="147710"/>
            </a:xfrm>
            <a:prstGeom prst="rect">
              <a:avLst/>
            </a:prstGeom>
            <a:solidFill>
              <a:srgbClr val="BF311B"/>
            </a:solidFill>
            <a:ln>
              <a:noFill/>
            </a:ln>
          </p:spPr>
          <p:txBody>
            <a:bodyPr vert="horz" wrap="square" lIns="60960" tIns="30480" rIns="60960" bIns="30480" numCol="1" anchor="t" anchorCtr="0" compatLnSpc="1">
              <a:prstTxWarp prst="textNoShape">
                <a:avLst/>
              </a:prstTxWarp>
            </a:bodyPr>
            <a:lstStyle/>
            <a:p>
              <a:endParaRPr lang="en-US" sz="1250" dirty="0"/>
            </a:p>
          </p:txBody>
        </p:sp>
        <p:sp>
          <p:nvSpPr>
            <p:cNvPr id="20" name="Rectangle 19">
              <a:extLst>
                <a:ext uri="{FF2B5EF4-FFF2-40B4-BE49-F238E27FC236}">
                  <a16:creationId xmlns:a16="http://schemas.microsoft.com/office/drawing/2014/main" id="{2B30364E-E1C3-4F47-858F-1162C6A76089}"/>
                </a:ext>
              </a:extLst>
            </p:cNvPr>
            <p:cNvSpPr>
              <a:spLocks noChangeArrowheads="1"/>
            </p:cNvSpPr>
            <p:nvPr userDrawn="1"/>
          </p:nvSpPr>
          <p:spPr bwMode="auto">
            <a:xfrm>
              <a:off x="8154363" y="6739363"/>
              <a:ext cx="825725" cy="147710"/>
            </a:xfrm>
            <a:prstGeom prst="rect">
              <a:avLst/>
            </a:prstGeom>
            <a:solidFill>
              <a:srgbClr val="9B4E9E"/>
            </a:solidFill>
            <a:ln>
              <a:noFill/>
            </a:ln>
          </p:spPr>
          <p:txBody>
            <a:bodyPr vert="horz" wrap="square" lIns="60960" tIns="30480" rIns="60960" bIns="30480" numCol="1" anchor="t" anchorCtr="0" compatLnSpc="1">
              <a:prstTxWarp prst="textNoShape">
                <a:avLst/>
              </a:prstTxWarp>
            </a:bodyPr>
            <a:lstStyle/>
            <a:p>
              <a:endParaRPr lang="en-US" sz="1250"/>
            </a:p>
          </p:txBody>
        </p:sp>
      </p:grpSp>
    </p:spTree>
    <p:extLst>
      <p:ext uri="{BB962C8B-B14F-4D97-AF65-F5344CB8AC3E}">
        <p14:creationId xmlns:p14="http://schemas.microsoft.com/office/powerpoint/2010/main" val="35601198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585120FC-1B2F-4132-95D7-ED8340727F60}"/>
              </a:ext>
            </a:extLst>
          </p:cNvPr>
          <p:cNvSpPr>
            <a:spLocks noGrp="1"/>
          </p:cNvSpPr>
          <p:nvPr userDrawn="1">
            <p:ph sz="quarter" idx="10"/>
          </p:nvPr>
        </p:nvSpPr>
        <p:spPr>
          <a:xfrm>
            <a:off x="432197" y="590843"/>
            <a:ext cx="8254603" cy="3397347"/>
          </a:xfrm>
        </p:spPr>
        <p:txBody>
          <a:bodyPr/>
          <a:lstStyle>
            <a:lvl1pPr>
              <a:spcAft>
                <a:spcPts val="900"/>
              </a:spcAft>
              <a:buNone/>
              <a:defRPr sz="2700" b="1">
                <a:solidFill>
                  <a:srgbClr val="007889"/>
                </a:solidFill>
              </a:defRPr>
            </a:lvl1pPr>
            <a:lvl2pPr marL="217885" indent="-217885">
              <a:spcBef>
                <a:spcPts val="450"/>
              </a:spcBef>
              <a:spcAft>
                <a:spcPts val="450"/>
              </a:spcAft>
              <a:buClr>
                <a:srgbClr val="9B4E9E"/>
              </a:buClr>
              <a:buFont typeface="Wingdings" panose="05000000000000000000" pitchFamily="2" charset="2"/>
              <a:buChar char="§"/>
              <a:defRPr sz="2100"/>
            </a:lvl2pPr>
            <a:lvl3pPr marL="467916" indent="-250031">
              <a:spcBef>
                <a:spcPts val="450"/>
              </a:spcBef>
              <a:spcAft>
                <a:spcPts val="450"/>
              </a:spcAft>
              <a:buClr>
                <a:srgbClr val="692145"/>
              </a:buClr>
              <a:defRPr sz="1800"/>
            </a:lvl3pPr>
            <a:lvl4pPr marL="685800" indent="-173831">
              <a:spcBef>
                <a:spcPts val="450"/>
              </a:spcBef>
              <a:spcAft>
                <a:spcPts val="450"/>
              </a:spcAf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grpSp>
        <p:nvGrpSpPr>
          <p:cNvPr id="2" name="Group 1">
            <a:extLst>
              <a:ext uri="{FF2B5EF4-FFF2-40B4-BE49-F238E27FC236}">
                <a16:creationId xmlns:a16="http://schemas.microsoft.com/office/drawing/2014/main" id="{888D033A-7363-46FB-9234-EC0DEFB58945}"/>
              </a:ext>
            </a:extLst>
          </p:cNvPr>
          <p:cNvGrpSpPr/>
          <p:nvPr userDrawn="1"/>
        </p:nvGrpSpPr>
        <p:grpSpPr>
          <a:xfrm>
            <a:off x="0" y="5054522"/>
            <a:ext cx="9144000" cy="110783"/>
            <a:chOff x="0" y="6739363"/>
            <a:chExt cx="12192000" cy="147710"/>
          </a:xfrm>
        </p:grpSpPr>
        <p:sp>
          <p:nvSpPr>
            <p:cNvPr id="18" name="Rectangle 17">
              <a:extLst>
                <a:ext uri="{FF2B5EF4-FFF2-40B4-BE49-F238E27FC236}">
                  <a16:creationId xmlns:a16="http://schemas.microsoft.com/office/drawing/2014/main" id="{CE2D0173-5DAB-4F29-8214-7ABA7E310C90}"/>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20" name="Rectangle 20">
              <a:extLst>
                <a:ext uri="{FF2B5EF4-FFF2-40B4-BE49-F238E27FC236}">
                  <a16:creationId xmlns:a16="http://schemas.microsoft.com/office/drawing/2014/main" id="{0F9F6881-002F-4D9B-BDDE-68A60407EE9F}"/>
                </a:ext>
              </a:extLst>
            </p:cNvPr>
            <p:cNvSpPr>
              <a:spLocks noChangeArrowheads="1"/>
            </p:cNvSpPr>
            <p:nvPr userDrawn="1"/>
          </p:nvSpPr>
          <p:spPr bwMode="auto">
            <a:xfrm>
              <a:off x="0" y="6739363"/>
              <a:ext cx="8181933" cy="147710"/>
            </a:xfrm>
            <a:prstGeom prst="rect">
              <a:avLst/>
            </a:prstGeom>
            <a:solidFill>
              <a:srgbClr val="007889"/>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15" name="Rectangle 14">
              <a:extLst>
                <a:ext uri="{FF2B5EF4-FFF2-40B4-BE49-F238E27FC236}">
                  <a16:creationId xmlns:a16="http://schemas.microsoft.com/office/drawing/2014/main" id="{D6A1C827-72DA-4E51-B9AB-7DD1ED374FFF}"/>
                </a:ext>
              </a:extLst>
            </p:cNvPr>
            <p:cNvSpPr>
              <a:spLocks noChangeArrowheads="1"/>
            </p:cNvSpPr>
            <p:nvPr userDrawn="1"/>
          </p:nvSpPr>
          <p:spPr bwMode="auto">
            <a:xfrm>
              <a:off x="9773710" y="6739363"/>
              <a:ext cx="804110" cy="147710"/>
            </a:xfrm>
            <a:prstGeom prst="rect">
              <a:avLst/>
            </a:prstGeom>
            <a:solidFill>
              <a:srgbClr val="86B2D7"/>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16" name="Rectangle 15">
              <a:extLst>
                <a:ext uri="{FF2B5EF4-FFF2-40B4-BE49-F238E27FC236}">
                  <a16:creationId xmlns:a16="http://schemas.microsoft.com/office/drawing/2014/main" id="{FC601DCB-CD5B-462C-838D-E7D36C4F9A43}"/>
                </a:ext>
              </a:extLst>
            </p:cNvPr>
            <p:cNvSpPr>
              <a:spLocks noChangeArrowheads="1"/>
            </p:cNvSpPr>
            <p:nvPr userDrawn="1"/>
          </p:nvSpPr>
          <p:spPr bwMode="auto">
            <a:xfrm>
              <a:off x="10567333" y="6739363"/>
              <a:ext cx="804110" cy="147710"/>
            </a:xfrm>
            <a:prstGeom prst="rect">
              <a:avLst/>
            </a:prstGeom>
            <a:solidFill>
              <a:srgbClr val="F8A01B"/>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22" name="Rectangle 21">
              <a:extLst>
                <a:ext uri="{FF2B5EF4-FFF2-40B4-BE49-F238E27FC236}">
                  <a16:creationId xmlns:a16="http://schemas.microsoft.com/office/drawing/2014/main" id="{1C280158-F561-436A-AEE4-AB005BD66BD3}"/>
                </a:ext>
              </a:extLst>
            </p:cNvPr>
            <p:cNvSpPr>
              <a:spLocks noChangeArrowheads="1"/>
            </p:cNvSpPr>
            <p:nvPr userDrawn="1"/>
          </p:nvSpPr>
          <p:spPr bwMode="auto">
            <a:xfrm>
              <a:off x="8969600" y="6739363"/>
              <a:ext cx="804110" cy="147710"/>
            </a:xfrm>
            <a:prstGeom prst="rect">
              <a:avLst/>
            </a:prstGeom>
            <a:solidFill>
              <a:srgbClr val="BF311B"/>
            </a:solidFill>
            <a:ln>
              <a:noFill/>
            </a:ln>
          </p:spPr>
          <p:txBody>
            <a:bodyPr vert="horz" wrap="square" lIns="60960" tIns="30480" rIns="60960" bIns="30480" numCol="1" anchor="t" anchorCtr="0" compatLnSpc="1">
              <a:prstTxWarp prst="textNoShape">
                <a:avLst/>
              </a:prstTxWarp>
            </a:bodyPr>
            <a:lstStyle/>
            <a:p>
              <a:endParaRPr lang="en-US" sz="1250" dirty="0"/>
            </a:p>
          </p:txBody>
        </p:sp>
        <p:sp>
          <p:nvSpPr>
            <p:cNvPr id="23" name="Rectangle 22">
              <a:extLst>
                <a:ext uri="{FF2B5EF4-FFF2-40B4-BE49-F238E27FC236}">
                  <a16:creationId xmlns:a16="http://schemas.microsoft.com/office/drawing/2014/main" id="{D10360B4-9F7C-4DDC-915A-1D8082C6B33A}"/>
                </a:ext>
              </a:extLst>
            </p:cNvPr>
            <p:cNvSpPr>
              <a:spLocks noChangeArrowheads="1"/>
            </p:cNvSpPr>
            <p:nvPr userDrawn="1"/>
          </p:nvSpPr>
          <p:spPr bwMode="auto">
            <a:xfrm>
              <a:off x="8154363" y="6739363"/>
              <a:ext cx="825725" cy="147710"/>
            </a:xfrm>
            <a:prstGeom prst="rect">
              <a:avLst/>
            </a:prstGeom>
            <a:solidFill>
              <a:srgbClr val="9B4E9E"/>
            </a:solidFill>
            <a:ln>
              <a:noFill/>
            </a:ln>
          </p:spPr>
          <p:txBody>
            <a:bodyPr vert="horz" wrap="square" lIns="60960" tIns="30480" rIns="60960" bIns="30480" numCol="1" anchor="t" anchorCtr="0" compatLnSpc="1">
              <a:prstTxWarp prst="textNoShape">
                <a:avLst/>
              </a:prstTxWarp>
            </a:bodyPr>
            <a:lstStyle/>
            <a:p>
              <a:endParaRPr lang="en-US" sz="1250"/>
            </a:p>
          </p:txBody>
        </p:sp>
      </p:grpSp>
    </p:spTree>
    <p:extLst>
      <p:ext uri="{BB962C8B-B14F-4D97-AF65-F5344CB8AC3E}">
        <p14:creationId xmlns:p14="http://schemas.microsoft.com/office/powerpoint/2010/main" val="12330972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A7CFD-A434-4DE3-9098-E7F40C5266B2}"/>
              </a:ext>
            </a:extLst>
          </p:cNvPr>
          <p:cNvSpPr>
            <a:spLocks noGrp="1"/>
          </p:cNvSpPr>
          <p:nvPr>
            <p:ph type="title"/>
          </p:nvPr>
        </p:nvSpPr>
        <p:spPr>
          <a:xfrm>
            <a:off x="629841" y="273844"/>
            <a:ext cx="7886700" cy="994172"/>
          </a:xfrm>
        </p:spPr>
        <p:txBody>
          <a:bodyPr>
            <a:normAutofit/>
          </a:bodyPr>
          <a:lstStyle>
            <a:lvl1pPr>
              <a:defRPr sz="2700" b="1">
                <a:solidFill>
                  <a:srgbClr val="007889"/>
                </a:solidFill>
                <a:latin typeface="+mn-lt"/>
              </a:defRPr>
            </a:lvl1pPr>
          </a:lstStyle>
          <a:p>
            <a:r>
              <a:rPr lang="en-US" dirty="0"/>
              <a:t>Click to edit Master title style</a:t>
            </a:r>
          </a:p>
        </p:txBody>
      </p:sp>
      <p:sp>
        <p:nvSpPr>
          <p:cNvPr id="4" name="Content Placeholder 3">
            <a:extLst>
              <a:ext uri="{FF2B5EF4-FFF2-40B4-BE49-F238E27FC236}">
                <a16:creationId xmlns:a16="http://schemas.microsoft.com/office/drawing/2014/main" id="{9A7B0660-1DD0-4FD3-B390-5C412A35217E}"/>
              </a:ext>
            </a:extLst>
          </p:cNvPr>
          <p:cNvSpPr>
            <a:spLocks noGrp="1"/>
          </p:cNvSpPr>
          <p:nvPr>
            <p:ph sz="half" idx="2"/>
          </p:nvPr>
        </p:nvSpPr>
        <p:spPr>
          <a:xfrm>
            <a:off x="629842" y="1371601"/>
            <a:ext cx="3868340" cy="3270647"/>
          </a:xfrm>
        </p:spPr>
        <p:txBody>
          <a:bodyPr/>
          <a:lstStyle>
            <a:lvl1pPr>
              <a:defRPr sz="1800" b="1">
                <a:solidFill>
                  <a:srgbClr val="BF311B"/>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FD77F812-FA35-4DD0-9B9C-FACAAC6261FE}"/>
              </a:ext>
            </a:extLst>
          </p:cNvPr>
          <p:cNvSpPr>
            <a:spLocks noGrp="1"/>
          </p:cNvSpPr>
          <p:nvPr>
            <p:ph sz="quarter" idx="4"/>
          </p:nvPr>
        </p:nvSpPr>
        <p:spPr>
          <a:xfrm>
            <a:off x="4629150" y="1371601"/>
            <a:ext cx="3887391" cy="3270647"/>
          </a:xfrm>
        </p:spPr>
        <p:txBody>
          <a:bodyPr/>
          <a:lstStyle>
            <a:lvl1pPr>
              <a:defRPr sz="1800" b="1">
                <a:solidFill>
                  <a:srgbClr val="BF311B"/>
                </a:soli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3" name="Group 12">
            <a:extLst>
              <a:ext uri="{FF2B5EF4-FFF2-40B4-BE49-F238E27FC236}">
                <a16:creationId xmlns:a16="http://schemas.microsoft.com/office/drawing/2014/main" id="{87618C9B-E52C-4DD9-93EE-329688C503F6}"/>
              </a:ext>
            </a:extLst>
          </p:cNvPr>
          <p:cNvGrpSpPr/>
          <p:nvPr userDrawn="1"/>
        </p:nvGrpSpPr>
        <p:grpSpPr>
          <a:xfrm>
            <a:off x="0" y="5054522"/>
            <a:ext cx="9144000" cy="110783"/>
            <a:chOff x="0" y="6739363"/>
            <a:chExt cx="12192000" cy="147710"/>
          </a:xfrm>
        </p:grpSpPr>
        <p:sp>
          <p:nvSpPr>
            <p:cNvPr id="14" name="Rectangle 13">
              <a:extLst>
                <a:ext uri="{FF2B5EF4-FFF2-40B4-BE49-F238E27FC236}">
                  <a16:creationId xmlns:a16="http://schemas.microsoft.com/office/drawing/2014/main" id="{485F8120-D148-4442-BF7E-FA7BC8978B9B}"/>
                </a:ext>
              </a:extLst>
            </p:cNvPr>
            <p:cNvSpPr>
              <a:spLocks noChangeArrowheads="1"/>
            </p:cNvSpPr>
            <p:nvPr userDrawn="1"/>
          </p:nvSpPr>
          <p:spPr bwMode="auto">
            <a:xfrm>
              <a:off x="11364967" y="6739363"/>
              <a:ext cx="827033" cy="147710"/>
            </a:xfrm>
            <a:prstGeom prst="rect">
              <a:avLst/>
            </a:prstGeom>
            <a:solidFill>
              <a:srgbClr val="0033A1"/>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15" name="Rectangle 20">
              <a:extLst>
                <a:ext uri="{FF2B5EF4-FFF2-40B4-BE49-F238E27FC236}">
                  <a16:creationId xmlns:a16="http://schemas.microsoft.com/office/drawing/2014/main" id="{D1726395-AE0B-493A-9DC7-D3D47CB89344}"/>
                </a:ext>
              </a:extLst>
            </p:cNvPr>
            <p:cNvSpPr>
              <a:spLocks noChangeArrowheads="1"/>
            </p:cNvSpPr>
            <p:nvPr userDrawn="1"/>
          </p:nvSpPr>
          <p:spPr bwMode="auto">
            <a:xfrm>
              <a:off x="0" y="6739363"/>
              <a:ext cx="8181933" cy="147710"/>
            </a:xfrm>
            <a:prstGeom prst="rect">
              <a:avLst/>
            </a:prstGeom>
            <a:solidFill>
              <a:srgbClr val="007889"/>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16" name="Rectangle 15">
              <a:extLst>
                <a:ext uri="{FF2B5EF4-FFF2-40B4-BE49-F238E27FC236}">
                  <a16:creationId xmlns:a16="http://schemas.microsoft.com/office/drawing/2014/main" id="{BEB17F73-6147-4F0C-8D43-381532CE3D82}"/>
                </a:ext>
              </a:extLst>
            </p:cNvPr>
            <p:cNvSpPr>
              <a:spLocks noChangeArrowheads="1"/>
            </p:cNvSpPr>
            <p:nvPr userDrawn="1"/>
          </p:nvSpPr>
          <p:spPr bwMode="auto">
            <a:xfrm>
              <a:off x="9773710" y="6739363"/>
              <a:ext cx="804110" cy="147710"/>
            </a:xfrm>
            <a:prstGeom prst="rect">
              <a:avLst/>
            </a:prstGeom>
            <a:solidFill>
              <a:srgbClr val="86B2D7"/>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17" name="Rectangle 16">
              <a:extLst>
                <a:ext uri="{FF2B5EF4-FFF2-40B4-BE49-F238E27FC236}">
                  <a16:creationId xmlns:a16="http://schemas.microsoft.com/office/drawing/2014/main" id="{9B2033E9-A752-4186-9E3C-BB49F7D947EB}"/>
                </a:ext>
              </a:extLst>
            </p:cNvPr>
            <p:cNvSpPr>
              <a:spLocks noChangeArrowheads="1"/>
            </p:cNvSpPr>
            <p:nvPr userDrawn="1"/>
          </p:nvSpPr>
          <p:spPr bwMode="auto">
            <a:xfrm>
              <a:off x="10567333" y="6739363"/>
              <a:ext cx="804110" cy="147710"/>
            </a:xfrm>
            <a:prstGeom prst="rect">
              <a:avLst/>
            </a:prstGeom>
            <a:solidFill>
              <a:srgbClr val="F8A01B"/>
            </a:solidFill>
            <a:ln>
              <a:noFill/>
            </a:ln>
          </p:spPr>
          <p:txBody>
            <a:bodyPr vert="horz" wrap="square" lIns="60960" tIns="30480" rIns="60960" bIns="30480" numCol="1" anchor="t" anchorCtr="0" compatLnSpc="1">
              <a:prstTxWarp prst="textNoShape">
                <a:avLst/>
              </a:prstTxWarp>
            </a:bodyPr>
            <a:lstStyle/>
            <a:p>
              <a:endParaRPr lang="en-US" sz="1250"/>
            </a:p>
          </p:txBody>
        </p:sp>
        <p:sp>
          <p:nvSpPr>
            <p:cNvPr id="18" name="Rectangle 17">
              <a:extLst>
                <a:ext uri="{FF2B5EF4-FFF2-40B4-BE49-F238E27FC236}">
                  <a16:creationId xmlns:a16="http://schemas.microsoft.com/office/drawing/2014/main" id="{FF1F4C00-0912-4875-A1C3-6512DC81DDA2}"/>
                </a:ext>
              </a:extLst>
            </p:cNvPr>
            <p:cNvSpPr>
              <a:spLocks noChangeArrowheads="1"/>
            </p:cNvSpPr>
            <p:nvPr userDrawn="1"/>
          </p:nvSpPr>
          <p:spPr bwMode="auto">
            <a:xfrm>
              <a:off x="8969600" y="6739363"/>
              <a:ext cx="804110" cy="147710"/>
            </a:xfrm>
            <a:prstGeom prst="rect">
              <a:avLst/>
            </a:prstGeom>
            <a:solidFill>
              <a:srgbClr val="BF311B"/>
            </a:solidFill>
            <a:ln>
              <a:noFill/>
            </a:ln>
          </p:spPr>
          <p:txBody>
            <a:bodyPr vert="horz" wrap="square" lIns="60960" tIns="30480" rIns="60960" bIns="30480" numCol="1" anchor="t" anchorCtr="0" compatLnSpc="1">
              <a:prstTxWarp prst="textNoShape">
                <a:avLst/>
              </a:prstTxWarp>
            </a:bodyPr>
            <a:lstStyle/>
            <a:p>
              <a:endParaRPr lang="en-US" sz="1250" dirty="0"/>
            </a:p>
          </p:txBody>
        </p:sp>
        <p:sp>
          <p:nvSpPr>
            <p:cNvPr id="19" name="Rectangle 18">
              <a:extLst>
                <a:ext uri="{FF2B5EF4-FFF2-40B4-BE49-F238E27FC236}">
                  <a16:creationId xmlns:a16="http://schemas.microsoft.com/office/drawing/2014/main" id="{62D0C3E0-613E-4B06-BE66-2CFC2D78CA43}"/>
                </a:ext>
              </a:extLst>
            </p:cNvPr>
            <p:cNvSpPr>
              <a:spLocks noChangeArrowheads="1"/>
            </p:cNvSpPr>
            <p:nvPr userDrawn="1"/>
          </p:nvSpPr>
          <p:spPr bwMode="auto">
            <a:xfrm>
              <a:off x="8154363" y="6739363"/>
              <a:ext cx="825725" cy="147710"/>
            </a:xfrm>
            <a:prstGeom prst="rect">
              <a:avLst/>
            </a:prstGeom>
            <a:solidFill>
              <a:srgbClr val="9B4E9E"/>
            </a:solidFill>
            <a:ln>
              <a:noFill/>
            </a:ln>
          </p:spPr>
          <p:txBody>
            <a:bodyPr vert="horz" wrap="square" lIns="60960" tIns="30480" rIns="60960" bIns="30480" numCol="1" anchor="t" anchorCtr="0" compatLnSpc="1">
              <a:prstTxWarp prst="textNoShape">
                <a:avLst/>
              </a:prstTxWarp>
            </a:bodyPr>
            <a:lstStyle/>
            <a:p>
              <a:endParaRPr lang="en-US" sz="1250"/>
            </a:p>
          </p:txBody>
        </p:sp>
      </p:grpSp>
    </p:spTree>
    <p:extLst>
      <p:ext uri="{BB962C8B-B14F-4D97-AF65-F5344CB8AC3E}">
        <p14:creationId xmlns:p14="http://schemas.microsoft.com/office/powerpoint/2010/main" val="32752367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8534426-4588-40A8-AB16-C2AF7D010CE5}"/>
              </a:ext>
            </a:extLst>
          </p:cNvPr>
          <p:cNvSpPr txBox="1"/>
          <p:nvPr userDrawn="1"/>
        </p:nvSpPr>
        <p:spPr>
          <a:xfrm>
            <a:off x="95414" y="3036891"/>
            <a:ext cx="4979506" cy="1061829"/>
          </a:xfrm>
          <a:prstGeom prst="rect">
            <a:avLst/>
          </a:prstGeom>
          <a:noFill/>
        </p:spPr>
        <p:txBody>
          <a:bodyPr wrap="square" rtlCol="0">
            <a:spAutoFit/>
          </a:bodyPr>
          <a:lstStyle/>
          <a:p>
            <a:r>
              <a:rPr lang="en-US" sz="900" dirty="0">
                <a:solidFill>
                  <a:srgbClr val="695E4A"/>
                </a:solidFill>
                <a:latin typeface="Calibri" panose="020F0502020204030204" pitchFamily="34" charset="0"/>
              </a:rPr>
              <a:t>For more information, contact CDC</a:t>
            </a:r>
            <a:br>
              <a:rPr lang="en-US" sz="900" dirty="0">
                <a:solidFill>
                  <a:srgbClr val="695E4A"/>
                </a:solidFill>
                <a:latin typeface="Calibri" panose="020F0502020204030204" pitchFamily="34" charset="0"/>
              </a:rPr>
            </a:br>
            <a:r>
              <a:rPr lang="en-US" sz="900" dirty="0">
                <a:solidFill>
                  <a:srgbClr val="695E4A"/>
                </a:solidFill>
                <a:latin typeface="Calibri" panose="020F0502020204030204" pitchFamily="34" charset="0"/>
              </a:rPr>
              <a:t>1-800-CDC-INFO (232-4636)</a:t>
            </a:r>
            <a:br>
              <a:rPr lang="en-US" sz="900" dirty="0">
                <a:solidFill>
                  <a:srgbClr val="695E4A"/>
                </a:solidFill>
                <a:latin typeface="Calibri" panose="020F0502020204030204" pitchFamily="34" charset="0"/>
              </a:rPr>
            </a:br>
            <a:r>
              <a:rPr lang="en-US" sz="900" dirty="0">
                <a:solidFill>
                  <a:srgbClr val="695E4A"/>
                </a:solidFill>
                <a:latin typeface="Calibri" panose="020F0502020204030204" pitchFamily="34" charset="0"/>
              </a:rPr>
              <a:t>TTY:  1-888-232-6348    www.cdc.gov</a:t>
            </a:r>
            <a:br>
              <a:rPr lang="en-US" sz="900" dirty="0">
                <a:solidFill>
                  <a:srgbClr val="695E4A"/>
                </a:solidFill>
                <a:latin typeface="Calibri" panose="020F0502020204030204" pitchFamily="34" charset="0"/>
              </a:rPr>
            </a:br>
            <a:br>
              <a:rPr lang="en-US" sz="900" dirty="0">
                <a:solidFill>
                  <a:srgbClr val="695E4A"/>
                </a:solidFill>
                <a:latin typeface="Calibri" panose="020F0502020204030204" pitchFamily="34" charset="0"/>
              </a:rPr>
            </a:br>
            <a:br>
              <a:rPr lang="en-US" sz="900" dirty="0">
                <a:solidFill>
                  <a:srgbClr val="695E4A"/>
                </a:solidFill>
                <a:latin typeface="Calibri" panose="020F0502020204030204" pitchFamily="34" charset="0"/>
              </a:rPr>
            </a:br>
            <a:r>
              <a:rPr lang="en-US" sz="9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grpSp>
        <p:nvGrpSpPr>
          <p:cNvPr id="6" name="Group 5">
            <a:extLst>
              <a:ext uri="{FF2B5EF4-FFF2-40B4-BE49-F238E27FC236}">
                <a16:creationId xmlns:a16="http://schemas.microsoft.com/office/drawing/2014/main" id="{86526D09-8127-4A81-B770-A8FC6245C774}"/>
              </a:ext>
            </a:extLst>
          </p:cNvPr>
          <p:cNvGrpSpPr/>
          <p:nvPr userDrawn="1"/>
        </p:nvGrpSpPr>
        <p:grpSpPr>
          <a:xfrm>
            <a:off x="0" y="4256314"/>
            <a:ext cx="9144000" cy="887186"/>
            <a:chOff x="0" y="-11827"/>
            <a:chExt cx="9144000" cy="170018"/>
          </a:xfrm>
        </p:grpSpPr>
        <p:sp>
          <p:nvSpPr>
            <p:cNvPr id="7" name="bk object 25">
              <a:extLst>
                <a:ext uri="{FF2B5EF4-FFF2-40B4-BE49-F238E27FC236}">
                  <a16:creationId xmlns:a16="http://schemas.microsoft.com/office/drawing/2014/main" id="{D2B650CA-A85E-4F14-B69A-114F1AC71E52}"/>
                </a:ext>
              </a:extLst>
            </p:cNvPr>
            <p:cNvSpPr/>
            <p:nvPr userDrawn="1"/>
          </p:nvSpPr>
          <p:spPr>
            <a:xfrm>
              <a:off x="0" y="-11827"/>
              <a:ext cx="522365" cy="170018"/>
            </a:xfrm>
            <a:custGeom>
              <a:avLst/>
              <a:gdLst/>
              <a:ahLst/>
              <a:cxnLst/>
              <a:rect l="l" t="t" r="r" b="b"/>
              <a:pathLst>
                <a:path w="1047115" h="1413510">
                  <a:moveTo>
                    <a:pt x="1046875" y="0"/>
                  </a:moveTo>
                  <a:lnTo>
                    <a:pt x="0" y="0"/>
                  </a:lnTo>
                  <a:lnTo>
                    <a:pt x="0" y="1412925"/>
                  </a:lnTo>
                  <a:lnTo>
                    <a:pt x="869393" y="1412925"/>
                  </a:lnTo>
                  <a:lnTo>
                    <a:pt x="1046875" y="0"/>
                  </a:lnTo>
                  <a:close/>
                </a:path>
              </a:pathLst>
            </a:custGeom>
            <a:solidFill>
              <a:srgbClr val="103064"/>
            </a:solidFill>
          </p:spPr>
          <p:txBody>
            <a:bodyPr wrap="square" lIns="0" tIns="0" rIns="0" bIns="0" rtlCol="0"/>
            <a:lstStyle/>
            <a:p>
              <a:endParaRPr/>
            </a:p>
          </p:txBody>
        </p:sp>
        <p:sp>
          <p:nvSpPr>
            <p:cNvPr id="8" name="bk object 26">
              <a:extLst>
                <a:ext uri="{FF2B5EF4-FFF2-40B4-BE49-F238E27FC236}">
                  <a16:creationId xmlns:a16="http://schemas.microsoft.com/office/drawing/2014/main" id="{C645D4BD-0C9B-4E33-9FAD-69F09CDBABB5}"/>
                </a:ext>
              </a:extLst>
            </p:cNvPr>
            <p:cNvSpPr/>
            <p:nvPr userDrawn="1"/>
          </p:nvSpPr>
          <p:spPr>
            <a:xfrm>
              <a:off x="340051" y="-11827"/>
              <a:ext cx="863535" cy="170018"/>
            </a:xfrm>
            <a:custGeom>
              <a:avLst/>
              <a:gdLst/>
              <a:ahLst/>
              <a:cxnLst/>
              <a:rect l="l" t="t" r="r" b="b"/>
              <a:pathLst>
                <a:path w="1731010" h="1413510">
                  <a:moveTo>
                    <a:pt x="1730918" y="0"/>
                  </a:moveTo>
                  <a:lnTo>
                    <a:pt x="179633" y="0"/>
                  </a:lnTo>
                  <a:lnTo>
                    <a:pt x="0" y="1412925"/>
                  </a:lnTo>
                  <a:lnTo>
                    <a:pt x="1296345" y="1412925"/>
                  </a:lnTo>
                  <a:lnTo>
                    <a:pt x="1730918" y="0"/>
                  </a:lnTo>
                  <a:close/>
                </a:path>
              </a:pathLst>
            </a:custGeom>
            <a:solidFill>
              <a:srgbClr val="1D56B3"/>
            </a:solidFill>
          </p:spPr>
          <p:txBody>
            <a:bodyPr wrap="square" lIns="0" tIns="0" rIns="0" bIns="0" rtlCol="0"/>
            <a:lstStyle/>
            <a:p>
              <a:endParaRPr/>
            </a:p>
          </p:txBody>
        </p:sp>
        <p:sp>
          <p:nvSpPr>
            <p:cNvPr id="9" name="bk object 27">
              <a:extLst>
                <a:ext uri="{FF2B5EF4-FFF2-40B4-BE49-F238E27FC236}">
                  <a16:creationId xmlns:a16="http://schemas.microsoft.com/office/drawing/2014/main" id="{53F5EAF7-44AE-4DA0-A66F-7457F8E97247}"/>
                </a:ext>
              </a:extLst>
            </p:cNvPr>
            <p:cNvSpPr/>
            <p:nvPr userDrawn="1"/>
          </p:nvSpPr>
          <p:spPr>
            <a:xfrm>
              <a:off x="878274" y="-11827"/>
              <a:ext cx="1343452" cy="170018"/>
            </a:xfrm>
            <a:custGeom>
              <a:avLst/>
              <a:gdLst/>
              <a:ahLst/>
              <a:cxnLst/>
              <a:rect l="l" t="t" r="r" b="b"/>
              <a:pathLst>
                <a:path w="2693035" h="1413510">
                  <a:moveTo>
                    <a:pt x="2692774" y="0"/>
                  </a:moveTo>
                  <a:lnTo>
                    <a:pt x="435654" y="0"/>
                  </a:lnTo>
                  <a:lnTo>
                    <a:pt x="0" y="1412925"/>
                  </a:lnTo>
                  <a:lnTo>
                    <a:pt x="1878492" y="1412925"/>
                  </a:lnTo>
                  <a:lnTo>
                    <a:pt x="2692774" y="0"/>
                  </a:lnTo>
                  <a:close/>
                </a:path>
              </a:pathLst>
            </a:custGeom>
            <a:solidFill>
              <a:srgbClr val="103064"/>
            </a:solidFill>
          </p:spPr>
          <p:txBody>
            <a:bodyPr wrap="square" lIns="0" tIns="0" rIns="0" bIns="0" rtlCol="0"/>
            <a:lstStyle/>
            <a:p>
              <a:endParaRPr/>
            </a:p>
          </p:txBody>
        </p:sp>
        <p:sp>
          <p:nvSpPr>
            <p:cNvPr id="10" name="bk object 28">
              <a:extLst>
                <a:ext uri="{FF2B5EF4-FFF2-40B4-BE49-F238E27FC236}">
                  <a16:creationId xmlns:a16="http://schemas.microsoft.com/office/drawing/2014/main" id="{6E72D0F0-942E-439C-B474-A2ED6D1D1896}"/>
                </a:ext>
              </a:extLst>
            </p:cNvPr>
            <p:cNvSpPr/>
            <p:nvPr userDrawn="1"/>
          </p:nvSpPr>
          <p:spPr>
            <a:xfrm>
              <a:off x="1654598" y="-11827"/>
              <a:ext cx="1362458" cy="170018"/>
            </a:xfrm>
            <a:custGeom>
              <a:avLst/>
              <a:gdLst/>
              <a:ahLst/>
              <a:cxnLst/>
              <a:rect l="l" t="t" r="r" b="b"/>
              <a:pathLst>
                <a:path w="2731134" h="1413510">
                  <a:moveTo>
                    <a:pt x="2730969" y="0"/>
                  </a:moveTo>
                  <a:lnTo>
                    <a:pt x="816445" y="0"/>
                  </a:lnTo>
                  <a:lnTo>
                    <a:pt x="0" y="1412925"/>
                  </a:lnTo>
                  <a:lnTo>
                    <a:pt x="1593978" y="1412925"/>
                  </a:lnTo>
                  <a:lnTo>
                    <a:pt x="2730969" y="0"/>
                  </a:lnTo>
                  <a:close/>
                </a:path>
              </a:pathLst>
            </a:custGeom>
            <a:solidFill>
              <a:srgbClr val="1E59B8"/>
            </a:solidFill>
          </p:spPr>
          <p:txBody>
            <a:bodyPr wrap="square" lIns="0" tIns="0" rIns="0" bIns="0" rtlCol="0"/>
            <a:lstStyle/>
            <a:p>
              <a:endParaRPr/>
            </a:p>
          </p:txBody>
        </p:sp>
        <p:sp>
          <p:nvSpPr>
            <p:cNvPr id="11" name="bk object 29">
              <a:extLst>
                <a:ext uri="{FF2B5EF4-FFF2-40B4-BE49-F238E27FC236}">
                  <a16:creationId xmlns:a16="http://schemas.microsoft.com/office/drawing/2014/main" id="{E926208D-BD33-4667-B501-F0C54FE47583}"/>
                </a:ext>
              </a:extLst>
            </p:cNvPr>
            <p:cNvSpPr/>
            <p:nvPr userDrawn="1"/>
          </p:nvSpPr>
          <p:spPr>
            <a:xfrm>
              <a:off x="2304805" y="-11827"/>
              <a:ext cx="937659" cy="170018"/>
            </a:xfrm>
            <a:custGeom>
              <a:avLst/>
              <a:gdLst/>
              <a:ahLst/>
              <a:cxnLst/>
              <a:rect l="l" t="t" r="r" b="b"/>
              <a:pathLst>
                <a:path w="1879600" h="1413510">
                  <a:moveTo>
                    <a:pt x="1879368" y="0"/>
                  </a:moveTo>
                  <a:lnTo>
                    <a:pt x="1140221" y="0"/>
                  </a:lnTo>
                  <a:lnTo>
                    <a:pt x="0" y="1412925"/>
                  </a:lnTo>
                  <a:lnTo>
                    <a:pt x="621900" y="1412925"/>
                  </a:lnTo>
                  <a:lnTo>
                    <a:pt x="1879368" y="0"/>
                  </a:lnTo>
                  <a:close/>
                </a:path>
              </a:pathLst>
            </a:custGeom>
            <a:solidFill>
              <a:srgbClr val="17468F"/>
            </a:solidFill>
          </p:spPr>
          <p:txBody>
            <a:bodyPr wrap="square" lIns="0" tIns="0" rIns="0" bIns="0" rtlCol="0"/>
            <a:lstStyle/>
            <a:p>
              <a:endParaRPr/>
            </a:p>
          </p:txBody>
        </p:sp>
        <p:sp>
          <p:nvSpPr>
            <p:cNvPr id="12" name="bk object 30">
              <a:extLst>
                <a:ext uri="{FF2B5EF4-FFF2-40B4-BE49-F238E27FC236}">
                  <a16:creationId xmlns:a16="http://schemas.microsoft.com/office/drawing/2014/main" id="{674CBAFF-F854-4B57-9205-98C19A1D26EC}"/>
                </a:ext>
              </a:extLst>
            </p:cNvPr>
            <p:cNvSpPr/>
            <p:nvPr userDrawn="1"/>
          </p:nvSpPr>
          <p:spPr>
            <a:xfrm>
              <a:off x="2554809" y="-11827"/>
              <a:ext cx="2483849" cy="170018"/>
            </a:xfrm>
            <a:custGeom>
              <a:avLst/>
              <a:gdLst/>
              <a:ahLst/>
              <a:cxnLst/>
              <a:rect l="l" t="t" r="r" b="b"/>
              <a:pathLst>
                <a:path w="4979034" h="1413510">
                  <a:moveTo>
                    <a:pt x="4978576" y="0"/>
                  </a:moveTo>
                  <a:lnTo>
                    <a:pt x="1262846" y="0"/>
                  </a:lnTo>
                  <a:lnTo>
                    <a:pt x="0" y="1412925"/>
                  </a:lnTo>
                  <a:lnTo>
                    <a:pt x="3093828" y="1412925"/>
                  </a:lnTo>
                  <a:lnTo>
                    <a:pt x="4978576" y="0"/>
                  </a:lnTo>
                  <a:close/>
                </a:path>
              </a:pathLst>
            </a:custGeom>
            <a:solidFill>
              <a:srgbClr val="1E59B8"/>
            </a:solidFill>
          </p:spPr>
          <p:txBody>
            <a:bodyPr wrap="square" lIns="0" tIns="0" rIns="0" bIns="0" rtlCol="0"/>
            <a:lstStyle/>
            <a:p>
              <a:endParaRPr/>
            </a:p>
          </p:txBody>
        </p:sp>
        <p:sp>
          <p:nvSpPr>
            <p:cNvPr id="13" name="bk object 31">
              <a:extLst>
                <a:ext uri="{FF2B5EF4-FFF2-40B4-BE49-F238E27FC236}">
                  <a16:creationId xmlns:a16="http://schemas.microsoft.com/office/drawing/2014/main" id="{E8E051EE-6DB1-421F-A774-48B9DAF2ADFF}"/>
                </a:ext>
              </a:extLst>
            </p:cNvPr>
            <p:cNvSpPr/>
            <p:nvPr userDrawn="1"/>
          </p:nvSpPr>
          <p:spPr>
            <a:xfrm>
              <a:off x="3835845" y="-11827"/>
              <a:ext cx="1915234" cy="170018"/>
            </a:xfrm>
            <a:custGeom>
              <a:avLst/>
              <a:gdLst/>
              <a:ahLst/>
              <a:cxnLst/>
              <a:rect l="l" t="t" r="r" b="b"/>
              <a:pathLst>
                <a:path w="3839209" h="1413510">
                  <a:moveTo>
                    <a:pt x="3838727" y="0"/>
                  </a:moveTo>
                  <a:lnTo>
                    <a:pt x="1891189" y="0"/>
                  </a:lnTo>
                  <a:lnTo>
                    <a:pt x="0" y="1412925"/>
                  </a:lnTo>
                  <a:lnTo>
                    <a:pt x="1625414" y="1412925"/>
                  </a:lnTo>
                  <a:lnTo>
                    <a:pt x="3838727" y="0"/>
                  </a:lnTo>
                  <a:close/>
                </a:path>
              </a:pathLst>
            </a:custGeom>
            <a:solidFill>
              <a:srgbClr val="536DB3"/>
            </a:solidFill>
          </p:spPr>
          <p:txBody>
            <a:bodyPr wrap="square" lIns="0" tIns="0" rIns="0" bIns="0" rtlCol="0"/>
            <a:lstStyle/>
            <a:p>
              <a:endParaRPr/>
            </a:p>
          </p:txBody>
        </p:sp>
        <p:sp>
          <p:nvSpPr>
            <p:cNvPr id="14" name="bk object 32">
              <a:extLst>
                <a:ext uri="{FF2B5EF4-FFF2-40B4-BE49-F238E27FC236}">
                  <a16:creationId xmlns:a16="http://schemas.microsoft.com/office/drawing/2014/main" id="{1713FC97-638B-42A2-AAB4-9FBCBB80E5DD}"/>
                </a:ext>
              </a:extLst>
            </p:cNvPr>
            <p:cNvSpPr/>
            <p:nvPr userDrawn="1"/>
          </p:nvSpPr>
          <p:spPr>
            <a:xfrm>
              <a:off x="4458868" y="-11827"/>
              <a:ext cx="4685132" cy="170018"/>
            </a:xfrm>
            <a:custGeom>
              <a:avLst/>
              <a:gdLst/>
              <a:ahLst/>
              <a:cxnLst/>
              <a:rect l="l" t="t" r="r" b="b"/>
              <a:pathLst>
                <a:path w="9391650" h="1413510">
                  <a:moveTo>
                    <a:pt x="9391076" y="0"/>
                  </a:moveTo>
                  <a:lnTo>
                    <a:pt x="2213316" y="0"/>
                  </a:lnTo>
                  <a:lnTo>
                    <a:pt x="0" y="1412929"/>
                  </a:lnTo>
                  <a:lnTo>
                    <a:pt x="9391076" y="1412929"/>
                  </a:lnTo>
                  <a:lnTo>
                    <a:pt x="9391076" y="0"/>
                  </a:lnTo>
                  <a:close/>
                </a:path>
              </a:pathLst>
            </a:custGeom>
            <a:gradFill>
              <a:gsLst>
                <a:gs pos="0">
                  <a:srgbClr val="103064"/>
                </a:gs>
                <a:gs pos="100000">
                  <a:srgbClr val="17468F"/>
                </a:gs>
              </a:gsLst>
              <a:lin ang="0" scaled="0"/>
            </a:gradFill>
          </p:spPr>
          <p:txBody>
            <a:bodyPr wrap="square" lIns="0" tIns="0" rIns="0" bIns="0" rtlCol="0"/>
            <a:lstStyle/>
            <a:p>
              <a:endParaRPr/>
            </a:p>
          </p:txBody>
        </p:sp>
      </p:grpSp>
    </p:spTree>
    <p:extLst>
      <p:ext uri="{BB962C8B-B14F-4D97-AF65-F5344CB8AC3E}">
        <p14:creationId xmlns:p14="http://schemas.microsoft.com/office/powerpoint/2010/main" val="3592059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6166"/>
                </a:solidFill>
                <a:effectLst/>
                <a:latin typeface="Calibri" pitchFamily="34" charset="0"/>
              </a:defRPr>
            </a:lvl1pPr>
          </a:lstStyle>
          <a:p>
            <a:endParaRPr lang="en-US" dirty="0"/>
          </a:p>
        </p:txBody>
      </p:sp>
      <p:sp>
        <p:nvSpPr>
          <p:cNvPr id="3" name="Content Placeholder 2"/>
          <p:cNvSpPr>
            <a:spLocks noGrp="1"/>
          </p:cNvSpPr>
          <p:nvPr>
            <p:ph idx="1"/>
          </p:nvPr>
        </p:nvSpPr>
        <p:spPr>
          <a:xfrm>
            <a:off x="457200"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4807131" y="1200151"/>
            <a:ext cx="3879669" cy="3143250"/>
          </a:xfrm>
          <a:prstGeom prst="rect">
            <a:avLst/>
          </a:prstGeom>
        </p:spPr>
        <p:txBody>
          <a:bodyPr/>
          <a:lstStyle>
            <a:lvl1pPr marL="342900" indent="-342900">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50" indent="-285750">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t="88649"/>
          <a:stretch/>
        </p:blipFill>
        <p:spPr>
          <a:xfrm>
            <a:off x="0" y="5029200"/>
            <a:ext cx="9143196" cy="122049"/>
          </a:xfrm>
          <a:prstGeom prst="rect">
            <a:avLst/>
          </a:prstGeom>
        </p:spPr>
      </p:pic>
      <p:pic>
        <p:nvPicPr>
          <p:cNvPr id="6" name="Picture 5"/>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Tree>
    <p:extLst>
      <p:ext uri="{BB962C8B-B14F-4D97-AF65-F5344CB8AC3E}">
        <p14:creationId xmlns:p14="http://schemas.microsoft.com/office/powerpoint/2010/main" val="358441372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spTree>
      <p:nvGrpSpPr>
        <p:cNvPr id="1" name=""/>
        <p:cNvGrpSpPr/>
        <p:nvPr/>
      </p:nvGrpSpPr>
      <p:grpSpPr>
        <a:xfrm>
          <a:off x="0" y="0"/>
          <a:ext cx="0" cy="0"/>
          <a:chOff x="0" y="0"/>
          <a:chExt cx="0" cy="0"/>
        </a:xfrm>
      </p:grpSpPr>
      <p:sp>
        <p:nvSpPr>
          <p:cNvPr id="2" name="Title 1"/>
          <p:cNvSpPr>
            <a:spLocks noGrp="1"/>
          </p:cNvSpPr>
          <p:nvPr>
            <p:ph type="title"/>
          </p:nvPr>
        </p:nvSpPr>
        <p:spPr>
          <a:xfrm>
            <a:off x="457201" y="3350323"/>
            <a:ext cx="8294913" cy="871538"/>
          </a:xfrm>
          <a:prstGeom prst="rect">
            <a:avLst/>
          </a:prstGeom>
        </p:spPr>
        <p:txBody>
          <a:bodyPr anchor="b"/>
          <a:lstStyle>
            <a:lvl1pPr algn="l">
              <a:defRPr sz="3600" b="1" baseline="0">
                <a:solidFill>
                  <a:schemeClr val="bg2"/>
                </a:solidFill>
                <a:effectLst/>
                <a:latin typeface="Calibri" pitchFamily="34" charset="0"/>
              </a:defRPr>
            </a:lvl1pPr>
          </a:lstStyle>
          <a:p>
            <a:r>
              <a:rPr lang="en-US" dirty="0"/>
              <a:t>Click to edit Master title style</a:t>
            </a:r>
          </a:p>
        </p:txBody>
      </p:sp>
      <p:sp>
        <p:nvSpPr>
          <p:cNvPr id="5" name="Text Placeholder 2"/>
          <p:cNvSpPr>
            <a:spLocks noGrp="1"/>
          </p:cNvSpPr>
          <p:nvPr>
            <p:ph type="body" idx="1"/>
          </p:nvPr>
        </p:nvSpPr>
        <p:spPr>
          <a:xfrm>
            <a:off x="457201" y="4425696"/>
            <a:ext cx="7772400" cy="426244"/>
          </a:xfrm>
          <a:prstGeom prst="rect">
            <a:avLst/>
          </a:prstGeom>
        </p:spPr>
        <p:txBody>
          <a:bodyPr anchor="b"/>
          <a:lstStyle>
            <a:lvl1pPr marL="0" indent="0" algn="l">
              <a:lnSpc>
                <a:spcPts val="2200"/>
              </a:lnSpc>
              <a:buNone/>
              <a:defRPr sz="2000" baseline="0">
                <a:solidFill>
                  <a:schemeClr val="bg2"/>
                </a:solidFill>
                <a:latin typeface="Calibri"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pic>
        <p:nvPicPr>
          <p:cNvPr id="4" name="Picture 3"/>
          <p:cNvPicPr>
            <a:picLocks noChangeAspect="1"/>
          </p:cNvPicPr>
          <p:nvPr userDrawn="1"/>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Tree>
    <p:extLst>
      <p:ext uri="{BB962C8B-B14F-4D97-AF65-F5344CB8AC3E}">
        <p14:creationId xmlns:p14="http://schemas.microsoft.com/office/powerpoint/2010/main" val="2430679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0" y="4259855"/>
            <a:ext cx="9148928" cy="883645"/>
          </a:xfrm>
          <a:prstGeom prst="rect">
            <a:avLst/>
          </a:prstGeom>
        </p:spPr>
      </p:pic>
      <p:sp>
        <p:nvSpPr>
          <p:cNvPr id="3" name="TextBox 2"/>
          <p:cNvSpPr txBox="1"/>
          <p:nvPr userDrawn="1"/>
        </p:nvSpPr>
        <p:spPr>
          <a:xfrm>
            <a:off x="127218" y="2746824"/>
            <a:ext cx="6639341" cy="1384995"/>
          </a:xfrm>
          <a:prstGeom prst="rect">
            <a:avLst/>
          </a:prstGeom>
          <a:noFill/>
        </p:spPr>
        <p:txBody>
          <a:bodyPr wrap="square" rtlCol="0">
            <a:spAutoFit/>
          </a:bodyPr>
          <a:lstStyle/>
          <a:p>
            <a:r>
              <a:rPr lang="en-US" sz="1200" dirty="0">
                <a:solidFill>
                  <a:srgbClr val="695E4A"/>
                </a:solidFill>
                <a:latin typeface="Calibri" panose="020F0502020204030204" pitchFamily="34" charset="0"/>
              </a:rPr>
              <a:t>For more information, contact CDC</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1-800-CDC-INFO (232-4636)</a:t>
            </a: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TTY:  1-888-232-6348    www.cdc.gov</a:t>
            </a: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br>
              <a:rPr lang="en-US" sz="1200" dirty="0">
                <a:solidFill>
                  <a:srgbClr val="695E4A"/>
                </a:solidFill>
                <a:latin typeface="Calibri" panose="020F0502020204030204" pitchFamily="34" charset="0"/>
              </a:rPr>
            </a:br>
            <a:r>
              <a:rPr lang="en-US" sz="12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50285361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Slide Badge">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2914650"/>
            <a:ext cx="6400800" cy="342900"/>
          </a:xfrm>
          <a:prstGeom prst="rect">
            <a:avLst/>
          </a:prstGeom>
        </p:spPr>
        <p:txBody>
          <a:bodyPr/>
          <a:lstStyle>
            <a:lvl1pPr marL="0" indent="0" algn="ctr">
              <a:buNone/>
              <a:defRPr sz="1500" b="1" baseline="0">
                <a:solidFill>
                  <a:schemeClr val="bg2"/>
                </a:solidFill>
                <a:effectLs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3200400"/>
            <a:ext cx="6400800" cy="971550"/>
          </a:xfrm>
          <a:prstGeom prst="rect">
            <a:avLst/>
          </a:prstGeom>
        </p:spPr>
        <p:txBody>
          <a:bodyPr/>
          <a:lstStyle>
            <a:lvl1pPr algn="ctr">
              <a:lnSpc>
                <a:spcPts val="1500"/>
              </a:lnSpc>
              <a:buNone/>
              <a:defRPr sz="135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350" dirty="0"/>
              <a:t>Title of Presenter –Myriad Pro, 18pt</a:t>
            </a:r>
          </a:p>
          <a:p>
            <a:pPr lvl="0"/>
            <a:endParaRPr lang="en-US" sz="1350" dirty="0"/>
          </a:p>
          <a:p>
            <a:pPr lvl="0"/>
            <a:r>
              <a:rPr lang="en-US" sz="1350" dirty="0"/>
              <a:t>Title of Event</a:t>
            </a:r>
          </a:p>
          <a:p>
            <a:pPr lvl="0"/>
            <a:r>
              <a:rPr lang="en-US" sz="1350" dirty="0"/>
              <a:t>Date of Event</a:t>
            </a:r>
            <a:endParaRPr lang="en-US" dirty="0"/>
          </a:p>
        </p:txBody>
      </p:sp>
      <p:sp>
        <p:nvSpPr>
          <p:cNvPr id="11" name="Title 1"/>
          <p:cNvSpPr>
            <a:spLocks noGrp="1"/>
          </p:cNvSpPr>
          <p:nvPr>
            <p:ph type="title" hasCustomPrompt="1"/>
          </p:nvPr>
        </p:nvSpPr>
        <p:spPr>
          <a:xfrm>
            <a:off x="457200" y="1257300"/>
            <a:ext cx="8229600" cy="1257300"/>
          </a:xfrm>
          <a:prstGeom prst="rect">
            <a:avLst/>
          </a:prstGeom>
        </p:spPr>
        <p:txBody>
          <a:bodyPr/>
          <a:lstStyle>
            <a:lvl1pPr>
              <a:lnSpc>
                <a:spcPct val="100000"/>
              </a:lnSpc>
              <a:defRPr sz="2700" b="1" baseline="0">
                <a:solidFill>
                  <a:schemeClr val="bg1"/>
                </a:solidFill>
                <a:effectLst/>
              </a:defRPr>
            </a:lvl1pPr>
          </a:lstStyle>
          <a:p>
            <a:r>
              <a:rPr lang="en-US" dirty="0"/>
              <a:t>Title of Presentation – Myriad Pro</a:t>
            </a:r>
            <a:br>
              <a:rPr lang="en-US" dirty="0"/>
            </a:br>
            <a:r>
              <a:rPr lang="en-US" dirty="0"/>
              <a:t> Bold, Shadow 36pt</a:t>
            </a:r>
          </a:p>
        </p:txBody>
      </p:sp>
    </p:spTree>
    <p:extLst>
      <p:ext uri="{BB962C8B-B14F-4D97-AF65-F5344CB8AC3E}">
        <p14:creationId xmlns:p14="http://schemas.microsoft.com/office/powerpoint/2010/main" val="11285437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asic Content Bad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nSpc>
                <a:spcPts val="2250"/>
              </a:lnSpc>
              <a:defRPr sz="2400" b="1" baseline="0">
                <a:solidFill>
                  <a:schemeClr val="bg1"/>
                </a:solidFill>
                <a:effectLst>
                  <a:outerShdw blurRad="38100" dist="38100" dir="2700000" algn="tl">
                    <a:srgbClr val="000000">
                      <a:alpha val="43137"/>
                    </a:srgbClr>
                  </a:outerShdw>
                </a:effectLst>
              </a:defRPr>
            </a:lvl1pPr>
          </a:lstStyle>
          <a:p>
            <a:r>
              <a:rPr lang="en-US" dirty="0"/>
              <a:t>Headline – Myriad Pro, Bold, Shadow, 32pt</a:t>
            </a:r>
          </a:p>
        </p:txBody>
      </p:sp>
      <p:sp>
        <p:nvSpPr>
          <p:cNvPr id="3" name="Content Placeholder 2"/>
          <p:cNvSpPr>
            <a:spLocks noGrp="1"/>
          </p:cNvSpPr>
          <p:nvPr>
            <p:ph idx="1" hasCustomPrompt="1"/>
          </p:nvPr>
        </p:nvSpPr>
        <p:spPr>
          <a:xfrm>
            <a:off x="457200" y="1200151"/>
            <a:ext cx="8229600" cy="3143250"/>
          </a:xfrm>
          <a:prstGeom prst="rect">
            <a:avLst/>
          </a:prstGeom>
        </p:spPr>
        <p:txBody>
          <a:bodyPr/>
          <a:lstStyle>
            <a:lvl1pPr>
              <a:buClr>
                <a:schemeClr val="bg1"/>
              </a:buClr>
              <a:buSzPct val="70000"/>
              <a:buFont typeface="Wingdings" pitchFamily="2" charset="2"/>
              <a:buChar char="q"/>
              <a:defRPr sz="2100" b="1" baseline="0">
                <a:solidFill>
                  <a:schemeClr val="bg2"/>
                </a:solidFill>
                <a:effectLst>
                  <a:outerShdw blurRad="38100" dist="38100" dir="2700000" algn="tl">
                    <a:srgbClr val="000000">
                      <a:alpha val="43137"/>
                    </a:srgbClr>
                  </a:outerShdw>
                </a:effectLst>
              </a:defRPr>
            </a:lvl1pPr>
            <a:lvl2pPr>
              <a:buClr>
                <a:schemeClr val="bg1"/>
              </a:buClr>
              <a:buSzPct val="100000"/>
              <a:buFont typeface="Wingdings" pitchFamily="2" charset="2"/>
              <a:buChar char="§"/>
              <a:defRPr sz="2100">
                <a:solidFill>
                  <a:schemeClr val="bg2"/>
                </a:solidFill>
                <a:effectLst>
                  <a:outerShdw blurRad="38100" dist="38100" dir="2700000" algn="tl">
                    <a:srgbClr val="000000">
                      <a:alpha val="43137"/>
                    </a:srgbClr>
                  </a:outerShdw>
                </a:effectLst>
              </a:defRPr>
            </a:lvl2pPr>
            <a:lvl3pPr>
              <a:buClr>
                <a:schemeClr val="bg1"/>
              </a:buClr>
              <a:buSzPct val="100000"/>
              <a:buFont typeface="Arial" pitchFamily="34" charset="0"/>
              <a:buChar char="•"/>
              <a:defRPr sz="2100">
                <a:solidFill>
                  <a:schemeClr val="bg2"/>
                </a:solidFill>
                <a:effectLst>
                  <a:outerShdw blurRad="38100" dist="38100" dir="2700000" algn="tl">
                    <a:srgbClr val="000000">
                      <a:alpha val="43137"/>
                    </a:srgbClr>
                  </a:outerShdw>
                </a:effectLst>
              </a:defRPr>
            </a:lvl3pPr>
            <a:lvl4pPr>
              <a:buClr>
                <a:schemeClr val="bg1"/>
              </a:buClr>
              <a:buSzPct val="70000"/>
              <a:buFont typeface="Courier New" pitchFamily="49" charset="0"/>
              <a:buChar char="o"/>
              <a:defRPr sz="2100" baseline="0">
                <a:solidFill>
                  <a:schemeClr val="bg2"/>
                </a:solidFill>
                <a:effectLst>
                  <a:outerShdw blurRad="38100" dist="38100" dir="2700000" algn="tl">
                    <a:srgbClr val="000000">
                      <a:alpha val="43137"/>
                    </a:srgbClr>
                  </a:outerShdw>
                </a:effectLst>
              </a:defRPr>
            </a:lvl4pPr>
            <a:lvl5pPr>
              <a:buClr>
                <a:schemeClr val="bg1"/>
              </a:buClr>
              <a:buSzPct val="70000"/>
              <a:buFont typeface="Arial" pitchFamily="34" charset="0"/>
              <a:buChar char="•"/>
              <a:defRPr sz="2100">
                <a:solidFill>
                  <a:schemeClr val="bg2"/>
                </a:solidFill>
                <a:effectLst>
                  <a:outerShdw blurRad="38100" dist="38100" dir="2700000" algn="tl">
                    <a:srgbClr val="000000">
                      <a:alpha val="43137"/>
                    </a:srgbClr>
                  </a:outerShdw>
                </a:effectLst>
              </a:defRPr>
            </a:lvl5pPr>
          </a:lstStyle>
          <a:p>
            <a:pPr lvl="0"/>
            <a:r>
              <a:rPr lang="en-US" dirty="0"/>
              <a:t>First level – Myriad Pro, Bold, 28pt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8"/>
          <p:cNvSpPr>
            <a:spLocks noGrp="1"/>
          </p:cNvSpPr>
          <p:nvPr>
            <p:ph type="body" sz="quarter" idx="10" hasCustomPrompt="1"/>
          </p:nvPr>
        </p:nvSpPr>
        <p:spPr>
          <a:xfrm>
            <a:off x="457200" y="4343400"/>
            <a:ext cx="6705600" cy="457200"/>
          </a:xfrm>
          <a:prstGeom prst="rect">
            <a:avLst/>
          </a:prstGeom>
        </p:spPr>
        <p:txBody>
          <a:bodyPr anchor="b" anchorCtr="0"/>
          <a:lstStyle>
            <a:lvl1pPr algn="l">
              <a:lnSpc>
                <a:spcPts val="825"/>
              </a:lnSpc>
              <a:buNone/>
              <a:defRPr sz="675" baseline="0">
                <a:solidFill>
                  <a:schemeClr val="tx2"/>
                </a:solidFill>
                <a:effectLst>
                  <a:outerShdw blurRad="38100" dist="38100" dir="2700000" algn="tl">
                    <a:srgbClr val="000000">
                      <a:alpha val="43137"/>
                    </a:srgbClr>
                  </a:outerShdw>
                </a:effectLst>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a:t>*Citations and references – Myriad Pro, 9 pt</a:t>
            </a:r>
          </a:p>
        </p:txBody>
      </p:sp>
    </p:spTree>
    <p:extLst>
      <p:ext uri="{BB962C8B-B14F-4D97-AF65-F5344CB8AC3E}">
        <p14:creationId xmlns:p14="http://schemas.microsoft.com/office/powerpoint/2010/main" val="90048117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_NCHHSTP">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15561"/>
          <a:stretch/>
        </p:blipFill>
        <p:spPr>
          <a:xfrm>
            <a:off x="0" y="0"/>
            <a:ext cx="9144000" cy="907961"/>
          </a:xfrm>
          <a:prstGeom prst="rect">
            <a:avLst/>
          </a:prstGeom>
        </p:spPr>
      </p:pic>
      <p:sp>
        <p:nvSpPr>
          <p:cNvPr id="7" name="Title 1"/>
          <p:cNvSpPr>
            <a:spLocks noGrp="1"/>
          </p:cNvSpPr>
          <p:nvPr>
            <p:ph type="title"/>
          </p:nvPr>
        </p:nvSpPr>
        <p:spPr>
          <a:xfrm>
            <a:off x="457199" y="1039553"/>
            <a:ext cx="8408977" cy="885728"/>
          </a:xfrm>
          <a:prstGeom prst="rect">
            <a:avLst/>
          </a:prstGeom>
        </p:spPr>
        <p:txBody>
          <a:bodyPr/>
          <a:lstStyle>
            <a:lvl1pPr algn="l">
              <a:lnSpc>
                <a:spcPts val="3000"/>
              </a:lnSpc>
              <a:defRPr sz="2800" b="1" baseline="0">
                <a:solidFill>
                  <a:srgbClr val="00788A"/>
                </a:solidFill>
                <a:effectLst/>
                <a:latin typeface="Calibri" pitchFamily="34" charset="0"/>
              </a:defRPr>
            </a:lvl1pPr>
          </a:lstStyle>
          <a:p>
            <a:r>
              <a:rPr lang="en-US"/>
              <a:t>Click to edit Master title style</a:t>
            </a:r>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00788A"/>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rgbClr val="00788A"/>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a:t>Click to edit Master text styles</a:t>
            </a:r>
          </a:p>
        </p:txBody>
      </p:sp>
      <p:sp>
        <p:nvSpPr>
          <p:cNvPr id="6" name="TextBox 5"/>
          <p:cNvSpPr txBox="1"/>
          <p:nvPr/>
        </p:nvSpPr>
        <p:spPr>
          <a:xfrm>
            <a:off x="457200" y="90152"/>
            <a:ext cx="6903076"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National Center for HIV/AIDS, Viral Hepatitis, STD, and TB Prevention</a:t>
            </a:r>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b="15561"/>
          <a:stretch/>
        </p:blipFill>
        <p:spPr>
          <a:xfrm>
            <a:off x="0" y="0"/>
            <a:ext cx="9144000" cy="907961"/>
          </a:xfrm>
          <a:prstGeom prst="rect">
            <a:avLst/>
          </a:prstGeom>
        </p:spPr>
      </p:pic>
      <p:sp>
        <p:nvSpPr>
          <p:cNvPr id="11" name="TextBox 10"/>
          <p:cNvSpPr txBox="1"/>
          <p:nvPr userDrawn="1"/>
        </p:nvSpPr>
        <p:spPr>
          <a:xfrm>
            <a:off x="457200" y="90152"/>
            <a:ext cx="6903076"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National Center for HIV/AIDS, Viral Hepatitis, STD, and TB Prevention</a:t>
            </a:r>
          </a:p>
        </p:txBody>
      </p:sp>
    </p:spTree>
    <p:extLst>
      <p:ext uri="{BB962C8B-B14F-4D97-AF65-F5344CB8AC3E}">
        <p14:creationId xmlns:p14="http://schemas.microsoft.com/office/powerpoint/2010/main" val="18612149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9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b" anchorCtr="0"/>
          <a:lstStyle>
            <a:lvl1pPr algn="l">
              <a:lnSpc>
                <a:spcPts val="3000"/>
              </a:lnSpc>
              <a:defRPr sz="2800" b="1" baseline="0">
                <a:solidFill>
                  <a:srgbClr val="00788A"/>
                </a:solidFill>
                <a:effectLst/>
                <a:latin typeface="Calibri" pitchFamily="34" charset="0"/>
              </a:defRPr>
            </a:lvl1pPr>
          </a:lstStyle>
          <a:p>
            <a:r>
              <a:rPr lang="en-US" dirty="0"/>
              <a:t>Bottom band: NCHHSTP</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sp>
        <p:nvSpPr>
          <p:cNvPr id="6" name="Text Placeholder 7"/>
          <p:cNvSpPr>
            <a:spLocks noGrp="1"/>
          </p:cNvSpPr>
          <p:nvPr>
            <p:ph type="body" sz="quarter" idx="10"/>
          </p:nvPr>
        </p:nvSpPr>
        <p:spPr>
          <a:xfrm>
            <a:off x="457200" y="1158875"/>
            <a:ext cx="8229600" cy="3341688"/>
          </a:xfrm>
        </p:spPr>
        <p:txBody>
          <a:bodyPr/>
          <a:lstStyle>
            <a:lvl1pPr marL="342900" indent="-342900">
              <a:buClr>
                <a:srgbClr val="006A71"/>
              </a:buClr>
              <a:buFont typeface="Wingdings" panose="05000000000000000000" pitchFamily="2" charset="2"/>
              <a:buChar char="§"/>
              <a:defRPr sz="2000">
                <a:solidFill>
                  <a:schemeClr val="accent4">
                    <a:lumMod val="75000"/>
                  </a:schemeClr>
                </a:solidFill>
              </a:defRPr>
            </a:lvl1pPr>
            <a:lvl2pPr>
              <a:buClr>
                <a:srgbClr val="9A4E9E"/>
              </a:buClr>
              <a:defRPr sz="2000">
                <a:solidFill>
                  <a:schemeClr val="accent4">
                    <a:lumMod val="75000"/>
                  </a:schemeClr>
                </a:solidFill>
              </a:defRPr>
            </a:lvl2pPr>
            <a:lvl3pPr>
              <a:buClr>
                <a:srgbClr val="C00000"/>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t="87503"/>
          <a:stretch/>
        </p:blipFill>
        <p:spPr>
          <a:xfrm>
            <a:off x="0" y="5015564"/>
            <a:ext cx="9144000" cy="134374"/>
          </a:xfrm>
          <a:prstGeom prst="rect">
            <a:avLst/>
          </a:prstGeom>
        </p:spPr>
      </p:pic>
      <p:pic>
        <p:nvPicPr>
          <p:cNvPr id="9" name="Picture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890" y="4517619"/>
            <a:ext cx="890337" cy="517404"/>
          </a:xfrm>
          <a:prstGeom prst="rect">
            <a:avLst/>
          </a:prstGeom>
        </p:spPr>
      </p:pic>
    </p:spTree>
    <p:extLst>
      <p:ext uri="{BB962C8B-B14F-4D97-AF65-F5344CB8AC3E}">
        <p14:creationId xmlns:p14="http://schemas.microsoft.com/office/powerpoint/2010/main" val="4203909552"/>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slideLayout" Target="../slideLayouts/slideLayout9.xml"/><Relationship Id="rId1" Type="http://schemas.openxmlformats.org/officeDocument/2006/relationships/slideLayout" Target="../slideLayouts/slideLayout8.xml"/><Relationship Id="rId5" Type="http://schemas.openxmlformats.org/officeDocument/2006/relationships/theme" Target="../theme/theme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theme" Target="../theme/theme3.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7" Type="http://schemas.openxmlformats.org/officeDocument/2006/relationships/theme" Target="../theme/theme4.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4"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2" r:id="rId3"/>
    <p:sldLayoutId id="2147483823" r:id="rId4"/>
    <p:sldLayoutId id="2147483849" r:id="rId5"/>
    <p:sldLayoutId id="2147483875" r:id="rId6"/>
    <p:sldLayoutId id="2147483876" r:id="rId7"/>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200" algn="ctr" rtl="0" fontAlgn="base">
        <a:spcBef>
          <a:spcPct val="0"/>
        </a:spcBef>
        <a:spcAft>
          <a:spcPct val="0"/>
        </a:spcAft>
        <a:defRPr sz="4400">
          <a:solidFill>
            <a:schemeClr val="tx1"/>
          </a:solidFill>
          <a:latin typeface="Myriad Web Pro" panose="020B0503030403020204" pitchFamily="34" charset="0"/>
        </a:defRPr>
      </a:lvl6pPr>
      <a:lvl7pPr marL="914400" algn="ctr" rtl="0" fontAlgn="base">
        <a:spcBef>
          <a:spcPct val="0"/>
        </a:spcBef>
        <a:spcAft>
          <a:spcPct val="0"/>
        </a:spcAft>
        <a:defRPr sz="4400">
          <a:solidFill>
            <a:schemeClr val="tx1"/>
          </a:solidFill>
          <a:latin typeface="Myriad Web Pro" panose="020B0503030403020204" pitchFamily="34" charset="0"/>
        </a:defRPr>
      </a:lvl7pPr>
      <a:lvl8pPr marL="1371600" algn="ctr" rtl="0" fontAlgn="base">
        <a:spcBef>
          <a:spcPct val="0"/>
        </a:spcBef>
        <a:spcAft>
          <a:spcPct val="0"/>
        </a:spcAft>
        <a:defRPr sz="4400">
          <a:solidFill>
            <a:schemeClr val="tx1"/>
          </a:solidFill>
          <a:latin typeface="Myriad Web Pro" panose="020B0503030403020204" pitchFamily="34" charset="0"/>
        </a:defRPr>
      </a:lvl8pPr>
      <a:lvl9pPr marL="1828800" algn="ctr" rtl="0" fontAlgn="base">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0"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Tree>
    <p:extLst>
      <p:ext uri="{BB962C8B-B14F-4D97-AF65-F5344CB8AC3E}">
        <p14:creationId xmlns:p14="http://schemas.microsoft.com/office/powerpoint/2010/main" val="2891894331"/>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Lst>
  <p:transition>
    <p:fade/>
  </p:transition>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Myriad Web Pro" panose="020B0503030403020204" pitchFamily="34" charset="0"/>
        </a:defRPr>
      </a:lvl2pPr>
      <a:lvl3pPr algn="ctr" rtl="0" eaLnBrk="1" fontAlgn="base" hangingPunct="1">
        <a:spcBef>
          <a:spcPct val="0"/>
        </a:spcBef>
        <a:spcAft>
          <a:spcPct val="0"/>
        </a:spcAft>
        <a:defRPr sz="4400">
          <a:solidFill>
            <a:schemeClr val="tx1"/>
          </a:solidFill>
          <a:latin typeface="Myriad Web Pro" panose="020B0503030403020204" pitchFamily="34" charset="0"/>
        </a:defRPr>
      </a:lvl3pPr>
      <a:lvl4pPr algn="ctr" rtl="0" eaLnBrk="1" fontAlgn="base" hangingPunct="1">
        <a:spcBef>
          <a:spcPct val="0"/>
        </a:spcBef>
        <a:spcAft>
          <a:spcPct val="0"/>
        </a:spcAft>
        <a:defRPr sz="4400">
          <a:solidFill>
            <a:schemeClr val="tx1"/>
          </a:solidFill>
          <a:latin typeface="Myriad Web Pro" panose="020B0503030403020204" pitchFamily="34" charset="0"/>
        </a:defRPr>
      </a:lvl4pPr>
      <a:lvl5pPr algn="ctr" rtl="0" eaLnBrk="1" fontAlgn="base" hangingPunct="1">
        <a:spcBef>
          <a:spcPct val="0"/>
        </a:spcBef>
        <a:spcAft>
          <a:spcPct val="0"/>
        </a:spcAft>
        <a:defRPr sz="4400">
          <a:solidFill>
            <a:schemeClr val="tx1"/>
          </a:solidFill>
          <a:latin typeface="Myriad Web Pro" panose="020B0503030403020204" pitchFamily="34" charset="0"/>
        </a:defRPr>
      </a:lvl5pPr>
      <a:lvl6pPr marL="457200" algn="ctr" rtl="0" eaLnBrk="1" fontAlgn="base" hangingPunct="1">
        <a:spcBef>
          <a:spcPct val="0"/>
        </a:spcBef>
        <a:spcAft>
          <a:spcPct val="0"/>
        </a:spcAft>
        <a:defRPr sz="4400">
          <a:solidFill>
            <a:schemeClr val="tx1"/>
          </a:solidFill>
          <a:latin typeface="Myriad Web Pro" panose="020B0503030403020204" pitchFamily="34" charset="0"/>
        </a:defRPr>
      </a:lvl6pPr>
      <a:lvl7pPr marL="914400" algn="ctr" rtl="0" eaLnBrk="1" fontAlgn="base" hangingPunct="1">
        <a:spcBef>
          <a:spcPct val="0"/>
        </a:spcBef>
        <a:spcAft>
          <a:spcPct val="0"/>
        </a:spcAft>
        <a:defRPr sz="4400">
          <a:solidFill>
            <a:schemeClr val="tx1"/>
          </a:solidFill>
          <a:latin typeface="Myriad Web Pro" panose="020B0503030403020204" pitchFamily="34" charset="0"/>
        </a:defRPr>
      </a:lvl7pPr>
      <a:lvl8pPr marL="1371600" algn="ctr" rtl="0" eaLnBrk="1" fontAlgn="base" hangingPunct="1">
        <a:spcBef>
          <a:spcPct val="0"/>
        </a:spcBef>
        <a:spcAft>
          <a:spcPct val="0"/>
        </a:spcAft>
        <a:defRPr sz="4400">
          <a:solidFill>
            <a:schemeClr val="tx1"/>
          </a:solidFill>
          <a:latin typeface="Myriad Web Pro" panose="020B0503030403020204" pitchFamily="34" charset="0"/>
        </a:defRPr>
      </a:lvl8pPr>
      <a:lvl9pPr marL="1828800" algn="ctr" rtl="0" eaLnBrk="1" fontAlgn="base" hangingPunct="1">
        <a:spcBef>
          <a:spcPct val="0"/>
        </a:spcBef>
        <a:spcAft>
          <a:spcPct val="0"/>
        </a:spcAft>
        <a:defRPr sz="4400">
          <a:solidFill>
            <a:schemeClr val="tx1"/>
          </a:solidFill>
          <a:latin typeface="Myriad Web Pro" panose="020B050303040302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2261617"/>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Lst>
  <p:transition>
    <p:fade/>
  </p:transition>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A4C07E-5164-4D00-86DD-F73FD4EB4A65}"/>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F306DF7-4E36-47C5-869B-B94280266276}"/>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06764E-2D17-4B26-AF07-457DF8390BBF}"/>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C62D435-8EB2-4B14-83D0-85CE5CE5CD37}" type="datetimeFigureOut">
              <a:rPr lang="en-US" smtClean="0"/>
              <a:t>4/6/2023</a:t>
            </a:fld>
            <a:endParaRPr lang="en-US"/>
          </a:p>
        </p:txBody>
      </p:sp>
      <p:sp>
        <p:nvSpPr>
          <p:cNvPr id="5" name="Footer Placeholder 4">
            <a:extLst>
              <a:ext uri="{FF2B5EF4-FFF2-40B4-BE49-F238E27FC236}">
                <a16:creationId xmlns:a16="http://schemas.microsoft.com/office/drawing/2014/main" id="{3B49B2CC-8BA1-4006-B724-FC7BDC85805F}"/>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15576BB-67DE-4593-9C97-FAF1C16F7A1F}"/>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9ABF8E7D-0782-4402-876D-ACDA350B323A}" type="slidenum">
              <a:rPr lang="en-US" smtClean="0"/>
              <a:t>‹#›</a:t>
            </a:fld>
            <a:endParaRPr lang="en-US"/>
          </a:p>
        </p:txBody>
      </p:sp>
    </p:spTree>
    <p:extLst>
      <p:ext uri="{BB962C8B-B14F-4D97-AF65-F5344CB8AC3E}">
        <p14:creationId xmlns:p14="http://schemas.microsoft.com/office/powerpoint/2010/main" val="4176673468"/>
      </p:ext>
    </p:extLst>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IV Infection, Stage 3 (AIDS), 2021. &#10;&#10;For all slides in this series, the following notes apply:&#10;  &#10;All data presented in this slide set were reported to CDC through December 31, 2022, and are considered provisional and subject to change as additional reports are submitted for HIV cases and as HIV surveillance data quality improves with further evaluation of the surveillance system and data repository. Because reporting delays can impact the reliability of data presented in this report, caution should be applied when interpreting the results. Data for 2020 should be interpreted with caution due to the impact of the COVID-19 pandemic on access to HIV testing, care-related services, and case surveillance activities in state/local jurisdictions. Death data for years 2020 and 2021 should be interpreted with caution due to excess deaths in the United States population attributed to the COVID-19 pandemic. For additional information, see https://www.cdc.gov/nchs/nvss/vsrr/covid19/excess_deaths.htm.  &#10;&#10;&#10;Numbers, percentages, and rates of diagnosed infections classified as stage 3 (AIDS) are based on data from 50 states, the District of Columbia, and 6 U.S. dependent areas. &#10;&#10;Rates for transmission category are not provided because of the absence of denominator data from the U.S. Census Bureau. &#10;&#10;Rates are not calculated by race/ethnicity for the 6 U.S. dependent areas because the U.S. Census Bureau does not collect information from all U.S. dependent areas. &#10;&#10;Additional stage 3 (AIDS) data for 1985 through the most recent year are available via NCHHSTP AtlasPlus (https://www.cdc.gov/nchhstp/atlas/index.htm). &#10;&#10;Data re-release agreements between CDC and state/local HIV surveillance programs require certain levels of cell suppression at the state and county level in order to ensure confidentiality of personally identifiable information.">
            <a:extLst>
              <a:ext uri="{FF2B5EF4-FFF2-40B4-BE49-F238E27FC236}">
                <a16:creationId xmlns:a16="http://schemas.microsoft.com/office/drawing/2014/main" id="{76428C68-26D6-0EE1-AD3A-3C13504FFF7B}"/>
              </a:ext>
            </a:extLst>
          </p:cNvPr>
          <p:cNvPicPr>
            <a:picLocks noChangeAspect="1"/>
          </p:cNvPicPr>
          <p:nvPr/>
        </p:nvPicPr>
        <p:blipFill>
          <a:blip r:embed="rId3"/>
          <a:stretch>
            <a:fillRect/>
          </a:stretch>
        </p:blipFill>
        <p:spPr>
          <a:xfrm>
            <a:off x="368443" y="1090279"/>
            <a:ext cx="8407113" cy="3292125"/>
          </a:xfrm>
          <a:prstGeom prst="rect">
            <a:avLst/>
          </a:prstGeom>
        </p:spPr>
      </p:pic>
    </p:spTree>
    <p:extLst>
      <p:ext uri="{BB962C8B-B14F-4D97-AF65-F5344CB8AC3E}">
        <p14:creationId xmlns:p14="http://schemas.microsoft.com/office/powerpoint/2010/main" val="3373789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FD66B-A080-46EF-90A7-34B474237DF6}"/>
              </a:ext>
            </a:extLst>
          </p:cNvPr>
          <p:cNvSpPr>
            <a:spLocks noGrp="1"/>
          </p:cNvSpPr>
          <p:nvPr>
            <p:ph type="title"/>
          </p:nvPr>
        </p:nvSpPr>
        <p:spPr>
          <a:xfrm>
            <a:off x="0" y="0"/>
            <a:ext cx="9144000" cy="857250"/>
          </a:xfrm>
        </p:spPr>
        <p:txBody>
          <a:bodyPr/>
          <a:lstStyle/>
          <a:p>
            <a:pPr algn="ctr">
              <a:lnSpc>
                <a:spcPct val="100000"/>
              </a:lnSpc>
            </a:pPr>
            <a:r>
              <a:rPr lang="en-US" sz="1600" dirty="0"/>
              <a:t>Stage 3 (AIDS), 2021 and cumulative, and persons living with diagnosed HIV infection ever classified as stage 3 (AIDS) (prevalence), year-end 2021 by metropolitan statistical area of residence—</a:t>
            </a:r>
            <a:br>
              <a:rPr lang="en-US" sz="1600" dirty="0"/>
            </a:br>
            <a:r>
              <a:rPr lang="en-US" sz="1600" dirty="0"/>
              <a:t>United States and Puerto Rico (</a:t>
            </a:r>
            <a:r>
              <a:rPr lang="en-US" sz="1600" i="1" dirty="0"/>
              <a:t>Slide 2 of 10</a:t>
            </a:r>
            <a:r>
              <a:rPr lang="en-US" sz="1600" dirty="0"/>
              <a:t>)</a:t>
            </a:r>
          </a:p>
        </p:txBody>
      </p:sp>
      <p:pic>
        <p:nvPicPr>
          <p:cNvPr id="3" name="Picture 2" descr="These slides present the numbers and rates of classifications and prevalence in the United States and Puerto Rico for areas with populations of 500,000 or more (metropolitan statistical areas [MSAs]). The Boston-Cambridge-Newton, MA-NH and San Francisco-Oakland-Berkeley, CA MSAs include 1 division with a population less than 500,000. Therefore, data presented for divisions in these 3 MSAs do not sum to the MSA totals. &#10; &#10;MSA definitions for this report can be found at http://www.census.gov/programs-surveys/metro-micro.html. &#10; &#10;Numbers less than 12, and rates based on these numbers, should be interpreted with caution. Ranks were not assigned to MSAs with rates that were based on reported numbers less than 12.&#10;&#10;Stage 3 (AIDS) classification data are based on residence at time of classification.&#10;&#10;Cumulative data are from the beginning of the epidemic through 2021. &#10;&#10;Prevalence data are based on address of residence at the end of the specified year (i.e., most recent known address).  &#10;&#10;Data include persons of all ages.">
            <a:extLst>
              <a:ext uri="{FF2B5EF4-FFF2-40B4-BE49-F238E27FC236}">
                <a16:creationId xmlns:a16="http://schemas.microsoft.com/office/drawing/2014/main" id="{13254731-DD0E-668D-5105-9F80A0C5A26D}"/>
              </a:ext>
            </a:extLst>
          </p:cNvPr>
          <p:cNvPicPr>
            <a:picLocks noChangeAspect="1"/>
          </p:cNvPicPr>
          <p:nvPr/>
        </p:nvPicPr>
        <p:blipFill>
          <a:blip r:embed="rId3"/>
          <a:stretch>
            <a:fillRect/>
          </a:stretch>
        </p:blipFill>
        <p:spPr>
          <a:xfrm>
            <a:off x="145920" y="778984"/>
            <a:ext cx="8852159" cy="3718882"/>
          </a:xfrm>
          <a:prstGeom prst="rect">
            <a:avLst/>
          </a:prstGeom>
        </p:spPr>
      </p:pic>
      <p:sp>
        <p:nvSpPr>
          <p:cNvPr id="11" name="Rectangle 10">
            <a:extLst>
              <a:ext uri="{FF2B5EF4-FFF2-40B4-BE49-F238E27FC236}">
                <a16:creationId xmlns:a16="http://schemas.microsoft.com/office/drawing/2014/main" id="{0947FC59-B682-4432-9DAC-5F0F5836A74A}"/>
              </a:ext>
            </a:extLst>
          </p:cNvPr>
          <p:cNvSpPr/>
          <p:nvPr/>
        </p:nvSpPr>
        <p:spPr>
          <a:xfrm>
            <a:off x="924758" y="4416001"/>
            <a:ext cx="8063508" cy="646331"/>
          </a:xfrm>
          <a:prstGeom prst="rect">
            <a:avLst/>
          </a:prstGeom>
        </p:spPr>
        <p:txBody>
          <a:bodyPr wrap="square">
            <a:spAutoFit/>
          </a:bodyPr>
          <a:lstStyle/>
          <a:p>
            <a:pPr marL="284163" indent="-284163"/>
            <a:r>
              <a:rPr lang="en-US" sz="900" i="1" dirty="0">
                <a:solidFill>
                  <a:srgbClr val="5F5F5F"/>
                </a:solidFill>
                <a:latin typeface="Calibri" panose="020F0502020204030204" pitchFamily="34" charset="0"/>
                <a:cs typeface="Calibri" panose="020F0502020204030204" pitchFamily="34" charset="0"/>
              </a:rPr>
              <a:t>Note</a:t>
            </a:r>
            <a:r>
              <a:rPr lang="en-US" sz="900" dirty="0">
                <a:solidFill>
                  <a:srgbClr val="5F5F5F"/>
                </a:solidFill>
                <a:latin typeface="Calibri" panose="020F0502020204030204" pitchFamily="34" charset="0"/>
                <a:cs typeface="Calibri" panose="020F0502020204030204" pitchFamily="34" charset="0"/>
              </a:rPr>
              <a:t>. Numbers less than 12, and rates based on these numbers, should be interpreted with caution. Ranks were not assigned to MSAs with rates that were based on reported numbers less than 12.</a:t>
            </a:r>
          </a:p>
          <a:p>
            <a:r>
              <a:rPr lang="en-US" sz="900" baseline="30000" dirty="0">
                <a:solidFill>
                  <a:srgbClr val="5F5F5F"/>
                </a:solidFill>
                <a:latin typeface="Calibri" panose="020F0502020204030204" pitchFamily="34" charset="0"/>
                <a:cs typeface="Calibri" panose="020F0502020204030204" pitchFamily="34" charset="0"/>
              </a:rPr>
              <a:t>a</a:t>
            </a:r>
            <a:r>
              <a:rPr lang="en-US" sz="900" dirty="0">
                <a:solidFill>
                  <a:srgbClr val="5F5F5F"/>
                </a:solidFill>
                <a:latin typeface="Calibri" panose="020F0502020204030204" pitchFamily="34" charset="0"/>
                <a:cs typeface="Calibri" panose="020F0502020204030204" pitchFamily="34" charset="0"/>
              </a:rPr>
              <a:t> Data are based on residence at time of classification.	</a:t>
            </a:r>
            <a:r>
              <a:rPr lang="en-US" sz="900" baseline="30000" dirty="0">
                <a:solidFill>
                  <a:srgbClr val="5F5F5F"/>
                </a:solidFill>
                <a:latin typeface="Calibri" panose="020F0502020204030204" pitchFamily="34" charset="0"/>
                <a:cs typeface="Calibri" panose="020F0502020204030204" pitchFamily="34" charset="0"/>
              </a:rPr>
              <a:t>b</a:t>
            </a:r>
            <a:r>
              <a:rPr lang="en-US" sz="900" dirty="0">
                <a:solidFill>
                  <a:srgbClr val="5F5F5F"/>
                </a:solidFill>
                <a:latin typeface="Calibri" panose="020F0502020204030204" pitchFamily="34" charset="0"/>
                <a:cs typeface="Calibri" panose="020F0502020204030204" pitchFamily="34" charset="0"/>
              </a:rPr>
              <a:t> From the beginning of the epidemic through 2021.	</a:t>
            </a:r>
          </a:p>
          <a:p>
            <a:r>
              <a:rPr lang="en-US" sz="900" baseline="30000" dirty="0">
                <a:solidFill>
                  <a:srgbClr val="5F5F5F"/>
                </a:solidFill>
                <a:latin typeface="Calibri" panose="020F0502020204030204" pitchFamily="34" charset="0"/>
                <a:cs typeface="Calibri" panose="020F0502020204030204" pitchFamily="34" charset="0"/>
              </a:rPr>
              <a:t>c</a:t>
            </a:r>
            <a:r>
              <a:rPr lang="en-US" sz="900" dirty="0">
                <a:solidFill>
                  <a:srgbClr val="5F5F5F"/>
                </a:solidFill>
                <a:latin typeface="Calibri" panose="020F0502020204030204" pitchFamily="34" charset="0"/>
                <a:cs typeface="Calibri" panose="020F0502020204030204" pitchFamily="34" charset="0"/>
              </a:rPr>
              <a:t> Data are based on address of residence at the end of the specified year (i.e., most recent known address). 	</a:t>
            </a:r>
            <a:r>
              <a:rPr lang="en-US" sz="900" baseline="30000" dirty="0">
                <a:solidFill>
                  <a:srgbClr val="5F5F5F"/>
                </a:solidFill>
                <a:latin typeface="Calibri" panose="020F0502020204030204" pitchFamily="34" charset="0"/>
                <a:cs typeface="Calibri" panose="020F0502020204030204" pitchFamily="34" charset="0"/>
              </a:rPr>
              <a:t>d</a:t>
            </a:r>
            <a:r>
              <a:rPr lang="en-US" sz="900" dirty="0">
                <a:solidFill>
                  <a:srgbClr val="5F5F5F"/>
                </a:solidFill>
                <a:latin typeface="Calibri" panose="020F0502020204030204" pitchFamily="34" charset="0"/>
                <a:cs typeface="Calibri" panose="020F0502020204030204" pitchFamily="34" charset="0"/>
              </a:rPr>
              <a:t> Data include persons of all ages.</a:t>
            </a:r>
          </a:p>
        </p:txBody>
      </p:sp>
    </p:spTree>
    <p:extLst>
      <p:ext uri="{BB962C8B-B14F-4D97-AF65-F5344CB8AC3E}">
        <p14:creationId xmlns:p14="http://schemas.microsoft.com/office/powerpoint/2010/main" val="282049368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FD66B-A080-46EF-90A7-34B474237DF6}"/>
              </a:ext>
            </a:extLst>
          </p:cNvPr>
          <p:cNvSpPr>
            <a:spLocks noGrp="1"/>
          </p:cNvSpPr>
          <p:nvPr>
            <p:ph type="title"/>
          </p:nvPr>
        </p:nvSpPr>
        <p:spPr>
          <a:xfrm>
            <a:off x="0" y="0"/>
            <a:ext cx="9144000" cy="857250"/>
          </a:xfrm>
        </p:spPr>
        <p:txBody>
          <a:bodyPr/>
          <a:lstStyle/>
          <a:p>
            <a:pPr algn="ctr">
              <a:lnSpc>
                <a:spcPct val="100000"/>
              </a:lnSpc>
            </a:pPr>
            <a:r>
              <a:rPr lang="en-US" sz="1600" dirty="0"/>
              <a:t>Stage 3 (AIDS), 2021 and cumulative, and persons living with diagnosed HIV infection ever classified as stage 3 (AIDS) (prevalence), year-end 2021 by metropolitan statistical area of residence—</a:t>
            </a:r>
            <a:br>
              <a:rPr lang="en-US" sz="1600" dirty="0"/>
            </a:br>
            <a:r>
              <a:rPr lang="en-US" sz="1600" dirty="0"/>
              <a:t>United States and Puerto Rico (</a:t>
            </a:r>
            <a:r>
              <a:rPr lang="en-US" sz="1600" i="1" dirty="0"/>
              <a:t>Slide 3 of 10</a:t>
            </a:r>
            <a:r>
              <a:rPr lang="en-US" sz="1600" dirty="0"/>
              <a:t>)</a:t>
            </a:r>
          </a:p>
        </p:txBody>
      </p:sp>
      <p:pic>
        <p:nvPicPr>
          <p:cNvPr id="4" name="Picture 3" descr="These slides present the numbers and rates of classifications and prevalence in the United States and Puerto Rico for areas with populations of 500,000 or more (metropolitan statistical areas [MSAs]). The Boston-Cambridge-Newton, MA-NH and San Francisco-Oakland-Berkeley, CA MSAs include 1 division with a population less than 500,000. Therefore, data presented for divisions in these 3 MSAs do not sum to the MSA totals. &#10; &#10;MSA definitions for this report can be found at http://www.census.gov/programs-surveys/metro-micro.html. &#10; &#10;Numbers less than 12, and rates based on these numbers, should be interpreted with caution. Ranks were not assigned to MSAs with rates that were based on reported numbers less than 12.&#10;&#10;Stage 3 (AIDS) classification data are based on residence at time of classification.&#10;&#10;Cumulative data are from the beginning of the epidemic through 2021. &#10;&#10;Prevalence data are based on address of residence at the end of the specified year (i.e., most recent known address).  &#10;&#10;Data include persons of all ages.">
            <a:extLst>
              <a:ext uri="{FF2B5EF4-FFF2-40B4-BE49-F238E27FC236}">
                <a16:creationId xmlns:a16="http://schemas.microsoft.com/office/drawing/2014/main" id="{8827A689-BD5A-287B-9229-ADFC75038D7D}"/>
              </a:ext>
            </a:extLst>
          </p:cNvPr>
          <p:cNvPicPr>
            <a:picLocks noChangeAspect="1"/>
          </p:cNvPicPr>
          <p:nvPr/>
        </p:nvPicPr>
        <p:blipFill>
          <a:blip r:embed="rId3"/>
          <a:stretch>
            <a:fillRect/>
          </a:stretch>
        </p:blipFill>
        <p:spPr>
          <a:xfrm>
            <a:off x="145920" y="825468"/>
            <a:ext cx="8852159" cy="3664014"/>
          </a:xfrm>
          <a:prstGeom prst="rect">
            <a:avLst/>
          </a:prstGeom>
        </p:spPr>
      </p:pic>
      <p:sp>
        <p:nvSpPr>
          <p:cNvPr id="11" name="Rectangle 10">
            <a:extLst>
              <a:ext uri="{FF2B5EF4-FFF2-40B4-BE49-F238E27FC236}">
                <a16:creationId xmlns:a16="http://schemas.microsoft.com/office/drawing/2014/main" id="{0947FC59-B682-4432-9DAC-5F0F5836A74A}"/>
              </a:ext>
            </a:extLst>
          </p:cNvPr>
          <p:cNvSpPr/>
          <p:nvPr/>
        </p:nvSpPr>
        <p:spPr>
          <a:xfrm>
            <a:off x="940645" y="4478881"/>
            <a:ext cx="8057433" cy="646331"/>
          </a:xfrm>
          <a:prstGeom prst="rect">
            <a:avLst/>
          </a:prstGeom>
        </p:spPr>
        <p:txBody>
          <a:bodyPr wrap="square">
            <a:spAutoFit/>
          </a:bodyPr>
          <a:lstStyle/>
          <a:p>
            <a:pPr marL="284163" indent="-284163"/>
            <a:r>
              <a:rPr lang="en-US" sz="900" i="1" dirty="0">
                <a:solidFill>
                  <a:srgbClr val="5F5F5F"/>
                </a:solidFill>
                <a:latin typeface="Calibri" panose="020F0502020204030204" pitchFamily="34" charset="0"/>
                <a:cs typeface="Calibri" panose="020F0502020204030204" pitchFamily="34" charset="0"/>
              </a:rPr>
              <a:t>Note</a:t>
            </a:r>
            <a:r>
              <a:rPr lang="en-US" sz="900" dirty="0">
                <a:solidFill>
                  <a:srgbClr val="5F5F5F"/>
                </a:solidFill>
                <a:latin typeface="Calibri" panose="020F0502020204030204" pitchFamily="34" charset="0"/>
                <a:cs typeface="Calibri" panose="020F0502020204030204" pitchFamily="34" charset="0"/>
              </a:rPr>
              <a:t>. Numbers less than 12, and rates based on these numbers, should be interpreted with caution. Ranks were not assigned to MSAs with rates that were based on reported numbers less than 12.</a:t>
            </a:r>
          </a:p>
          <a:p>
            <a:r>
              <a:rPr lang="en-US" sz="900" baseline="30000" dirty="0">
                <a:solidFill>
                  <a:srgbClr val="5F5F5F"/>
                </a:solidFill>
                <a:latin typeface="Calibri" panose="020F0502020204030204" pitchFamily="34" charset="0"/>
                <a:cs typeface="Calibri" panose="020F0502020204030204" pitchFamily="34" charset="0"/>
              </a:rPr>
              <a:t>a</a:t>
            </a:r>
            <a:r>
              <a:rPr lang="en-US" sz="900" dirty="0">
                <a:solidFill>
                  <a:srgbClr val="5F5F5F"/>
                </a:solidFill>
                <a:latin typeface="Calibri" panose="020F0502020204030204" pitchFamily="34" charset="0"/>
                <a:cs typeface="Calibri" panose="020F0502020204030204" pitchFamily="34" charset="0"/>
              </a:rPr>
              <a:t> Data are based on residence at time of classification.	</a:t>
            </a:r>
            <a:r>
              <a:rPr lang="en-US" sz="900" baseline="30000" dirty="0">
                <a:solidFill>
                  <a:srgbClr val="5F5F5F"/>
                </a:solidFill>
                <a:latin typeface="Calibri" panose="020F0502020204030204" pitchFamily="34" charset="0"/>
                <a:cs typeface="Calibri" panose="020F0502020204030204" pitchFamily="34" charset="0"/>
              </a:rPr>
              <a:t>b</a:t>
            </a:r>
            <a:r>
              <a:rPr lang="en-US" sz="900" dirty="0">
                <a:solidFill>
                  <a:srgbClr val="5F5F5F"/>
                </a:solidFill>
                <a:latin typeface="Calibri" panose="020F0502020204030204" pitchFamily="34" charset="0"/>
                <a:cs typeface="Calibri" panose="020F0502020204030204" pitchFamily="34" charset="0"/>
              </a:rPr>
              <a:t> From the beginning of the epidemic through 2021.	</a:t>
            </a:r>
          </a:p>
          <a:p>
            <a:r>
              <a:rPr lang="en-US" sz="900" baseline="30000" dirty="0">
                <a:solidFill>
                  <a:srgbClr val="5F5F5F"/>
                </a:solidFill>
                <a:latin typeface="Calibri" panose="020F0502020204030204" pitchFamily="34" charset="0"/>
                <a:cs typeface="Calibri" panose="020F0502020204030204" pitchFamily="34" charset="0"/>
              </a:rPr>
              <a:t>c</a:t>
            </a:r>
            <a:r>
              <a:rPr lang="en-US" sz="900" dirty="0">
                <a:solidFill>
                  <a:srgbClr val="5F5F5F"/>
                </a:solidFill>
                <a:latin typeface="Calibri" panose="020F0502020204030204" pitchFamily="34" charset="0"/>
                <a:cs typeface="Calibri" panose="020F0502020204030204" pitchFamily="34" charset="0"/>
              </a:rPr>
              <a:t> Data are based on address of residence at the end of the specified year (i.e., most recent known address). 	</a:t>
            </a:r>
            <a:r>
              <a:rPr lang="en-US" sz="900" baseline="30000" dirty="0">
                <a:solidFill>
                  <a:srgbClr val="5F5F5F"/>
                </a:solidFill>
                <a:latin typeface="Calibri" panose="020F0502020204030204" pitchFamily="34" charset="0"/>
                <a:cs typeface="Calibri" panose="020F0502020204030204" pitchFamily="34" charset="0"/>
              </a:rPr>
              <a:t>d</a:t>
            </a:r>
            <a:r>
              <a:rPr lang="en-US" sz="900" dirty="0">
                <a:solidFill>
                  <a:srgbClr val="5F5F5F"/>
                </a:solidFill>
                <a:latin typeface="Calibri" panose="020F0502020204030204" pitchFamily="34" charset="0"/>
                <a:cs typeface="Calibri" panose="020F0502020204030204" pitchFamily="34" charset="0"/>
              </a:rPr>
              <a:t> Data include persons of all ages.</a:t>
            </a:r>
          </a:p>
        </p:txBody>
      </p:sp>
    </p:spTree>
    <p:extLst>
      <p:ext uri="{BB962C8B-B14F-4D97-AF65-F5344CB8AC3E}">
        <p14:creationId xmlns:p14="http://schemas.microsoft.com/office/powerpoint/2010/main" val="74296446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FD66B-A080-46EF-90A7-34B474237DF6}"/>
              </a:ext>
            </a:extLst>
          </p:cNvPr>
          <p:cNvSpPr>
            <a:spLocks noGrp="1"/>
          </p:cNvSpPr>
          <p:nvPr>
            <p:ph type="title"/>
          </p:nvPr>
        </p:nvSpPr>
        <p:spPr>
          <a:xfrm>
            <a:off x="0" y="0"/>
            <a:ext cx="9144000" cy="857250"/>
          </a:xfrm>
        </p:spPr>
        <p:txBody>
          <a:bodyPr/>
          <a:lstStyle/>
          <a:p>
            <a:pPr algn="ctr">
              <a:lnSpc>
                <a:spcPct val="100000"/>
              </a:lnSpc>
            </a:pPr>
            <a:r>
              <a:rPr lang="en-US" sz="1600" dirty="0"/>
              <a:t>Stage 3 (AIDS), 2021 and cumulative, and persons living with diagnosed HIV infection ever classified as stage 3 (AIDS) (prevalence), year-end 2021 by metropolitan statistical area of residence—</a:t>
            </a:r>
            <a:br>
              <a:rPr lang="en-US" sz="1600" dirty="0"/>
            </a:br>
            <a:r>
              <a:rPr lang="en-US" sz="1600" dirty="0"/>
              <a:t>United States and Puerto Rico (</a:t>
            </a:r>
            <a:r>
              <a:rPr lang="en-US" sz="1600" i="1" dirty="0"/>
              <a:t>Slide 4 of 10</a:t>
            </a:r>
            <a:r>
              <a:rPr lang="en-US" sz="1600" dirty="0"/>
              <a:t>)</a:t>
            </a:r>
          </a:p>
        </p:txBody>
      </p:sp>
      <p:pic>
        <p:nvPicPr>
          <p:cNvPr id="7" name="Picture 6" descr="These slides present the numbers and rates of classifications and prevalence in the United States and Puerto Rico for areas with populations of 500,000 or more (metropolitan statistical areas [MSAs]). The Boston-Cambridge-Newton, MA-NH and San Francisco-Oakland-Berkeley, CA MSAs include 1 division with a population less than 500,000. Therefore, data presented for divisions in these 3 MSAs do not sum to the MSA totals. &#10; &#10;MSA definitions for this report can be found at http://www.census.gov/programs-surveys/metro-micro.html. &#10; &#10;Numbers less than 12, and rates based on these numbers, should be interpreted with caution. Ranks were not assigned to MSAs with rates that were based on reported numbers less than 12.&#10;&#10;Stage 3 (AIDS) classification data are based on residence at time of classification.&#10;&#10;Cumulative data are from the beginning of the epidemic through 2021. &#10;&#10;Prevalence data are based on address of residence at the end of the specified year (i.e., most recent known address).  &#10;&#10;Data include persons of all ages.">
            <a:extLst>
              <a:ext uri="{FF2B5EF4-FFF2-40B4-BE49-F238E27FC236}">
                <a16:creationId xmlns:a16="http://schemas.microsoft.com/office/drawing/2014/main" id="{06070943-30A4-A36B-8D33-5DA8A6D51810}"/>
              </a:ext>
            </a:extLst>
          </p:cNvPr>
          <p:cNvPicPr>
            <a:picLocks noChangeAspect="1"/>
          </p:cNvPicPr>
          <p:nvPr/>
        </p:nvPicPr>
        <p:blipFill>
          <a:blip r:embed="rId3"/>
          <a:stretch>
            <a:fillRect/>
          </a:stretch>
        </p:blipFill>
        <p:spPr>
          <a:xfrm>
            <a:off x="145920" y="822420"/>
            <a:ext cx="8852159" cy="3670110"/>
          </a:xfrm>
          <a:prstGeom prst="rect">
            <a:avLst/>
          </a:prstGeom>
        </p:spPr>
      </p:pic>
      <p:sp>
        <p:nvSpPr>
          <p:cNvPr id="11" name="Rectangle 10">
            <a:extLst>
              <a:ext uri="{FF2B5EF4-FFF2-40B4-BE49-F238E27FC236}">
                <a16:creationId xmlns:a16="http://schemas.microsoft.com/office/drawing/2014/main" id="{0947FC59-B682-4432-9DAC-5F0F5836A74A}"/>
              </a:ext>
            </a:extLst>
          </p:cNvPr>
          <p:cNvSpPr/>
          <p:nvPr/>
        </p:nvSpPr>
        <p:spPr>
          <a:xfrm>
            <a:off x="936867" y="4473131"/>
            <a:ext cx="8061212" cy="646331"/>
          </a:xfrm>
          <a:prstGeom prst="rect">
            <a:avLst/>
          </a:prstGeom>
        </p:spPr>
        <p:txBody>
          <a:bodyPr wrap="square">
            <a:spAutoFit/>
          </a:bodyPr>
          <a:lstStyle/>
          <a:p>
            <a:pPr marL="284163" indent="-284163"/>
            <a:r>
              <a:rPr lang="en-US" sz="900" i="1" dirty="0">
                <a:solidFill>
                  <a:srgbClr val="5F5F5F"/>
                </a:solidFill>
                <a:latin typeface="Calibri" panose="020F0502020204030204" pitchFamily="34" charset="0"/>
                <a:cs typeface="Calibri" panose="020F0502020204030204" pitchFamily="34" charset="0"/>
              </a:rPr>
              <a:t>Note</a:t>
            </a:r>
            <a:r>
              <a:rPr lang="en-US" sz="900" dirty="0">
                <a:solidFill>
                  <a:srgbClr val="5F5F5F"/>
                </a:solidFill>
                <a:latin typeface="Calibri" panose="020F0502020204030204" pitchFamily="34" charset="0"/>
                <a:cs typeface="Calibri" panose="020F0502020204030204" pitchFamily="34" charset="0"/>
              </a:rPr>
              <a:t>. Numbers less than 12, and rates based on these numbers, should be interpreted with caution. Ranks were not assigned to MSAs with rates that were based on reported numbers less than 12.</a:t>
            </a:r>
          </a:p>
          <a:p>
            <a:r>
              <a:rPr lang="en-US" sz="900" baseline="30000" dirty="0">
                <a:solidFill>
                  <a:srgbClr val="5F5F5F"/>
                </a:solidFill>
                <a:latin typeface="Calibri" panose="020F0502020204030204" pitchFamily="34" charset="0"/>
                <a:cs typeface="Calibri" panose="020F0502020204030204" pitchFamily="34" charset="0"/>
              </a:rPr>
              <a:t>a</a:t>
            </a:r>
            <a:r>
              <a:rPr lang="en-US" sz="900" dirty="0">
                <a:solidFill>
                  <a:srgbClr val="5F5F5F"/>
                </a:solidFill>
                <a:latin typeface="Calibri" panose="020F0502020204030204" pitchFamily="34" charset="0"/>
                <a:cs typeface="Calibri" panose="020F0502020204030204" pitchFamily="34" charset="0"/>
              </a:rPr>
              <a:t> Data are based on residence at time of classification.	</a:t>
            </a:r>
            <a:r>
              <a:rPr lang="en-US" sz="900" baseline="30000" dirty="0">
                <a:solidFill>
                  <a:srgbClr val="5F5F5F"/>
                </a:solidFill>
                <a:latin typeface="Calibri" panose="020F0502020204030204" pitchFamily="34" charset="0"/>
                <a:cs typeface="Calibri" panose="020F0502020204030204" pitchFamily="34" charset="0"/>
              </a:rPr>
              <a:t>b</a:t>
            </a:r>
            <a:r>
              <a:rPr lang="en-US" sz="900" dirty="0">
                <a:solidFill>
                  <a:srgbClr val="5F5F5F"/>
                </a:solidFill>
                <a:latin typeface="Calibri" panose="020F0502020204030204" pitchFamily="34" charset="0"/>
                <a:cs typeface="Calibri" panose="020F0502020204030204" pitchFamily="34" charset="0"/>
              </a:rPr>
              <a:t> From the beginning of the epidemic through 2021.	</a:t>
            </a:r>
          </a:p>
          <a:p>
            <a:r>
              <a:rPr lang="en-US" sz="900" baseline="30000" dirty="0">
                <a:solidFill>
                  <a:srgbClr val="5F5F5F"/>
                </a:solidFill>
                <a:latin typeface="Calibri" panose="020F0502020204030204" pitchFamily="34" charset="0"/>
                <a:cs typeface="Calibri" panose="020F0502020204030204" pitchFamily="34" charset="0"/>
              </a:rPr>
              <a:t>c</a:t>
            </a:r>
            <a:r>
              <a:rPr lang="en-US" sz="900" dirty="0">
                <a:solidFill>
                  <a:srgbClr val="5F5F5F"/>
                </a:solidFill>
                <a:latin typeface="Calibri" panose="020F0502020204030204" pitchFamily="34" charset="0"/>
                <a:cs typeface="Calibri" panose="020F0502020204030204" pitchFamily="34" charset="0"/>
              </a:rPr>
              <a:t> Data are based on address of residence at the end of the specified year (i.e., most recent known address).	</a:t>
            </a:r>
            <a:r>
              <a:rPr lang="en-US" sz="900" baseline="30000" dirty="0">
                <a:solidFill>
                  <a:srgbClr val="5F5F5F"/>
                </a:solidFill>
                <a:latin typeface="Calibri" panose="020F0502020204030204" pitchFamily="34" charset="0"/>
                <a:cs typeface="Calibri" panose="020F0502020204030204" pitchFamily="34" charset="0"/>
              </a:rPr>
              <a:t>d</a:t>
            </a:r>
            <a:r>
              <a:rPr lang="en-US" sz="900" dirty="0">
                <a:solidFill>
                  <a:srgbClr val="5F5F5F"/>
                </a:solidFill>
                <a:latin typeface="Calibri" panose="020F0502020204030204" pitchFamily="34" charset="0"/>
                <a:cs typeface="Calibri" panose="020F0502020204030204" pitchFamily="34" charset="0"/>
              </a:rPr>
              <a:t> Data include persons of all ages.</a:t>
            </a:r>
          </a:p>
        </p:txBody>
      </p:sp>
    </p:spTree>
    <p:extLst>
      <p:ext uri="{BB962C8B-B14F-4D97-AF65-F5344CB8AC3E}">
        <p14:creationId xmlns:p14="http://schemas.microsoft.com/office/powerpoint/2010/main" val="176998790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FD66B-A080-46EF-90A7-34B474237DF6}"/>
              </a:ext>
            </a:extLst>
          </p:cNvPr>
          <p:cNvSpPr>
            <a:spLocks noGrp="1"/>
          </p:cNvSpPr>
          <p:nvPr>
            <p:ph type="title"/>
          </p:nvPr>
        </p:nvSpPr>
        <p:spPr>
          <a:xfrm>
            <a:off x="0" y="0"/>
            <a:ext cx="9144000" cy="857250"/>
          </a:xfrm>
        </p:spPr>
        <p:txBody>
          <a:bodyPr/>
          <a:lstStyle/>
          <a:p>
            <a:pPr algn="ctr">
              <a:lnSpc>
                <a:spcPct val="100000"/>
              </a:lnSpc>
            </a:pPr>
            <a:r>
              <a:rPr lang="en-US" sz="1600" dirty="0"/>
              <a:t>Stage 3 (AIDS), 2021 and cumulative, and persons living with diagnosed HIV infection ever classified as stage 3 (AIDS) (prevalence), year-end 2021 by metropolitan statistical area of residence—</a:t>
            </a:r>
            <a:br>
              <a:rPr lang="en-US" sz="1600" dirty="0"/>
            </a:br>
            <a:r>
              <a:rPr lang="en-US" sz="1600" dirty="0"/>
              <a:t>United States and Puerto Rico (</a:t>
            </a:r>
            <a:r>
              <a:rPr lang="en-US" sz="1600" i="1" dirty="0"/>
              <a:t>Slide 5 of 10</a:t>
            </a:r>
            <a:r>
              <a:rPr lang="en-US" sz="1600" dirty="0"/>
              <a:t>)</a:t>
            </a:r>
          </a:p>
        </p:txBody>
      </p:sp>
      <p:pic>
        <p:nvPicPr>
          <p:cNvPr id="4" name="Picture 3" descr="These slides present the numbers and rates of classifications and prevalence in the United States and Puerto Rico for areas with populations of 500,000 or more (metropolitan statistical areas [MSAs]). The Boston-Cambridge-Newton, MA-NH and San Francisco-Oakland-Berkeley, CA MSAs include 1 division with a population less than 500,000. Therefore, data presented for divisions in these 3 MSAs do not sum to the MSA totals. &#10; &#10;MSA definitions for this report can be found at http://www.census.gov/programs-surveys/metro-micro.html. &#10; &#10;Numbers less than 12, and rates based on these numbers, should be interpreted with caution. Ranks were not assigned to MSAs with rates that were based on reported numbers less than 12.&#10;&#10;Stage 3 (AIDS) classification data are based on residence at time of classification.&#10;&#10;Cumulative data are from the beginning of the epidemic through 2021. &#10;&#10;Prevalence data are based on address of residence at the end of the specified year (i.e., most recent known address).  &#10;&#10;Data include persons of all ages.">
            <a:extLst>
              <a:ext uri="{FF2B5EF4-FFF2-40B4-BE49-F238E27FC236}">
                <a16:creationId xmlns:a16="http://schemas.microsoft.com/office/drawing/2014/main" id="{818BFAEC-8368-6BE8-25BE-7666A4D4B318}"/>
              </a:ext>
            </a:extLst>
          </p:cNvPr>
          <p:cNvPicPr>
            <a:picLocks noChangeAspect="1"/>
          </p:cNvPicPr>
          <p:nvPr/>
        </p:nvPicPr>
        <p:blipFill>
          <a:blip r:embed="rId3"/>
          <a:stretch>
            <a:fillRect/>
          </a:stretch>
        </p:blipFill>
        <p:spPr>
          <a:xfrm>
            <a:off x="121534" y="814796"/>
            <a:ext cx="8900931" cy="3761558"/>
          </a:xfrm>
          <a:prstGeom prst="rect">
            <a:avLst/>
          </a:prstGeom>
        </p:spPr>
      </p:pic>
      <p:sp>
        <p:nvSpPr>
          <p:cNvPr id="11" name="Rectangle 10">
            <a:extLst>
              <a:ext uri="{FF2B5EF4-FFF2-40B4-BE49-F238E27FC236}">
                <a16:creationId xmlns:a16="http://schemas.microsoft.com/office/drawing/2014/main" id="{0947FC59-B682-4432-9DAC-5F0F5836A74A}"/>
              </a:ext>
            </a:extLst>
          </p:cNvPr>
          <p:cNvSpPr/>
          <p:nvPr/>
        </p:nvSpPr>
        <p:spPr>
          <a:xfrm>
            <a:off x="937797" y="4473131"/>
            <a:ext cx="8084668" cy="646331"/>
          </a:xfrm>
          <a:prstGeom prst="rect">
            <a:avLst/>
          </a:prstGeom>
        </p:spPr>
        <p:txBody>
          <a:bodyPr wrap="square">
            <a:spAutoFit/>
          </a:bodyPr>
          <a:lstStyle/>
          <a:p>
            <a:pPr marL="284163" indent="-284163"/>
            <a:r>
              <a:rPr lang="en-US" sz="900" i="1" dirty="0">
                <a:solidFill>
                  <a:srgbClr val="5F5F5F"/>
                </a:solidFill>
                <a:latin typeface="Calibri" panose="020F0502020204030204" pitchFamily="34" charset="0"/>
                <a:cs typeface="Calibri" panose="020F0502020204030204" pitchFamily="34" charset="0"/>
              </a:rPr>
              <a:t>Note</a:t>
            </a:r>
            <a:r>
              <a:rPr lang="en-US" sz="900" dirty="0">
                <a:solidFill>
                  <a:srgbClr val="5F5F5F"/>
                </a:solidFill>
                <a:latin typeface="Calibri" panose="020F0502020204030204" pitchFamily="34" charset="0"/>
                <a:cs typeface="Calibri" panose="020F0502020204030204" pitchFamily="34" charset="0"/>
              </a:rPr>
              <a:t>. Numbers less than 12, and rates based on these numbers, should be interpreted with caution.  Ranks were not assigned to MSAs with rates that were based on reported numbers less than 12.</a:t>
            </a:r>
          </a:p>
          <a:p>
            <a:r>
              <a:rPr lang="en-US" sz="900" baseline="30000" dirty="0">
                <a:solidFill>
                  <a:srgbClr val="5F5F5F"/>
                </a:solidFill>
                <a:latin typeface="Calibri" panose="020F0502020204030204" pitchFamily="34" charset="0"/>
                <a:cs typeface="Calibri" panose="020F0502020204030204" pitchFamily="34" charset="0"/>
              </a:rPr>
              <a:t>a</a:t>
            </a:r>
            <a:r>
              <a:rPr lang="en-US" sz="900" dirty="0">
                <a:solidFill>
                  <a:srgbClr val="5F5F5F"/>
                </a:solidFill>
                <a:latin typeface="Calibri" panose="020F0502020204030204" pitchFamily="34" charset="0"/>
                <a:cs typeface="Calibri" panose="020F0502020204030204" pitchFamily="34" charset="0"/>
              </a:rPr>
              <a:t> Data are based on residence at time of classification.	</a:t>
            </a:r>
            <a:r>
              <a:rPr lang="en-US" sz="900" baseline="30000" dirty="0">
                <a:solidFill>
                  <a:srgbClr val="5F5F5F"/>
                </a:solidFill>
                <a:latin typeface="Calibri" panose="020F0502020204030204" pitchFamily="34" charset="0"/>
                <a:cs typeface="Calibri" panose="020F0502020204030204" pitchFamily="34" charset="0"/>
              </a:rPr>
              <a:t>b</a:t>
            </a:r>
            <a:r>
              <a:rPr lang="en-US" sz="900" dirty="0">
                <a:solidFill>
                  <a:srgbClr val="5F5F5F"/>
                </a:solidFill>
                <a:latin typeface="Calibri" panose="020F0502020204030204" pitchFamily="34" charset="0"/>
                <a:cs typeface="Calibri" panose="020F0502020204030204" pitchFamily="34" charset="0"/>
              </a:rPr>
              <a:t> From the beginning of the epidemic through 2021.	</a:t>
            </a:r>
          </a:p>
          <a:p>
            <a:r>
              <a:rPr lang="en-US" sz="900" baseline="30000" dirty="0">
                <a:solidFill>
                  <a:srgbClr val="5F5F5F"/>
                </a:solidFill>
                <a:latin typeface="Calibri" panose="020F0502020204030204" pitchFamily="34" charset="0"/>
                <a:cs typeface="Calibri" panose="020F0502020204030204" pitchFamily="34" charset="0"/>
              </a:rPr>
              <a:t>c</a:t>
            </a:r>
            <a:r>
              <a:rPr lang="en-US" sz="900" dirty="0">
                <a:solidFill>
                  <a:srgbClr val="5F5F5F"/>
                </a:solidFill>
                <a:latin typeface="Calibri" panose="020F0502020204030204" pitchFamily="34" charset="0"/>
                <a:cs typeface="Calibri" panose="020F0502020204030204" pitchFamily="34" charset="0"/>
              </a:rPr>
              <a:t> Data are based on address of residence at the end of the specified year (i.e., most recent known address). 	</a:t>
            </a:r>
            <a:r>
              <a:rPr lang="en-US" sz="900" baseline="30000" dirty="0">
                <a:solidFill>
                  <a:srgbClr val="5F5F5F"/>
                </a:solidFill>
                <a:latin typeface="Calibri" panose="020F0502020204030204" pitchFamily="34" charset="0"/>
                <a:cs typeface="Calibri" panose="020F0502020204030204" pitchFamily="34" charset="0"/>
              </a:rPr>
              <a:t>d</a:t>
            </a:r>
            <a:r>
              <a:rPr lang="en-US" sz="900" dirty="0">
                <a:solidFill>
                  <a:srgbClr val="5F5F5F"/>
                </a:solidFill>
                <a:latin typeface="Calibri" panose="020F0502020204030204" pitchFamily="34" charset="0"/>
                <a:cs typeface="Calibri" panose="020F0502020204030204" pitchFamily="34" charset="0"/>
              </a:rPr>
              <a:t> Data include persons of all ages.</a:t>
            </a:r>
          </a:p>
        </p:txBody>
      </p:sp>
    </p:spTree>
    <p:extLst>
      <p:ext uri="{BB962C8B-B14F-4D97-AF65-F5344CB8AC3E}">
        <p14:creationId xmlns:p14="http://schemas.microsoft.com/office/powerpoint/2010/main" val="4069683777"/>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FD66B-A080-46EF-90A7-34B474237DF6}"/>
              </a:ext>
            </a:extLst>
          </p:cNvPr>
          <p:cNvSpPr>
            <a:spLocks noGrp="1"/>
          </p:cNvSpPr>
          <p:nvPr>
            <p:ph type="title"/>
          </p:nvPr>
        </p:nvSpPr>
        <p:spPr>
          <a:xfrm>
            <a:off x="0" y="0"/>
            <a:ext cx="9144000" cy="857250"/>
          </a:xfrm>
        </p:spPr>
        <p:txBody>
          <a:bodyPr/>
          <a:lstStyle/>
          <a:p>
            <a:pPr algn="ctr">
              <a:lnSpc>
                <a:spcPct val="100000"/>
              </a:lnSpc>
            </a:pPr>
            <a:r>
              <a:rPr lang="en-US" sz="1600" dirty="0"/>
              <a:t>Stage 3 (AIDS), 2021 and cumulative, and persons living with diagnosed HIV infection ever classified as stage 3 (AIDS) (prevalence), year-end 2021 by metropolitan statistical area of residence—</a:t>
            </a:r>
            <a:br>
              <a:rPr lang="en-US" sz="1600" dirty="0"/>
            </a:br>
            <a:r>
              <a:rPr lang="en-US" sz="1600" dirty="0"/>
              <a:t>United States and Puerto Rico (</a:t>
            </a:r>
            <a:r>
              <a:rPr lang="en-US" sz="1600" i="1" dirty="0"/>
              <a:t>Slide 6 of 10</a:t>
            </a:r>
            <a:r>
              <a:rPr lang="en-US" sz="1600" dirty="0"/>
              <a:t>)</a:t>
            </a:r>
          </a:p>
        </p:txBody>
      </p:sp>
      <p:pic>
        <p:nvPicPr>
          <p:cNvPr id="3" name="Picture 2" descr="These slides present the numbers and rates of classifications and prevalence in the United States and Puerto Rico for areas with populations of 500,000 or more (metropolitan statistical areas [MSAs]). The Boston-Cambridge-Newton, MA-NH and San Francisco-Oakland-Berkeley, CA MSAs include 1 division with a population less than 500,000. Therefore, data presented for divisions in these 3 MSAs do not sum to the MSA totals. &#10; &#10;MSA definitions for this report can be found at http://www.census.gov/programs-surveys/metro-micro.html. &#10; &#10;Numbers less than 12, and rates based on these numbers, should be interpreted with caution. Ranks were not assigned to MSAs with rates that were based on reported numbers less than 12.&#10;&#10;Stage 3 (AIDS) classification data are based on residence at time of classification.&#10;&#10;Cumulative data are from the beginning of the epidemic through 2021. &#10;&#10;Prevalence data are based on address of residence at the end of the specified year (i.e., most recent known address).  &#10;&#10;Data include persons of all ages.">
            <a:extLst>
              <a:ext uri="{FF2B5EF4-FFF2-40B4-BE49-F238E27FC236}">
                <a16:creationId xmlns:a16="http://schemas.microsoft.com/office/drawing/2014/main" id="{2CE9A1B8-4AA7-1879-F086-55A75AB8ECBF}"/>
              </a:ext>
            </a:extLst>
          </p:cNvPr>
          <p:cNvPicPr>
            <a:picLocks noChangeAspect="1"/>
          </p:cNvPicPr>
          <p:nvPr/>
        </p:nvPicPr>
        <p:blipFill>
          <a:blip r:embed="rId3"/>
          <a:stretch>
            <a:fillRect/>
          </a:stretch>
        </p:blipFill>
        <p:spPr>
          <a:xfrm>
            <a:off x="84955" y="770979"/>
            <a:ext cx="8974090" cy="3792041"/>
          </a:xfrm>
          <a:prstGeom prst="rect">
            <a:avLst/>
          </a:prstGeom>
        </p:spPr>
      </p:pic>
      <p:sp>
        <p:nvSpPr>
          <p:cNvPr id="11" name="Rectangle 10">
            <a:extLst>
              <a:ext uri="{FF2B5EF4-FFF2-40B4-BE49-F238E27FC236}">
                <a16:creationId xmlns:a16="http://schemas.microsoft.com/office/drawing/2014/main" id="{0947FC59-B682-4432-9DAC-5F0F5836A74A}"/>
              </a:ext>
            </a:extLst>
          </p:cNvPr>
          <p:cNvSpPr/>
          <p:nvPr/>
        </p:nvSpPr>
        <p:spPr>
          <a:xfrm>
            <a:off x="940323" y="4473131"/>
            <a:ext cx="8118721" cy="646331"/>
          </a:xfrm>
          <a:prstGeom prst="rect">
            <a:avLst/>
          </a:prstGeom>
        </p:spPr>
        <p:txBody>
          <a:bodyPr wrap="square">
            <a:spAutoFit/>
          </a:bodyPr>
          <a:lstStyle/>
          <a:p>
            <a:pPr marL="284163" indent="-284163"/>
            <a:r>
              <a:rPr lang="en-US" sz="900" i="1" dirty="0">
                <a:solidFill>
                  <a:srgbClr val="5F5F5F"/>
                </a:solidFill>
                <a:latin typeface="Calibri" panose="020F0502020204030204" pitchFamily="34" charset="0"/>
                <a:cs typeface="Calibri" panose="020F0502020204030204" pitchFamily="34" charset="0"/>
              </a:rPr>
              <a:t>Note</a:t>
            </a:r>
            <a:r>
              <a:rPr lang="en-US" sz="900" dirty="0">
                <a:solidFill>
                  <a:srgbClr val="5F5F5F"/>
                </a:solidFill>
                <a:latin typeface="Calibri" panose="020F0502020204030204" pitchFamily="34" charset="0"/>
                <a:cs typeface="Calibri" panose="020F0502020204030204" pitchFamily="34" charset="0"/>
              </a:rPr>
              <a:t>. Numbers less than 12, and rates based on these numbers, should be interpreted with caution. Ranks were not assigned to MSAs with rates that were based on reported numbers less than 12. </a:t>
            </a:r>
          </a:p>
          <a:p>
            <a:r>
              <a:rPr lang="en-US" sz="900" baseline="30000" dirty="0">
                <a:solidFill>
                  <a:srgbClr val="5F5F5F"/>
                </a:solidFill>
                <a:latin typeface="Calibri" panose="020F0502020204030204" pitchFamily="34" charset="0"/>
                <a:cs typeface="Calibri" panose="020F0502020204030204" pitchFamily="34" charset="0"/>
              </a:rPr>
              <a:t>a</a:t>
            </a:r>
            <a:r>
              <a:rPr lang="en-US" sz="900" dirty="0">
                <a:solidFill>
                  <a:srgbClr val="5F5F5F"/>
                </a:solidFill>
                <a:latin typeface="Calibri" panose="020F0502020204030204" pitchFamily="34" charset="0"/>
                <a:cs typeface="Calibri" panose="020F0502020204030204" pitchFamily="34" charset="0"/>
              </a:rPr>
              <a:t> Data are based on residence at time of classification.	</a:t>
            </a:r>
            <a:r>
              <a:rPr lang="en-US" sz="900" baseline="30000" dirty="0">
                <a:solidFill>
                  <a:srgbClr val="5F5F5F"/>
                </a:solidFill>
                <a:latin typeface="Calibri" panose="020F0502020204030204" pitchFamily="34" charset="0"/>
                <a:cs typeface="Calibri" panose="020F0502020204030204" pitchFamily="34" charset="0"/>
              </a:rPr>
              <a:t>b</a:t>
            </a:r>
            <a:r>
              <a:rPr lang="en-US" sz="900" dirty="0">
                <a:solidFill>
                  <a:srgbClr val="5F5F5F"/>
                </a:solidFill>
                <a:latin typeface="Calibri" panose="020F0502020204030204" pitchFamily="34" charset="0"/>
                <a:cs typeface="Calibri" panose="020F0502020204030204" pitchFamily="34" charset="0"/>
              </a:rPr>
              <a:t> From the beginning of the epidemic through 2021.	</a:t>
            </a:r>
          </a:p>
          <a:p>
            <a:r>
              <a:rPr lang="en-US" sz="900" baseline="30000" dirty="0">
                <a:solidFill>
                  <a:srgbClr val="5F5F5F"/>
                </a:solidFill>
                <a:latin typeface="Calibri" panose="020F0502020204030204" pitchFamily="34" charset="0"/>
                <a:cs typeface="Calibri" panose="020F0502020204030204" pitchFamily="34" charset="0"/>
              </a:rPr>
              <a:t>c</a:t>
            </a:r>
            <a:r>
              <a:rPr lang="en-US" sz="900" dirty="0">
                <a:solidFill>
                  <a:srgbClr val="5F5F5F"/>
                </a:solidFill>
                <a:latin typeface="Calibri" panose="020F0502020204030204" pitchFamily="34" charset="0"/>
                <a:cs typeface="Calibri" panose="020F0502020204030204" pitchFamily="34" charset="0"/>
              </a:rPr>
              <a:t> Data are based on address of residence at the end of the specified year (i.e., most recent known address).	</a:t>
            </a:r>
            <a:r>
              <a:rPr lang="en-US" sz="900" baseline="30000" dirty="0">
                <a:solidFill>
                  <a:srgbClr val="5F5F5F"/>
                </a:solidFill>
                <a:latin typeface="Calibri" panose="020F0502020204030204" pitchFamily="34" charset="0"/>
                <a:cs typeface="Calibri" panose="020F0502020204030204" pitchFamily="34" charset="0"/>
              </a:rPr>
              <a:t>d</a:t>
            </a:r>
            <a:r>
              <a:rPr lang="en-US" sz="900" dirty="0">
                <a:solidFill>
                  <a:srgbClr val="5F5F5F"/>
                </a:solidFill>
                <a:latin typeface="Calibri" panose="020F0502020204030204" pitchFamily="34" charset="0"/>
                <a:cs typeface="Calibri" panose="020F0502020204030204" pitchFamily="34" charset="0"/>
              </a:rPr>
              <a:t> Data include persons of all ages. </a:t>
            </a:r>
          </a:p>
        </p:txBody>
      </p:sp>
    </p:spTree>
    <p:extLst>
      <p:ext uri="{BB962C8B-B14F-4D97-AF65-F5344CB8AC3E}">
        <p14:creationId xmlns:p14="http://schemas.microsoft.com/office/powerpoint/2010/main" val="2710343147"/>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FD66B-A080-46EF-90A7-34B474237DF6}"/>
              </a:ext>
            </a:extLst>
          </p:cNvPr>
          <p:cNvSpPr>
            <a:spLocks noGrp="1"/>
          </p:cNvSpPr>
          <p:nvPr>
            <p:ph type="title"/>
          </p:nvPr>
        </p:nvSpPr>
        <p:spPr>
          <a:xfrm>
            <a:off x="0" y="0"/>
            <a:ext cx="9144000" cy="857250"/>
          </a:xfrm>
        </p:spPr>
        <p:txBody>
          <a:bodyPr/>
          <a:lstStyle/>
          <a:p>
            <a:pPr algn="ctr">
              <a:lnSpc>
                <a:spcPct val="100000"/>
              </a:lnSpc>
            </a:pPr>
            <a:r>
              <a:rPr lang="en-US" sz="1600" dirty="0"/>
              <a:t>Stage 3 (AIDS), 2021 and cumulative, and persons living with diagnosed HIV infection ever classified as stage 3 (AIDS) (prevalence), year-end 2021 by metropolitan statistical area of residence—</a:t>
            </a:r>
            <a:br>
              <a:rPr lang="en-US" sz="1600" dirty="0"/>
            </a:br>
            <a:r>
              <a:rPr lang="en-US" sz="1600" dirty="0"/>
              <a:t>United States and Puerto Rico (</a:t>
            </a:r>
            <a:r>
              <a:rPr lang="en-US" sz="1600" i="1" dirty="0"/>
              <a:t>Slide 7 of 10</a:t>
            </a:r>
            <a:r>
              <a:rPr lang="en-US" sz="1600" dirty="0"/>
              <a:t>)</a:t>
            </a:r>
          </a:p>
        </p:txBody>
      </p:sp>
      <p:pic>
        <p:nvPicPr>
          <p:cNvPr id="3" name="Picture 2" descr="These slides present the numbers and rates of classifications and prevalence in the United States and Puerto Rico for areas with populations of 500,000 or more (metropolitan statistical areas [MSAs]). The Boston-Cambridge-Newton, MA-NH and San Francisco-Oakland-Berkeley, CA MSAs include 1 division with a population less than 500,000. Therefore, data presented for divisions in these 3 MSAs do not sum to the MSA totals. &#10; &#10;MSA definitions for this report can be found at http://www.census.gov/programs-surveys/metro-micro.html. &#10; &#10;Numbers less than 12, and rates based on these numbers, should be interpreted with caution. Ranks were not assigned to MSAs with rates that were based on reported numbers less than 12.&#10;&#10;Stage 3 (AIDS) classification data are based on residence at time of classification.&#10;&#10;Cumulative data are from the beginning of the epidemic through 2021. &#10;&#10;Prevalence data are based on address of residence at the end of the specified year (i.e., most recent known address).  &#10;&#10;Data include persons of all ages.">
            <a:extLst>
              <a:ext uri="{FF2B5EF4-FFF2-40B4-BE49-F238E27FC236}">
                <a16:creationId xmlns:a16="http://schemas.microsoft.com/office/drawing/2014/main" id="{2B2D0946-36B2-B10A-0A38-30E011F10AD9}"/>
              </a:ext>
            </a:extLst>
          </p:cNvPr>
          <p:cNvPicPr>
            <a:picLocks noChangeAspect="1"/>
          </p:cNvPicPr>
          <p:nvPr/>
        </p:nvPicPr>
        <p:blipFill>
          <a:blip r:embed="rId3"/>
          <a:stretch>
            <a:fillRect/>
          </a:stretch>
        </p:blipFill>
        <p:spPr>
          <a:xfrm>
            <a:off x="173355" y="789649"/>
            <a:ext cx="8797290" cy="3773751"/>
          </a:xfrm>
          <a:prstGeom prst="rect">
            <a:avLst/>
          </a:prstGeom>
        </p:spPr>
      </p:pic>
      <p:sp>
        <p:nvSpPr>
          <p:cNvPr id="11" name="Rectangle 10">
            <a:extLst>
              <a:ext uri="{FF2B5EF4-FFF2-40B4-BE49-F238E27FC236}">
                <a16:creationId xmlns:a16="http://schemas.microsoft.com/office/drawing/2014/main" id="{0947FC59-B682-4432-9DAC-5F0F5836A74A}"/>
              </a:ext>
            </a:extLst>
          </p:cNvPr>
          <p:cNvSpPr/>
          <p:nvPr/>
        </p:nvSpPr>
        <p:spPr>
          <a:xfrm>
            <a:off x="933123" y="4474450"/>
            <a:ext cx="8037522" cy="784830"/>
          </a:xfrm>
          <a:prstGeom prst="rect">
            <a:avLst/>
          </a:prstGeom>
        </p:spPr>
        <p:txBody>
          <a:bodyPr wrap="square">
            <a:spAutoFit/>
          </a:bodyPr>
          <a:lstStyle/>
          <a:p>
            <a:pPr marL="284163" indent="-284163"/>
            <a:r>
              <a:rPr lang="en-US" sz="900" i="1" dirty="0">
                <a:solidFill>
                  <a:srgbClr val="5F5F5F"/>
                </a:solidFill>
                <a:latin typeface="Calibri" panose="020F0502020204030204" pitchFamily="34" charset="0"/>
                <a:cs typeface="Calibri" panose="020F0502020204030204" pitchFamily="34" charset="0"/>
              </a:rPr>
              <a:t>Note</a:t>
            </a:r>
            <a:r>
              <a:rPr lang="en-US" sz="900" dirty="0">
                <a:solidFill>
                  <a:srgbClr val="5F5F5F"/>
                </a:solidFill>
                <a:latin typeface="Calibri" panose="020F0502020204030204" pitchFamily="34" charset="0"/>
                <a:cs typeface="Calibri" panose="020F0502020204030204" pitchFamily="34" charset="0"/>
              </a:rPr>
              <a:t>. Numbers less than 12, and rates based on these numbers, should be interpreted with caution. Ranks were not assigned to MSAs with rates that were based on reported numbers less than 12. </a:t>
            </a:r>
          </a:p>
          <a:p>
            <a:r>
              <a:rPr lang="en-US" sz="900" baseline="30000" dirty="0">
                <a:solidFill>
                  <a:srgbClr val="5F5F5F"/>
                </a:solidFill>
                <a:latin typeface="Calibri" panose="020F0502020204030204" pitchFamily="34" charset="0"/>
                <a:cs typeface="Calibri" panose="020F0502020204030204" pitchFamily="34" charset="0"/>
              </a:rPr>
              <a:t>a</a:t>
            </a:r>
            <a:r>
              <a:rPr lang="en-US" sz="900" dirty="0">
                <a:solidFill>
                  <a:srgbClr val="5F5F5F"/>
                </a:solidFill>
                <a:latin typeface="Calibri" panose="020F0502020204030204" pitchFamily="34" charset="0"/>
                <a:cs typeface="Calibri" panose="020F0502020204030204" pitchFamily="34" charset="0"/>
              </a:rPr>
              <a:t> Data are based on residence at time of classification.	</a:t>
            </a:r>
            <a:r>
              <a:rPr lang="en-US" sz="900" baseline="30000" dirty="0">
                <a:solidFill>
                  <a:srgbClr val="5F5F5F"/>
                </a:solidFill>
                <a:latin typeface="Calibri" panose="020F0502020204030204" pitchFamily="34" charset="0"/>
                <a:cs typeface="Calibri" panose="020F0502020204030204" pitchFamily="34" charset="0"/>
              </a:rPr>
              <a:t>b</a:t>
            </a:r>
            <a:r>
              <a:rPr lang="en-US" sz="900" dirty="0">
                <a:solidFill>
                  <a:srgbClr val="5F5F5F"/>
                </a:solidFill>
                <a:latin typeface="Calibri" panose="020F0502020204030204" pitchFamily="34" charset="0"/>
                <a:cs typeface="Calibri" panose="020F0502020204030204" pitchFamily="34" charset="0"/>
              </a:rPr>
              <a:t> From the beginning of the epidemic through 2020.	</a:t>
            </a:r>
          </a:p>
          <a:p>
            <a:r>
              <a:rPr lang="en-US" sz="900" baseline="30000" dirty="0">
                <a:solidFill>
                  <a:srgbClr val="5F5F5F"/>
                </a:solidFill>
                <a:latin typeface="Calibri" panose="020F0502020204030204" pitchFamily="34" charset="0"/>
                <a:cs typeface="Calibri" panose="020F0502020204030204" pitchFamily="34" charset="0"/>
              </a:rPr>
              <a:t>c</a:t>
            </a:r>
            <a:r>
              <a:rPr lang="en-US" sz="900" dirty="0">
                <a:solidFill>
                  <a:srgbClr val="5F5F5F"/>
                </a:solidFill>
                <a:latin typeface="Calibri" panose="020F0502020204030204" pitchFamily="34" charset="0"/>
                <a:cs typeface="Calibri" panose="020F0502020204030204" pitchFamily="34" charset="0"/>
              </a:rPr>
              <a:t> Data are based on address of residence at the end of the specified year (i.e., most recent known address).	</a:t>
            </a:r>
            <a:r>
              <a:rPr lang="en-US" sz="900" baseline="30000" dirty="0">
                <a:solidFill>
                  <a:srgbClr val="5F5F5F"/>
                </a:solidFill>
                <a:latin typeface="Calibri" panose="020F0502020204030204" pitchFamily="34" charset="0"/>
                <a:cs typeface="Calibri" panose="020F0502020204030204" pitchFamily="34" charset="0"/>
              </a:rPr>
              <a:t>d</a:t>
            </a:r>
            <a:r>
              <a:rPr lang="en-US" sz="900" dirty="0">
                <a:solidFill>
                  <a:srgbClr val="5F5F5F"/>
                </a:solidFill>
                <a:latin typeface="Calibri" panose="020F0502020204030204" pitchFamily="34" charset="0"/>
                <a:cs typeface="Calibri" panose="020F0502020204030204" pitchFamily="34" charset="0"/>
              </a:rPr>
              <a:t> Data include persons of all ages. </a:t>
            </a:r>
          </a:p>
          <a:p>
            <a:endParaRPr lang="en-US" sz="900" dirty="0">
              <a:solidFill>
                <a:srgbClr val="5F5F5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5700258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FD66B-A080-46EF-90A7-34B474237DF6}"/>
              </a:ext>
            </a:extLst>
          </p:cNvPr>
          <p:cNvSpPr>
            <a:spLocks noGrp="1"/>
          </p:cNvSpPr>
          <p:nvPr>
            <p:ph type="title"/>
          </p:nvPr>
        </p:nvSpPr>
        <p:spPr>
          <a:xfrm>
            <a:off x="0" y="0"/>
            <a:ext cx="9144000" cy="857250"/>
          </a:xfrm>
        </p:spPr>
        <p:txBody>
          <a:bodyPr/>
          <a:lstStyle/>
          <a:p>
            <a:pPr algn="ctr">
              <a:lnSpc>
                <a:spcPct val="100000"/>
              </a:lnSpc>
            </a:pPr>
            <a:r>
              <a:rPr lang="en-US" sz="1600" dirty="0"/>
              <a:t>Stage 3 (AIDS), 2021 and cumulative, and persons living with diagnosed HIV infection ever classified as stage 3 (AIDS) (prevalence), year-end 2021 by metropolitan statistical area of residence—</a:t>
            </a:r>
            <a:br>
              <a:rPr lang="en-US" sz="1600" dirty="0"/>
            </a:br>
            <a:r>
              <a:rPr lang="en-US" sz="1600" dirty="0"/>
              <a:t>United States and Puerto Rico (</a:t>
            </a:r>
            <a:r>
              <a:rPr lang="en-US" sz="1600" i="1" dirty="0"/>
              <a:t>Slide 8 of 10</a:t>
            </a:r>
            <a:r>
              <a:rPr lang="en-US" sz="1600" dirty="0"/>
              <a:t>)</a:t>
            </a:r>
          </a:p>
        </p:txBody>
      </p:sp>
      <p:pic>
        <p:nvPicPr>
          <p:cNvPr id="3" name="Picture 2" descr="These slides present the numbers and rates of classifications and prevalence in the United States and Puerto Rico for areas with populations of 500,000 or more (metropolitan statistical areas [MSAs]). The Boston-Cambridge-Newton, MA-NH and San Francisco-Oakland-Berkeley, CA MSAs include 1 division with a population less than 500,000. Therefore, data presented for divisions in these 3 MSAs do not sum to the MSA totals. &#10; &#10;MSA definitions for this report can be found at http://www.census.gov/programs-surveys/metro-micro.html. &#10; &#10;Numbers less than 12, and rates based on these numbers, should be interpreted with caution. Ranks were not assigned to MSAs with rates that were based on reported numbers less than 12.&#10;&#10;Stage 3 (AIDS) classification data are based on residence at time of classification.&#10;&#10;Cumulative data are from the beginning of the epidemic through 2021. &#10;&#10;Prevalence data are based on address of residence at the end of the specified year (i.e., most recent known address).  &#10;&#10;Data include persons of all ages.">
            <a:extLst>
              <a:ext uri="{FF2B5EF4-FFF2-40B4-BE49-F238E27FC236}">
                <a16:creationId xmlns:a16="http://schemas.microsoft.com/office/drawing/2014/main" id="{446E350E-9C3C-A7FD-3680-D907EED6234F}"/>
              </a:ext>
            </a:extLst>
          </p:cNvPr>
          <p:cNvPicPr>
            <a:picLocks noChangeAspect="1"/>
          </p:cNvPicPr>
          <p:nvPr/>
        </p:nvPicPr>
        <p:blipFill>
          <a:blip r:embed="rId3"/>
          <a:stretch>
            <a:fillRect/>
          </a:stretch>
        </p:blipFill>
        <p:spPr>
          <a:xfrm>
            <a:off x="121534" y="828516"/>
            <a:ext cx="8900931" cy="3657917"/>
          </a:xfrm>
          <a:prstGeom prst="rect">
            <a:avLst/>
          </a:prstGeom>
        </p:spPr>
      </p:pic>
      <p:sp>
        <p:nvSpPr>
          <p:cNvPr id="13" name="Rectangle 12">
            <a:extLst>
              <a:ext uri="{FF2B5EF4-FFF2-40B4-BE49-F238E27FC236}">
                <a16:creationId xmlns:a16="http://schemas.microsoft.com/office/drawing/2014/main" id="{FE43F1B8-4571-4857-BF97-E32C54F9B575}"/>
              </a:ext>
            </a:extLst>
          </p:cNvPr>
          <p:cNvSpPr/>
          <p:nvPr/>
        </p:nvSpPr>
        <p:spPr>
          <a:xfrm>
            <a:off x="930543" y="4473131"/>
            <a:ext cx="8091921" cy="646331"/>
          </a:xfrm>
          <a:prstGeom prst="rect">
            <a:avLst/>
          </a:prstGeom>
        </p:spPr>
        <p:txBody>
          <a:bodyPr wrap="square">
            <a:spAutoFit/>
          </a:bodyPr>
          <a:lstStyle/>
          <a:p>
            <a:pPr marL="284163" indent="-284163"/>
            <a:r>
              <a:rPr lang="en-US" sz="900" i="1" dirty="0">
                <a:solidFill>
                  <a:srgbClr val="5F5F5F"/>
                </a:solidFill>
                <a:latin typeface="Calibri" panose="020F0502020204030204" pitchFamily="34" charset="0"/>
                <a:cs typeface="Calibri" panose="020F0502020204030204" pitchFamily="34" charset="0"/>
              </a:rPr>
              <a:t>Note</a:t>
            </a:r>
            <a:r>
              <a:rPr lang="en-US" sz="900" dirty="0">
                <a:solidFill>
                  <a:srgbClr val="5F5F5F"/>
                </a:solidFill>
                <a:latin typeface="Calibri" panose="020F0502020204030204" pitchFamily="34" charset="0"/>
                <a:cs typeface="Calibri" panose="020F0502020204030204" pitchFamily="34" charset="0"/>
              </a:rPr>
              <a:t>. Numbers less than 12, and rates based on these numbers, should be interpreted with caution. Ranks were not assigned to MSAs with rates that were based on reported numbers less than 12. </a:t>
            </a:r>
          </a:p>
          <a:p>
            <a:r>
              <a:rPr lang="en-US" sz="900" baseline="30000" dirty="0">
                <a:solidFill>
                  <a:srgbClr val="5F5F5F"/>
                </a:solidFill>
                <a:latin typeface="Calibri" panose="020F0502020204030204" pitchFamily="34" charset="0"/>
                <a:cs typeface="Calibri" panose="020F0502020204030204" pitchFamily="34" charset="0"/>
              </a:rPr>
              <a:t>a</a:t>
            </a:r>
            <a:r>
              <a:rPr lang="en-US" sz="900" dirty="0">
                <a:solidFill>
                  <a:srgbClr val="5F5F5F"/>
                </a:solidFill>
                <a:latin typeface="Calibri" panose="020F0502020204030204" pitchFamily="34" charset="0"/>
                <a:cs typeface="Calibri" panose="020F0502020204030204" pitchFamily="34" charset="0"/>
              </a:rPr>
              <a:t> Data are based on residence at time of classification.	</a:t>
            </a:r>
            <a:r>
              <a:rPr lang="en-US" sz="900" baseline="30000" dirty="0">
                <a:solidFill>
                  <a:srgbClr val="5F5F5F"/>
                </a:solidFill>
                <a:latin typeface="Calibri" panose="020F0502020204030204" pitchFamily="34" charset="0"/>
                <a:cs typeface="Calibri" panose="020F0502020204030204" pitchFamily="34" charset="0"/>
              </a:rPr>
              <a:t>b</a:t>
            </a:r>
            <a:r>
              <a:rPr lang="en-US" sz="900" dirty="0">
                <a:solidFill>
                  <a:srgbClr val="5F5F5F"/>
                </a:solidFill>
                <a:latin typeface="Calibri" panose="020F0502020204030204" pitchFamily="34" charset="0"/>
                <a:cs typeface="Calibri" panose="020F0502020204030204" pitchFamily="34" charset="0"/>
              </a:rPr>
              <a:t> From the beginning of the epidemic through 2021.	</a:t>
            </a:r>
          </a:p>
          <a:p>
            <a:r>
              <a:rPr lang="en-US" sz="900" baseline="30000" dirty="0">
                <a:solidFill>
                  <a:srgbClr val="5F5F5F"/>
                </a:solidFill>
                <a:latin typeface="Calibri" panose="020F0502020204030204" pitchFamily="34" charset="0"/>
                <a:cs typeface="Calibri" panose="020F0502020204030204" pitchFamily="34" charset="0"/>
              </a:rPr>
              <a:t>c</a:t>
            </a:r>
            <a:r>
              <a:rPr lang="en-US" sz="900" dirty="0">
                <a:solidFill>
                  <a:srgbClr val="5F5F5F"/>
                </a:solidFill>
                <a:latin typeface="Calibri" panose="020F0502020204030204" pitchFamily="34" charset="0"/>
                <a:cs typeface="Calibri" panose="020F0502020204030204" pitchFamily="34" charset="0"/>
              </a:rPr>
              <a:t> Data are based on address of residence at the end of the specified year (i.e., most recent known address).	</a:t>
            </a:r>
            <a:r>
              <a:rPr lang="en-US" sz="900" baseline="30000" dirty="0">
                <a:solidFill>
                  <a:srgbClr val="5F5F5F"/>
                </a:solidFill>
                <a:latin typeface="Calibri" panose="020F0502020204030204" pitchFamily="34" charset="0"/>
                <a:cs typeface="Calibri" panose="020F0502020204030204" pitchFamily="34" charset="0"/>
              </a:rPr>
              <a:t>d</a:t>
            </a:r>
            <a:r>
              <a:rPr lang="en-US" sz="900" dirty="0">
                <a:solidFill>
                  <a:srgbClr val="5F5F5F"/>
                </a:solidFill>
                <a:latin typeface="Calibri" panose="020F0502020204030204" pitchFamily="34" charset="0"/>
                <a:cs typeface="Calibri" panose="020F0502020204030204" pitchFamily="34" charset="0"/>
              </a:rPr>
              <a:t> Data include persons of all ages. </a:t>
            </a:r>
          </a:p>
        </p:txBody>
      </p:sp>
    </p:spTree>
    <p:extLst>
      <p:ext uri="{BB962C8B-B14F-4D97-AF65-F5344CB8AC3E}">
        <p14:creationId xmlns:p14="http://schemas.microsoft.com/office/powerpoint/2010/main" val="3007606795"/>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FD66B-A080-46EF-90A7-34B474237DF6}"/>
              </a:ext>
            </a:extLst>
          </p:cNvPr>
          <p:cNvSpPr>
            <a:spLocks noGrp="1"/>
          </p:cNvSpPr>
          <p:nvPr>
            <p:ph type="title"/>
          </p:nvPr>
        </p:nvSpPr>
        <p:spPr>
          <a:xfrm>
            <a:off x="0" y="0"/>
            <a:ext cx="9144000" cy="857250"/>
          </a:xfrm>
        </p:spPr>
        <p:txBody>
          <a:bodyPr/>
          <a:lstStyle/>
          <a:p>
            <a:pPr algn="ctr">
              <a:lnSpc>
                <a:spcPct val="100000"/>
              </a:lnSpc>
            </a:pPr>
            <a:r>
              <a:rPr lang="en-US" sz="1600" dirty="0"/>
              <a:t>Stage 3 (AIDS), 2021 and cumulative, and persons living with diagnosed HIV infection ever classified as stage 3 (AIDS) (prevalence), year-end 2021 by metropolitan statistical area of residence—</a:t>
            </a:r>
            <a:br>
              <a:rPr lang="en-US" sz="1600" dirty="0"/>
            </a:br>
            <a:r>
              <a:rPr lang="en-US" sz="1600" dirty="0"/>
              <a:t>United States and Puerto Rico (</a:t>
            </a:r>
            <a:r>
              <a:rPr lang="en-US" sz="1600" i="1" dirty="0"/>
              <a:t>Slide 9 of 10</a:t>
            </a:r>
            <a:r>
              <a:rPr lang="en-US" sz="1600" dirty="0"/>
              <a:t>)</a:t>
            </a:r>
          </a:p>
        </p:txBody>
      </p:sp>
      <p:pic>
        <p:nvPicPr>
          <p:cNvPr id="3" name="Picture 2" descr="These slides present the numbers and rates of classifications and prevalence in the United States and Puerto Rico for areas with populations of 500,000 or more (metropolitan statistical areas [MSAs]). The Boston-Cambridge-Newton, MA-NH and San Francisco-Oakland-Berkeley, CA MSAs include 1 division with a population less than 500,000. Therefore, data presented for divisions in these 3 MSAs do not sum to the MSA totals. &#10; &#10;MSA definitions for this report can be found at http://www.census.gov/programs-surveys/metro-micro.html. &#10; &#10;Numbers less than 12, and rates based on these numbers, should be interpreted with caution. Ranks were not assigned to MSAs with rates that were based on reported numbers less than 12.&#10;&#10;Stage 3 (AIDS) classification data are based on residence at time of classification.&#10;&#10;Cumulative data are from the beginning of the epidemic through 2021. &#10;&#10;Prevalence data are based on address of residence at the end of the specified year (i.e., most recent known address).  &#10;&#10;Data include persons of all ages.">
            <a:extLst>
              <a:ext uri="{FF2B5EF4-FFF2-40B4-BE49-F238E27FC236}">
                <a16:creationId xmlns:a16="http://schemas.microsoft.com/office/drawing/2014/main" id="{A082C583-7273-7EE1-A3B4-A4E52FCE2A85}"/>
              </a:ext>
            </a:extLst>
          </p:cNvPr>
          <p:cNvPicPr>
            <a:picLocks noChangeAspect="1"/>
          </p:cNvPicPr>
          <p:nvPr/>
        </p:nvPicPr>
        <p:blipFill>
          <a:blip r:embed="rId3"/>
          <a:stretch>
            <a:fillRect/>
          </a:stretch>
        </p:blipFill>
        <p:spPr>
          <a:xfrm>
            <a:off x="145920" y="856337"/>
            <a:ext cx="8852159" cy="3468925"/>
          </a:xfrm>
          <a:prstGeom prst="rect">
            <a:avLst/>
          </a:prstGeom>
        </p:spPr>
      </p:pic>
      <p:sp>
        <p:nvSpPr>
          <p:cNvPr id="13" name="Rectangle 12">
            <a:extLst>
              <a:ext uri="{FF2B5EF4-FFF2-40B4-BE49-F238E27FC236}">
                <a16:creationId xmlns:a16="http://schemas.microsoft.com/office/drawing/2014/main" id="{FE43F1B8-4571-4857-BF97-E32C54F9B575}"/>
              </a:ext>
            </a:extLst>
          </p:cNvPr>
          <p:cNvSpPr/>
          <p:nvPr/>
        </p:nvSpPr>
        <p:spPr>
          <a:xfrm>
            <a:off x="929157" y="4469737"/>
            <a:ext cx="8068922" cy="784830"/>
          </a:xfrm>
          <a:prstGeom prst="rect">
            <a:avLst/>
          </a:prstGeom>
        </p:spPr>
        <p:txBody>
          <a:bodyPr wrap="square">
            <a:spAutoFit/>
          </a:bodyPr>
          <a:lstStyle/>
          <a:p>
            <a:pPr marL="284163" indent="-284163"/>
            <a:r>
              <a:rPr lang="en-US" sz="900" i="1" dirty="0">
                <a:solidFill>
                  <a:srgbClr val="5F5F5F"/>
                </a:solidFill>
                <a:latin typeface="Calibri" panose="020F0502020204030204" pitchFamily="34" charset="0"/>
                <a:cs typeface="Calibri" panose="020F0502020204030204" pitchFamily="34" charset="0"/>
              </a:rPr>
              <a:t>Note</a:t>
            </a:r>
            <a:r>
              <a:rPr lang="en-US" sz="900" dirty="0">
                <a:solidFill>
                  <a:srgbClr val="5F5F5F"/>
                </a:solidFill>
                <a:latin typeface="Calibri" panose="020F0502020204030204" pitchFamily="34" charset="0"/>
                <a:cs typeface="Calibri" panose="020F0502020204030204" pitchFamily="34" charset="0"/>
              </a:rPr>
              <a:t>. Numbers less than 12, and rates based on these numbers, should be interpreted with caution. Ranks were not assigned to MSAs with rates that were based on reported numbers less than 12. </a:t>
            </a:r>
          </a:p>
          <a:p>
            <a:r>
              <a:rPr lang="en-US" sz="900" baseline="30000" dirty="0">
                <a:solidFill>
                  <a:srgbClr val="5F5F5F"/>
                </a:solidFill>
                <a:latin typeface="Calibri" panose="020F0502020204030204" pitchFamily="34" charset="0"/>
                <a:cs typeface="Calibri" panose="020F0502020204030204" pitchFamily="34" charset="0"/>
              </a:rPr>
              <a:t>a</a:t>
            </a:r>
            <a:r>
              <a:rPr lang="en-US" sz="900" dirty="0">
                <a:solidFill>
                  <a:srgbClr val="5F5F5F"/>
                </a:solidFill>
                <a:latin typeface="Calibri" panose="020F0502020204030204" pitchFamily="34" charset="0"/>
                <a:cs typeface="Calibri" panose="020F0502020204030204" pitchFamily="34" charset="0"/>
              </a:rPr>
              <a:t> Data are based on residence at time of classification.	</a:t>
            </a:r>
            <a:r>
              <a:rPr lang="en-US" sz="900" baseline="30000" dirty="0">
                <a:solidFill>
                  <a:srgbClr val="5F5F5F"/>
                </a:solidFill>
                <a:latin typeface="Calibri" panose="020F0502020204030204" pitchFamily="34" charset="0"/>
                <a:cs typeface="Calibri" panose="020F0502020204030204" pitchFamily="34" charset="0"/>
              </a:rPr>
              <a:t>b</a:t>
            </a:r>
            <a:r>
              <a:rPr lang="en-US" sz="900" dirty="0">
                <a:solidFill>
                  <a:srgbClr val="5F5F5F"/>
                </a:solidFill>
                <a:latin typeface="Calibri" panose="020F0502020204030204" pitchFamily="34" charset="0"/>
                <a:cs typeface="Calibri" panose="020F0502020204030204" pitchFamily="34" charset="0"/>
              </a:rPr>
              <a:t> From the beginning of the epidemic through 2021.	</a:t>
            </a:r>
          </a:p>
          <a:p>
            <a:r>
              <a:rPr lang="en-US" sz="900" baseline="30000" dirty="0">
                <a:solidFill>
                  <a:srgbClr val="5F5F5F"/>
                </a:solidFill>
                <a:latin typeface="Calibri" panose="020F0502020204030204" pitchFamily="34" charset="0"/>
                <a:cs typeface="Calibri" panose="020F0502020204030204" pitchFamily="34" charset="0"/>
              </a:rPr>
              <a:t>c</a:t>
            </a:r>
            <a:r>
              <a:rPr lang="en-US" sz="900" dirty="0">
                <a:solidFill>
                  <a:srgbClr val="5F5F5F"/>
                </a:solidFill>
                <a:latin typeface="Calibri" panose="020F0502020204030204" pitchFamily="34" charset="0"/>
                <a:cs typeface="Calibri" panose="020F0502020204030204" pitchFamily="34" charset="0"/>
              </a:rPr>
              <a:t> Data are based on address of residence at the end of the specified year (i.e., most recent known address).	</a:t>
            </a:r>
            <a:r>
              <a:rPr lang="en-US" sz="900" baseline="30000" dirty="0">
                <a:solidFill>
                  <a:srgbClr val="5F5F5F"/>
                </a:solidFill>
                <a:latin typeface="Calibri" panose="020F0502020204030204" pitchFamily="34" charset="0"/>
                <a:cs typeface="Calibri" panose="020F0502020204030204" pitchFamily="34" charset="0"/>
              </a:rPr>
              <a:t>d</a:t>
            </a:r>
            <a:r>
              <a:rPr lang="en-US" sz="900" dirty="0">
                <a:solidFill>
                  <a:srgbClr val="5F5F5F"/>
                </a:solidFill>
                <a:latin typeface="Calibri" panose="020F0502020204030204" pitchFamily="34" charset="0"/>
                <a:cs typeface="Calibri" panose="020F0502020204030204" pitchFamily="34" charset="0"/>
              </a:rPr>
              <a:t> Data include persons of all ages </a:t>
            </a:r>
          </a:p>
          <a:p>
            <a:endParaRPr lang="en-US" sz="900" dirty="0">
              <a:solidFill>
                <a:srgbClr val="5F5F5F"/>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9097965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FD66B-A080-46EF-90A7-34B474237DF6}"/>
              </a:ext>
            </a:extLst>
          </p:cNvPr>
          <p:cNvSpPr>
            <a:spLocks noGrp="1"/>
          </p:cNvSpPr>
          <p:nvPr>
            <p:ph type="title"/>
          </p:nvPr>
        </p:nvSpPr>
        <p:spPr>
          <a:xfrm>
            <a:off x="0" y="0"/>
            <a:ext cx="9144000" cy="857250"/>
          </a:xfrm>
        </p:spPr>
        <p:txBody>
          <a:bodyPr/>
          <a:lstStyle/>
          <a:p>
            <a:pPr algn="ctr">
              <a:lnSpc>
                <a:spcPct val="100000"/>
              </a:lnSpc>
            </a:pPr>
            <a:r>
              <a:rPr lang="en-US" sz="1600" dirty="0"/>
              <a:t>Stage 3 (AIDS), 2021 and cumulative, and persons living with diagnosed HIV infection ever classified as stage 3 (AIDS) (prevalence), year-end 2021 by metropolitan statistical area of residence—</a:t>
            </a:r>
            <a:br>
              <a:rPr lang="en-US" sz="1600" dirty="0"/>
            </a:br>
            <a:r>
              <a:rPr lang="en-US" sz="1600" dirty="0"/>
              <a:t>United States and Puerto Rico (</a:t>
            </a:r>
            <a:r>
              <a:rPr lang="en-US" sz="1600" i="1" dirty="0"/>
              <a:t>Slide 10 of 10</a:t>
            </a:r>
            <a:r>
              <a:rPr lang="en-US" sz="1600" dirty="0"/>
              <a:t>)</a:t>
            </a:r>
          </a:p>
        </p:txBody>
      </p:sp>
      <p:pic>
        <p:nvPicPr>
          <p:cNvPr id="3" name="Picture 2" descr="These slides present the numbers and rates of classifications and prevalence in the United States and Puerto Rico for areas with populations of 500,000 or more (metropolitan statistical areas [MSAs]). The Boston-Cambridge-Newton, MA-NH and San Francisco-Oakland-Berkeley, CA MSAs include 1 division with a population less than 500,000. Therefore, data presented for divisions in these 3 MSAs do not sum to the MSA totals. &#10; &#10;MSA definitions for this report can be found at http://www.census.gov/programs-surveys/metro-micro.html. &#10; &#10;Numbers less than 12, and rates based on these numbers, should be interpreted with caution. Ranks were not assigned to MSAs with rates that were based on reported numbers less than 12.&#10;&#10;Stage 3 (AIDS) classification data are based on residence at time of classification.&#10;&#10;Cumulative data are from the beginning of the epidemic through 2021. &#10;&#10;Prevalence data are based on address of residence at the end of the specified year (i.e., most recent known address).  &#10;&#10;Data include persons of all ages.&#10;&#10;Total includes persons whose county of residence is unknown.">
            <a:extLst>
              <a:ext uri="{FF2B5EF4-FFF2-40B4-BE49-F238E27FC236}">
                <a16:creationId xmlns:a16="http://schemas.microsoft.com/office/drawing/2014/main" id="{5373F968-A1CA-C4A5-7606-F98E406C0404}"/>
              </a:ext>
            </a:extLst>
          </p:cNvPr>
          <p:cNvPicPr>
            <a:picLocks noChangeAspect="1"/>
          </p:cNvPicPr>
          <p:nvPr/>
        </p:nvPicPr>
        <p:blipFill>
          <a:blip r:embed="rId3"/>
          <a:stretch>
            <a:fillRect/>
          </a:stretch>
        </p:blipFill>
        <p:spPr>
          <a:xfrm>
            <a:off x="145920" y="952741"/>
            <a:ext cx="8852159" cy="3218967"/>
          </a:xfrm>
          <a:prstGeom prst="rect">
            <a:avLst/>
          </a:prstGeom>
        </p:spPr>
      </p:pic>
      <p:sp>
        <p:nvSpPr>
          <p:cNvPr id="13" name="Rectangle 12">
            <a:extLst>
              <a:ext uri="{FF2B5EF4-FFF2-40B4-BE49-F238E27FC236}">
                <a16:creationId xmlns:a16="http://schemas.microsoft.com/office/drawing/2014/main" id="{FE43F1B8-4571-4857-BF97-E32C54F9B575}"/>
              </a:ext>
            </a:extLst>
          </p:cNvPr>
          <p:cNvSpPr/>
          <p:nvPr/>
        </p:nvSpPr>
        <p:spPr>
          <a:xfrm>
            <a:off x="914401" y="4338493"/>
            <a:ext cx="8073865" cy="784830"/>
          </a:xfrm>
          <a:prstGeom prst="rect">
            <a:avLst/>
          </a:prstGeom>
        </p:spPr>
        <p:txBody>
          <a:bodyPr wrap="square">
            <a:spAutoFit/>
          </a:bodyPr>
          <a:lstStyle/>
          <a:p>
            <a:pPr marL="284163" indent="-284163"/>
            <a:r>
              <a:rPr lang="en-US" sz="900" i="1" dirty="0">
                <a:solidFill>
                  <a:srgbClr val="5F5F5F"/>
                </a:solidFill>
                <a:latin typeface="Calibri" panose="020F0502020204030204" pitchFamily="34" charset="0"/>
                <a:cs typeface="Calibri" panose="020F0502020204030204" pitchFamily="34" charset="0"/>
              </a:rPr>
              <a:t>Note</a:t>
            </a:r>
            <a:r>
              <a:rPr lang="en-US" sz="900" dirty="0">
                <a:solidFill>
                  <a:srgbClr val="5F5F5F"/>
                </a:solidFill>
                <a:latin typeface="Calibri" panose="020F0502020204030204" pitchFamily="34" charset="0"/>
                <a:cs typeface="Calibri" panose="020F0502020204030204" pitchFamily="34" charset="0"/>
              </a:rPr>
              <a:t>. Numbers less than 12, and rates based on these numbers, should be interpreted with caution. Ranks were not assigned to MSAs with rates that were based on reported numbers less than 12. </a:t>
            </a:r>
          </a:p>
          <a:p>
            <a:r>
              <a:rPr lang="en-US" sz="900" baseline="30000" dirty="0">
                <a:solidFill>
                  <a:srgbClr val="5F5F5F"/>
                </a:solidFill>
                <a:latin typeface="Calibri" panose="020F0502020204030204" pitchFamily="34" charset="0"/>
                <a:cs typeface="Calibri" panose="020F0502020204030204" pitchFamily="34" charset="0"/>
              </a:rPr>
              <a:t>a</a:t>
            </a:r>
            <a:r>
              <a:rPr lang="en-US" sz="900" dirty="0">
                <a:solidFill>
                  <a:srgbClr val="5F5F5F"/>
                </a:solidFill>
                <a:latin typeface="Calibri" panose="020F0502020204030204" pitchFamily="34" charset="0"/>
                <a:cs typeface="Calibri" panose="020F0502020204030204" pitchFamily="34" charset="0"/>
              </a:rPr>
              <a:t> Data are based on residence at time of classification.	</a:t>
            </a:r>
            <a:r>
              <a:rPr lang="en-US" sz="900" baseline="30000" dirty="0">
                <a:solidFill>
                  <a:srgbClr val="5F5F5F"/>
                </a:solidFill>
                <a:latin typeface="Calibri" panose="020F0502020204030204" pitchFamily="34" charset="0"/>
                <a:cs typeface="Calibri" panose="020F0502020204030204" pitchFamily="34" charset="0"/>
              </a:rPr>
              <a:t>b</a:t>
            </a:r>
            <a:r>
              <a:rPr lang="en-US" sz="900" dirty="0">
                <a:solidFill>
                  <a:srgbClr val="5F5F5F"/>
                </a:solidFill>
                <a:latin typeface="Calibri" panose="020F0502020204030204" pitchFamily="34" charset="0"/>
                <a:cs typeface="Calibri" panose="020F0502020204030204" pitchFamily="34" charset="0"/>
              </a:rPr>
              <a:t> From the beginning of the epidemic through 2021.	</a:t>
            </a:r>
          </a:p>
          <a:p>
            <a:r>
              <a:rPr lang="en-US" sz="900" baseline="30000" dirty="0">
                <a:solidFill>
                  <a:srgbClr val="5F5F5F"/>
                </a:solidFill>
                <a:latin typeface="Calibri" panose="020F0502020204030204" pitchFamily="34" charset="0"/>
                <a:cs typeface="Calibri" panose="020F0502020204030204" pitchFamily="34" charset="0"/>
              </a:rPr>
              <a:t>c</a:t>
            </a:r>
            <a:r>
              <a:rPr lang="en-US" sz="900" dirty="0">
                <a:solidFill>
                  <a:srgbClr val="5F5F5F"/>
                </a:solidFill>
                <a:latin typeface="Calibri" panose="020F0502020204030204" pitchFamily="34" charset="0"/>
                <a:cs typeface="Calibri" panose="020F0502020204030204" pitchFamily="34" charset="0"/>
              </a:rPr>
              <a:t> Data are based on address of residence at the end of the specified year (i.e., most recent known address).	</a:t>
            </a:r>
            <a:r>
              <a:rPr lang="en-US" sz="900" baseline="30000" dirty="0">
                <a:solidFill>
                  <a:srgbClr val="5F5F5F"/>
                </a:solidFill>
                <a:latin typeface="Calibri" panose="020F0502020204030204" pitchFamily="34" charset="0"/>
                <a:cs typeface="Calibri" panose="020F0502020204030204" pitchFamily="34" charset="0"/>
              </a:rPr>
              <a:t>d</a:t>
            </a:r>
            <a:r>
              <a:rPr lang="en-US" sz="900" dirty="0">
                <a:solidFill>
                  <a:srgbClr val="5F5F5F"/>
                </a:solidFill>
                <a:latin typeface="Calibri" panose="020F0502020204030204" pitchFamily="34" charset="0"/>
                <a:cs typeface="Calibri" panose="020F0502020204030204" pitchFamily="34" charset="0"/>
              </a:rPr>
              <a:t> Data include persons of all ages. </a:t>
            </a:r>
          </a:p>
          <a:p>
            <a:r>
              <a:rPr lang="en-US" sz="900" baseline="30000" dirty="0">
                <a:solidFill>
                  <a:srgbClr val="5F5F5F"/>
                </a:solidFill>
                <a:latin typeface="Calibri" panose="020F0502020204030204" pitchFamily="34" charset="0"/>
                <a:cs typeface="Calibri" panose="020F0502020204030204" pitchFamily="34" charset="0"/>
              </a:rPr>
              <a:t>e</a:t>
            </a:r>
            <a:r>
              <a:rPr lang="en-US" sz="900" dirty="0">
                <a:solidFill>
                  <a:srgbClr val="5F5F5F"/>
                </a:solidFill>
                <a:latin typeface="Calibri" panose="020F0502020204030204" pitchFamily="34" charset="0"/>
                <a:cs typeface="Calibri" panose="020F0502020204030204" pitchFamily="34" charset="0"/>
              </a:rPr>
              <a:t> Includes persons whose county of residence is unknown.</a:t>
            </a:r>
          </a:p>
        </p:txBody>
      </p:sp>
    </p:spTree>
    <p:extLst>
      <p:ext uri="{BB962C8B-B14F-4D97-AF65-F5344CB8AC3E}">
        <p14:creationId xmlns:p14="http://schemas.microsoft.com/office/powerpoint/2010/main" val="95922234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4E4F9CA-E71B-7E2E-B310-958A07203311}"/>
              </a:ext>
            </a:extLst>
          </p:cNvPr>
          <p:cNvSpPr>
            <a:spLocks noGrp="1"/>
          </p:cNvSpPr>
          <p:nvPr>
            <p:ph type="title"/>
          </p:nvPr>
        </p:nvSpPr>
        <p:spPr>
          <a:xfrm>
            <a:off x="457200" y="206375"/>
            <a:ext cx="8229600" cy="857250"/>
          </a:xfrm>
        </p:spPr>
        <p:txBody>
          <a:bodyPr/>
          <a:lstStyle/>
          <a:p>
            <a:pPr algn="ctr">
              <a:lnSpc>
                <a:spcPts val="2600"/>
              </a:lnSpc>
            </a:pPr>
            <a:r>
              <a:rPr lang="en-US" sz="2000" dirty="0"/>
              <a:t>Stage 3 (AIDS) Classifications, Deaths (Any Cause), and Persons Living with Diagnosed HIV Infection Ever Classified as Stage 3 (AIDS), 1985–2021 </a:t>
            </a:r>
            <a:br>
              <a:rPr lang="en-US" sz="2000" dirty="0"/>
            </a:br>
            <a:r>
              <a:rPr lang="en-US" sz="2000" dirty="0"/>
              <a:t>United States and 6 Dependent Areas</a:t>
            </a:r>
          </a:p>
        </p:txBody>
      </p:sp>
      <p:pic>
        <p:nvPicPr>
          <p:cNvPr id="36" name="Picture 35" descr="This slide presents from 1985 through 2021 in the United States and 6 dependent areas trends in the numbers of stage 3 (AIDS) classifications, deaths among persons with diagnosed HIV infection ever classified as stage 3 (AIDS), and persons living with diagnosed HIV infection ever classified as stage 3 (AIDS) (i.e., prevalence) among persons of all ages. Deaths of persons with HIV infection ever classified as stage 3 (AIDS) may be due to any cause. Stage 3 (AIDS) classifications and deaths of persons with stage 3 (AIDS) increased sharply during the beginning of the epidemic from 1985 through the mid-1990s. The overall declines in stage 3 (AIDS) classifications and deaths of persons with stage 3 (AIDS) since the mid-1990s are due to breakthroughs in early detection of HIV infection, improved screening technologies, advances in antiretroviral and combination drug therapies, prophylactic medications against opportunistic infections, and HIV prevention awareness campaigns. The prevalence of stage 3 (AIDS) has steadily increased throughout 1985–2021. &#10;&#10;Data for 2020 should be interpreted with caution due to the impact of the COVID-19 pandemic on access to HIV testing, care-related services, and case surveillance activities in state/local jurisdictions. Death data for years 2020 and 2021 should be interpreted with caution due to excess deaths in the United States population attributed to the COVID-19 pandemic. For additional information, see https://www.cdc.gov/nchs/nvss/vsrr/covid19/excess_deaths.htm.  &#10; &#10;Data include persons of all ages. Data for the year 2021 are preliminary and based on deaths reported to CDC as of December 2022. ">
            <a:extLst>
              <a:ext uri="{FF2B5EF4-FFF2-40B4-BE49-F238E27FC236}">
                <a16:creationId xmlns:a16="http://schemas.microsoft.com/office/drawing/2014/main" id="{ED88A1FF-BB0C-3C3E-47CF-ACC3EEEB58AF}"/>
              </a:ext>
            </a:extLst>
          </p:cNvPr>
          <p:cNvPicPr>
            <a:picLocks noChangeAspect="1"/>
          </p:cNvPicPr>
          <p:nvPr/>
        </p:nvPicPr>
        <p:blipFill>
          <a:blip r:embed="rId3"/>
          <a:stretch>
            <a:fillRect/>
          </a:stretch>
        </p:blipFill>
        <p:spPr>
          <a:xfrm>
            <a:off x="96188" y="878766"/>
            <a:ext cx="9144000" cy="3642000"/>
          </a:xfrm>
          <a:prstGeom prst="rect">
            <a:avLst/>
          </a:prstGeom>
        </p:spPr>
      </p:pic>
      <p:sp>
        <p:nvSpPr>
          <p:cNvPr id="9" name="Text Placeholder 3"/>
          <p:cNvSpPr txBox="1">
            <a:spLocks/>
          </p:cNvSpPr>
          <p:nvPr/>
        </p:nvSpPr>
        <p:spPr>
          <a:xfrm>
            <a:off x="835188" y="4452038"/>
            <a:ext cx="8120786" cy="648520"/>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3464" fontAlgn="auto">
              <a:lnSpc>
                <a:spcPts val="900"/>
              </a:lnSpc>
              <a:spcBef>
                <a:spcPts val="0"/>
              </a:spcBef>
              <a:spcAft>
                <a:spcPts val="0"/>
              </a:spcAft>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Deaths of persons with HIV infection ever classified as stage 3 (AIDS) may be due to any cause. Data include persons of all ages. Data for the year 2021 are preliminary and based on deaths reported to CDC as of December 2022. Data for 2020 should be interpreted with caution due to the impact of the COVID-19 pandemic on access to HIV testing, care-related services, and case surveillance activities in state/local jurisdictions. </a:t>
            </a:r>
            <a:r>
              <a:rPr lang="en-US" sz="900" b="0" dirty="0">
                <a:solidFill>
                  <a:srgbClr val="5F5F5F"/>
                </a:solidFill>
                <a:latin typeface="Calibri" panose="020F0502020204030204" pitchFamily="34" charset="0"/>
              </a:rPr>
              <a:t>Death data for years 2020 and 2021 should be interpreted with caution due to excess deaths in the United </a:t>
            </a:r>
            <a:r>
              <a:rPr lang="en-US" sz="900" b="0" dirty="0">
                <a:solidFill>
                  <a:srgbClr val="5F5F5F"/>
                </a:solidFill>
                <a:latin typeface="Calibri" panose="020F0502020204030204" pitchFamily="34" charset="0"/>
                <a:cs typeface="Calibri" panose="020F0502020204030204" pitchFamily="34" charset="0"/>
              </a:rPr>
              <a:t>States population attributed to the COVID-19 pandemic. For additional information, see </a:t>
            </a:r>
            <a:r>
              <a:rPr lang="en-US" sz="900" b="0" kern="1200" dirty="0">
                <a:solidFill>
                  <a:schemeClr val="tx1"/>
                </a:solidFill>
                <a:effectLst/>
                <a:latin typeface="Calibri" panose="020F0502020204030204" pitchFamily="34" charset="0"/>
                <a:cs typeface="Calibri" panose="020F0502020204030204" pitchFamily="34" charset="0"/>
              </a:rPr>
              <a:t>https://www.cdc.gov/nchs/nvss/vsrr/covid19/excess_deaths.htm.  </a:t>
            </a:r>
          </a:p>
        </p:txBody>
      </p:sp>
    </p:spTree>
    <p:extLst>
      <p:ext uri="{BB962C8B-B14F-4D97-AF65-F5344CB8AC3E}">
        <p14:creationId xmlns:p14="http://schemas.microsoft.com/office/powerpoint/2010/main" val="235869527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D50EBAE-8AA3-71CC-F7FA-4A3475167AA4}"/>
              </a:ext>
            </a:extLst>
          </p:cNvPr>
          <p:cNvSpPr>
            <a:spLocks noGrp="1"/>
          </p:cNvSpPr>
          <p:nvPr>
            <p:ph type="title"/>
          </p:nvPr>
        </p:nvSpPr>
        <p:spPr>
          <a:xfrm>
            <a:off x="188026" y="225193"/>
            <a:ext cx="8905461" cy="857250"/>
          </a:xfrm>
        </p:spPr>
        <p:txBody>
          <a:bodyPr/>
          <a:lstStyle/>
          <a:p>
            <a:pPr algn="ctr">
              <a:lnSpc>
                <a:spcPts val="2600"/>
              </a:lnSpc>
            </a:pPr>
            <a:r>
              <a:rPr lang="en-US" sz="2000" dirty="0"/>
              <a:t>Rates of Stage 3 (AIDS) Classifications and Deaths (Any Cause) of Persons with Diagnosed HIV Infection Ever Classified as Stage 3 (AIDS), 1985–2021 </a:t>
            </a:r>
            <a:br>
              <a:rPr lang="en-US" sz="2000" dirty="0"/>
            </a:br>
            <a:r>
              <a:rPr lang="en-US" sz="2000" dirty="0"/>
              <a:t>United States and 5 Dependent Areas</a:t>
            </a:r>
          </a:p>
        </p:txBody>
      </p:sp>
      <p:pic>
        <p:nvPicPr>
          <p:cNvPr id="5" name="Picture 4" descr="This slide presents from 1985 through 2021 in the United States and 5 dependent areas trends in the rates of HIV infection, stage 3 (AIDS) classifications and deaths among persons with diagnosed HIV infection ever classified as stage 3 (AIDS) among persons of all ages. Deaths of persons with HIV infection ever classified as stage 3 (AIDS) may be due to any cause. Rates of stage 3 (AIDS) classifications and rates of deaths of persons with stage 3 (AIDS) increased during the beginning of the epidemic from 1985 through the mid-1990s. The overall declines in rates of stage 3 (AIDS) classifications and rates of deaths of persons with stage 3 (AIDS) since the mid-1990s are due to breakthroughs in early detection of HIV infection, improved screening technologies, advances in antiretroviral and combination drug therapies, prophylactic medications against opportunistic infections, and HIV prevention awareness campaigns.&#10;&#10;Deaths of persons with stage 3 (AIDS) are classified as adult or adolescent based on age at stage 3 classification or death. Data include persons of all ages. &#10;&#10;Data for 2020 should be interpreted with caution due to the impact of the COVID-19 pandemic on access to HIV testing, care-related services, and case surveillance activities in state/local jurisdictions. Death data for years 2020 and 2021 should be interpreted with caution due to excess deaths in the United States population attributed to the COVID-19 pandemic. For additional information, see https://www.cdc.gov/nchs/nvss/vsrr/covid19/excess_deaths.htm.  &#10;&#10;Rates displayed here are based on data from the 50 U.S. states, the District of Columbia, American Samoa, Guam, the Northern Mariana Islands, Puerto Rico, and the U.S. Virgin Islands. Data for the Republic of Palau is not included due to lack of population estimates from 1985-1989. ">
            <a:extLst>
              <a:ext uri="{FF2B5EF4-FFF2-40B4-BE49-F238E27FC236}">
                <a16:creationId xmlns:a16="http://schemas.microsoft.com/office/drawing/2014/main" id="{8F350D20-73D6-13BF-AD98-A6442B8712CA}"/>
              </a:ext>
            </a:extLst>
          </p:cNvPr>
          <p:cNvPicPr>
            <a:picLocks noChangeAspect="1"/>
          </p:cNvPicPr>
          <p:nvPr/>
        </p:nvPicPr>
        <p:blipFill>
          <a:blip r:embed="rId3"/>
          <a:stretch>
            <a:fillRect/>
          </a:stretch>
        </p:blipFill>
        <p:spPr>
          <a:xfrm>
            <a:off x="460204" y="862391"/>
            <a:ext cx="8361103" cy="3645346"/>
          </a:xfrm>
          <a:prstGeom prst="rect">
            <a:avLst/>
          </a:prstGeom>
        </p:spPr>
      </p:pic>
      <p:sp>
        <p:nvSpPr>
          <p:cNvPr id="9" name="Text Placeholder 3"/>
          <p:cNvSpPr txBox="1">
            <a:spLocks/>
          </p:cNvSpPr>
          <p:nvPr/>
        </p:nvSpPr>
        <p:spPr>
          <a:xfrm>
            <a:off x="886842" y="4469637"/>
            <a:ext cx="7829157" cy="629848"/>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3464" fontAlgn="auto">
              <a:lnSpc>
                <a:spcPts val="900"/>
              </a:lnSpc>
              <a:spcBef>
                <a:spcPts val="0"/>
              </a:spcBef>
              <a:spcAft>
                <a:spcPts val="0"/>
              </a:spcAft>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Deaths of persons with HIV infection, stage 3 (AIDS) may be due to any cause. Data include persons of all ages. Data for 2020 should be interpreted with caution due to the impact of the COVID-19 pandemic on access to HIV testing, care-related services, and case surveillance activities in state/local jurisdictions. </a:t>
            </a:r>
            <a:r>
              <a:rPr lang="en-US" sz="900" b="0" dirty="0">
                <a:solidFill>
                  <a:srgbClr val="5F5F5F"/>
                </a:solidFill>
                <a:latin typeface="Calibri" panose="020F0502020204030204" pitchFamily="34" charset="0"/>
              </a:rPr>
              <a:t>Death data for years 2020 and 2021 should be interpreted with caution due to excess deaths in the </a:t>
            </a:r>
            <a:r>
              <a:rPr lang="en-US" sz="900" b="0" dirty="0">
                <a:solidFill>
                  <a:srgbClr val="5F5F5F"/>
                </a:solidFill>
                <a:latin typeface="Calibri" panose="020F0502020204030204" pitchFamily="34" charset="0"/>
                <a:cs typeface="Calibri" panose="020F0502020204030204" pitchFamily="34" charset="0"/>
              </a:rPr>
              <a:t>United States population attributed to the COVID-19 pandemic. For additional information, see </a:t>
            </a:r>
            <a:r>
              <a:rPr lang="en-US" sz="900" b="0" kern="1200" dirty="0">
                <a:solidFill>
                  <a:schemeClr val="tx1"/>
                </a:solidFill>
                <a:effectLst/>
                <a:latin typeface="Calibri" panose="020F0502020204030204" pitchFamily="34" charset="0"/>
                <a:cs typeface="Calibri" panose="020F0502020204030204" pitchFamily="34" charset="0"/>
              </a:rPr>
              <a:t>https://www.cdc.gov/nchs/nvss/vsrr/covid19/excess_deaths.htm.</a:t>
            </a:r>
          </a:p>
        </p:txBody>
      </p:sp>
    </p:spTree>
    <p:extLst>
      <p:ext uri="{BB962C8B-B14F-4D97-AF65-F5344CB8AC3E}">
        <p14:creationId xmlns:p14="http://schemas.microsoft.com/office/powerpoint/2010/main" val="384505639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6BA02333-E62F-434E-8B71-47BDD70F143E}"/>
              </a:ext>
            </a:extLst>
          </p:cNvPr>
          <p:cNvSpPr txBox="1">
            <a:spLocks/>
          </p:cNvSpPr>
          <p:nvPr/>
        </p:nvSpPr>
        <p:spPr>
          <a:xfrm>
            <a:off x="0" y="267620"/>
            <a:ext cx="9144000" cy="857250"/>
          </a:xfrm>
          <a:prstGeom prst="rect">
            <a:avLst/>
          </a:prstGeom>
        </p:spPr>
        <p:txBody>
          <a:bodyPr anchor="b" anchorCtr="0"/>
          <a:lstStyle>
            <a:lvl1pPr algn="l" rtl="0" eaLnBrk="1" fontAlgn="base" hangingPunct="1">
              <a:lnSpc>
                <a:spcPts val="3000"/>
              </a:lnSpc>
              <a:spcBef>
                <a:spcPct val="0"/>
              </a:spcBef>
              <a:spcAft>
                <a:spcPct val="0"/>
              </a:spcAft>
              <a:defRPr sz="2800" b="1" kern="1200" baseline="0">
                <a:solidFill>
                  <a:srgbClr val="00788A"/>
                </a:solidFill>
                <a:effectLst/>
                <a:latin typeface="Calibri" pitchFamily="34" charset="0"/>
                <a:ea typeface="+mj-ea"/>
                <a:cs typeface="+mj-cs"/>
              </a:defRPr>
            </a:lvl1pPr>
            <a:lvl2pPr algn="ctr" rtl="0" eaLnBrk="1" fontAlgn="base" hangingPunct="1">
              <a:spcBef>
                <a:spcPct val="0"/>
              </a:spcBef>
              <a:spcAft>
                <a:spcPct val="0"/>
              </a:spcAft>
              <a:defRPr sz="4400">
                <a:solidFill>
                  <a:schemeClr val="tx1"/>
                </a:solidFill>
                <a:latin typeface="Myriad Web Pro" panose="020B0503030403020204" pitchFamily="34" charset="0"/>
              </a:defRPr>
            </a:lvl2pPr>
            <a:lvl3pPr algn="ctr" rtl="0" eaLnBrk="1" fontAlgn="base" hangingPunct="1">
              <a:spcBef>
                <a:spcPct val="0"/>
              </a:spcBef>
              <a:spcAft>
                <a:spcPct val="0"/>
              </a:spcAft>
              <a:defRPr sz="4400">
                <a:solidFill>
                  <a:schemeClr val="tx1"/>
                </a:solidFill>
                <a:latin typeface="Myriad Web Pro" panose="020B0503030403020204" pitchFamily="34" charset="0"/>
              </a:defRPr>
            </a:lvl3pPr>
            <a:lvl4pPr algn="ctr" rtl="0" eaLnBrk="1" fontAlgn="base" hangingPunct="1">
              <a:spcBef>
                <a:spcPct val="0"/>
              </a:spcBef>
              <a:spcAft>
                <a:spcPct val="0"/>
              </a:spcAft>
              <a:defRPr sz="4400">
                <a:solidFill>
                  <a:schemeClr val="tx1"/>
                </a:solidFill>
                <a:latin typeface="Myriad Web Pro" panose="020B0503030403020204" pitchFamily="34" charset="0"/>
              </a:defRPr>
            </a:lvl4pPr>
            <a:lvl5pPr algn="ctr" rtl="0" eaLnBrk="1" fontAlgn="base" hangingPunct="1">
              <a:spcBef>
                <a:spcPct val="0"/>
              </a:spcBef>
              <a:spcAft>
                <a:spcPct val="0"/>
              </a:spcAft>
              <a:defRPr sz="4400">
                <a:solidFill>
                  <a:schemeClr val="tx1"/>
                </a:solidFill>
                <a:latin typeface="Myriad Web Pro" panose="020B0503030403020204" pitchFamily="34" charset="0"/>
              </a:defRPr>
            </a:lvl5pPr>
            <a:lvl6pPr marL="457200" algn="ctr" rtl="0" eaLnBrk="1" fontAlgn="base" hangingPunct="1">
              <a:spcBef>
                <a:spcPct val="0"/>
              </a:spcBef>
              <a:spcAft>
                <a:spcPct val="0"/>
              </a:spcAft>
              <a:defRPr sz="4400">
                <a:solidFill>
                  <a:schemeClr val="tx1"/>
                </a:solidFill>
                <a:latin typeface="Myriad Web Pro" panose="020B0503030403020204" pitchFamily="34" charset="0"/>
              </a:defRPr>
            </a:lvl6pPr>
            <a:lvl7pPr marL="914400" algn="ctr" rtl="0" eaLnBrk="1" fontAlgn="base" hangingPunct="1">
              <a:spcBef>
                <a:spcPct val="0"/>
              </a:spcBef>
              <a:spcAft>
                <a:spcPct val="0"/>
              </a:spcAft>
              <a:defRPr sz="4400">
                <a:solidFill>
                  <a:schemeClr val="tx1"/>
                </a:solidFill>
                <a:latin typeface="Myriad Web Pro" panose="020B0503030403020204" pitchFamily="34" charset="0"/>
              </a:defRPr>
            </a:lvl7pPr>
            <a:lvl8pPr marL="1371600" algn="ctr" rtl="0" eaLnBrk="1" fontAlgn="base" hangingPunct="1">
              <a:spcBef>
                <a:spcPct val="0"/>
              </a:spcBef>
              <a:spcAft>
                <a:spcPct val="0"/>
              </a:spcAft>
              <a:defRPr sz="4400">
                <a:solidFill>
                  <a:schemeClr val="tx1"/>
                </a:solidFill>
                <a:latin typeface="Myriad Web Pro" panose="020B0503030403020204" pitchFamily="34" charset="0"/>
              </a:defRPr>
            </a:lvl8pPr>
            <a:lvl9pPr marL="1828800" algn="ctr" rtl="0" eaLnBrk="1" fontAlgn="base" hangingPunct="1">
              <a:spcBef>
                <a:spcPct val="0"/>
              </a:spcBef>
              <a:spcAft>
                <a:spcPct val="0"/>
              </a:spcAft>
              <a:defRPr sz="4400">
                <a:solidFill>
                  <a:schemeClr val="tx1"/>
                </a:solidFill>
                <a:latin typeface="Myriad Web Pro" panose="020B0503030403020204" pitchFamily="34" charset="0"/>
              </a:defRPr>
            </a:lvl9pPr>
          </a:lstStyle>
          <a:p>
            <a:pPr algn="ctr">
              <a:lnSpc>
                <a:spcPts val="2600"/>
              </a:lnSpc>
            </a:pPr>
            <a:r>
              <a:rPr lang="en-US" sz="2000" dirty="0"/>
              <a:t>Stage 3 (AIDS) Classifications and Deaths of Persons with Stage 3 (AIDS), by Age </a:t>
            </a:r>
          </a:p>
          <a:p>
            <a:pPr algn="ctr">
              <a:lnSpc>
                <a:spcPts val="2600"/>
              </a:lnSpc>
            </a:pPr>
            <a:r>
              <a:rPr lang="en-US" sz="2000" dirty="0"/>
              <a:t>at Classification or Death (Any Cause), Cumulative as of Year-End 2021 — United States and 6 Dependent Areas</a:t>
            </a:r>
          </a:p>
        </p:txBody>
      </p:sp>
      <p:pic>
        <p:nvPicPr>
          <p:cNvPr id="3" name="Picture 2" descr="This slide presents for the United States and 6 dependent areas, the numbers of stage 3 (AIDS) classifications and deaths among persons of all ages with HIV infection, stage 3 (AIDS), by age at classification or death and cumulative as of year-end 2021. Deaths of persons with HIV infection ever classified as stage 3 (AIDS) may be due to any cause. By year-2021, there were 1,335,554 stage 3 (AIDS) classifications and 795,865 deaths among persons with Stage 3 (AIDS). &#10;&#10;As of year-end 2021, 19.6% of cumulative stage 3 (AIDS) classifications were among persons aged 35–39 years, followed by persons aged 30–34 years (18.3%) and persons aged 40–44 years (16.4%). For cumulative stage 3 (AIDS) deaths, 17.3% were among persons aged 35–39 years, followed by persons aged 40–44 years (16.7%) and persons aged 30–34 years and 45-49 years (both 13.7%). &#10;&#10;Cumulative data are from the beginning of the epidemic through 2021.">
            <a:extLst>
              <a:ext uri="{FF2B5EF4-FFF2-40B4-BE49-F238E27FC236}">
                <a16:creationId xmlns:a16="http://schemas.microsoft.com/office/drawing/2014/main" id="{6418908D-9FBD-C2A1-28A5-917CA4848CB6}"/>
              </a:ext>
            </a:extLst>
          </p:cNvPr>
          <p:cNvPicPr>
            <a:picLocks noChangeAspect="1"/>
          </p:cNvPicPr>
          <p:nvPr/>
        </p:nvPicPr>
        <p:blipFill>
          <a:blip r:embed="rId3"/>
          <a:stretch>
            <a:fillRect/>
          </a:stretch>
        </p:blipFill>
        <p:spPr>
          <a:xfrm>
            <a:off x="1293526" y="1124870"/>
            <a:ext cx="6791533" cy="3529890"/>
          </a:xfrm>
          <a:prstGeom prst="rect">
            <a:avLst/>
          </a:prstGeom>
        </p:spPr>
      </p:pic>
      <p:sp>
        <p:nvSpPr>
          <p:cNvPr id="10" name="Text Placeholder 3">
            <a:extLst>
              <a:ext uri="{FF2B5EF4-FFF2-40B4-BE49-F238E27FC236}">
                <a16:creationId xmlns:a16="http://schemas.microsoft.com/office/drawing/2014/main" id="{C87B41D0-461F-4C39-88EE-D2A699169709}"/>
              </a:ext>
            </a:extLst>
          </p:cNvPr>
          <p:cNvSpPr txBox="1">
            <a:spLocks/>
          </p:cNvSpPr>
          <p:nvPr/>
        </p:nvSpPr>
        <p:spPr>
          <a:xfrm>
            <a:off x="968090" y="4689526"/>
            <a:ext cx="7636414" cy="339558"/>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fontAlgn="auto">
              <a:lnSpc>
                <a:spcPts val="900"/>
              </a:lnSpc>
              <a:spcBef>
                <a:spcPts val="0"/>
              </a:spcBef>
              <a:spcAft>
                <a:spcPts val="0"/>
              </a:spcAft>
              <a:defRPr/>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Deaths of persons with HIV infection, stage 3 (AIDS) may be due to any cause. Cumulative data are from the beginning of the epidemic through 2021.</a:t>
            </a:r>
            <a:endParaRPr lang="en-US" sz="900" dirty="0">
              <a:solidFill>
                <a:srgbClr val="5F5F5F"/>
              </a:solidFill>
              <a:highlight>
                <a:srgbClr val="FFFF00"/>
              </a:highlight>
              <a:latin typeface="Calibri" panose="020F0502020204030204" pitchFamily="34" charset="0"/>
            </a:endParaRPr>
          </a:p>
        </p:txBody>
      </p:sp>
    </p:spTree>
    <p:extLst>
      <p:ext uri="{BB962C8B-B14F-4D97-AF65-F5344CB8AC3E}">
        <p14:creationId xmlns:p14="http://schemas.microsoft.com/office/powerpoint/2010/main" val="332983367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6BA02333-E62F-434E-8B71-47BDD70F143E}"/>
              </a:ext>
            </a:extLst>
          </p:cNvPr>
          <p:cNvSpPr txBox="1">
            <a:spLocks/>
          </p:cNvSpPr>
          <p:nvPr/>
        </p:nvSpPr>
        <p:spPr>
          <a:xfrm>
            <a:off x="189231" y="625881"/>
            <a:ext cx="8540685" cy="857250"/>
          </a:xfrm>
          <a:prstGeom prst="rect">
            <a:avLst/>
          </a:prstGeom>
        </p:spPr>
        <p:txBody>
          <a:bodyPr anchor="b" anchorCtr="0"/>
          <a:lstStyle>
            <a:lvl1pPr algn="l" rtl="0" eaLnBrk="1" fontAlgn="base" hangingPunct="1">
              <a:lnSpc>
                <a:spcPts val="3000"/>
              </a:lnSpc>
              <a:spcBef>
                <a:spcPct val="0"/>
              </a:spcBef>
              <a:spcAft>
                <a:spcPct val="0"/>
              </a:spcAft>
              <a:defRPr sz="2800" b="1" kern="1200" baseline="0">
                <a:solidFill>
                  <a:srgbClr val="00788A"/>
                </a:solidFill>
                <a:effectLst/>
                <a:latin typeface="Calibri" pitchFamily="34" charset="0"/>
                <a:ea typeface="+mj-ea"/>
                <a:cs typeface="+mj-cs"/>
              </a:defRPr>
            </a:lvl1pPr>
            <a:lvl2pPr algn="ctr" rtl="0" eaLnBrk="1" fontAlgn="base" hangingPunct="1">
              <a:spcBef>
                <a:spcPct val="0"/>
              </a:spcBef>
              <a:spcAft>
                <a:spcPct val="0"/>
              </a:spcAft>
              <a:defRPr sz="4400">
                <a:solidFill>
                  <a:schemeClr val="tx1"/>
                </a:solidFill>
                <a:latin typeface="Myriad Web Pro" panose="020B0503030403020204" pitchFamily="34" charset="0"/>
              </a:defRPr>
            </a:lvl2pPr>
            <a:lvl3pPr algn="ctr" rtl="0" eaLnBrk="1" fontAlgn="base" hangingPunct="1">
              <a:spcBef>
                <a:spcPct val="0"/>
              </a:spcBef>
              <a:spcAft>
                <a:spcPct val="0"/>
              </a:spcAft>
              <a:defRPr sz="4400">
                <a:solidFill>
                  <a:schemeClr val="tx1"/>
                </a:solidFill>
                <a:latin typeface="Myriad Web Pro" panose="020B0503030403020204" pitchFamily="34" charset="0"/>
              </a:defRPr>
            </a:lvl3pPr>
            <a:lvl4pPr algn="ctr" rtl="0" eaLnBrk="1" fontAlgn="base" hangingPunct="1">
              <a:spcBef>
                <a:spcPct val="0"/>
              </a:spcBef>
              <a:spcAft>
                <a:spcPct val="0"/>
              </a:spcAft>
              <a:defRPr sz="4400">
                <a:solidFill>
                  <a:schemeClr val="tx1"/>
                </a:solidFill>
                <a:latin typeface="Myriad Web Pro" panose="020B0503030403020204" pitchFamily="34" charset="0"/>
              </a:defRPr>
            </a:lvl4pPr>
            <a:lvl5pPr algn="ctr" rtl="0" eaLnBrk="1" fontAlgn="base" hangingPunct="1">
              <a:spcBef>
                <a:spcPct val="0"/>
              </a:spcBef>
              <a:spcAft>
                <a:spcPct val="0"/>
              </a:spcAft>
              <a:defRPr sz="4400">
                <a:solidFill>
                  <a:schemeClr val="tx1"/>
                </a:solidFill>
                <a:latin typeface="Myriad Web Pro" panose="020B0503030403020204" pitchFamily="34" charset="0"/>
              </a:defRPr>
            </a:lvl5pPr>
            <a:lvl6pPr marL="457200" algn="ctr" rtl="0" eaLnBrk="1" fontAlgn="base" hangingPunct="1">
              <a:spcBef>
                <a:spcPct val="0"/>
              </a:spcBef>
              <a:spcAft>
                <a:spcPct val="0"/>
              </a:spcAft>
              <a:defRPr sz="4400">
                <a:solidFill>
                  <a:schemeClr val="tx1"/>
                </a:solidFill>
                <a:latin typeface="Myriad Web Pro" panose="020B0503030403020204" pitchFamily="34" charset="0"/>
              </a:defRPr>
            </a:lvl6pPr>
            <a:lvl7pPr marL="914400" algn="ctr" rtl="0" eaLnBrk="1" fontAlgn="base" hangingPunct="1">
              <a:spcBef>
                <a:spcPct val="0"/>
              </a:spcBef>
              <a:spcAft>
                <a:spcPct val="0"/>
              </a:spcAft>
              <a:defRPr sz="4400">
                <a:solidFill>
                  <a:schemeClr val="tx1"/>
                </a:solidFill>
                <a:latin typeface="Myriad Web Pro" panose="020B0503030403020204" pitchFamily="34" charset="0"/>
              </a:defRPr>
            </a:lvl7pPr>
            <a:lvl8pPr marL="1371600" algn="ctr" rtl="0" eaLnBrk="1" fontAlgn="base" hangingPunct="1">
              <a:spcBef>
                <a:spcPct val="0"/>
              </a:spcBef>
              <a:spcAft>
                <a:spcPct val="0"/>
              </a:spcAft>
              <a:defRPr sz="4400">
                <a:solidFill>
                  <a:schemeClr val="tx1"/>
                </a:solidFill>
                <a:latin typeface="Myriad Web Pro" panose="020B0503030403020204" pitchFamily="34" charset="0"/>
              </a:defRPr>
            </a:lvl8pPr>
            <a:lvl9pPr marL="1828800" algn="ctr" rtl="0" eaLnBrk="1" fontAlgn="base" hangingPunct="1">
              <a:spcBef>
                <a:spcPct val="0"/>
              </a:spcBef>
              <a:spcAft>
                <a:spcPct val="0"/>
              </a:spcAft>
              <a:defRPr sz="4400">
                <a:solidFill>
                  <a:schemeClr val="tx1"/>
                </a:solidFill>
                <a:latin typeface="Myriad Web Pro" panose="020B0503030403020204" pitchFamily="34" charset="0"/>
              </a:defRPr>
            </a:lvl9pPr>
          </a:lstStyle>
          <a:p>
            <a:pPr algn="ctr">
              <a:lnSpc>
                <a:spcPts val="2600"/>
              </a:lnSpc>
            </a:pPr>
            <a:r>
              <a:rPr lang="en-US" sz="2000" dirty="0"/>
              <a:t>Stage 3 (AIDS) Classifications and Deaths (Any Cause) of Persons with Stage 3 (AIDS), by Race/Ethnicity, Cumulative as of Year-End 2021 — United States and 6 Dependent Areas</a:t>
            </a:r>
            <a:br>
              <a:rPr lang="en-US" sz="2000" dirty="0"/>
            </a:br>
            <a:endParaRPr lang="en-US" sz="2000" dirty="0"/>
          </a:p>
        </p:txBody>
      </p:sp>
      <p:pic>
        <p:nvPicPr>
          <p:cNvPr id="3" name="Picture 2" descr="This slide presents for the United States and 6 dependent areas the numbers of stage 3 (AIDS) classifications and deaths of persons with stage 3 (AIDS), by race/ethnicity and cumulative as of year-end 2021. Deaths of persons with HIV infection ever classified as stage 3 (AIDS) may be due to any cause. By year-2021, there were 1,335,554 stage 3 (AIDS) classifications and 795,865 deaths among persons with Stage 3 (AIDS). &#10; &#10;As of year-end 2021, Black/African American persons accounted for the largest percentages for both cumulative stage 3 (AIDS) classifications (39.9%) and deaths of persons with stage 3 (AIDS) (40.0%), followed by White persons for cumulative stage 3 (AIDS) classifications (33.7%) and deaths of persons with stage 3 (AIDS) (37.9%).&#10;&#10;Cumulative data are from the beginning of the epidemic through 2021.&#10;&#10;Asian includes Asian/Pacific Islander legacy cases (cases that were diagnosed and reported under the pre-1997 Office of Management and Budget race/ethnicity classification system).   &#10;&#10;Hispanic/Latino persons can be of any race.&#10;&#10;Total includes persons whose race/ethnicity is unknown.">
            <a:extLst>
              <a:ext uri="{FF2B5EF4-FFF2-40B4-BE49-F238E27FC236}">
                <a16:creationId xmlns:a16="http://schemas.microsoft.com/office/drawing/2014/main" id="{85BB9F24-F2E8-E92F-CC54-215E43CDE28E}"/>
              </a:ext>
            </a:extLst>
          </p:cNvPr>
          <p:cNvPicPr>
            <a:picLocks noChangeAspect="1"/>
          </p:cNvPicPr>
          <p:nvPr/>
        </p:nvPicPr>
        <p:blipFill>
          <a:blip r:embed="rId3"/>
          <a:stretch>
            <a:fillRect/>
          </a:stretch>
        </p:blipFill>
        <p:spPr>
          <a:xfrm>
            <a:off x="1068674" y="1178331"/>
            <a:ext cx="7004911" cy="3212870"/>
          </a:xfrm>
          <a:prstGeom prst="rect">
            <a:avLst/>
          </a:prstGeom>
        </p:spPr>
      </p:pic>
      <p:sp>
        <p:nvSpPr>
          <p:cNvPr id="7" name="Text Placeholder 3">
            <a:extLst>
              <a:ext uri="{FF2B5EF4-FFF2-40B4-BE49-F238E27FC236}">
                <a16:creationId xmlns:a16="http://schemas.microsoft.com/office/drawing/2014/main" id="{AE92217E-E2BE-4EDC-BF83-52F051991C42}"/>
              </a:ext>
            </a:extLst>
          </p:cNvPr>
          <p:cNvSpPr txBox="1">
            <a:spLocks/>
          </p:cNvSpPr>
          <p:nvPr/>
        </p:nvSpPr>
        <p:spPr>
          <a:xfrm>
            <a:off x="981162" y="4517619"/>
            <a:ext cx="8162838" cy="505218"/>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fontAlgn="auto">
              <a:lnSpc>
                <a:spcPts val="900"/>
              </a:lnSpc>
              <a:spcBef>
                <a:spcPts val="0"/>
              </a:spcBef>
              <a:spcAft>
                <a:spcPts val="0"/>
              </a:spcAft>
              <a:defRPr/>
            </a:pPr>
            <a:r>
              <a:rPr lang="en-US" sz="900" i="1" dirty="0">
                <a:solidFill>
                  <a:srgbClr val="5F5F5F"/>
                </a:solidFill>
                <a:latin typeface="Calibri" panose="020F0502020204030204" pitchFamily="34" charset="0"/>
                <a:cs typeface="Calibri" panose="020F0502020204030204" pitchFamily="34" charset="0"/>
              </a:rPr>
              <a:t>Note. </a:t>
            </a:r>
            <a:r>
              <a:rPr lang="en-US" sz="900" dirty="0">
                <a:solidFill>
                  <a:srgbClr val="5F5F5F"/>
                </a:solidFill>
                <a:latin typeface="Calibri" panose="020F0502020204030204" pitchFamily="34" charset="0"/>
                <a:cs typeface="Calibri" panose="020F0502020204030204" pitchFamily="34" charset="0"/>
              </a:rPr>
              <a:t>Deaths of persons with HIV infection, stage 3 (AIDS) may be due to any cause. </a:t>
            </a:r>
            <a:r>
              <a:rPr lang="en-US" sz="900" dirty="0">
                <a:solidFill>
                  <a:srgbClr val="5F5F5F"/>
                </a:solidFill>
                <a:latin typeface="Calibri" panose="020F0502020204030204" pitchFamily="34" charset="0"/>
              </a:rPr>
              <a:t>Cumulative data are from the beginning of the epidemic through 2021.</a:t>
            </a:r>
            <a:endParaRPr lang="en-US" sz="900" dirty="0">
              <a:solidFill>
                <a:srgbClr val="5F5F5F"/>
              </a:solidFill>
              <a:latin typeface="Calibri" panose="020F0502020204030204" pitchFamily="34" charset="0"/>
              <a:cs typeface="Calibri" panose="020F0502020204030204" pitchFamily="34" charset="0"/>
            </a:endParaRPr>
          </a:p>
          <a:p>
            <a:pPr marL="285750" indent="-285750" fontAlgn="auto">
              <a:lnSpc>
                <a:spcPts val="900"/>
              </a:lnSpc>
              <a:spcBef>
                <a:spcPts val="0"/>
              </a:spcBef>
              <a:spcAft>
                <a:spcPts val="0"/>
              </a:spcAft>
              <a:defRPr/>
            </a:pPr>
            <a:r>
              <a:rPr lang="en-US" sz="900" baseline="30000" dirty="0">
                <a:solidFill>
                  <a:srgbClr val="5F5F5F"/>
                </a:solidFill>
                <a:latin typeface="Calibri" panose="020F0502020204030204" pitchFamily="34" charset="0"/>
                <a:cs typeface="Calibri" panose="020F0502020204030204" pitchFamily="34" charset="0"/>
              </a:rPr>
              <a:t>a</a:t>
            </a:r>
            <a:r>
              <a:rPr lang="en-US" sz="900" dirty="0">
                <a:solidFill>
                  <a:srgbClr val="5F5F5F"/>
                </a:solidFill>
                <a:latin typeface="Calibri" panose="020F0502020204030204" pitchFamily="34" charset="0"/>
                <a:cs typeface="Calibri" panose="020F0502020204030204" pitchFamily="34" charset="0"/>
              </a:rPr>
              <a:t> Includes Asian/Pacific Islander legacy cases	</a:t>
            </a:r>
          </a:p>
          <a:p>
            <a:pPr marL="285750" indent="-285750" fontAlgn="auto">
              <a:lnSpc>
                <a:spcPts val="900"/>
              </a:lnSpc>
              <a:spcBef>
                <a:spcPts val="0"/>
              </a:spcBef>
              <a:spcAft>
                <a:spcPts val="0"/>
              </a:spcAft>
              <a:defRPr/>
            </a:pPr>
            <a:r>
              <a:rPr lang="en-US" sz="900" baseline="30000" dirty="0">
                <a:solidFill>
                  <a:srgbClr val="5F5F5F"/>
                </a:solidFill>
                <a:latin typeface="Calibri" panose="020F0502020204030204" pitchFamily="34" charset="0"/>
                <a:cs typeface="Calibri" panose="020F0502020204030204" pitchFamily="34" charset="0"/>
              </a:rPr>
              <a:t>b</a:t>
            </a:r>
            <a:r>
              <a:rPr lang="en-US" sz="900" dirty="0">
                <a:solidFill>
                  <a:srgbClr val="5F5F5F"/>
                </a:solidFill>
                <a:latin typeface="Calibri" panose="020F0502020204030204" pitchFamily="34" charset="0"/>
                <a:cs typeface="Calibri" panose="020F0502020204030204" pitchFamily="34" charset="0"/>
              </a:rPr>
              <a:t> Hispanic/Latino persons can be of any race. 	</a:t>
            </a:r>
          </a:p>
          <a:p>
            <a:pPr marL="285750" indent="-285750" fontAlgn="auto">
              <a:lnSpc>
                <a:spcPts val="900"/>
              </a:lnSpc>
              <a:spcBef>
                <a:spcPts val="0"/>
              </a:spcBef>
              <a:spcAft>
                <a:spcPts val="0"/>
              </a:spcAft>
              <a:defRPr/>
            </a:pPr>
            <a:r>
              <a:rPr lang="en-US" sz="900" baseline="30000" dirty="0">
                <a:solidFill>
                  <a:srgbClr val="5F5F5F"/>
                </a:solidFill>
                <a:latin typeface="Calibri" panose="020F0502020204030204" pitchFamily="34" charset="0"/>
                <a:cs typeface="Calibri" panose="020F0502020204030204" pitchFamily="34" charset="0"/>
              </a:rPr>
              <a:t>c  </a:t>
            </a:r>
            <a:r>
              <a:rPr lang="en-US" sz="900" dirty="0">
                <a:solidFill>
                  <a:srgbClr val="5F5F5F"/>
                </a:solidFill>
                <a:latin typeface="Calibri" panose="020F0502020204030204" pitchFamily="34" charset="0"/>
                <a:cs typeface="Calibri" panose="020F0502020204030204" pitchFamily="34" charset="0"/>
              </a:rPr>
              <a:t>Data include persons whose race/ethnicity is unknown.</a:t>
            </a:r>
          </a:p>
        </p:txBody>
      </p:sp>
    </p:spTree>
    <p:extLst>
      <p:ext uri="{BB962C8B-B14F-4D97-AF65-F5344CB8AC3E}">
        <p14:creationId xmlns:p14="http://schemas.microsoft.com/office/powerpoint/2010/main" val="187647710"/>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6BA02333-E62F-434E-8B71-47BDD70F143E}"/>
              </a:ext>
            </a:extLst>
          </p:cNvPr>
          <p:cNvSpPr txBox="1">
            <a:spLocks/>
          </p:cNvSpPr>
          <p:nvPr/>
        </p:nvSpPr>
        <p:spPr>
          <a:xfrm>
            <a:off x="0" y="592704"/>
            <a:ext cx="9144000" cy="857250"/>
          </a:xfrm>
          <a:prstGeom prst="rect">
            <a:avLst/>
          </a:prstGeom>
        </p:spPr>
        <p:txBody>
          <a:bodyPr anchor="b" anchorCtr="0"/>
          <a:lstStyle>
            <a:lvl1pPr algn="l" rtl="0" eaLnBrk="1" fontAlgn="base" hangingPunct="1">
              <a:lnSpc>
                <a:spcPts val="3000"/>
              </a:lnSpc>
              <a:spcBef>
                <a:spcPct val="0"/>
              </a:spcBef>
              <a:spcAft>
                <a:spcPct val="0"/>
              </a:spcAft>
              <a:defRPr sz="2800" b="1" kern="1200" baseline="0">
                <a:solidFill>
                  <a:srgbClr val="00788A"/>
                </a:solidFill>
                <a:effectLst/>
                <a:latin typeface="Calibri" pitchFamily="34" charset="0"/>
                <a:ea typeface="+mj-ea"/>
                <a:cs typeface="+mj-cs"/>
              </a:defRPr>
            </a:lvl1pPr>
            <a:lvl2pPr algn="ctr" rtl="0" eaLnBrk="1" fontAlgn="base" hangingPunct="1">
              <a:spcBef>
                <a:spcPct val="0"/>
              </a:spcBef>
              <a:spcAft>
                <a:spcPct val="0"/>
              </a:spcAft>
              <a:defRPr sz="4400">
                <a:solidFill>
                  <a:schemeClr val="tx1"/>
                </a:solidFill>
                <a:latin typeface="Myriad Web Pro" panose="020B0503030403020204" pitchFamily="34" charset="0"/>
              </a:defRPr>
            </a:lvl2pPr>
            <a:lvl3pPr algn="ctr" rtl="0" eaLnBrk="1" fontAlgn="base" hangingPunct="1">
              <a:spcBef>
                <a:spcPct val="0"/>
              </a:spcBef>
              <a:spcAft>
                <a:spcPct val="0"/>
              </a:spcAft>
              <a:defRPr sz="4400">
                <a:solidFill>
                  <a:schemeClr val="tx1"/>
                </a:solidFill>
                <a:latin typeface="Myriad Web Pro" panose="020B0503030403020204" pitchFamily="34" charset="0"/>
              </a:defRPr>
            </a:lvl3pPr>
            <a:lvl4pPr algn="ctr" rtl="0" eaLnBrk="1" fontAlgn="base" hangingPunct="1">
              <a:spcBef>
                <a:spcPct val="0"/>
              </a:spcBef>
              <a:spcAft>
                <a:spcPct val="0"/>
              </a:spcAft>
              <a:defRPr sz="4400">
                <a:solidFill>
                  <a:schemeClr val="tx1"/>
                </a:solidFill>
                <a:latin typeface="Myriad Web Pro" panose="020B0503030403020204" pitchFamily="34" charset="0"/>
              </a:defRPr>
            </a:lvl4pPr>
            <a:lvl5pPr algn="ctr" rtl="0" eaLnBrk="1" fontAlgn="base" hangingPunct="1">
              <a:spcBef>
                <a:spcPct val="0"/>
              </a:spcBef>
              <a:spcAft>
                <a:spcPct val="0"/>
              </a:spcAft>
              <a:defRPr sz="4400">
                <a:solidFill>
                  <a:schemeClr val="tx1"/>
                </a:solidFill>
                <a:latin typeface="Myriad Web Pro" panose="020B0503030403020204" pitchFamily="34" charset="0"/>
              </a:defRPr>
            </a:lvl5pPr>
            <a:lvl6pPr marL="457200" algn="ctr" rtl="0" eaLnBrk="1" fontAlgn="base" hangingPunct="1">
              <a:spcBef>
                <a:spcPct val="0"/>
              </a:spcBef>
              <a:spcAft>
                <a:spcPct val="0"/>
              </a:spcAft>
              <a:defRPr sz="4400">
                <a:solidFill>
                  <a:schemeClr val="tx1"/>
                </a:solidFill>
                <a:latin typeface="Myriad Web Pro" panose="020B0503030403020204" pitchFamily="34" charset="0"/>
              </a:defRPr>
            </a:lvl6pPr>
            <a:lvl7pPr marL="914400" algn="ctr" rtl="0" eaLnBrk="1" fontAlgn="base" hangingPunct="1">
              <a:spcBef>
                <a:spcPct val="0"/>
              </a:spcBef>
              <a:spcAft>
                <a:spcPct val="0"/>
              </a:spcAft>
              <a:defRPr sz="4400">
                <a:solidFill>
                  <a:schemeClr val="tx1"/>
                </a:solidFill>
                <a:latin typeface="Myriad Web Pro" panose="020B0503030403020204" pitchFamily="34" charset="0"/>
              </a:defRPr>
            </a:lvl7pPr>
            <a:lvl8pPr marL="1371600" algn="ctr" rtl="0" eaLnBrk="1" fontAlgn="base" hangingPunct="1">
              <a:spcBef>
                <a:spcPct val="0"/>
              </a:spcBef>
              <a:spcAft>
                <a:spcPct val="0"/>
              </a:spcAft>
              <a:defRPr sz="4400">
                <a:solidFill>
                  <a:schemeClr val="tx1"/>
                </a:solidFill>
                <a:latin typeface="Myriad Web Pro" panose="020B0503030403020204" pitchFamily="34" charset="0"/>
              </a:defRPr>
            </a:lvl8pPr>
            <a:lvl9pPr marL="1828800" algn="ctr" rtl="0" eaLnBrk="1" fontAlgn="base" hangingPunct="1">
              <a:spcBef>
                <a:spcPct val="0"/>
              </a:spcBef>
              <a:spcAft>
                <a:spcPct val="0"/>
              </a:spcAft>
              <a:defRPr sz="4400">
                <a:solidFill>
                  <a:schemeClr val="tx1"/>
                </a:solidFill>
                <a:latin typeface="Myriad Web Pro" panose="020B0503030403020204" pitchFamily="34" charset="0"/>
              </a:defRPr>
            </a:lvl9pPr>
          </a:lstStyle>
          <a:p>
            <a:pPr algn="ctr">
              <a:lnSpc>
                <a:spcPts val="2600"/>
              </a:lnSpc>
            </a:pPr>
            <a:r>
              <a:rPr lang="en-US" sz="2000" dirty="0"/>
              <a:t>Stage 3 (AIDS) Classifications and Deaths (Any Cause) of Persons with Stage 3 (AIDS) among Males Aged ≥13 Years, Based on Assigned Sex at Birth, by Transmission Category, Cumulative as of Year-End 2021—United States and 6 Dependent Areas</a:t>
            </a:r>
            <a:br>
              <a:rPr lang="en-US" sz="2000" dirty="0"/>
            </a:br>
            <a:endParaRPr lang="en-US" sz="2000" dirty="0"/>
          </a:p>
        </p:txBody>
      </p:sp>
      <p:pic>
        <p:nvPicPr>
          <p:cNvPr id="2" name="Picture 1" descr="This slide presents for the United States and 6 dependent areas the numbers of HIV infection, stage 3 (AIDS) classifications and deaths of persons with stage 3 (AIDS) among males aged ≥13 years, by transmission category and cumulative as of year-end 2021. Deaths of persons with HIV infection ever classified as stage 3 (AIDS) may be due to any cause. By year-2021, among males aged ≥13 years, there were 1,048,648 stage 3 (AIDS) classifications and 639,476 deaths among persons with Stage 3 (AIDS). &#10; &#10;As of year-end 2021, males with HIV infection attributed to male-to-male sexual contact (MMSC) accounted for the largest percentages for both cumulative stage 3 (AIDS) classifications (61.2%) and deaths of persons with stage 3 (AIDS) (56.5%), followed by males with infection attributed to injection drug use (IDU) for cumulative stage 3 (AIDS) classifications (18.9%) and deaths of persons with stage 3 (AIDS) (24.2%).&#10;&#10;Data have been statistically adjusted to account for missing transmission category. Cumulative data are from the beginning of the epidemic through 2021. &#10;&#10;Transmission category is classified based on a hierarchy of the risk factors most likely responsible for HIV transmission; classification is determined based on the person’s assigned sex at birth. Data have been statistically adjusted to account for missing transmission category, therefore values may not sum to column subtotals and total. &#10;&#10;Male-to-male sexual contact (MMSC) includes individuals assigned male sex at birth, regardless of current gender identity, who have had sexual contact with other males, and individuals assigned male sex at birth who have had sexual contact with both males and females (i.e., bisexual contact).&#10;&#10;Injection drug use (IDU) includes persons who injected nonprescription drugs or who injected prescription drugs for nonmedical purposes. Also includes injection of drugs prescribed to persons if there is evidence that injection equipment was shared (e.g., syringes, needles, cookers).&#10;&#10;Heterosexual contact is with a person known to have, or with a risk factor for, HIV infection.&#10;&#10;Perinatal exposure includes persons who were exposed to HIV perinatally and were aged ≥13 years at time of stage 3 classification or death.&#10;&#10;Other risk factors combined, including hemophilia, blood transfusion, and risk factor not reported or not identified.&#10;&#10;Because column totals for numbers were calculated independently of the values for the subpopulations, the values in each column may not sum to the column total.">
            <a:extLst>
              <a:ext uri="{FF2B5EF4-FFF2-40B4-BE49-F238E27FC236}">
                <a16:creationId xmlns:a16="http://schemas.microsoft.com/office/drawing/2014/main" id="{23DB75E7-7636-5645-9359-D2D1C0952699}"/>
              </a:ext>
            </a:extLst>
          </p:cNvPr>
          <p:cNvPicPr>
            <a:picLocks noChangeAspect="1"/>
          </p:cNvPicPr>
          <p:nvPr/>
        </p:nvPicPr>
        <p:blipFill>
          <a:blip r:embed="rId3"/>
          <a:stretch>
            <a:fillRect/>
          </a:stretch>
        </p:blipFill>
        <p:spPr>
          <a:xfrm>
            <a:off x="1087834" y="1071108"/>
            <a:ext cx="6968332" cy="2560542"/>
          </a:xfrm>
          <a:prstGeom prst="rect">
            <a:avLst/>
          </a:prstGeom>
        </p:spPr>
      </p:pic>
      <p:sp>
        <p:nvSpPr>
          <p:cNvPr id="9" name="Text Placeholder 3">
            <a:extLst>
              <a:ext uri="{FF2B5EF4-FFF2-40B4-BE49-F238E27FC236}">
                <a16:creationId xmlns:a16="http://schemas.microsoft.com/office/drawing/2014/main" id="{993D17E9-7534-449D-B11B-C9D792B5C72E}"/>
              </a:ext>
            </a:extLst>
          </p:cNvPr>
          <p:cNvSpPr txBox="1">
            <a:spLocks/>
          </p:cNvSpPr>
          <p:nvPr/>
        </p:nvSpPr>
        <p:spPr>
          <a:xfrm>
            <a:off x="890808" y="3578942"/>
            <a:ext cx="8088877" cy="1481196"/>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7338" indent="-287338" fontAlgn="auto">
              <a:lnSpc>
                <a:spcPts val="900"/>
              </a:lnSpc>
              <a:spcBef>
                <a:spcPts val="0"/>
              </a:spcBef>
              <a:spcAft>
                <a:spcPts val="0"/>
              </a:spcAft>
              <a:defRPr/>
            </a:pPr>
            <a:r>
              <a:rPr kumimoji="0" lang="en-US" sz="900" b="0" i="1" u="none" strike="noStrike" kern="1200" cap="none" spc="0" normalizeH="0" baseline="0" noProof="0" dirty="0">
                <a:ln>
                  <a:noFill/>
                </a:ln>
                <a:solidFill>
                  <a:srgbClr val="5F5F5F"/>
                </a:solidFill>
                <a:effectLst/>
                <a:uLnTx/>
                <a:uFillTx/>
                <a:latin typeface="Calibri" panose="020F0502020204030204" pitchFamily="34" charset="0"/>
              </a:rPr>
              <a:t>Note</a:t>
            </a:r>
            <a:r>
              <a:rPr kumimoji="0" lang="en-US" sz="900" b="0" i="0" u="none" strike="noStrike" kern="1200" cap="none" spc="0" normalizeH="0" baseline="0" noProof="0" dirty="0">
                <a:ln>
                  <a:noFill/>
                </a:ln>
                <a:solidFill>
                  <a:srgbClr val="5F5F5F"/>
                </a:solidFill>
                <a:effectLst/>
                <a:uLnTx/>
                <a:uFillTx/>
                <a:latin typeface="Calibri" panose="020F0502020204030204" pitchFamily="34" charset="0"/>
              </a:rPr>
              <a:t>. </a:t>
            </a:r>
            <a:r>
              <a:rPr lang="en-US" sz="900" dirty="0">
                <a:solidFill>
                  <a:srgbClr val="5F5F5F"/>
                </a:solidFill>
                <a:latin typeface="Calibri" panose="020F0502020204030204" pitchFamily="34" charset="0"/>
              </a:rPr>
              <a:t>Deaths of persons with HIV infection, stage 3 (AIDS) may be due to any cause</a:t>
            </a:r>
            <a:r>
              <a:rPr lang="en-US" sz="900" dirty="0">
                <a:solidFill>
                  <a:srgbClr val="5F5F5F"/>
                </a:solidFill>
                <a:latin typeface="Calibri" panose="020F0502020204030204" pitchFamily="34" charset="0"/>
                <a:cs typeface="Calibri" panose="020F0502020204030204" pitchFamily="34" charset="0"/>
              </a:rPr>
              <a:t>. Data have been statistically adjusted to account for missing transmission category. </a:t>
            </a:r>
            <a:r>
              <a:rPr lang="en-US" sz="900" dirty="0">
                <a:solidFill>
                  <a:srgbClr val="5F5F5F"/>
                </a:solidFill>
                <a:latin typeface="Calibri" panose="020F0502020204030204" pitchFamily="34" charset="0"/>
              </a:rPr>
              <a:t>Cumulative data are from the beginning of the epidemic through 2021.</a:t>
            </a:r>
            <a:endParaRPr kumimoji="0" lang="en-US" sz="900" b="0" i="0" u="none" strike="noStrike" kern="1200" cap="none" spc="0" normalizeH="0" baseline="0" noProof="0" dirty="0">
              <a:ln>
                <a:noFill/>
              </a:ln>
              <a:solidFill>
                <a:srgbClr val="5F5F5F"/>
              </a:solidFill>
              <a:effectLst/>
              <a:uLnTx/>
              <a:uFillTx/>
              <a:latin typeface="Calibri" panose="020F0502020204030204" pitchFamily="34" charset="0"/>
            </a:endParaRPr>
          </a:p>
          <a:p>
            <a:pPr marL="0" indent="0">
              <a:lnSpc>
                <a:spcPts val="900"/>
              </a:lnSpc>
              <a:spcBef>
                <a:spcPts val="0"/>
              </a:spcBef>
            </a:pPr>
            <a:r>
              <a:rPr lang="en-US" sz="900" baseline="30000" dirty="0">
                <a:solidFill>
                  <a:srgbClr val="5F5F5F"/>
                </a:solidFill>
                <a:latin typeface="Calibri" panose="020F0502020204030204" pitchFamily="34" charset="0"/>
                <a:cs typeface="Calibri" panose="020F0502020204030204" pitchFamily="34" charset="0"/>
              </a:rPr>
              <a:t>a </a:t>
            </a:r>
            <a:r>
              <a:rPr lang="en-US" sz="900" dirty="0">
                <a:solidFill>
                  <a:srgbClr val="5F5F5F"/>
                </a:solidFill>
                <a:latin typeface="Calibri" panose="020F0502020204030204" pitchFamily="34" charset="0"/>
                <a:cs typeface="Calibri" panose="020F0502020204030204" pitchFamily="34" charset="0"/>
              </a:rPr>
              <a:t>Transmission category is classified based on a hierarchy of the risk factors most likely responsible for HIV transmission; classification is determined based on the person’s assigned sex at birth. Data have been statistically adjusted to account for missing transmission category, therefore values may not sum to column subtotals and total.</a:t>
            </a:r>
            <a:endParaRPr lang="en-US" sz="900" baseline="30000" dirty="0">
              <a:solidFill>
                <a:srgbClr val="5F5F5F"/>
              </a:solidFill>
              <a:latin typeface="Calibri" panose="020F0502020204030204" pitchFamily="34" charset="0"/>
              <a:cs typeface="Calibri" panose="020F0502020204030204" pitchFamily="34" charset="0"/>
            </a:endParaRPr>
          </a:p>
          <a:p>
            <a:pPr marL="0" indent="0">
              <a:lnSpc>
                <a:spcPts val="900"/>
              </a:lnSpc>
              <a:spcBef>
                <a:spcPts val="0"/>
              </a:spcBef>
            </a:pPr>
            <a:r>
              <a:rPr lang="en-US" sz="900" baseline="30000" dirty="0">
                <a:solidFill>
                  <a:srgbClr val="5F5F5F"/>
                </a:solidFill>
                <a:latin typeface="Calibri" panose="020F0502020204030204" pitchFamily="34" charset="0"/>
                <a:cs typeface="Calibri" panose="020F0502020204030204" pitchFamily="34" charset="0"/>
              </a:rPr>
              <a:t>b</a:t>
            </a:r>
            <a:r>
              <a:rPr lang="en-US" sz="900" dirty="0">
                <a:solidFill>
                  <a:srgbClr val="5F5F5F"/>
                </a:solidFill>
                <a:latin typeface="Calibri" panose="020F0502020204030204" pitchFamily="34" charset="0"/>
                <a:cs typeface="Calibri" panose="020F0502020204030204" pitchFamily="34" charset="0"/>
              </a:rPr>
              <a:t> Includes individuals assigned male sex at birth, regardless of current gender identity, who have had sexual contact with other males, and individuals assigned male sex at birth who have had sexual contact with both males and females (i.e., bisexual contact).</a:t>
            </a:r>
          </a:p>
          <a:p>
            <a:pPr marL="0" indent="0">
              <a:lnSpc>
                <a:spcPts val="900"/>
              </a:lnSpc>
              <a:spcBef>
                <a:spcPts val="0"/>
              </a:spcBef>
            </a:pPr>
            <a:r>
              <a:rPr lang="en-US" sz="900" baseline="30000" dirty="0">
                <a:solidFill>
                  <a:srgbClr val="5F5F5F"/>
                </a:solidFill>
                <a:latin typeface="Calibri" panose="020F0502020204030204" pitchFamily="34" charset="0"/>
                <a:cs typeface="Calibri" panose="020F0502020204030204" pitchFamily="34" charset="0"/>
              </a:rPr>
              <a:t>c </a:t>
            </a:r>
            <a:r>
              <a:rPr lang="en-US" sz="900" dirty="0">
                <a:solidFill>
                  <a:srgbClr val="5F5F5F"/>
                </a:solidFill>
                <a:latin typeface="Calibri" panose="020F0502020204030204" pitchFamily="34" charset="0"/>
                <a:cs typeface="Calibri" panose="020F0502020204030204" pitchFamily="34" charset="0"/>
              </a:rPr>
              <a:t>Includes persons who injected nonprescription drugs or who injected prescription drugs for nonmedical purposes. Also includes injection of drugs prescribed to persons if there is evidence that injection equipment was shared (e.g., syringes, needles, cookers).</a:t>
            </a:r>
          </a:p>
          <a:p>
            <a:pPr marL="0" indent="0">
              <a:lnSpc>
                <a:spcPts val="900"/>
              </a:lnSpc>
              <a:spcBef>
                <a:spcPts val="0"/>
              </a:spcBef>
            </a:pPr>
            <a:r>
              <a:rPr lang="en-US" sz="900" baseline="30000" dirty="0">
                <a:solidFill>
                  <a:srgbClr val="5F5F5F"/>
                </a:solidFill>
                <a:latin typeface="Calibri" panose="020F0502020204030204" pitchFamily="34" charset="0"/>
                <a:cs typeface="Calibri" panose="020F0502020204030204" pitchFamily="34" charset="0"/>
              </a:rPr>
              <a:t>d</a:t>
            </a:r>
            <a:r>
              <a:rPr lang="en-US" sz="900" dirty="0">
                <a:solidFill>
                  <a:srgbClr val="5F5F5F"/>
                </a:solidFill>
                <a:latin typeface="Calibri" panose="020F0502020204030204" pitchFamily="34" charset="0"/>
                <a:cs typeface="Calibri" panose="020F0502020204030204" pitchFamily="34" charset="0"/>
              </a:rPr>
              <a:t> Heterosexual contact with a person known to have, or with a risk factor for, HIV infection.</a:t>
            </a:r>
          </a:p>
          <a:p>
            <a:pPr marL="0" indent="0">
              <a:lnSpc>
                <a:spcPts val="900"/>
              </a:lnSpc>
              <a:spcBef>
                <a:spcPts val="0"/>
              </a:spcBef>
            </a:pPr>
            <a:r>
              <a:rPr lang="en-US" sz="900" baseline="30000" dirty="0">
                <a:solidFill>
                  <a:srgbClr val="5F5F5F"/>
                </a:solidFill>
                <a:latin typeface="Calibri" panose="020F0502020204030204" pitchFamily="34" charset="0"/>
              </a:rPr>
              <a:t>e </a:t>
            </a:r>
            <a:r>
              <a:rPr lang="en-US" sz="900" dirty="0">
                <a:solidFill>
                  <a:srgbClr val="5F5F5F"/>
                </a:solidFill>
                <a:latin typeface="Calibri" panose="020F0502020204030204" pitchFamily="34" charset="0"/>
              </a:rPr>
              <a:t>Individuals were aged ≥13 years at time of stage 3 classification or death. </a:t>
            </a:r>
          </a:p>
          <a:p>
            <a:pPr marL="0" indent="0">
              <a:lnSpc>
                <a:spcPts val="900"/>
              </a:lnSpc>
              <a:spcBef>
                <a:spcPts val="0"/>
              </a:spcBef>
            </a:pPr>
            <a:r>
              <a:rPr lang="en-US" sz="900" baseline="30000" dirty="0">
                <a:solidFill>
                  <a:srgbClr val="5F5F5F"/>
                </a:solidFill>
                <a:latin typeface="Calibri" panose="020F0502020204030204" pitchFamily="34" charset="0"/>
              </a:rPr>
              <a:t>f </a:t>
            </a:r>
            <a:r>
              <a:rPr lang="en-US" sz="900" dirty="0">
                <a:solidFill>
                  <a:srgbClr val="5F5F5F"/>
                </a:solidFill>
                <a:latin typeface="Calibri" panose="020F0502020204030204" pitchFamily="34" charset="0"/>
                <a:cs typeface="Calibri" panose="020F0502020204030204" pitchFamily="34" charset="0"/>
              </a:rPr>
              <a:t>Other risk factors including hemophilia, blood transfusion, and risk factor not reported or not identified.</a:t>
            </a:r>
          </a:p>
          <a:p>
            <a:pPr marL="283464" marR="0" lvl="0" indent="-457200" algn="l" defTabSz="914400" rtl="0" eaLnBrk="1" fontAlgn="auto" latinLnBrk="0" hangingPunct="1">
              <a:lnSpc>
                <a:spcPts val="900"/>
              </a:lnSpc>
              <a:spcBef>
                <a:spcPts val="0"/>
              </a:spcBef>
              <a:spcAft>
                <a:spcPts val="0"/>
              </a:spcAft>
              <a:buClrTx/>
              <a:buSzTx/>
              <a:buFont typeface="Arial" pitchFamily="34" charset="0"/>
              <a:buNone/>
              <a:tabLst/>
              <a:defRPr/>
            </a:pPr>
            <a:r>
              <a:rPr kumimoji="0" lang="en-US" sz="900" b="0" i="0" u="none" strike="noStrike" kern="1200" cap="none" spc="0" normalizeH="0" baseline="30000" noProof="0" dirty="0">
                <a:ln>
                  <a:noFill/>
                </a:ln>
                <a:solidFill>
                  <a:srgbClr val="5F5F5F"/>
                </a:solidFill>
                <a:effectLst/>
                <a:uLnTx/>
                <a:uFillTx/>
                <a:latin typeface="Calibri" panose="020F0502020204030204" pitchFamily="34" charset="0"/>
              </a:rPr>
              <a:t>g</a:t>
            </a:r>
            <a:r>
              <a:rPr kumimoji="0" lang="en-US" sz="900" b="0" i="0" u="none" strike="noStrike" kern="1200" cap="none" spc="0" normalizeH="0" baseline="0" noProof="0" dirty="0">
                <a:ln>
                  <a:noFill/>
                </a:ln>
                <a:solidFill>
                  <a:srgbClr val="5F5F5F"/>
                </a:solidFill>
                <a:effectLst/>
                <a:uLnTx/>
                <a:uFillTx/>
                <a:latin typeface="Calibri" panose="020F0502020204030204" pitchFamily="34" charset="0"/>
              </a:rPr>
              <a:t> Because column totals for numbers were calculated independently of the values for the subpopulations, the values in each column may not sum to the column total.</a:t>
            </a:r>
          </a:p>
        </p:txBody>
      </p:sp>
    </p:spTree>
    <p:extLst>
      <p:ext uri="{BB962C8B-B14F-4D97-AF65-F5344CB8AC3E}">
        <p14:creationId xmlns:p14="http://schemas.microsoft.com/office/powerpoint/2010/main" val="343132169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6BA02333-E62F-434E-8B71-47BDD70F143E}"/>
              </a:ext>
            </a:extLst>
          </p:cNvPr>
          <p:cNvSpPr txBox="1">
            <a:spLocks/>
          </p:cNvSpPr>
          <p:nvPr/>
        </p:nvSpPr>
        <p:spPr>
          <a:xfrm>
            <a:off x="1" y="625881"/>
            <a:ext cx="9143999" cy="857250"/>
          </a:xfrm>
          <a:prstGeom prst="rect">
            <a:avLst/>
          </a:prstGeom>
        </p:spPr>
        <p:txBody>
          <a:bodyPr anchor="b" anchorCtr="0"/>
          <a:lstStyle>
            <a:lvl1pPr algn="l" rtl="0" eaLnBrk="1" fontAlgn="base" hangingPunct="1">
              <a:lnSpc>
                <a:spcPts val="3000"/>
              </a:lnSpc>
              <a:spcBef>
                <a:spcPct val="0"/>
              </a:spcBef>
              <a:spcAft>
                <a:spcPct val="0"/>
              </a:spcAft>
              <a:defRPr sz="2800" b="1" kern="1200" baseline="0">
                <a:solidFill>
                  <a:srgbClr val="00788A"/>
                </a:solidFill>
                <a:effectLst/>
                <a:latin typeface="Calibri" pitchFamily="34" charset="0"/>
                <a:ea typeface="+mj-ea"/>
                <a:cs typeface="+mj-cs"/>
              </a:defRPr>
            </a:lvl1pPr>
            <a:lvl2pPr algn="ctr" rtl="0" eaLnBrk="1" fontAlgn="base" hangingPunct="1">
              <a:spcBef>
                <a:spcPct val="0"/>
              </a:spcBef>
              <a:spcAft>
                <a:spcPct val="0"/>
              </a:spcAft>
              <a:defRPr sz="4400">
                <a:solidFill>
                  <a:schemeClr val="tx1"/>
                </a:solidFill>
                <a:latin typeface="Myriad Web Pro" panose="020B0503030403020204" pitchFamily="34" charset="0"/>
              </a:defRPr>
            </a:lvl2pPr>
            <a:lvl3pPr algn="ctr" rtl="0" eaLnBrk="1" fontAlgn="base" hangingPunct="1">
              <a:spcBef>
                <a:spcPct val="0"/>
              </a:spcBef>
              <a:spcAft>
                <a:spcPct val="0"/>
              </a:spcAft>
              <a:defRPr sz="4400">
                <a:solidFill>
                  <a:schemeClr val="tx1"/>
                </a:solidFill>
                <a:latin typeface="Myriad Web Pro" panose="020B0503030403020204" pitchFamily="34" charset="0"/>
              </a:defRPr>
            </a:lvl3pPr>
            <a:lvl4pPr algn="ctr" rtl="0" eaLnBrk="1" fontAlgn="base" hangingPunct="1">
              <a:spcBef>
                <a:spcPct val="0"/>
              </a:spcBef>
              <a:spcAft>
                <a:spcPct val="0"/>
              </a:spcAft>
              <a:defRPr sz="4400">
                <a:solidFill>
                  <a:schemeClr val="tx1"/>
                </a:solidFill>
                <a:latin typeface="Myriad Web Pro" panose="020B0503030403020204" pitchFamily="34" charset="0"/>
              </a:defRPr>
            </a:lvl4pPr>
            <a:lvl5pPr algn="ctr" rtl="0" eaLnBrk="1" fontAlgn="base" hangingPunct="1">
              <a:spcBef>
                <a:spcPct val="0"/>
              </a:spcBef>
              <a:spcAft>
                <a:spcPct val="0"/>
              </a:spcAft>
              <a:defRPr sz="4400">
                <a:solidFill>
                  <a:schemeClr val="tx1"/>
                </a:solidFill>
                <a:latin typeface="Myriad Web Pro" panose="020B0503030403020204" pitchFamily="34" charset="0"/>
              </a:defRPr>
            </a:lvl5pPr>
            <a:lvl6pPr marL="457200" algn="ctr" rtl="0" eaLnBrk="1" fontAlgn="base" hangingPunct="1">
              <a:spcBef>
                <a:spcPct val="0"/>
              </a:spcBef>
              <a:spcAft>
                <a:spcPct val="0"/>
              </a:spcAft>
              <a:defRPr sz="4400">
                <a:solidFill>
                  <a:schemeClr val="tx1"/>
                </a:solidFill>
                <a:latin typeface="Myriad Web Pro" panose="020B0503030403020204" pitchFamily="34" charset="0"/>
              </a:defRPr>
            </a:lvl6pPr>
            <a:lvl7pPr marL="914400" algn="ctr" rtl="0" eaLnBrk="1" fontAlgn="base" hangingPunct="1">
              <a:spcBef>
                <a:spcPct val="0"/>
              </a:spcBef>
              <a:spcAft>
                <a:spcPct val="0"/>
              </a:spcAft>
              <a:defRPr sz="4400">
                <a:solidFill>
                  <a:schemeClr val="tx1"/>
                </a:solidFill>
                <a:latin typeface="Myriad Web Pro" panose="020B0503030403020204" pitchFamily="34" charset="0"/>
              </a:defRPr>
            </a:lvl7pPr>
            <a:lvl8pPr marL="1371600" algn="ctr" rtl="0" eaLnBrk="1" fontAlgn="base" hangingPunct="1">
              <a:spcBef>
                <a:spcPct val="0"/>
              </a:spcBef>
              <a:spcAft>
                <a:spcPct val="0"/>
              </a:spcAft>
              <a:defRPr sz="4400">
                <a:solidFill>
                  <a:schemeClr val="tx1"/>
                </a:solidFill>
                <a:latin typeface="Myriad Web Pro" panose="020B0503030403020204" pitchFamily="34" charset="0"/>
              </a:defRPr>
            </a:lvl8pPr>
            <a:lvl9pPr marL="1828800" algn="ctr" rtl="0" eaLnBrk="1" fontAlgn="base" hangingPunct="1">
              <a:spcBef>
                <a:spcPct val="0"/>
              </a:spcBef>
              <a:spcAft>
                <a:spcPct val="0"/>
              </a:spcAft>
              <a:defRPr sz="4400">
                <a:solidFill>
                  <a:schemeClr val="tx1"/>
                </a:solidFill>
                <a:latin typeface="Myriad Web Pro" panose="020B0503030403020204" pitchFamily="34" charset="0"/>
              </a:defRPr>
            </a:lvl9pPr>
          </a:lstStyle>
          <a:p>
            <a:pPr algn="ctr">
              <a:lnSpc>
                <a:spcPts val="2600"/>
              </a:lnSpc>
            </a:pPr>
            <a:r>
              <a:rPr lang="en-US" sz="2000" dirty="0"/>
              <a:t>Stage 3 (AIDS) Classifications and Deaths (Any Cause) of Persons with Stage 3 (AIDS) among Females Aged ≥13 Years, Based on Assigned Sex at Birth, by Transmission Category, Cumulative as of Year-End 2021 —United States and 6 Dependent Areas</a:t>
            </a:r>
            <a:br>
              <a:rPr lang="en-US" sz="2000" dirty="0"/>
            </a:br>
            <a:endParaRPr lang="en-US" sz="2000" dirty="0"/>
          </a:p>
        </p:txBody>
      </p:sp>
      <p:pic>
        <p:nvPicPr>
          <p:cNvPr id="3" name="Picture 2" descr="This slide presents for the United States and 6 dependent areas the numbers of stage 3 (AIDS) classifications and deaths of persons with stage 3 (AIDS) among females aged ≥13 years, based on assigned sex at birth, by transmission category and cumulative as of year-end 2021. Deaths of persons with HIV infection ever classified as stage 3 (AIDS) may be due to any cause. By year-2021, among females aged ≥13 years, there were 276,861 stage 3 (AIDS) classifications and 151,192 deaths among persons with Stage 3 (AIDS). &#10; &#10;As of year-end 2021, HIV infections attributed to heterosexual contact accounted for the large percentages of both cumulative stage 3 (AIDS) classifications (62.7%) and deaths of persons with stage 3 (AIDS) (51.9%) among females, followed by infections attributed to injection drug use (IDU) for cumulative stage 3 (AIDS) classifications (34.9%) and deaths of persons with stage 3 (AIDS) (45.0%).&#10;&#10;Data have been statistically adjusted to account for missing transmission category. Cumulative data are from the beginning of the epidemic through 2021. &#10;&#10;Transmission category is classified based on a hierarchy of the risk factors most likely responsible for HIV transmission; classification is determined based on the person’s assigned sex at birth. Data have been statistically adjusted to account for missing transmission category; therefore, values may not sum to column subtotals and total.  &#10;&#10;Injection drug use (IDU) includes persons who injected nonprescription drugs or who injected prescription drugs for nonmedical purposes. Also includes injection of drugs prescribed to persons if there is evidence that injection equipment was shared (e.g., syringes, needles, cookers).&#10;&#10;Heterosexual contact is with a person known to have, or with a risk factor for, HIV infection.&#10;&#10;Perinatal exposure includes persons who were exposed to HIV perinatally and were aged ≥13 years at time of stage 3 classification or death.&#10;&#10;Other risk factors combined, including hemophilia, blood transfusion, and risk factor not reported or not identified.&#10;&#10;Because column totals for numbers were calculated independently of the values for the subpopulations, the values in each column may not sum to the column total.">
            <a:extLst>
              <a:ext uri="{FF2B5EF4-FFF2-40B4-BE49-F238E27FC236}">
                <a16:creationId xmlns:a16="http://schemas.microsoft.com/office/drawing/2014/main" id="{9EAA5F53-E9F6-6FB2-9DDE-8CA23ADABDDE}"/>
              </a:ext>
            </a:extLst>
          </p:cNvPr>
          <p:cNvPicPr>
            <a:picLocks noChangeAspect="1"/>
          </p:cNvPicPr>
          <p:nvPr/>
        </p:nvPicPr>
        <p:blipFill>
          <a:blip r:embed="rId3"/>
          <a:stretch>
            <a:fillRect/>
          </a:stretch>
        </p:blipFill>
        <p:spPr>
          <a:xfrm>
            <a:off x="1103075" y="1187622"/>
            <a:ext cx="6937849" cy="2487384"/>
          </a:xfrm>
          <a:prstGeom prst="rect">
            <a:avLst/>
          </a:prstGeom>
        </p:spPr>
      </p:pic>
      <p:sp>
        <p:nvSpPr>
          <p:cNvPr id="9" name="Text Placeholder 3">
            <a:extLst>
              <a:ext uri="{FF2B5EF4-FFF2-40B4-BE49-F238E27FC236}">
                <a16:creationId xmlns:a16="http://schemas.microsoft.com/office/drawing/2014/main" id="{993D17E9-7534-449D-B11B-C9D792B5C72E}"/>
              </a:ext>
            </a:extLst>
          </p:cNvPr>
          <p:cNvSpPr txBox="1">
            <a:spLocks/>
          </p:cNvSpPr>
          <p:nvPr/>
        </p:nvSpPr>
        <p:spPr>
          <a:xfrm>
            <a:off x="994822" y="3785839"/>
            <a:ext cx="7928113" cy="1313365"/>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3464" indent="-457200" fontAlgn="auto">
              <a:lnSpc>
                <a:spcPts val="900"/>
              </a:lnSpc>
              <a:spcBef>
                <a:spcPts val="0"/>
              </a:spcBef>
              <a:spcAft>
                <a:spcPts val="0"/>
              </a:spcAft>
              <a:defRPr/>
            </a:pPr>
            <a:r>
              <a:rPr kumimoji="0" lang="en-US" sz="900" b="0" i="1" u="none" strike="noStrike" kern="1200" cap="none" spc="0" normalizeH="0" baseline="0" noProof="0" dirty="0">
                <a:ln>
                  <a:noFill/>
                </a:ln>
                <a:solidFill>
                  <a:srgbClr val="5F5F5F"/>
                </a:solidFill>
                <a:effectLst/>
                <a:uLnTx/>
                <a:uFillTx/>
                <a:latin typeface="Calibri" panose="020F0502020204030204" pitchFamily="34" charset="0"/>
              </a:rPr>
              <a:t>Note</a:t>
            </a:r>
            <a:r>
              <a:rPr kumimoji="0" lang="en-US" sz="900" b="0" i="0" u="none" strike="noStrike" kern="1200" cap="none" spc="0" normalizeH="0" baseline="0" noProof="0" dirty="0">
                <a:ln>
                  <a:noFill/>
                </a:ln>
                <a:solidFill>
                  <a:srgbClr val="5F5F5F"/>
                </a:solidFill>
                <a:effectLst/>
                <a:uLnTx/>
                <a:uFillTx/>
                <a:latin typeface="Calibri" panose="020F0502020204030204" pitchFamily="34" charset="0"/>
              </a:rPr>
              <a:t>. </a:t>
            </a:r>
            <a:r>
              <a:rPr lang="en-US" sz="900" dirty="0">
                <a:solidFill>
                  <a:srgbClr val="5F5F5F"/>
                </a:solidFill>
                <a:latin typeface="Calibri" panose="020F0502020204030204" pitchFamily="34" charset="0"/>
              </a:rPr>
              <a:t>Deaths of persons with HIV infection, stage 3 (AIDS) may be due to any cause. </a:t>
            </a:r>
            <a:r>
              <a:rPr lang="en-US" sz="900" dirty="0">
                <a:solidFill>
                  <a:srgbClr val="5F5F5F"/>
                </a:solidFill>
                <a:latin typeface="Calibri" panose="020F0502020204030204" pitchFamily="34" charset="0"/>
                <a:cs typeface="Calibri" panose="020F0502020204030204" pitchFamily="34" charset="0"/>
              </a:rPr>
              <a:t>Data have been statistically adjusted to account for missing transmission category. </a:t>
            </a:r>
            <a:r>
              <a:rPr lang="en-US" sz="900" dirty="0">
                <a:solidFill>
                  <a:srgbClr val="5F5F5F"/>
                </a:solidFill>
                <a:latin typeface="Calibri" panose="020F0502020204030204" pitchFamily="34" charset="0"/>
              </a:rPr>
              <a:t>Cumulative data are from the beginning of the epidemic through 2021.</a:t>
            </a:r>
          </a:p>
          <a:p>
            <a:pPr marL="0" indent="0" fontAlgn="auto">
              <a:lnSpc>
                <a:spcPts val="900"/>
              </a:lnSpc>
              <a:spcBef>
                <a:spcPts val="0"/>
              </a:spcBef>
              <a:spcAft>
                <a:spcPts val="0"/>
              </a:spcAft>
              <a:defRPr/>
            </a:pPr>
            <a:r>
              <a:rPr lang="en-US" sz="900" baseline="30000" dirty="0">
                <a:solidFill>
                  <a:srgbClr val="5F5F5F"/>
                </a:solidFill>
                <a:latin typeface="Calibri" panose="020F0502020204030204" pitchFamily="34" charset="0"/>
                <a:cs typeface="Calibri" panose="020F0502020204030204" pitchFamily="34" charset="0"/>
              </a:rPr>
              <a:t>a </a:t>
            </a:r>
            <a:r>
              <a:rPr lang="en-US" sz="900" dirty="0">
                <a:solidFill>
                  <a:srgbClr val="5F5F5F"/>
                </a:solidFill>
                <a:latin typeface="Calibri" panose="020F0502020204030204" pitchFamily="34" charset="0"/>
                <a:cs typeface="Calibri" panose="020F0502020204030204" pitchFamily="34" charset="0"/>
              </a:rPr>
              <a:t>Transmission category is classified based on a hierarchy of the risk factors most likely responsible for HIV transmission; classification is determined based on the person’s assigned sex at birth. Data have been statistically adjusted to account for missing transmission category, therefore values may not sum to column subtotals and total.</a:t>
            </a:r>
            <a:endParaRPr lang="en-US" sz="900" baseline="30000" dirty="0">
              <a:solidFill>
                <a:srgbClr val="5F5F5F"/>
              </a:solidFill>
              <a:latin typeface="Calibri" panose="020F0502020204030204" pitchFamily="34" charset="0"/>
              <a:cs typeface="Calibri" panose="020F0502020204030204" pitchFamily="34" charset="0"/>
            </a:endParaRPr>
          </a:p>
          <a:p>
            <a:pPr marL="0" indent="0">
              <a:lnSpc>
                <a:spcPts val="900"/>
              </a:lnSpc>
              <a:spcBef>
                <a:spcPts val="0"/>
              </a:spcBef>
            </a:pPr>
            <a:r>
              <a:rPr lang="en-US" sz="900" baseline="30000" dirty="0">
                <a:solidFill>
                  <a:srgbClr val="5F5F5F"/>
                </a:solidFill>
                <a:latin typeface="Calibri" panose="020F0502020204030204" pitchFamily="34" charset="0"/>
                <a:cs typeface="Calibri" panose="020F0502020204030204" pitchFamily="34" charset="0"/>
              </a:rPr>
              <a:t>b</a:t>
            </a:r>
            <a:r>
              <a:rPr lang="en-US" sz="900" dirty="0">
                <a:solidFill>
                  <a:srgbClr val="5F5F5F"/>
                </a:solidFill>
                <a:latin typeface="Calibri" panose="020F0502020204030204" pitchFamily="34" charset="0"/>
                <a:cs typeface="Calibri" panose="020F0502020204030204" pitchFamily="34" charset="0"/>
              </a:rPr>
              <a:t> Includes persons who injected nonprescription drugs or who injected prescription drugs for nonmedical purposes. Also includes injection of drugs prescribed to persons if there is evidence that injection equipment was shared (e.g., syringes, needles, cookers).</a:t>
            </a:r>
            <a:endParaRPr lang="en-US" sz="900" baseline="30000" dirty="0">
              <a:solidFill>
                <a:srgbClr val="5F5F5F"/>
              </a:solidFill>
              <a:latin typeface="Calibri" panose="020F0502020204030204" pitchFamily="34" charset="0"/>
              <a:cs typeface="Calibri" panose="020F0502020204030204" pitchFamily="34" charset="0"/>
            </a:endParaRPr>
          </a:p>
          <a:p>
            <a:pPr marL="0" indent="0">
              <a:lnSpc>
                <a:spcPts val="900"/>
              </a:lnSpc>
              <a:spcBef>
                <a:spcPts val="0"/>
              </a:spcBef>
            </a:pPr>
            <a:r>
              <a:rPr lang="en-US" sz="900" baseline="30000" dirty="0">
                <a:solidFill>
                  <a:srgbClr val="5F5F5F"/>
                </a:solidFill>
                <a:latin typeface="Calibri" panose="020F0502020204030204" pitchFamily="34" charset="0"/>
                <a:cs typeface="Calibri" panose="020F0502020204030204" pitchFamily="34" charset="0"/>
              </a:rPr>
              <a:t>c</a:t>
            </a:r>
            <a:r>
              <a:rPr lang="en-US" sz="900" dirty="0">
                <a:solidFill>
                  <a:srgbClr val="5F5F5F"/>
                </a:solidFill>
                <a:latin typeface="Calibri" panose="020F0502020204030204" pitchFamily="34" charset="0"/>
                <a:cs typeface="Calibri" panose="020F0502020204030204" pitchFamily="34" charset="0"/>
              </a:rPr>
              <a:t> Heterosexual contact with a person known to have, or with a risk factor for, HIV infection.</a:t>
            </a:r>
          </a:p>
          <a:p>
            <a:pPr marL="0" indent="0">
              <a:lnSpc>
                <a:spcPts val="900"/>
              </a:lnSpc>
              <a:spcBef>
                <a:spcPts val="0"/>
              </a:spcBef>
            </a:pPr>
            <a:r>
              <a:rPr lang="en-US" sz="900" baseline="30000" dirty="0">
                <a:solidFill>
                  <a:srgbClr val="5F5F5F"/>
                </a:solidFill>
                <a:latin typeface="Calibri" panose="020F0502020204030204" pitchFamily="34" charset="0"/>
                <a:cs typeface="Calibri" panose="020F0502020204030204" pitchFamily="34" charset="0"/>
              </a:rPr>
              <a:t>d</a:t>
            </a:r>
            <a:r>
              <a:rPr lang="en-US" sz="900" dirty="0">
                <a:solidFill>
                  <a:srgbClr val="5F5F5F"/>
                </a:solidFill>
                <a:latin typeface="Calibri" panose="020F0502020204030204" pitchFamily="34" charset="0"/>
                <a:cs typeface="Calibri" panose="020F0502020204030204" pitchFamily="34" charset="0"/>
              </a:rPr>
              <a:t> </a:t>
            </a:r>
            <a:r>
              <a:rPr lang="en-US" sz="900" dirty="0">
                <a:solidFill>
                  <a:srgbClr val="5F5F5F"/>
                </a:solidFill>
                <a:latin typeface="Calibri" panose="020F0502020204030204" pitchFamily="34" charset="0"/>
              </a:rPr>
              <a:t>Individuals were aged ≥13 years at time of stage 3 classification or death. </a:t>
            </a:r>
          </a:p>
          <a:p>
            <a:pPr marL="0" indent="0">
              <a:lnSpc>
                <a:spcPts val="900"/>
              </a:lnSpc>
              <a:spcBef>
                <a:spcPts val="0"/>
              </a:spcBef>
            </a:pPr>
            <a:r>
              <a:rPr lang="en-US" sz="900" baseline="30000" dirty="0">
                <a:solidFill>
                  <a:srgbClr val="5F5F5F"/>
                </a:solidFill>
                <a:latin typeface="Calibri" panose="020F0502020204030204" pitchFamily="34" charset="0"/>
              </a:rPr>
              <a:t>e </a:t>
            </a:r>
            <a:r>
              <a:rPr lang="en-US" sz="900" dirty="0">
                <a:solidFill>
                  <a:srgbClr val="5F5F5F"/>
                </a:solidFill>
                <a:latin typeface="Calibri" panose="020F0502020204030204" pitchFamily="34" charset="0"/>
                <a:cs typeface="Calibri" panose="020F0502020204030204" pitchFamily="34" charset="0"/>
              </a:rPr>
              <a:t>Other risk factors including hemophilia, blood transfusion, and risk factor not reported or not identified.</a:t>
            </a:r>
          </a:p>
          <a:p>
            <a:pPr marL="283464" indent="-457200" fontAlgn="auto">
              <a:lnSpc>
                <a:spcPts val="900"/>
              </a:lnSpc>
              <a:spcBef>
                <a:spcPts val="0"/>
              </a:spcBef>
              <a:spcAft>
                <a:spcPts val="0"/>
              </a:spcAft>
              <a:defRPr/>
            </a:pPr>
            <a:r>
              <a:rPr kumimoji="0" lang="en-US" sz="900" b="0" i="0" u="none" strike="noStrike" kern="1200" cap="none" spc="0" normalizeH="0" baseline="30000" noProof="0" dirty="0">
                <a:ln>
                  <a:noFill/>
                </a:ln>
                <a:solidFill>
                  <a:srgbClr val="5F5F5F"/>
                </a:solidFill>
                <a:effectLst/>
                <a:uLnTx/>
                <a:uFillTx/>
                <a:latin typeface="Calibri" panose="020F0502020204030204" pitchFamily="34" charset="0"/>
              </a:rPr>
              <a:t>f</a:t>
            </a:r>
            <a:r>
              <a:rPr kumimoji="0" lang="en-US" sz="900" b="0" i="0" u="none" strike="noStrike" kern="1200" cap="none" spc="0" normalizeH="0" baseline="0" noProof="0" dirty="0">
                <a:ln>
                  <a:noFill/>
                </a:ln>
                <a:solidFill>
                  <a:srgbClr val="5F5F5F"/>
                </a:solidFill>
                <a:effectLst/>
                <a:uLnTx/>
                <a:uFillTx/>
                <a:latin typeface="Calibri" panose="020F0502020204030204" pitchFamily="34" charset="0"/>
              </a:rPr>
              <a:t> Because column totals for numbers were calculated independently of the values for the subpopulations, the values in each column may not sum to the column total.</a:t>
            </a:r>
          </a:p>
        </p:txBody>
      </p:sp>
    </p:spTree>
    <p:extLst>
      <p:ext uri="{BB962C8B-B14F-4D97-AF65-F5344CB8AC3E}">
        <p14:creationId xmlns:p14="http://schemas.microsoft.com/office/powerpoint/2010/main" val="365012788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6BA02333-E62F-434E-8B71-47BDD70F143E}"/>
              </a:ext>
            </a:extLst>
          </p:cNvPr>
          <p:cNvSpPr txBox="1">
            <a:spLocks/>
          </p:cNvSpPr>
          <p:nvPr/>
        </p:nvSpPr>
        <p:spPr>
          <a:xfrm>
            <a:off x="301657" y="625881"/>
            <a:ext cx="8540685" cy="857250"/>
          </a:xfrm>
          <a:prstGeom prst="rect">
            <a:avLst/>
          </a:prstGeom>
        </p:spPr>
        <p:txBody>
          <a:bodyPr anchor="b" anchorCtr="0"/>
          <a:lstStyle>
            <a:lvl1pPr algn="l" rtl="0" eaLnBrk="1" fontAlgn="base" hangingPunct="1">
              <a:lnSpc>
                <a:spcPts val="3000"/>
              </a:lnSpc>
              <a:spcBef>
                <a:spcPct val="0"/>
              </a:spcBef>
              <a:spcAft>
                <a:spcPct val="0"/>
              </a:spcAft>
              <a:defRPr sz="2800" b="1" kern="1200" baseline="0">
                <a:solidFill>
                  <a:srgbClr val="00788A"/>
                </a:solidFill>
                <a:effectLst/>
                <a:latin typeface="Calibri" pitchFamily="34" charset="0"/>
                <a:ea typeface="+mj-ea"/>
                <a:cs typeface="+mj-cs"/>
              </a:defRPr>
            </a:lvl1pPr>
            <a:lvl2pPr algn="ctr" rtl="0" eaLnBrk="1" fontAlgn="base" hangingPunct="1">
              <a:spcBef>
                <a:spcPct val="0"/>
              </a:spcBef>
              <a:spcAft>
                <a:spcPct val="0"/>
              </a:spcAft>
              <a:defRPr sz="4400">
                <a:solidFill>
                  <a:schemeClr val="tx1"/>
                </a:solidFill>
                <a:latin typeface="Myriad Web Pro" panose="020B0503030403020204" pitchFamily="34" charset="0"/>
              </a:defRPr>
            </a:lvl2pPr>
            <a:lvl3pPr algn="ctr" rtl="0" eaLnBrk="1" fontAlgn="base" hangingPunct="1">
              <a:spcBef>
                <a:spcPct val="0"/>
              </a:spcBef>
              <a:spcAft>
                <a:spcPct val="0"/>
              </a:spcAft>
              <a:defRPr sz="4400">
                <a:solidFill>
                  <a:schemeClr val="tx1"/>
                </a:solidFill>
                <a:latin typeface="Myriad Web Pro" panose="020B0503030403020204" pitchFamily="34" charset="0"/>
              </a:defRPr>
            </a:lvl3pPr>
            <a:lvl4pPr algn="ctr" rtl="0" eaLnBrk="1" fontAlgn="base" hangingPunct="1">
              <a:spcBef>
                <a:spcPct val="0"/>
              </a:spcBef>
              <a:spcAft>
                <a:spcPct val="0"/>
              </a:spcAft>
              <a:defRPr sz="4400">
                <a:solidFill>
                  <a:schemeClr val="tx1"/>
                </a:solidFill>
                <a:latin typeface="Myriad Web Pro" panose="020B0503030403020204" pitchFamily="34" charset="0"/>
              </a:defRPr>
            </a:lvl4pPr>
            <a:lvl5pPr algn="ctr" rtl="0" eaLnBrk="1" fontAlgn="base" hangingPunct="1">
              <a:spcBef>
                <a:spcPct val="0"/>
              </a:spcBef>
              <a:spcAft>
                <a:spcPct val="0"/>
              </a:spcAft>
              <a:defRPr sz="4400">
                <a:solidFill>
                  <a:schemeClr val="tx1"/>
                </a:solidFill>
                <a:latin typeface="Myriad Web Pro" panose="020B0503030403020204" pitchFamily="34" charset="0"/>
              </a:defRPr>
            </a:lvl5pPr>
            <a:lvl6pPr marL="457200" algn="ctr" rtl="0" eaLnBrk="1" fontAlgn="base" hangingPunct="1">
              <a:spcBef>
                <a:spcPct val="0"/>
              </a:spcBef>
              <a:spcAft>
                <a:spcPct val="0"/>
              </a:spcAft>
              <a:defRPr sz="4400">
                <a:solidFill>
                  <a:schemeClr val="tx1"/>
                </a:solidFill>
                <a:latin typeface="Myriad Web Pro" panose="020B0503030403020204" pitchFamily="34" charset="0"/>
              </a:defRPr>
            </a:lvl6pPr>
            <a:lvl7pPr marL="914400" algn="ctr" rtl="0" eaLnBrk="1" fontAlgn="base" hangingPunct="1">
              <a:spcBef>
                <a:spcPct val="0"/>
              </a:spcBef>
              <a:spcAft>
                <a:spcPct val="0"/>
              </a:spcAft>
              <a:defRPr sz="4400">
                <a:solidFill>
                  <a:schemeClr val="tx1"/>
                </a:solidFill>
                <a:latin typeface="Myriad Web Pro" panose="020B0503030403020204" pitchFamily="34" charset="0"/>
              </a:defRPr>
            </a:lvl7pPr>
            <a:lvl8pPr marL="1371600" algn="ctr" rtl="0" eaLnBrk="1" fontAlgn="base" hangingPunct="1">
              <a:spcBef>
                <a:spcPct val="0"/>
              </a:spcBef>
              <a:spcAft>
                <a:spcPct val="0"/>
              </a:spcAft>
              <a:defRPr sz="4400">
                <a:solidFill>
                  <a:schemeClr val="tx1"/>
                </a:solidFill>
                <a:latin typeface="Myriad Web Pro" panose="020B0503030403020204" pitchFamily="34" charset="0"/>
              </a:defRPr>
            </a:lvl8pPr>
            <a:lvl9pPr marL="1828800" algn="ctr" rtl="0" eaLnBrk="1" fontAlgn="base" hangingPunct="1">
              <a:spcBef>
                <a:spcPct val="0"/>
              </a:spcBef>
              <a:spcAft>
                <a:spcPct val="0"/>
              </a:spcAft>
              <a:defRPr sz="4400">
                <a:solidFill>
                  <a:schemeClr val="tx1"/>
                </a:solidFill>
                <a:latin typeface="Myriad Web Pro" panose="020B0503030403020204" pitchFamily="34" charset="0"/>
              </a:defRPr>
            </a:lvl9pPr>
          </a:lstStyle>
          <a:p>
            <a:pPr algn="ctr">
              <a:lnSpc>
                <a:spcPts val="2600"/>
              </a:lnSpc>
            </a:pPr>
            <a:r>
              <a:rPr lang="en-US" sz="2000" dirty="0"/>
              <a:t>Stage 3 (AIDS) Classifications and Deaths (Any Cause) of Persons with Stage 3 (AIDS), by Region of Residence, Cumulative as of Year-End 2021 — United States and 6 Dependent Areas</a:t>
            </a:r>
            <a:br>
              <a:rPr lang="en-US" sz="2000" dirty="0"/>
            </a:br>
            <a:endParaRPr lang="en-US" sz="2000" dirty="0"/>
          </a:p>
        </p:txBody>
      </p:sp>
      <p:pic>
        <p:nvPicPr>
          <p:cNvPr id="2" name="Picture 1" descr="This slide presents for the United States and 6 dependent areas the numbers of stage 3 (AIDS) classifications and deaths among persons of all ages with HIV infection ever classified as stage 3 (AIDS), by region of residence and cumulative as of year-end 2021. Deaths of persons with HIV infection ever classified as stage 3 (AIDS) may be due to any cause. By year-2021, there were 1,335,554 stage 3 (AIDS) classifications and 795,865 deaths among persons with stage 3 (AIDS). &#10;&#10;As of year-end 2021, persons residing in the South accounted for the largest percentages for both cumulative stage 3 (AIDS) classifications (40.4%) and deaths of persons with stage 3 (AIDS) classifications (39.0%), followed by persons in the Northeast for cumulative stage 3 (AIDS) classifications (27.1%) and deaths of persons with stage 3 (AIDS) (28.8%).&#10;&#10;Regions of residence are defined as follows:&#10;Northeast—Connecticut, Maine, Massachusetts, New Hampshire, New Jersey, New York, Pennsylvania, Rhode Island, Vermont;&#10;Midwest—Illinois, Indiana, Iowa, Kansas, Michigan, Minnesota, Missouri, Nebraska, North Dakota, Ohio, South Dakota, Wisconsin; &#10;South—Alabama, Arkansas, Delaware, District of Columbia, Florida, Georgia, Kentucky, Louisiana, Maryland, Mississippi, North Carolina, Oklahoma, South Carolina, Tennessee, Texas, Virginia, West Virginia; &#10;West—Alaska, Arizona, California, Colorado, Hawaii, Idaho, Montana, Nevada, New Mexico, Oregon, Utah, Washington, Wyoming; &#10;U.S. dependent areas—American Samoa, Guam, the Northern Mariana Islands, Puerto Rico, the Republic of Palau, and the U.S. Virgin Islands. &#10;&#10;Data are based on residence at time of stage 3 (AIDS) classification or death. Cumulative data are from the beginning of the epidemic through 2021.">
            <a:extLst>
              <a:ext uri="{FF2B5EF4-FFF2-40B4-BE49-F238E27FC236}">
                <a16:creationId xmlns:a16="http://schemas.microsoft.com/office/drawing/2014/main" id="{0F577631-3947-3DBC-2ED7-FF2EA62BC7CA}"/>
              </a:ext>
            </a:extLst>
          </p:cNvPr>
          <p:cNvPicPr>
            <a:picLocks noChangeAspect="1"/>
          </p:cNvPicPr>
          <p:nvPr/>
        </p:nvPicPr>
        <p:blipFill>
          <a:blip r:embed="rId3"/>
          <a:stretch>
            <a:fillRect/>
          </a:stretch>
        </p:blipFill>
        <p:spPr>
          <a:xfrm>
            <a:off x="944564" y="1365004"/>
            <a:ext cx="7254869" cy="2737341"/>
          </a:xfrm>
          <a:prstGeom prst="rect">
            <a:avLst/>
          </a:prstGeom>
        </p:spPr>
      </p:pic>
      <p:sp>
        <p:nvSpPr>
          <p:cNvPr id="7" name="Text Placeholder 3">
            <a:extLst>
              <a:ext uri="{FF2B5EF4-FFF2-40B4-BE49-F238E27FC236}">
                <a16:creationId xmlns:a16="http://schemas.microsoft.com/office/drawing/2014/main" id="{AE92217E-E2BE-4EDC-BF83-52F051991C42}"/>
              </a:ext>
            </a:extLst>
          </p:cNvPr>
          <p:cNvSpPr txBox="1">
            <a:spLocks/>
          </p:cNvSpPr>
          <p:nvPr/>
        </p:nvSpPr>
        <p:spPr>
          <a:xfrm>
            <a:off x="922586" y="4711461"/>
            <a:ext cx="8077476" cy="339558"/>
          </a:xfrm>
          <a:prstGeom prst="rect">
            <a:avLst/>
          </a:prstGeom>
        </p:spPr>
        <p:txBody>
          <a:bodyPr anchor="b"/>
          <a:lstStyle>
            <a:lvl1pPr marL="342900" indent="-342900" algn="l" defTabSz="914400" rtl="0" eaLnBrk="1" latinLnBrk="0" hangingPunct="1">
              <a:spcBef>
                <a:spcPct val="20000"/>
              </a:spcBef>
              <a:buFont typeface="Arial" pitchFamily="34" charset="0"/>
              <a:buNone/>
              <a:defRPr sz="11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fontAlgn="auto">
              <a:lnSpc>
                <a:spcPts val="900"/>
              </a:lnSpc>
              <a:spcBef>
                <a:spcPts val="0"/>
              </a:spcBef>
              <a:spcAft>
                <a:spcPts val="0"/>
              </a:spcAft>
              <a:defRPr/>
            </a:pPr>
            <a:r>
              <a:rPr lang="en-US" sz="900" i="1" dirty="0">
                <a:solidFill>
                  <a:srgbClr val="5F5F5F"/>
                </a:solidFill>
                <a:latin typeface="Calibri" panose="020F0502020204030204" pitchFamily="34" charset="0"/>
              </a:rPr>
              <a:t>Note. </a:t>
            </a:r>
            <a:r>
              <a:rPr lang="en-US" sz="900" dirty="0">
                <a:solidFill>
                  <a:srgbClr val="5F5F5F"/>
                </a:solidFill>
                <a:latin typeface="Calibri" panose="020F0502020204030204" pitchFamily="34" charset="0"/>
              </a:rPr>
              <a:t>Data are based on residence at time of stage 3 (AIDS) classification or death. Deaths of persons with HIV infection, stage 3 (AIDS) may be due to any cause. Data include persons of all ages. Cumulative data are from the beginning of the epidemic through 2021.</a:t>
            </a:r>
          </a:p>
        </p:txBody>
      </p:sp>
    </p:spTree>
    <p:extLst>
      <p:ext uri="{BB962C8B-B14F-4D97-AF65-F5344CB8AC3E}">
        <p14:creationId xmlns:p14="http://schemas.microsoft.com/office/powerpoint/2010/main" val="64563276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FD66B-A080-46EF-90A7-34B474237DF6}"/>
              </a:ext>
            </a:extLst>
          </p:cNvPr>
          <p:cNvSpPr>
            <a:spLocks noGrp="1"/>
          </p:cNvSpPr>
          <p:nvPr>
            <p:ph type="title"/>
          </p:nvPr>
        </p:nvSpPr>
        <p:spPr>
          <a:xfrm>
            <a:off x="-1" y="31012"/>
            <a:ext cx="9144000" cy="857250"/>
          </a:xfrm>
        </p:spPr>
        <p:txBody>
          <a:bodyPr/>
          <a:lstStyle/>
          <a:p>
            <a:pPr algn="ctr">
              <a:lnSpc>
                <a:spcPct val="100000"/>
              </a:lnSpc>
            </a:pPr>
            <a:r>
              <a:rPr lang="en-US" sz="1600" dirty="0"/>
              <a:t>Stage 3 (AIDS), 2021 and cumulative, and persons living with diagnosed HIV infection ever classified as stage 3 (AIDS) (prevalence), year-end 2021 by metropolitan statistical area of residence</a:t>
            </a:r>
            <a:br>
              <a:rPr lang="en-US" sz="1600" dirty="0"/>
            </a:br>
            <a:r>
              <a:rPr lang="en-US" sz="1600" dirty="0"/>
              <a:t>—United States and Puerto Rico (</a:t>
            </a:r>
            <a:r>
              <a:rPr lang="en-US" sz="1600" i="1" dirty="0"/>
              <a:t>Slide 1 of 10</a:t>
            </a:r>
            <a:r>
              <a:rPr lang="en-US" sz="1600" dirty="0"/>
              <a:t>)</a:t>
            </a:r>
          </a:p>
        </p:txBody>
      </p:sp>
      <p:pic>
        <p:nvPicPr>
          <p:cNvPr id="3" name="Picture 2" descr="These slides present the numbers and rates of classifications and prevalence in the United States and Puerto Rico for areas with populations of 500,000 or more (metropolitan statistical areas [MSAs]). The Boston-Cambridge-Newton, MA-NH and San Francisco-Oakland-Berkeley, CA MSAs include 1 division with a population less than 500,000. Therefore, data presented for divisions in these 3 MSAs do not sum to the MSA totals. &#10; &#10;MSA definitions for this report can be found at http://www.census.gov/programs-surveys/metro-micro.html. &#10; &#10;Numbers less than 12, and rates based on these numbers, should be interpreted with caution. Ranks were not assigned to MSAs with rates that were based on reported numbers less than 12.&#10;&#10;Stage 3 (AIDS) classification data are based on residence at time of classification.&#10;&#10;Cumulative data are from the beginning of the epidemic through 2021. &#10;&#10;Prevalence data are based on address of residence at the end of the specified year (i.e., most recent known address).  &#10;&#10;Data include persons of all ages.">
            <a:extLst>
              <a:ext uri="{FF2B5EF4-FFF2-40B4-BE49-F238E27FC236}">
                <a16:creationId xmlns:a16="http://schemas.microsoft.com/office/drawing/2014/main" id="{D7AB8F48-8470-D6D0-C4B4-622945F242FD}"/>
              </a:ext>
            </a:extLst>
          </p:cNvPr>
          <p:cNvPicPr>
            <a:picLocks noChangeAspect="1"/>
          </p:cNvPicPr>
          <p:nvPr/>
        </p:nvPicPr>
        <p:blipFill>
          <a:blip r:embed="rId3"/>
          <a:stretch>
            <a:fillRect/>
          </a:stretch>
        </p:blipFill>
        <p:spPr>
          <a:xfrm>
            <a:off x="145920" y="907771"/>
            <a:ext cx="8852159" cy="3499407"/>
          </a:xfrm>
          <a:prstGeom prst="rect">
            <a:avLst/>
          </a:prstGeom>
        </p:spPr>
      </p:pic>
      <p:sp>
        <p:nvSpPr>
          <p:cNvPr id="13" name="Rectangle 12">
            <a:extLst>
              <a:ext uri="{FF2B5EF4-FFF2-40B4-BE49-F238E27FC236}">
                <a16:creationId xmlns:a16="http://schemas.microsoft.com/office/drawing/2014/main" id="{FE43F1B8-4571-4857-BF97-E32C54F9B575}"/>
              </a:ext>
            </a:extLst>
          </p:cNvPr>
          <p:cNvSpPr/>
          <p:nvPr/>
        </p:nvSpPr>
        <p:spPr>
          <a:xfrm>
            <a:off x="958041" y="4491038"/>
            <a:ext cx="8112059" cy="646331"/>
          </a:xfrm>
          <a:prstGeom prst="rect">
            <a:avLst/>
          </a:prstGeom>
        </p:spPr>
        <p:txBody>
          <a:bodyPr wrap="square">
            <a:spAutoFit/>
          </a:bodyPr>
          <a:lstStyle/>
          <a:p>
            <a:pPr marL="284163" indent="-284163"/>
            <a:r>
              <a:rPr lang="en-US" sz="900" i="1" dirty="0">
                <a:solidFill>
                  <a:srgbClr val="5F5F5F"/>
                </a:solidFill>
                <a:latin typeface="Calibri" panose="020F0502020204030204" pitchFamily="34" charset="0"/>
                <a:cs typeface="Calibri" panose="020F0502020204030204" pitchFamily="34" charset="0"/>
              </a:rPr>
              <a:t>Note</a:t>
            </a:r>
            <a:r>
              <a:rPr lang="en-US" sz="900" dirty="0">
                <a:solidFill>
                  <a:srgbClr val="5F5F5F"/>
                </a:solidFill>
                <a:latin typeface="Calibri" panose="020F0502020204030204" pitchFamily="34" charset="0"/>
                <a:cs typeface="Calibri" panose="020F0502020204030204" pitchFamily="34" charset="0"/>
              </a:rPr>
              <a:t>. </a:t>
            </a:r>
            <a:r>
              <a:rPr lang="en-US" sz="900" dirty="0">
                <a:solidFill>
                  <a:srgbClr val="5F5F5F"/>
                </a:solidFill>
                <a:latin typeface="Calibri" panose="020F0502020204030204" pitchFamily="34" charset="0"/>
              </a:rPr>
              <a:t>Numbers less than 12, and rates based on these numbers, should be interpreted with caution. Ranks were not assigned to MSAs with rates that were based on reported numbers less than 12.</a:t>
            </a:r>
          </a:p>
          <a:p>
            <a:r>
              <a:rPr lang="en-US" sz="900" baseline="30000" dirty="0">
                <a:solidFill>
                  <a:srgbClr val="5F5F5F"/>
                </a:solidFill>
                <a:latin typeface="Calibri" panose="020F0502020204030204" pitchFamily="34" charset="0"/>
                <a:cs typeface="Calibri" panose="020F0502020204030204" pitchFamily="34" charset="0"/>
              </a:rPr>
              <a:t>a</a:t>
            </a:r>
            <a:r>
              <a:rPr lang="en-US" sz="900" dirty="0">
                <a:solidFill>
                  <a:srgbClr val="5F5F5F"/>
                </a:solidFill>
                <a:latin typeface="Calibri" panose="020F0502020204030204" pitchFamily="34" charset="0"/>
                <a:cs typeface="Calibri" panose="020F0502020204030204" pitchFamily="34" charset="0"/>
              </a:rPr>
              <a:t> Data are based on residence at time of classification.	</a:t>
            </a:r>
            <a:r>
              <a:rPr lang="en-US" sz="900" baseline="30000" dirty="0">
                <a:solidFill>
                  <a:srgbClr val="5F5F5F"/>
                </a:solidFill>
                <a:latin typeface="Calibri" panose="020F0502020204030204" pitchFamily="34" charset="0"/>
                <a:cs typeface="Calibri" panose="020F0502020204030204" pitchFamily="34" charset="0"/>
              </a:rPr>
              <a:t>b</a:t>
            </a:r>
            <a:r>
              <a:rPr lang="en-US" sz="900" dirty="0">
                <a:solidFill>
                  <a:srgbClr val="5F5F5F"/>
                </a:solidFill>
                <a:latin typeface="Calibri" panose="020F0502020204030204" pitchFamily="34" charset="0"/>
                <a:cs typeface="Calibri" panose="020F0502020204030204" pitchFamily="34" charset="0"/>
              </a:rPr>
              <a:t> From the beginning of the epidemic through 2021.	</a:t>
            </a:r>
          </a:p>
          <a:p>
            <a:r>
              <a:rPr lang="en-US" sz="900" baseline="30000" dirty="0">
                <a:solidFill>
                  <a:srgbClr val="5F5F5F"/>
                </a:solidFill>
                <a:latin typeface="Calibri" panose="020F0502020204030204" pitchFamily="34" charset="0"/>
                <a:cs typeface="Calibri" panose="020F0502020204030204" pitchFamily="34" charset="0"/>
              </a:rPr>
              <a:t>c</a:t>
            </a:r>
            <a:r>
              <a:rPr lang="en-US" sz="900" dirty="0">
                <a:solidFill>
                  <a:srgbClr val="5F5F5F"/>
                </a:solidFill>
                <a:latin typeface="Calibri" panose="020F0502020204030204" pitchFamily="34" charset="0"/>
                <a:cs typeface="Calibri" panose="020F0502020204030204" pitchFamily="34" charset="0"/>
              </a:rPr>
              <a:t> Data are based on address of residence at the end of the specified year (i.e., most recent known address). </a:t>
            </a:r>
            <a:r>
              <a:rPr lang="en-US" sz="900" baseline="30000" dirty="0">
                <a:solidFill>
                  <a:srgbClr val="5F5F5F"/>
                </a:solidFill>
                <a:latin typeface="Calibri" panose="020F0502020204030204" pitchFamily="34" charset="0"/>
                <a:cs typeface="Calibri" panose="020F0502020204030204" pitchFamily="34" charset="0"/>
              </a:rPr>
              <a:t>	d </a:t>
            </a:r>
            <a:r>
              <a:rPr lang="en-US" sz="900" dirty="0">
                <a:solidFill>
                  <a:srgbClr val="5F5F5F"/>
                </a:solidFill>
                <a:latin typeface="Calibri" panose="020F0502020204030204" pitchFamily="34" charset="0"/>
                <a:cs typeface="Calibri" panose="020F0502020204030204" pitchFamily="34" charset="0"/>
              </a:rPr>
              <a:t>Data include persons of all ages.</a:t>
            </a:r>
          </a:p>
        </p:txBody>
      </p:sp>
    </p:spTree>
    <p:extLst>
      <p:ext uri="{BB962C8B-B14F-4D97-AF65-F5344CB8AC3E}">
        <p14:creationId xmlns:p14="http://schemas.microsoft.com/office/powerpoint/2010/main" val="2246634701"/>
      </p:ext>
    </p:extLst>
  </p:cSld>
  <p:clrMapOvr>
    <a:masterClrMapping/>
  </p:clrMapOvr>
  <p:transition>
    <p:fade/>
  </p:transition>
</p:sld>
</file>

<file path=ppt/theme/theme1.xml><?xml version="1.0" encoding="utf-8"?>
<a:theme xmlns:a="http://schemas.openxmlformats.org/drawingml/2006/main" name="NCEH_ATSDR_combined">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Theme1">
  <a:themeElements>
    <a:clrScheme name="Custom 13">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extLst>
    <a:ext uri="{05A4C25C-085E-4340-85A3-A5531E510DB2}">
      <thm15:themeFamily xmlns:thm15="http://schemas.microsoft.com/office/thememl/2012/main" name="Theme1" id="{FDB275E8-7261-4A99-BA1A-4BD79DB00272}" vid="{94B8CB64-C6D1-43E7-8D29-4C7182201CB0}"/>
    </a:ext>
  </a:extLst>
</a:theme>
</file>

<file path=ppt/theme/theme3.xml><?xml version="1.0" encoding="utf-8"?>
<a:theme xmlns:a="http://schemas.openxmlformats.org/drawingml/2006/main" name="NCHHSTP_PPT_dark(">
  <a:themeElements>
    <a:clrScheme name="NCHHSTP Dark PPT Colors">
      <a:dk1>
        <a:srgbClr val="0F56DC"/>
      </a:dk1>
      <a:lt1>
        <a:srgbClr val="FFC000"/>
      </a:lt1>
      <a:dk2>
        <a:srgbClr val="FFFFFF"/>
      </a:dk2>
      <a:lt2>
        <a:srgbClr val="FFFFFF"/>
      </a:lt2>
      <a:accent1>
        <a:srgbClr val="00C6D7"/>
      </a:accent1>
      <a:accent2>
        <a:srgbClr val="6F2C3E"/>
      </a:accent2>
      <a:accent3>
        <a:srgbClr val="8E258D"/>
      </a:accent3>
      <a:accent4>
        <a:srgbClr val="AA272F"/>
      </a:accent4>
      <a:accent5>
        <a:srgbClr val="EC7A08"/>
      </a:accent5>
      <a:accent6>
        <a:srgbClr val="7F7F7F"/>
      </a:accent6>
      <a:hlink>
        <a:srgbClr val="FFC000"/>
      </a:hlink>
      <a:folHlink>
        <a:srgbClr val="002060"/>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A5384CBD5E49B4C98300A7688E7ECB6" ma:contentTypeVersion="11" ma:contentTypeDescription="Create a new document." ma:contentTypeScope="" ma:versionID="88b8506292f049899338fb444cff4509">
  <xsd:schema xmlns:xsd="http://www.w3.org/2001/XMLSchema" xmlns:xs="http://www.w3.org/2001/XMLSchema" xmlns:p="http://schemas.microsoft.com/office/2006/metadata/properties" xmlns:ns2="01251fa9-05c2-4ad7-a8d9-aabb7c6c0c5b" xmlns:ns3="4745cc97-2d78-4c90-b978-fc021976f303" targetNamespace="http://schemas.microsoft.com/office/2006/metadata/properties" ma:root="true" ma:fieldsID="3a484b514a4b2dfd9b9464f4c65fae1d" ns2:_="" ns3:_="">
    <xsd:import namespace="01251fa9-05c2-4ad7-a8d9-aabb7c6c0c5b"/>
    <xsd:import namespace="4745cc97-2d78-4c90-b978-fc021976f30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251fa9-05c2-4ad7-a8d9-aabb7c6c0c5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45cc97-2d78-4c90-b978-fc021976f30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bb157625-2bd0-487e-8fc8-d6d92c030719}" ma:internalName="TaxCatchAll" ma:showField="CatchAllData" ma:web="4745cc97-2d78-4c90-b978-fc021976f303">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745cc97-2d78-4c90-b978-fc021976f303" xsi:nil="true"/>
    <lcf76f155ced4ddcb4097134ff3c332f xmlns="01251fa9-05c2-4ad7-a8d9-aabb7c6c0c5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515A689-684B-498A-94A5-3424A589E05F}">
  <ds:schemaRefs>
    <ds:schemaRef ds:uri="http://schemas.microsoft.com/sharepoint/v3/contenttype/forms"/>
  </ds:schemaRefs>
</ds:datastoreItem>
</file>

<file path=customXml/itemProps2.xml><?xml version="1.0" encoding="utf-8"?>
<ds:datastoreItem xmlns:ds="http://schemas.openxmlformats.org/officeDocument/2006/customXml" ds:itemID="{7DA286FD-6195-4033-B387-C6513F88C1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251fa9-05c2-4ad7-a8d9-aabb7c6c0c5b"/>
    <ds:schemaRef ds:uri="4745cc97-2d78-4c90-b978-fc021976f30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19D4F7C-9330-489E-ABA6-5F8CB98073FB}">
  <ds:schemaRefs>
    <ds:schemaRef ds:uri="4745cc97-2d78-4c90-b978-fc021976f303"/>
    <ds:schemaRef ds:uri="http://schemas.openxmlformats.org/package/2006/metadata/core-properties"/>
    <ds:schemaRef ds:uri="http://purl.org/dc/elements/1.1/"/>
    <ds:schemaRef ds:uri="http://schemas.microsoft.com/office/2006/documentManagement/types"/>
    <ds:schemaRef ds:uri="http://schemas.microsoft.com/office/infopath/2007/PartnerControls"/>
    <ds:schemaRef ds:uri="http://schemas.microsoft.com/office/2006/metadata/properties"/>
    <ds:schemaRef ds:uri="01251fa9-05c2-4ad7-a8d9-aabb7c6c0c5b"/>
    <ds:schemaRef ds:uri="http://purl.org/dc/dcmitype/"/>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36421</TotalTime>
  <Words>7249</Words>
  <Application>Microsoft Office PowerPoint</Application>
  <PresentationFormat>On-screen Show (16:9)</PresentationFormat>
  <Paragraphs>312</Paragraphs>
  <Slides>18</Slides>
  <Notes>18</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18</vt:i4>
      </vt:variant>
    </vt:vector>
  </HeadingPairs>
  <TitlesOfParts>
    <vt:vector size="30" baseType="lpstr">
      <vt:lpstr>Wingdings</vt:lpstr>
      <vt:lpstr>Calibri</vt:lpstr>
      <vt:lpstr>Segoe UI</vt:lpstr>
      <vt:lpstr>Calibri Light</vt:lpstr>
      <vt:lpstr>Courier New</vt:lpstr>
      <vt:lpstr>Open Sans</vt:lpstr>
      <vt:lpstr>Myriad Web Pro</vt:lpstr>
      <vt:lpstr>Arial</vt:lpstr>
      <vt:lpstr>NCEH_ATSDR_combined</vt:lpstr>
      <vt:lpstr>Theme1</vt:lpstr>
      <vt:lpstr>NCHHSTP_PPT_dark(</vt:lpstr>
      <vt:lpstr>Office Theme</vt:lpstr>
      <vt:lpstr>PowerPoint Presentation</vt:lpstr>
      <vt:lpstr>Stage 3 (AIDS) Classifications, Deaths (Any Cause), and Persons Living with Diagnosed HIV Infection Ever Classified as Stage 3 (AIDS), 1985–2021  United States and 6 Dependent Areas</vt:lpstr>
      <vt:lpstr>Rates of Stage 3 (AIDS) Classifications and Deaths (Any Cause) of Persons with Diagnosed HIV Infection Ever Classified as Stage 3 (AIDS), 1985–2021  United States and 5 Dependent Areas</vt:lpstr>
      <vt:lpstr>PowerPoint Presentation</vt:lpstr>
      <vt:lpstr>PowerPoint Presentation</vt:lpstr>
      <vt:lpstr>PowerPoint Presentation</vt:lpstr>
      <vt:lpstr>PowerPoint Presentation</vt:lpstr>
      <vt:lpstr>PowerPoint Presentation</vt:lpstr>
      <vt:lpstr>Stage 3 (AIDS), 2021 and cumulative, and persons living with diagnosed HIV infection ever classified as stage 3 (AIDS) (prevalence), year-end 2021 by metropolitan statistical area of residence —United States and Puerto Rico (Slide 1 of 10)</vt:lpstr>
      <vt:lpstr>Stage 3 (AIDS), 2021 and cumulative, and persons living with diagnosed HIV infection ever classified as stage 3 (AIDS) (prevalence), year-end 2021 by metropolitan statistical area of residence— United States and Puerto Rico (Slide 2 of 10)</vt:lpstr>
      <vt:lpstr>Stage 3 (AIDS), 2021 and cumulative, and persons living with diagnosed HIV infection ever classified as stage 3 (AIDS) (prevalence), year-end 2021 by metropolitan statistical area of residence— United States and Puerto Rico (Slide 3 of 10)</vt:lpstr>
      <vt:lpstr>Stage 3 (AIDS), 2021 and cumulative, and persons living with diagnosed HIV infection ever classified as stage 3 (AIDS) (prevalence), year-end 2021 by metropolitan statistical area of residence— United States and Puerto Rico (Slide 4 of 10)</vt:lpstr>
      <vt:lpstr>Stage 3 (AIDS), 2021 and cumulative, and persons living with diagnosed HIV infection ever classified as stage 3 (AIDS) (prevalence), year-end 2021 by metropolitan statistical area of residence— United States and Puerto Rico (Slide 5 of 10)</vt:lpstr>
      <vt:lpstr>Stage 3 (AIDS), 2021 and cumulative, and persons living with diagnosed HIV infection ever classified as stage 3 (AIDS) (prevalence), year-end 2021 by metropolitan statistical area of residence— United States and Puerto Rico (Slide 6 of 10)</vt:lpstr>
      <vt:lpstr>Stage 3 (AIDS), 2021 and cumulative, and persons living with diagnosed HIV infection ever classified as stage 3 (AIDS) (prevalence), year-end 2021 by metropolitan statistical area of residence— United States and Puerto Rico (Slide 7 of 10)</vt:lpstr>
      <vt:lpstr>Stage 3 (AIDS), 2021 and cumulative, and persons living with diagnosed HIV infection ever classified as stage 3 (AIDS) (prevalence), year-end 2021 by metropolitan statistical area of residence— United States and Puerto Rico (Slide 8 of 10)</vt:lpstr>
      <vt:lpstr>Stage 3 (AIDS), 2021 and cumulative, and persons living with diagnosed HIV infection ever classified as stage 3 (AIDS) (prevalence), year-end 2021 by metropolitan statistical area of residence— United States and Puerto Rico (Slide 9 of 10)</vt:lpstr>
      <vt:lpstr>Stage 3 (AIDS), 2021 and cumulative, and persons living with diagnosed HIV infection ever classified as stage 3 (AIDS) (prevalence), year-end 2021 by metropolitan statistical area of residence— United States and Puerto Rico (Slide 10 of 10)</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Morales, Juliet (CDC/DDID/NCHHSTP/DHP)</cp:lastModifiedBy>
  <cp:revision>1481</cp:revision>
  <cp:lastPrinted>2016-10-26T15:21:40Z</cp:lastPrinted>
  <dcterms:created xsi:type="dcterms:W3CDTF">2011-03-17T17:43:16Z</dcterms:created>
  <dcterms:modified xsi:type="dcterms:W3CDTF">2023-04-06T17:23:15Z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etDate">
    <vt:lpwstr>2021-01-27T13:59:33Z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a507a10f-3db9-48d9-8dfb-abe07201cecd</vt:lpwstr>
  </property>
  <property fmtid="{D5CDD505-2E9C-101B-9397-08002B2CF9AE}" pid="9" name="MSIP_Label_7b94a7b8-f06c-4dfe-bdcc-9b548fd58c31_ContentBits">
    <vt:lpwstr>0</vt:lpwstr>
  </property>
  <property fmtid="{D5CDD505-2E9C-101B-9397-08002B2CF9AE}" pid="10" name="ContentTypeId">
    <vt:lpwstr>0x0101009A5384CBD5E49B4C98300A7688E7ECB6</vt:lpwstr>
  </property>
  <property fmtid="{D5CDD505-2E9C-101B-9397-08002B2CF9AE}" pid="11" name="MediaServiceImageTags">
    <vt:lpwstr/>
  </property>
</Properties>
</file>