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</p:sldMasterIdLst>
  <p:notesMasterIdLst>
    <p:notesMasterId r:id="rId63"/>
  </p:notesMasterIdLst>
  <p:sldIdLst>
    <p:sldId id="256" r:id="rId5"/>
    <p:sldId id="25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134112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6" y="354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574A-EC41-4E0A-87F4-CCF68D011E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3F0A8-2E5D-4D58-B972-261DDD16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E9CE8-C841-4B89-B8CF-37D51C39FA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8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4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4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44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17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8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4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4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05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83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91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67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79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4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4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2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44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04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8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4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4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88899">
        <a:defRPr>
          <a:latin typeface="+mn-lt"/>
          <a:ea typeface="+mn-ea"/>
          <a:cs typeface="+mn-cs"/>
        </a:defRPr>
      </a:lvl2pPr>
      <a:lvl3pPr marL="1577797">
        <a:defRPr>
          <a:latin typeface="+mn-lt"/>
          <a:ea typeface="+mn-ea"/>
          <a:cs typeface="+mn-cs"/>
        </a:defRPr>
      </a:lvl3pPr>
      <a:lvl4pPr marL="2366696">
        <a:defRPr>
          <a:latin typeface="+mn-lt"/>
          <a:ea typeface="+mn-ea"/>
          <a:cs typeface="+mn-cs"/>
        </a:defRPr>
      </a:lvl4pPr>
      <a:lvl5pPr marL="3155594">
        <a:defRPr>
          <a:latin typeface="+mn-lt"/>
          <a:ea typeface="+mn-ea"/>
          <a:cs typeface="+mn-cs"/>
        </a:defRPr>
      </a:lvl5pPr>
      <a:lvl6pPr marL="3944493">
        <a:defRPr>
          <a:latin typeface="+mn-lt"/>
          <a:ea typeface="+mn-ea"/>
          <a:cs typeface="+mn-cs"/>
        </a:defRPr>
      </a:lvl6pPr>
      <a:lvl7pPr marL="4733392">
        <a:defRPr>
          <a:latin typeface="+mn-lt"/>
          <a:ea typeface="+mn-ea"/>
          <a:cs typeface="+mn-cs"/>
        </a:defRPr>
      </a:lvl7pPr>
      <a:lvl8pPr marL="5522290">
        <a:defRPr>
          <a:latin typeface="+mn-lt"/>
          <a:ea typeface="+mn-ea"/>
          <a:cs typeface="+mn-cs"/>
        </a:defRPr>
      </a:lvl8pPr>
      <a:lvl9pPr marL="63111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88899">
        <a:defRPr>
          <a:latin typeface="+mn-lt"/>
          <a:ea typeface="+mn-ea"/>
          <a:cs typeface="+mn-cs"/>
        </a:defRPr>
      </a:lvl2pPr>
      <a:lvl3pPr marL="1577797">
        <a:defRPr>
          <a:latin typeface="+mn-lt"/>
          <a:ea typeface="+mn-ea"/>
          <a:cs typeface="+mn-cs"/>
        </a:defRPr>
      </a:lvl3pPr>
      <a:lvl4pPr marL="2366696">
        <a:defRPr>
          <a:latin typeface="+mn-lt"/>
          <a:ea typeface="+mn-ea"/>
          <a:cs typeface="+mn-cs"/>
        </a:defRPr>
      </a:lvl4pPr>
      <a:lvl5pPr marL="3155594">
        <a:defRPr>
          <a:latin typeface="+mn-lt"/>
          <a:ea typeface="+mn-ea"/>
          <a:cs typeface="+mn-cs"/>
        </a:defRPr>
      </a:lvl5pPr>
      <a:lvl6pPr marL="3944493">
        <a:defRPr>
          <a:latin typeface="+mn-lt"/>
          <a:ea typeface="+mn-ea"/>
          <a:cs typeface="+mn-cs"/>
        </a:defRPr>
      </a:lvl6pPr>
      <a:lvl7pPr marL="4733392">
        <a:defRPr>
          <a:latin typeface="+mn-lt"/>
          <a:ea typeface="+mn-ea"/>
          <a:cs typeface="+mn-cs"/>
        </a:defRPr>
      </a:lvl7pPr>
      <a:lvl8pPr marL="5522290">
        <a:defRPr>
          <a:latin typeface="+mn-lt"/>
          <a:ea typeface="+mn-ea"/>
          <a:cs typeface="+mn-cs"/>
        </a:defRPr>
      </a:lvl8pPr>
      <a:lvl9pPr marL="631118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895" y="1097281"/>
            <a:ext cx="11833410" cy="8499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6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2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2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4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895" y="1225296"/>
            <a:ext cx="11833410" cy="8317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6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2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2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3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894" y="1426464"/>
            <a:ext cx="11814476" cy="7222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6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2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2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2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2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dc.gov/hepatitis/statistics/2018surveillance/Introduction.htm#ref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about/agencies/iea/regional-offices/index.html" TargetMode="External"/><Relationship Id="rId2" Type="http://schemas.openxmlformats.org/officeDocument/2006/relationships/hyperlink" Target="https://wwwn.cdc.gov/nndss/conditions/hepatitis-a-acut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mcd.html" TargetMode="External"/><Relationship Id="rId2" Type="http://schemas.openxmlformats.org/officeDocument/2006/relationships/hyperlink" Target="http://wonder.cdc.gov/mcd-icd1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statistics/2018surveillance/Introduction.htm#ref0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b-acute/case-definition/2012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about/agencies/iea/regional-offices/index.html" TargetMode="External"/><Relationship Id="rId2" Type="http://schemas.openxmlformats.org/officeDocument/2006/relationships/hyperlink" Target="https://wwwn.cdc.gov/nndss/conditions/hepatitis-a-acut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b-perinatal-virus-infection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b-chronic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mcd.html" TargetMode="External"/><Relationship Id="rId2" Type="http://schemas.openxmlformats.org/officeDocument/2006/relationships/hyperlink" Target="http://wonder.cdc.gov/mcd-icd1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mcd.html" TargetMode="External"/><Relationship Id="rId2" Type="http://schemas.openxmlformats.org/officeDocument/2006/relationships/hyperlink" Target="http://wonder.cdc.gov/mcd-icd1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statistics/2018surveillance/Introduction.htm#ref0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ndss/conditions/hepatitis-c-acut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about/agencies/iea/regional-offices/index.html" TargetMode="External"/><Relationship Id="rId2" Type="http://schemas.openxmlformats.org/officeDocument/2006/relationships/hyperlink" Target="https://wwwn.cdc.gov/nndss/conditions/hepatitis-c-acut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c-perinatal-infection/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c-chronic/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ndss/conditions/hepatitis-c-chronic/case-definition/2016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n.cdc.gov/nndss/conditions/hepatitis-c-chronic/case-definition/2016/" TargetMode="Externa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mcd.html" TargetMode="External"/><Relationship Id="rId2" Type="http://schemas.openxmlformats.org/officeDocument/2006/relationships/hyperlink" Target="http://wonder.cdc.gov/mcd-icd1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mcd.html" TargetMode="External"/><Relationship Id="rId2" Type="http://schemas.openxmlformats.org/officeDocument/2006/relationships/hyperlink" Target="http://wonder.cdc.gov/mcd-icd1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271" y="1431161"/>
            <a:ext cx="11829027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1.1.</a:t>
            </a:r>
            <a:r>
              <a:rPr sz="2416" b="1" spc="-147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5" dirty="0">
                <a:solidFill>
                  <a:srgbClr val="8C268A"/>
                </a:solidFill>
                <a:latin typeface="Lucida Sans"/>
                <a:cs typeface="Lucida Sans"/>
              </a:rPr>
              <a:t>A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estimated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302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77" y="2438400"/>
            <a:ext cx="12310845" cy="6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0" name="object 10"/>
          <p:cNvSpPr txBox="1"/>
          <p:nvPr/>
        </p:nvSpPr>
        <p:spPr>
          <a:xfrm>
            <a:off x="7764531" y="458101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2183" y="458100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14228" y="716526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372393" y="716526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456063" y="735409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97895" y="679659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97605" y="42178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225626" y="455523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97612" y="42180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861F66E-CA2C-4DF1-B73B-411645CD309D}"/>
              </a:ext>
            </a:extLst>
          </p:cNvPr>
          <p:cNvSpPr txBox="1"/>
          <p:nvPr/>
        </p:nvSpPr>
        <p:spPr>
          <a:xfrm>
            <a:off x="962321" y="8961879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lang="en-US" sz="1208" spc="-181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</a:t>
            </a:r>
            <a:r>
              <a:rPr lang="en-US" sz="1035" spc="-38" baseline="34722" dirty="0">
                <a:latin typeface="Century Gothic"/>
                <a:cs typeface="Century Gothic"/>
                <a:hlinkClick r:id="rId4"/>
              </a:rPr>
              <a:t>7</a:t>
            </a:r>
            <a:r>
              <a:rPr sz="1035" spc="-38" baseline="34722" dirty="0">
                <a:latin typeface="Century Gothic"/>
                <a:cs typeface="Century Gothic"/>
              </a:rPr>
              <a:t>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272" y="1612985"/>
            <a:ext cx="11745757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1.5.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sex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747" y="2642813"/>
            <a:ext cx="12118290" cy="1767342"/>
          </a:xfrm>
          <a:custGeom>
            <a:avLst/>
            <a:gdLst/>
            <a:ahLst/>
            <a:cxnLst/>
            <a:rect l="l" t="t" r="r" b="b"/>
            <a:pathLst>
              <a:path w="7023100" h="1024254">
                <a:moveTo>
                  <a:pt x="0" y="0"/>
                </a:moveTo>
                <a:lnTo>
                  <a:pt x="7022592" y="0"/>
                </a:lnTo>
                <a:lnTo>
                  <a:pt x="7022592" y="1024127"/>
                </a:lnTo>
                <a:lnTo>
                  <a:pt x="0" y="1024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6036" y="2786345"/>
          <a:ext cx="11827937" cy="1479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Sex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4.7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Female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3.0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94121" y="4427467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6200" y="60960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3851" y="60959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5900" y="86802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04065" y="86802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87735" y="88690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29567" y="83115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29277" y="57328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57294" y="607022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29284" y="57329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344" y="1736296"/>
            <a:ext cx="11632901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1.6.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race/ethnicity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 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249" y="2895600"/>
            <a:ext cx="11812701" cy="6002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343" y="8926392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2271" y="75929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9922" y="75929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31971" y="10177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90136" y="10177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73806" y="103660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15638" y="98085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15348" y="72298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43365" y="75671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15355" y="72299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6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34" y="1622719"/>
            <a:ext cx="11632901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1.6.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race/ethnicity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 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610" y="2904466"/>
            <a:ext cx="12118290" cy="3810797"/>
          </a:xfrm>
          <a:custGeom>
            <a:avLst/>
            <a:gdLst/>
            <a:ahLst/>
            <a:cxnLst/>
            <a:rect l="l" t="t" r="r" b="b"/>
            <a:pathLst>
              <a:path w="7023100" h="2208529">
                <a:moveTo>
                  <a:pt x="0" y="0"/>
                </a:moveTo>
                <a:lnTo>
                  <a:pt x="7022592" y="0"/>
                </a:lnTo>
                <a:lnTo>
                  <a:pt x="7022592" y="2208276"/>
                </a:lnTo>
                <a:lnTo>
                  <a:pt x="0" y="22082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88898" y="3048000"/>
          <a:ext cx="11833404" cy="3527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68880">
                <a:tc>
                  <a:txBody>
                    <a:bodyPr/>
                    <a:lstStyle/>
                    <a:p>
                      <a:pPr marL="220345" marR="215265" indent="84455">
                        <a:lnSpc>
                          <a:spcPct val="104200"/>
                        </a:lnSpc>
                        <a:spcBef>
                          <a:spcPts val="244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Race/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thnicity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687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20650" marR="40005" indent="-80645">
                        <a:lnSpc>
                          <a:spcPct val="104200"/>
                        </a:lnSpc>
                        <a:spcBef>
                          <a:spcPts val="345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American</a:t>
                      </a:r>
                      <a:r>
                        <a:rPr sz="14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Indian/  </a:t>
                      </a:r>
                      <a:r>
                        <a:rPr sz="1400" b="1" spc="25" dirty="0">
                          <a:latin typeface="Trebuchet MS"/>
                          <a:cs typeface="Trebuchet MS"/>
                        </a:rPr>
                        <a:t>Alaska</a:t>
                      </a:r>
                      <a:r>
                        <a:rPr sz="14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Native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560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255270" marR="130175" indent="-124460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Asian/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acific  Islander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17475" marR="116839" indent="18859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Black,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pPr marL="117475" marR="116839" indent="17462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White,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4.3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Hispanic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6984" y="6717235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5061" y="645719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2712" y="645718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74761" y="9041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32926" y="9041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16596" y="923027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58428" y="867274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8138" y="60940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86155" y="643141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58145" y="60941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0" y="1348739"/>
          <a:ext cx="6845300" cy="7164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08">
                <a:tc rowSpan="2">
                  <a:txBody>
                    <a:bodyPr/>
                    <a:lstStyle/>
                    <a:p>
                      <a:pPr marL="332105" marR="382905" indent="18415">
                        <a:lnSpc>
                          <a:spcPct val="106700"/>
                        </a:lnSpc>
                        <a:spcBef>
                          <a:spcPts val="720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Demographic  characteristic</a:t>
                      </a:r>
                      <a:endParaRPr sz="750" dirty="0">
                        <a:latin typeface="Lucida Sans"/>
                        <a:cs typeface="Lucida Sans"/>
                      </a:endParaRPr>
                    </a:p>
                  </a:txBody>
                  <a:tcPr marL="0" marR="0" marT="9144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15" dirty="0">
                          <a:latin typeface="Lucida Sans"/>
                          <a:cs typeface="Lucida Sans"/>
                        </a:rPr>
                        <a:t>Total</a:t>
                      </a:r>
                      <a:r>
                        <a:rPr sz="675" b="1" spc="-22" baseline="30864" dirty="0">
                          <a:latin typeface="Lucida Sans"/>
                          <a:cs typeface="Lucida Sans"/>
                        </a:rPr>
                        <a:t>§</a:t>
                      </a:r>
                      <a:endParaRPr sz="675" baseline="30864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1,239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1,390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2,007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3,366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1.0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20" dirty="0">
                          <a:latin typeface="Lucida Sans"/>
                          <a:cs typeface="Lucida Sans"/>
                        </a:rPr>
                        <a:t>12,474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3.8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Age group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(years)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60" dirty="0">
                          <a:latin typeface="Arial"/>
                          <a:cs typeface="Arial"/>
                        </a:rPr>
                        <a:t>0–9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10–19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20–29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246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2,763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6.1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30–39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4,268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9.8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40–49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2,658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6.6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50–59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1,509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40" dirty="0">
                          <a:latin typeface="Arial"/>
                          <a:cs typeface="Arial"/>
                        </a:rPr>
                        <a:t>60+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353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987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Sex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2,209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7,497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4.7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Female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4,952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Race/ethnicity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815">
                <a:tc>
                  <a:txBody>
                    <a:bodyPr/>
                    <a:lstStyle/>
                    <a:p>
                      <a:pPr marL="55244" marR="527050">
                        <a:lnSpc>
                          <a:spcPct val="114599"/>
                        </a:lnSpc>
                        <a:spcBef>
                          <a:spcPts val="25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Indian/ 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Alaskan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Asian/Pacific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Islander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Black,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508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White,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1,979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4.3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HHS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Region</a:t>
                      </a:r>
                      <a:r>
                        <a:rPr sz="675" b="1" baseline="30864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¶</a:t>
                      </a:r>
                      <a:endParaRPr sz="675" baseline="30864">
                        <a:latin typeface="Lucida Sans"/>
                        <a:cs typeface="Lucida Sans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2,498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8.1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5,030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7.6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3,074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5.9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273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246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0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0" y="8599679"/>
            <a:ext cx="6946900" cy="1132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-30" dirty="0">
                <a:latin typeface="Century Gothic"/>
                <a:cs typeface="Century Gothic"/>
              </a:rPr>
              <a:t>Source: </a:t>
            </a:r>
            <a:r>
              <a:rPr sz="700" spc="-90" dirty="0">
                <a:latin typeface="Century Gothic"/>
                <a:cs typeface="Century Gothic"/>
              </a:rPr>
              <a:t>CDC, </a:t>
            </a:r>
            <a:r>
              <a:rPr sz="700" spc="-30" dirty="0">
                <a:latin typeface="Century Gothic"/>
                <a:cs typeface="Century Gothic"/>
              </a:rPr>
              <a:t>National </a:t>
            </a:r>
            <a:r>
              <a:rPr sz="700" spc="-20" dirty="0">
                <a:latin typeface="Century Gothic"/>
                <a:cs typeface="Century Gothic"/>
              </a:rPr>
              <a:t>Notifiable </a:t>
            </a:r>
            <a:r>
              <a:rPr sz="700" spc="-15" dirty="0">
                <a:latin typeface="Century Gothic"/>
                <a:cs typeface="Century Gothic"/>
              </a:rPr>
              <a:t>Diseases </a:t>
            </a:r>
            <a:r>
              <a:rPr sz="700" spc="-25" dirty="0">
                <a:latin typeface="Century Gothic"/>
                <a:cs typeface="Century Gothic"/>
              </a:rPr>
              <a:t>Surveillance</a:t>
            </a:r>
            <a:r>
              <a:rPr sz="700" spc="-40" dirty="0">
                <a:latin typeface="Century Gothic"/>
                <a:cs typeface="Century Gothic"/>
              </a:rPr>
              <a:t> </a:t>
            </a:r>
            <a:r>
              <a:rPr sz="700" spc="-5" dirty="0">
                <a:latin typeface="Century Gothic"/>
                <a:cs typeface="Century Gothic"/>
              </a:rPr>
              <a:t>System.</a:t>
            </a:r>
            <a:endParaRPr sz="700" dirty="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35" dirty="0">
                <a:latin typeface="Century Gothic"/>
                <a:cs typeface="Century Gothic"/>
              </a:rPr>
              <a:t>* </a:t>
            </a:r>
            <a:r>
              <a:rPr sz="700" spc="-30" dirty="0">
                <a:latin typeface="Century Gothic"/>
                <a:cs typeface="Century Gothic"/>
              </a:rPr>
              <a:t>Rate </a:t>
            </a:r>
            <a:r>
              <a:rPr sz="700" spc="-20" dirty="0">
                <a:latin typeface="Century Gothic"/>
                <a:cs typeface="Century Gothic"/>
              </a:rPr>
              <a:t>per </a:t>
            </a:r>
            <a:r>
              <a:rPr sz="700" spc="15" dirty="0">
                <a:latin typeface="Century Gothic"/>
                <a:cs typeface="Century Gothic"/>
              </a:rPr>
              <a:t>100,000</a:t>
            </a:r>
            <a:r>
              <a:rPr sz="700" spc="-20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population.</a:t>
            </a:r>
            <a:endParaRPr sz="700" dirty="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110" dirty="0">
                <a:latin typeface="Century Gothic"/>
                <a:cs typeface="Century Gothic"/>
              </a:rPr>
              <a:t>† </a:t>
            </a:r>
            <a:r>
              <a:rPr lang="en-US" sz="700" spc="-110" dirty="0">
                <a:latin typeface="Century Gothic"/>
                <a:cs typeface="Century Gothic"/>
              </a:rPr>
              <a:t> </a:t>
            </a:r>
            <a:r>
              <a:rPr sz="700" spc="20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definition, </a:t>
            </a:r>
            <a:r>
              <a:rPr sz="700" spc="-35" dirty="0">
                <a:latin typeface="Century Gothic"/>
                <a:cs typeface="Century Gothic"/>
              </a:rPr>
              <a:t>see</a:t>
            </a:r>
            <a:r>
              <a:rPr sz="700" spc="-30" dirty="0">
                <a:latin typeface="Century Gothic"/>
                <a:cs typeface="Century Gothic"/>
              </a:rPr>
              <a:t> 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https://wwwn.cdc.gov/nndss/conditions/hepatitis-a-acute/</a:t>
            </a:r>
            <a:r>
              <a:rPr lang="en-US"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</a:rPr>
              <a:t>.</a:t>
            </a:r>
            <a:endParaRPr lang="en-US" sz="700" dirty="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lang="en-US"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</a:rPr>
              <a:t> </a:t>
            </a:r>
            <a:r>
              <a:rPr sz="600" spc="15" baseline="34722" dirty="0">
                <a:latin typeface="Century Gothic"/>
                <a:cs typeface="Century Gothic"/>
              </a:rPr>
              <a:t>§ </a:t>
            </a:r>
            <a:r>
              <a:rPr sz="700" spc="-10" dirty="0">
                <a:latin typeface="Century Gothic"/>
                <a:cs typeface="Century Gothic"/>
              </a:rPr>
              <a:t>Numbers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45" dirty="0">
                <a:latin typeface="Century Gothic"/>
                <a:cs typeface="Century Gothic"/>
              </a:rPr>
              <a:t>category </a:t>
            </a:r>
            <a:r>
              <a:rPr sz="700" spc="-55" dirty="0">
                <a:latin typeface="Century Gothic"/>
                <a:cs typeface="Century Gothic"/>
              </a:rPr>
              <a:t>may </a:t>
            </a:r>
            <a:r>
              <a:rPr sz="700" spc="-20" dirty="0">
                <a:latin typeface="Century Gothic"/>
                <a:cs typeface="Century Gothic"/>
              </a:rPr>
              <a:t>not </a:t>
            </a:r>
            <a:r>
              <a:rPr sz="700" spc="-75" dirty="0">
                <a:latin typeface="Century Gothic"/>
                <a:cs typeface="Century Gothic"/>
              </a:rPr>
              <a:t>add </a:t>
            </a:r>
            <a:r>
              <a:rPr sz="700" spc="-40" dirty="0">
                <a:latin typeface="Century Gothic"/>
                <a:cs typeface="Century Gothic"/>
              </a:rPr>
              <a:t>up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20" dirty="0">
                <a:latin typeface="Century Gothic"/>
                <a:cs typeface="Century Gothic"/>
              </a:rPr>
              <a:t>total number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105" dirty="0">
                <a:latin typeface="Century Gothic"/>
                <a:cs typeface="Century Gothic"/>
              </a:rPr>
              <a:t>a </a:t>
            </a:r>
            <a:r>
              <a:rPr sz="700" spc="-35" dirty="0">
                <a:latin typeface="Century Gothic"/>
                <a:cs typeface="Century Gothic"/>
              </a:rPr>
              <a:t>year </a:t>
            </a:r>
            <a:r>
              <a:rPr sz="700" spc="-55" dirty="0">
                <a:latin typeface="Century Gothic"/>
                <a:cs typeface="Century Gothic"/>
              </a:rPr>
              <a:t>due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with </a:t>
            </a:r>
            <a:r>
              <a:rPr sz="700" spc="5" dirty="0">
                <a:latin typeface="Century Gothic"/>
                <a:cs typeface="Century Gothic"/>
              </a:rPr>
              <a:t>missing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spc="-25" dirty="0">
                <a:latin typeface="Century Gothic"/>
                <a:cs typeface="Century Gothic"/>
              </a:rPr>
              <a:t>or,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of  </a:t>
            </a:r>
            <a:r>
              <a:rPr sz="700" spc="-35" dirty="0">
                <a:latin typeface="Century Gothic"/>
                <a:cs typeface="Century Gothic"/>
              </a:rPr>
              <a:t>race/ethnicity, cases </a:t>
            </a:r>
            <a:r>
              <a:rPr sz="700" spc="-40" dirty="0">
                <a:latin typeface="Century Gothic"/>
                <a:cs typeface="Century Gothic"/>
              </a:rPr>
              <a:t>categorized </a:t>
            </a:r>
            <a:r>
              <a:rPr sz="700" spc="-25" dirty="0">
                <a:latin typeface="Century Gothic"/>
                <a:cs typeface="Century Gothic"/>
              </a:rPr>
              <a:t>as</a:t>
            </a:r>
            <a:r>
              <a:rPr sz="700" spc="25" dirty="0">
                <a:latin typeface="Century Gothic"/>
                <a:cs typeface="Century Gothic"/>
              </a:rPr>
              <a:t> </a:t>
            </a:r>
            <a:r>
              <a:rPr sz="700" spc="-45" dirty="0">
                <a:latin typeface="Century Gothic"/>
                <a:cs typeface="Century Gothic"/>
              </a:rPr>
              <a:t>“Other”.</a:t>
            </a:r>
            <a:endParaRPr sz="700" dirty="0">
              <a:latin typeface="Century Gothic"/>
              <a:cs typeface="Century Gothic"/>
            </a:endParaRPr>
          </a:p>
          <a:p>
            <a:pPr marL="12700" marR="48260" indent="-635">
              <a:lnSpc>
                <a:spcPct val="107200"/>
              </a:lnSpc>
              <a:spcBef>
                <a:spcPts val="445"/>
              </a:spcBef>
            </a:pPr>
            <a:r>
              <a:rPr sz="600" spc="22" baseline="34722" dirty="0">
                <a:latin typeface="Century Gothic"/>
                <a:cs typeface="Century Gothic"/>
              </a:rPr>
              <a:t>¶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5" dirty="0">
                <a:latin typeface="Century Gothic"/>
                <a:cs typeface="Century Gothic"/>
              </a:rPr>
              <a:t>Services Regions </a:t>
            </a:r>
            <a:r>
              <a:rPr sz="700" spc="-40" dirty="0">
                <a:latin typeface="Century Gothic"/>
                <a:cs typeface="Century Gothic"/>
              </a:rPr>
              <a:t>were categorized </a:t>
            </a:r>
            <a:r>
              <a:rPr sz="700" spc="-55" dirty="0">
                <a:latin typeface="Century Gothic"/>
                <a:cs typeface="Century Gothic"/>
              </a:rPr>
              <a:t>according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30" dirty="0">
                <a:latin typeface="Century Gothic"/>
                <a:cs typeface="Century Gothic"/>
              </a:rPr>
              <a:t>grouping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5" dirty="0">
                <a:latin typeface="Century Gothic"/>
                <a:cs typeface="Century Gothic"/>
              </a:rPr>
              <a:t>states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dirty="0">
                <a:latin typeface="Century Gothic"/>
                <a:cs typeface="Century Gothic"/>
              </a:rPr>
              <a:t>U.S. </a:t>
            </a:r>
            <a:r>
              <a:rPr sz="700" spc="15" dirty="0">
                <a:latin typeface="Century Gothic"/>
                <a:cs typeface="Century Gothic"/>
              </a:rPr>
              <a:t>Territories </a:t>
            </a:r>
            <a:r>
              <a:rPr sz="700" spc="-25" dirty="0">
                <a:latin typeface="Century Gothic"/>
                <a:cs typeface="Century Gothic"/>
              </a:rPr>
              <a:t>assigned </a:t>
            </a:r>
            <a:r>
              <a:rPr sz="700" spc="-20" dirty="0">
                <a:latin typeface="Century Gothic"/>
                <a:cs typeface="Century Gothic"/>
              </a:rPr>
              <a:t>under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the ten  </a:t>
            </a:r>
            <a:r>
              <a:rPr sz="700" spc="-30" dirty="0">
                <a:latin typeface="Century Gothic"/>
                <a:cs typeface="Century Gothic"/>
              </a:rPr>
              <a:t>Department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5" dirty="0">
                <a:latin typeface="Century Gothic"/>
                <a:cs typeface="Century Gothic"/>
              </a:rPr>
              <a:t>Services </a:t>
            </a:r>
            <a:r>
              <a:rPr sz="700" spc="-30" dirty="0">
                <a:latin typeface="Century Gothic"/>
                <a:cs typeface="Century Gothic"/>
              </a:rPr>
              <a:t>regional </a:t>
            </a:r>
            <a:r>
              <a:rPr sz="700" spc="-20" dirty="0">
                <a:latin typeface="Century Gothic"/>
                <a:cs typeface="Century Gothic"/>
              </a:rPr>
              <a:t>offices </a:t>
            </a:r>
            <a:r>
              <a:rPr sz="700" spc="-30" dirty="0">
                <a:latin typeface="Century Gothic"/>
                <a:cs typeface="Century Gothic"/>
              </a:rPr>
              <a:t>(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https://www.hhs.gov/about/agencies/iea/regional-offices/index.htm</a:t>
            </a:r>
            <a:r>
              <a:rPr sz="700" spc="-30" dirty="0">
                <a:solidFill>
                  <a:srgbClr val="215E9E"/>
                </a:solidFill>
                <a:latin typeface="Century Gothic"/>
                <a:cs typeface="Century Gothic"/>
                <a:hlinkClick r:id="rId3"/>
              </a:rPr>
              <a:t>l</a:t>
            </a:r>
            <a:r>
              <a:rPr sz="700" spc="-30" dirty="0">
                <a:latin typeface="Century Gothic"/>
                <a:cs typeface="Century Gothic"/>
              </a:rPr>
              <a:t>). </a:t>
            </a:r>
            <a:r>
              <a:rPr sz="700" spc="20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10" dirty="0">
                <a:latin typeface="Century Gothic"/>
                <a:cs typeface="Century Gothic"/>
              </a:rPr>
              <a:t>purposes 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20" dirty="0">
                <a:latin typeface="Century Gothic"/>
                <a:cs typeface="Century Gothic"/>
              </a:rPr>
              <a:t>this </a:t>
            </a:r>
            <a:r>
              <a:rPr sz="700" spc="-10" dirty="0">
                <a:latin typeface="Century Gothic"/>
                <a:cs typeface="Century Gothic"/>
              </a:rPr>
              <a:t>report, </a:t>
            </a:r>
            <a:r>
              <a:rPr sz="700" spc="-15" dirty="0">
                <a:latin typeface="Century Gothic"/>
                <a:cs typeface="Century Gothic"/>
              </a:rPr>
              <a:t>regions </a:t>
            </a:r>
            <a:r>
              <a:rPr sz="700" dirty="0">
                <a:latin typeface="Century Gothic"/>
                <a:cs typeface="Century Gothic"/>
              </a:rPr>
              <a:t>with </a:t>
            </a:r>
            <a:r>
              <a:rPr sz="700" spc="50" dirty="0">
                <a:latin typeface="Century Gothic"/>
                <a:cs typeface="Century Gothic"/>
              </a:rPr>
              <a:t>U</a:t>
            </a:r>
            <a:r>
              <a:rPr lang="en-US" sz="700" spc="50" dirty="0">
                <a:latin typeface="Century Gothic"/>
                <a:cs typeface="Century Gothic"/>
              </a:rPr>
              <a:t>.</a:t>
            </a:r>
            <a:r>
              <a:rPr sz="700" spc="50" dirty="0">
                <a:latin typeface="Century Gothic"/>
                <a:cs typeface="Century Gothic"/>
              </a:rPr>
              <a:t>S</a:t>
            </a:r>
            <a:r>
              <a:rPr lang="en-US" sz="700" spc="50" dirty="0">
                <a:latin typeface="Century Gothic"/>
                <a:cs typeface="Century Gothic"/>
              </a:rPr>
              <a:t>.</a:t>
            </a:r>
            <a:r>
              <a:rPr sz="700" spc="-145" dirty="0">
                <a:latin typeface="Century Gothic"/>
                <a:cs typeface="Century Gothic"/>
              </a:rPr>
              <a:t> </a:t>
            </a:r>
            <a:r>
              <a:rPr sz="700" spc="15" dirty="0">
                <a:latin typeface="Century Gothic"/>
                <a:cs typeface="Century Gothic"/>
              </a:rPr>
              <a:t>territories </a:t>
            </a:r>
            <a:r>
              <a:rPr sz="700" spc="-30" dirty="0">
                <a:latin typeface="Century Gothic"/>
                <a:cs typeface="Century Gothic"/>
              </a:rPr>
              <a:t>(Region </a:t>
            </a:r>
            <a:r>
              <a:rPr sz="700" spc="25" dirty="0">
                <a:latin typeface="Century Gothic"/>
                <a:cs typeface="Century Gothic"/>
              </a:rPr>
              <a:t>2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25" dirty="0">
                <a:latin typeface="Century Gothic"/>
                <a:cs typeface="Century Gothic"/>
              </a:rPr>
              <a:t>Region </a:t>
            </a:r>
            <a:r>
              <a:rPr sz="700" spc="-20" dirty="0">
                <a:latin typeface="Century Gothic"/>
                <a:cs typeface="Century Gothic"/>
              </a:rPr>
              <a:t>9) </a:t>
            </a:r>
            <a:r>
              <a:rPr sz="700" spc="-40" dirty="0">
                <a:latin typeface="Century Gothic"/>
                <a:cs typeface="Century Gothic"/>
              </a:rPr>
              <a:t>contain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dirty="0">
                <a:latin typeface="Century Gothic"/>
                <a:cs typeface="Century Gothic"/>
              </a:rPr>
              <a:t>from </a:t>
            </a:r>
            <a:r>
              <a:rPr sz="700" spc="-5" dirty="0">
                <a:latin typeface="Century Gothic"/>
                <a:cs typeface="Century Gothic"/>
              </a:rPr>
              <a:t>states </a:t>
            </a:r>
            <a:r>
              <a:rPr sz="700" spc="-30" dirty="0">
                <a:latin typeface="Century Gothic"/>
                <a:cs typeface="Century Gothic"/>
              </a:rPr>
              <a:t>only.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338227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15875">
              <a:lnSpc>
                <a:spcPct val="107200"/>
              </a:lnSpc>
            </a:pPr>
            <a:r>
              <a:rPr sz="1400" b="1" spc="-7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005E6E"/>
                </a:solidFill>
                <a:latin typeface="Lucida Sans"/>
                <a:cs typeface="Lucida Sans"/>
              </a:rPr>
              <a:t>1.2.</a:t>
            </a: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rate*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80" dirty="0">
                <a:solidFill>
                  <a:srgbClr val="8C268A"/>
                </a:solidFill>
                <a:latin typeface="Lucida Sans"/>
                <a:cs typeface="Lucida Sans"/>
              </a:rPr>
              <a:t>cases†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A,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demographic 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characteristics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1400" b="1" spc="20" dirty="0">
                <a:solidFill>
                  <a:srgbClr val="8C268A"/>
                </a:solidFill>
                <a:latin typeface="Lucida Sans"/>
                <a:cs typeface="Lucida Sans"/>
              </a:rPr>
              <a:t>States</a:t>
            </a:r>
            <a:r>
              <a:rPr sz="1400" b="1" spc="-27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2014–2018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2468" y="2046602"/>
            <a:ext cx="10433125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35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Figure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1.7. </a:t>
            </a:r>
            <a:r>
              <a:rPr kumimoji="0" sz="2416" b="1" i="0" u="none" strike="noStrike" kern="1200" cap="none" spc="-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Availability of information 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on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risk behaviors/exposures*  </a:t>
            </a:r>
            <a:r>
              <a:rPr kumimoji="0" sz="2416" b="1" i="0" u="none" strike="noStrike" kern="1200" cap="none" spc="-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associated</a:t>
            </a:r>
            <a:r>
              <a:rPr kumimoji="0" sz="2416" b="1" i="0" u="none" strike="noStrike" kern="1200" cap="none" spc="-19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with</a:t>
            </a:r>
            <a:r>
              <a:rPr kumimoji="0" sz="2416" b="1" i="0" u="none" strike="noStrike" kern="1200" cap="none" spc="-23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reported</a:t>
            </a:r>
            <a:r>
              <a:rPr kumimoji="0" sz="2416" b="1" i="0" u="none" strike="noStrike" kern="1200" cap="none" spc="-15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cases</a:t>
            </a:r>
            <a:r>
              <a:rPr kumimoji="0" sz="2416" b="1" i="0" u="none" strike="noStrike" kern="1200" cap="none" spc="-15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2416" b="1" i="0" u="none" strike="noStrike" kern="1200" cap="none" spc="-19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hepatitis</a:t>
            </a:r>
            <a:r>
              <a:rPr kumimoji="0" sz="2416" b="1" i="0" u="none" strike="noStrike" kern="1200" cap="none" spc="-20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2416" b="1" i="0" u="none" strike="noStrike" kern="1200" cap="none" spc="-20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—</a:t>
            </a:r>
            <a:r>
              <a:rPr kumimoji="0" sz="2416" b="1" i="0" u="none" strike="noStrike" kern="1200" cap="none" spc="-19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United</a:t>
            </a:r>
            <a:r>
              <a:rPr kumimoji="0" sz="2416" b="1" i="0" u="none" strike="noStrike" kern="1200" cap="none" spc="-15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States,</a:t>
            </a:r>
            <a:r>
              <a:rPr kumimoji="0" sz="2416" b="1" i="0" u="none" strike="noStrike" kern="1200" cap="none" spc="-15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2416" b="1" i="0" u="none" strike="noStrike" kern="1200" cap="none" spc="-6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1800" y="3429000"/>
            <a:ext cx="5037610" cy="5017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5681" y="5733819"/>
            <a:ext cx="3093122" cy="2090569"/>
          </a:xfrm>
          <a:custGeom>
            <a:avLst/>
            <a:gdLst/>
            <a:ahLst/>
            <a:cxnLst/>
            <a:rect l="l" t="t" r="r" b="b"/>
            <a:pathLst>
              <a:path w="1792605" h="1211579">
                <a:moveTo>
                  <a:pt x="0" y="0"/>
                </a:moveTo>
                <a:lnTo>
                  <a:pt x="1792224" y="0"/>
                </a:lnTo>
                <a:lnTo>
                  <a:pt x="1792224" y="1211579"/>
                </a:lnTo>
                <a:lnTo>
                  <a:pt x="0" y="12115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9214" y="5877377"/>
            <a:ext cx="2809338" cy="1808978"/>
          </a:xfrm>
          <a:custGeom>
            <a:avLst/>
            <a:gdLst/>
            <a:ahLst/>
            <a:cxnLst/>
            <a:rect l="l" t="t" r="r" b="b"/>
            <a:pathLst>
              <a:path w="1628139" h="1048385">
                <a:moveTo>
                  <a:pt x="1627632" y="0"/>
                </a:moveTo>
                <a:lnTo>
                  <a:pt x="0" y="0"/>
                </a:lnTo>
                <a:lnTo>
                  <a:pt x="0" y="1048359"/>
                </a:lnTo>
                <a:lnTo>
                  <a:pt x="1627632" y="1048359"/>
                </a:lnTo>
                <a:lnTo>
                  <a:pt x="162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6920" y="6071269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005E6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3777" y="6513559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6920" y="6646088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B8D2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8083" y="6723961"/>
            <a:ext cx="762596" cy="636125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marL="35062" marR="0" lvl="0" indent="0" algn="l" defTabSz="914400" rtl="0" eaLnBrk="1" fontAlgn="auto" latinLnBrk="0" hangingPunct="1">
              <a:lnSpc>
                <a:spcPct val="100000"/>
              </a:lnSpc>
              <a:spcBef>
                <a:spcPts val="1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7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4,197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(34%)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3777" y="7088343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78972" y="7231030"/>
            <a:ext cx="525929" cy="289261"/>
          </a:xfrm>
          <a:custGeom>
            <a:avLst/>
            <a:gdLst/>
            <a:ahLst/>
            <a:cxnLst/>
            <a:rect l="l" t="t" r="r" b="b"/>
            <a:pathLst>
              <a:path w="304800" h="167639">
                <a:moveTo>
                  <a:pt x="0" y="167208"/>
                </a:moveTo>
                <a:lnTo>
                  <a:pt x="304596" y="167208"/>
                </a:lnTo>
                <a:lnTo>
                  <a:pt x="304596" y="0"/>
                </a:lnTo>
                <a:lnTo>
                  <a:pt x="0" y="0"/>
                </a:lnTo>
                <a:lnTo>
                  <a:pt x="0" y="167208"/>
                </a:lnTo>
                <a:close/>
              </a:path>
            </a:pathLst>
          </a:custGeom>
          <a:ln w="12700">
            <a:solidFill>
              <a:srgbClr val="337E8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9214" y="6080297"/>
            <a:ext cx="2809338" cy="133005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911616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3" b="1" i="0" u="none" strike="noStrike" kern="1200" cap="none" spc="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Risk</a:t>
            </a:r>
            <a:r>
              <a:rPr kumimoji="0" sz="1553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3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identified*</a:t>
            </a:r>
            <a:endParaRPr kumimoji="0" sz="15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11616" marR="216947" lvl="0" indent="0" algn="l" defTabSz="914400" rtl="0" eaLnBrk="1" fontAlgn="auto" latinLnBrk="0" hangingPunct="1">
              <a:lnSpc>
                <a:spcPct val="241699"/>
              </a:lnSpc>
              <a:spcBef>
                <a:spcPts val="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3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 </a:t>
            </a:r>
            <a:r>
              <a:rPr kumimoji="0" sz="1553" b="1" i="0" u="none" strike="noStrike" kern="1200" cap="none" spc="6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risk </a:t>
            </a:r>
            <a:r>
              <a:rPr kumimoji="0" sz="1553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identified  </a:t>
            </a:r>
            <a:r>
              <a:rPr kumimoji="0" sz="1553" b="1" i="0" u="none" strike="noStrike" kern="1200" cap="none" spc="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Risk </a:t>
            </a:r>
            <a:r>
              <a:rPr kumimoji="0" sz="1553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1553" b="1" i="0" u="none" strike="noStrike" kern="1200" cap="none" spc="-31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553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missing</a:t>
            </a:r>
            <a:endParaRPr kumimoji="0" sz="15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9245" y="4681599"/>
            <a:ext cx="2984648" cy="1174734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marL="35062" marR="0" lvl="0" indent="0" algn="l" defTabSz="914400" rtl="0" eaLnBrk="1" fontAlgn="auto" latinLnBrk="0" hangingPunct="1">
              <a:lnSpc>
                <a:spcPct val="100000"/>
              </a:lnSpc>
              <a:spcBef>
                <a:spcPts val="1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7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3,251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1914" marR="0" lvl="0" indent="0" algn="l" defTabSz="914400" rtl="0" eaLnBrk="1" fontAlgn="auto" latinLnBrk="0" hangingPunct="1">
              <a:lnSpc>
                <a:spcPts val="20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(26%)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21914" lvl="0" indent="0" algn="r" defTabSz="914400" rtl="0" eaLnBrk="1" fontAlgn="auto" latinLnBrk="0" hangingPunct="1">
              <a:lnSpc>
                <a:spcPts val="20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7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5,026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876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84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(40%)</a:t>
            </a:r>
            <a:endParaRPr kumimoji="0" sz="19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1774" y="522363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VIRAL</a:t>
            </a:r>
            <a:r>
              <a:rPr kumimoji="0" sz="2071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71" b="1" i="0" u="none" strike="noStrike" kern="1200" cap="none" spc="22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59425" y="522362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250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</a:t>
            </a:r>
            <a:r>
              <a:rPr kumimoji="0" sz="2071" b="0" i="0" u="none" strike="noStrike" kern="1200" cap="none" spc="21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2071" b="0" i="0" u="none" strike="noStrike" kern="1200" cap="none" spc="197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71474" y="780784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29639" y="780784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13309" y="799671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55141" y="743918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54851" y="486047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182868" y="519785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54858" y="486059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19" y="1749106"/>
            <a:ext cx="9659570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121" dirty="0">
                <a:solidFill>
                  <a:srgbClr val="005E6E"/>
                </a:solidFill>
                <a:latin typeface="Lucida Sans"/>
                <a:cs typeface="Lucida Sans"/>
              </a:rPr>
              <a:t>Table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1.3.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risk </a:t>
            </a:r>
            <a:r>
              <a:rPr sz="2416" b="1" spc="-86" dirty="0">
                <a:solidFill>
                  <a:srgbClr val="8C268A"/>
                </a:solidFill>
                <a:latin typeface="Lucida Sans"/>
                <a:cs typeface="Lucida Sans"/>
              </a:rPr>
              <a:t>behaviors/exposures†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among</a:t>
            </a:r>
            <a:r>
              <a:rPr sz="2416" b="1" spc="-569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5" dirty="0">
                <a:solidFill>
                  <a:srgbClr val="8C268A"/>
                </a:solidFill>
                <a:latin typeface="Lucida Sans"/>
                <a:cs typeface="Lucida Sans"/>
              </a:rPr>
              <a:t>A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4912" y="2599665"/>
            <a:ext cx="10114280" cy="3250901"/>
          </a:xfrm>
          <a:custGeom>
            <a:avLst/>
            <a:gdLst/>
            <a:ahLst/>
            <a:cxnLst/>
            <a:rect l="l" t="t" r="r" b="b"/>
            <a:pathLst>
              <a:path w="5861684" h="1884045">
                <a:moveTo>
                  <a:pt x="0" y="0"/>
                </a:moveTo>
                <a:lnTo>
                  <a:pt x="5861304" y="0"/>
                </a:lnTo>
                <a:lnTo>
                  <a:pt x="5861304" y="1883664"/>
                </a:lnTo>
                <a:lnTo>
                  <a:pt x="0" y="18836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00200" y="2743200"/>
          <a:ext cx="9830497" cy="2966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behaviors/exposures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identified*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 risk</a:t>
                      </a:r>
                      <a:r>
                        <a:rPr sz="1600" b="1" spc="-1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data</a:t>
                      </a:r>
                      <a:r>
                        <a:rPr sz="1600" b="1" spc="-15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missing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Injection </a:t>
                      </a:r>
                      <a:r>
                        <a:rPr sz="1600" b="1" spc="10" dirty="0">
                          <a:latin typeface="Gill Sans MT"/>
                          <a:cs typeface="Gill Sans MT"/>
                        </a:rPr>
                        <a:t>drug</a:t>
                      </a:r>
                      <a:r>
                        <a:rPr sz="1600" b="1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20" dirty="0">
                          <a:latin typeface="Gill Sans MT"/>
                          <a:cs typeface="Gill Sans MT"/>
                        </a:rPr>
                        <a:t>use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888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4,247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341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4,224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4,003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Sexual </a:t>
                      </a:r>
                      <a:r>
                        <a:rPr sz="1600" b="1" dirty="0"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sz="1600" b="1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300" b="1" spc="112" baseline="33333" dirty="0">
                          <a:latin typeface="Gill Sans MT"/>
                          <a:cs typeface="Gill Sans MT"/>
                        </a:rPr>
                        <a:t>§</a:t>
                      </a:r>
                      <a:endParaRPr sz="1300" baseline="33333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Gill Sans MT"/>
                          <a:cs typeface="Gill Sans MT"/>
                        </a:rPr>
                        <a:t>299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4,728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7,447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Household </a:t>
                      </a:r>
                      <a:r>
                        <a:rPr sz="1600" b="1" dirty="0">
                          <a:latin typeface="Gill Sans MT"/>
                          <a:cs typeface="Gill Sans MT"/>
                        </a:rPr>
                        <a:t>contact (non-sexual)</a:t>
                      </a:r>
                      <a:r>
                        <a:rPr sz="1600" b="1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300" b="1" spc="112" baseline="33333" dirty="0">
                          <a:latin typeface="Gill Sans MT"/>
                          <a:cs typeface="Gill Sans MT"/>
                        </a:rPr>
                        <a:t>§</a:t>
                      </a:r>
                      <a:endParaRPr sz="1300" baseline="33333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Gill Sans MT"/>
                          <a:cs typeface="Gill Sans MT"/>
                        </a:rPr>
                        <a:t>260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4,767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7,447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Gill Sans MT"/>
                          <a:cs typeface="Gill Sans MT"/>
                        </a:rPr>
                        <a:t>Other </a:t>
                      </a:r>
                      <a:r>
                        <a:rPr sz="1600" b="1" dirty="0"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sz="1600" b="1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300" b="1" spc="112" baseline="33333" dirty="0">
                          <a:latin typeface="Gill Sans MT"/>
                          <a:cs typeface="Gill Sans MT"/>
                        </a:rPr>
                        <a:t>§</a:t>
                      </a:r>
                      <a:endParaRPr sz="1300" baseline="33333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Gill Sans MT"/>
                          <a:cs typeface="Gill Sans MT"/>
                        </a:rPr>
                        <a:t>312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4,715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7,447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10" dirty="0">
                          <a:latin typeface="Gill Sans MT"/>
                          <a:cs typeface="Gill Sans MT"/>
                        </a:rPr>
                        <a:t>Men</a:t>
                      </a:r>
                      <a:r>
                        <a:rPr sz="1600" b="1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10" dirty="0">
                          <a:latin typeface="Gill Sans MT"/>
                          <a:cs typeface="Gill Sans MT"/>
                        </a:rPr>
                        <a:t>who</a:t>
                      </a:r>
                      <a:r>
                        <a:rPr sz="1600" b="1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5" dirty="0">
                          <a:latin typeface="Gill Sans MT"/>
                          <a:cs typeface="Gill Sans MT"/>
                        </a:rPr>
                        <a:t>have</a:t>
                      </a:r>
                      <a:r>
                        <a:rPr sz="1600" b="1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5" dirty="0">
                          <a:latin typeface="Gill Sans MT"/>
                          <a:cs typeface="Gill Sans MT"/>
                        </a:rPr>
                        <a:t>sex</a:t>
                      </a:r>
                      <a:r>
                        <a:rPr sz="1600" b="1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5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600" b="1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latin typeface="Gill Sans MT"/>
                          <a:cs typeface="Gill Sans MT"/>
                        </a:rPr>
                        <a:t>men</a:t>
                      </a:r>
                      <a:r>
                        <a:rPr sz="1600" b="1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300" b="1" spc="67" baseline="33333" dirty="0">
                          <a:latin typeface="Gill Sans MT"/>
                          <a:cs typeface="Gill Sans MT"/>
                        </a:rPr>
                        <a:t>¶</a:t>
                      </a:r>
                      <a:endParaRPr sz="1300" baseline="33333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Gill Sans MT"/>
                          <a:cs typeface="Gill Sans MT"/>
                        </a:rPr>
                        <a:t>194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1,362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5,941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International</a:t>
                      </a:r>
                      <a:r>
                        <a:rPr sz="1600" b="1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latin typeface="Gill Sans MT"/>
                          <a:cs typeface="Gill Sans MT"/>
                        </a:rPr>
                        <a:t>travel</a:t>
                      </a:r>
                      <a:endParaRPr sz="1600" dirty="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Gill Sans MT"/>
                          <a:cs typeface="Gill Sans MT"/>
                        </a:rPr>
                        <a:t>114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6,896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30" dirty="0">
                          <a:latin typeface="Gill Sans MT"/>
                          <a:cs typeface="Gill Sans MT"/>
                        </a:rPr>
                        <a:t>5,464</a:t>
                      </a:r>
                      <a:endParaRPr sz="1600" dirty="0">
                        <a:latin typeface="Gill Sans MT"/>
                        <a:cs typeface="Gill Sans MT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78255" y="5915870"/>
            <a:ext cx="9558767" cy="181140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69" dirty="0">
                <a:latin typeface="Century Gothic"/>
                <a:cs typeface="Century Gothic"/>
              </a:rPr>
              <a:t>Source: </a:t>
            </a:r>
            <a:r>
              <a:rPr sz="1208" spc="-173" dirty="0">
                <a:latin typeface="Century Gothic"/>
                <a:cs typeface="Century Gothic"/>
              </a:rPr>
              <a:t>CDC, </a:t>
            </a:r>
            <a:r>
              <a:rPr sz="1208" spc="-69" dirty="0">
                <a:latin typeface="Century Gothic"/>
                <a:cs typeface="Century Gothic"/>
              </a:rPr>
              <a:t>Nationally </a:t>
            </a:r>
            <a:r>
              <a:rPr sz="1208" spc="-60" dirty="0">
                <a:latin typeface="Century Gothic"/>
                <a:cs typeface="Century Gothic"/>
              </a:rPr>
              <a:t>Notifiable </a:t>
            </a:r>
            <a:r>
              <a:rPr sz="1208" spc="-43" dirty="0">
                <a:latin typeface="Century Gothic"/>
                <a:cs typeface="Century Gothic"/>
              </a:rPr>
              <a:t>Diseases </a:t>
            </a:r>
            <a:r>
              <a:rPr sz="1208" spc="-60" dirty="0">
                <a:latin typeface="Century Gothic"/>
                <a:cs typeface="Century Gothic"/>
              </a:rPr>
              <a:t>Surveillance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System</a:t>
            </a:r>
            <a:endParaRPr sz="1208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129" dirty="0">
                <a:latin typeface="Century Gothic"/>
                <a:cs typeface="Century Gothic"/>
              </a:rPr>
              <a:t>Case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17" dirty="0">
                <a:latin typeface="Century Gothic"/>
                <a:cs typeface="Century Gothic"/>
              </a:rPr>
              <a:t>reports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with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at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least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104" dirty="0">
                <a:latin typeface="Century Gothic"/>
                <a:cs typeface="Century Gothic"/>
              </a:rPr>
              <a:t>one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of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the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following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43" dirty="0">
                <a:latin typeface="Century Gothic"/>
                <a:cs typeface="Century Gothic"/>
              </a:rPr>
              <a:t>risk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behaviors/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exposures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reported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60" dirty="0">
                <a:latin typeface="Century Gothic"/>
                <a:cs typeface="Century Gothic"/>
              </a:rPr>
              <a:t>2–6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weeks </a:t>
            </a:r>
            <a:r>
              <a:rPr sz="1208" dirty="0">
                <a:latin typeface="Century Gothic"/>
                <a:cs typeface="Century Gothic"/>
              </a:rPr>
              <a:t>prior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symptom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onset: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1)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injection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drug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use;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2)  sexual,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household,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or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other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spc="-104" dirty="0">
                <a:latin typeface="Century Gothic"/>
                <a:cs typeface="Century Gothic"/>
              </a:rPr>
              <a:t>contact;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3)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men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who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29" dirty="0">
                <a:latin typeface="Century Gothic"/>
                <a:cs typeface="Century Gothic"/>
              </a:rPr>
              <a:t>have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sex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with</a:t>
            </a:r>
            <a:r>
              <a:rPr sz="1208" spc="-78" dirty="0">
                <a:latin typeface="Century Gothic"/>
                <a:cs typeface="Century Gothic"/>
              </a:rPr>
              <a:t> men;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4)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travel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hepatitis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A-endemic </a:t>
            </a:r>
            <a:r>
              <a:rPr sz="1208" spc="-69" dirty="0">
                <a:latin typeface="Century Gothic"/>
                <a:cs typeface="Century Gothic"/>
              </a:rPr>
              <a:t>region.</a:t>
            </a:r>
            <a:endParaRPr sz="1208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208" spc="-190" dirty="0">
                <a:latin typeface="Century Gothic"/>
                <a:cs typeface="Century Gothic"/>
              </a:rPr>
              <a:t>†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cases </a:t>
            </a:r>
            <a:r>
              <a:rPr sz="1208" spc="-112" dirty="0">
                <a:latin typeface="Century Gothic"/>
                <a:cs typeface="Century Gothic"/>
              </a:rPr>
              <a:t>may </a:t>
            </a:r>
            <a:r>
              <a:rPr sz="1208" spc="-86" dirty="0">
                <a:latin typeface="Century Gothic"/>
                <a:cs typeface="Century Gothic"/>
              </a:rPr>
              <a:t>include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43" dirty="0">
                <a:latin typeface="Century Gothic"/>
                <a:cs typeface="Century Gothic"/>
              </a:rPr>
              <a:t>risk</a:t>
            </a:r>
            <a:r>
              <a:rPr sz="1208" spc="-190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behavior/exposure.</a:t>
            </a:r>
            <a:endParaRPr sz="1208">
              <a:latin typeface="Century Gothic"/>
              <a:cs typeface="Century Gothic"/>
            </a:endParaRPr>
          </a:p>
          <a:p>
            <a:pPr marL="21914" marR="60263">
              <a:lnSpc>
                <a:spcPct val="107200"/>
              </a:lnSpc>
              <a:spcBef>
                <a:spcPts val="768"/>
              </a:spcBef>
            </a:pPr>
            <a:r>
              <a:rPr sz="1035" spc="26" baseline="34722" dirty="0">
                <a:latin typeface="Century Gothic"/>
                <a:cs typeface="Century Gothic"/>
              </a:rPr>
              <a:t>§ </a:t>
            </a:r>
            <a:r>
              <a:rPr sz="1208" spc="-95" dirty="0">
                <a:latin typeface="Century Gothic"/>
                <a:cs typeface="Century Gothic"/>
              </a:rPr>
              <a:t>Cases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-78" dirty="0">
                <a:latin typeface="Century Gothic"/>
                <a:cs typeface="Century Gothic"/>
              </a:rPr>
              <a:t>type </a:t>
            </a:r>
            <a:r>
              <a:rPr sz="1208" spc="-43" dirty="0">
                <a:latin typeface="Century Gothic"/>
                <a:cs typeface="Century Gothic"/>
              </a:rPr>
              <a:t>of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were categorized </a:t>
            </a:r>
            <a:r>
              <a:rPr sz="1208" spc="-112" dirty="0">
                <a:latin typeface="Century Gothic"/>
                <a:cs typeface="Century Gothic"/>
              </a:rPr>
              <a:t>according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69" dirty="0">
                <a:latin typeface="Century Gothic"/>
                <a:cs typeface="Century Gothic"/>
              </a:rPr>
              <a:t>hierarchy: </a:t>
            </a:r>
            <a:r>
              <a:rPr sz="1208" spc="-78" dirty="0">
                <a:latin typeface="Century Gothic"/>
                <a:cs typeface="Century Gothic"/>
              </a:rPr>
              <a:t>(1) </a:t>
            </a:r>
            <a:r>
              <a:rPr sz="1208" spc="-60" dirty="0">
                <a:latin typeface="Century Gothic"/>
                <a:cs typeface="Century Gothic"/>
              </a:rPr>
              <a:t>sexual </a:t>
            </a:r>
            <a:r>
              <a:rPr sz="1208" spc="-104" dirty="0">
                <a:latin typeface="Century Gothic"/>
                <a:cs typeface="Century Gothic"/>
              </a:rPr>
              <a:t>contact; </a:t>
            </a:r>
            <a:r>
              <a:rPr sz="1208" spc="-78" dirty="0">
                <a:latin typeface="Century Gothic"/>
                <a:cs typeface="Century Gothic"/>
              </a:rPr>
              <a:t>(2) </a:t>
            </a:r>
            <a:r>
              <a:rPr sz="1208" spc="-69" dirty="0">
                <a:latin typeface="Century Gothic"/>
                <a:cs typeface="Century Gothic"/>
              </a:rPr>
              <a:t>household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60" dirty="0">
                <a:latin typeface="Century Gothic"/>
                <a:cs typeface="Century Gothic"/>
              </a:rPr>
              <a:t>(non-  </a:t>
            </a:r>
            <a:r>
              <a:rPr sz="1208" spc="-69" dirty="0">
                <a:latin typeface="Century Gothic"/>
                <a:cs typeface="Century Gothic"/>
              </a:rPr>
              <a:t>sexual);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(3)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other</a:t>
            </a:r>
            <a:r>
              <a:rPr sz="1208" spc="-112" dirty="0">
                <a:latin typeface="Century Gothic"/>
                <a:cs typeface="Century Gothic"/>
              </a:rPr>
              <a:t> contact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with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hepatitis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129" dirty="0">
                <a:latin typeface="Century Gothic"/>
                <a:cs typeface="Century Gothic"/>
              </a:rPr>
              <a:t>case</a:t>
            </a:r>
            <a:endParaRPr sz="1208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035" spc="38" baseline="34722" dirty="0">
                <a:latin typeface="Century Gothic"/>
                <a:cs typeface="Century Gothic"/>
              </a:rPr>
              <a:t>¶</a:t>
            </a:r>
            <a:r>
              <a:rPr sz="1035" spc="52" baseline="34722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</a:t>
            </a:r>
            <a:r>
              <a:rPr sz="1208" spc="-12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total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of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7,497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hepatitis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cases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were </a:t>
            </a:r>
            <a:r>
              <a:rPr sz="1208" spc="-60" dirty="0">
                <a:latin typeface="Century Gothic"/>
                <a:cs typeface="Century Gothic"/>
              </a:rPr>
              <a:t>reported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12" dirty="0">
                <a:latin typeface="Century Gothic"/>
                <a:cs typeface="Century Gothic"/>
              </a:rPr>
              <a:t>among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males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2018.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6664" y="76085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4315" y="76085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16364" y="10192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/>
          <p:nvPr/>
        </p:nvSpPr>
        <p:spPr>
          <a:xfrm>
            <a:off x="10174529" y="10192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0" name="object 10"/>
          <p:cNvSpPr/>
          <p:nvPr/>
        </p:nvSpPr>
        <p:spPr>
          <a:xfrm>
            <a:off x="10258199" y="103816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1" name="object 11"/>
          <p:cNvSpPr/>
          <p:nvPr/>
        </p:nvSpPr>
        <p:spPr>
          <a:xfrm>
            <a:off x="10300031" y="98241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/>
          <p:nvPr/>
        </p:nvSpPr>
        <p:spPr>
          <a:xfrm>
            <a:off x="9999741" y="72454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027758" y="758280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9999748" y="72455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33605"/>
              </p:ext>
            </p:extLst>
          </p:nvPr>
        </p:nvGraphicFramePr>
        <p:xfrm>
          <a:off x="3274699" y="2133600"/>
          <a:ext cx="6861802" cy="4493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3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 marR="88900" indent="15875">
                        <a:lnSpc>
                          <a:spcPct val="1042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Demographic  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cha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eri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tic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2015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470" indent="91440">
                        <a:lnSpc>
                          <a:spcPct val="104200"/>
                        </a:lnSpc>
                        <a:spcBef>
                          <a:spcPts val="45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470" indent="91440">
                        <a:lnSpc>
                          <a:spcPct val="104200"/>
                        </a:lnSpc>
                        <a:spcBef>
                          <a:spcPts val="45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470" indent="91440">
                        <a:lnSpc>
                          <a:spcPct val="104200"/>
                        </a:lnSpc>
                        <a:spcBef>
                          <a:spcPts val="45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470" indent="91440">
                        <a:lnSpc>
                          <a:spcPct val="104200"/>
                        </a:lnSpc>
                        <a:spcBef>
                          <a:spcPts val="45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73660" indent="91440">
                        <a:lnSpc>
                          <a:spcPct val="104200"/>
                        </a:lnSpc>
                        <a:spcBef>
                          <a:spcPts val="455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778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98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Age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group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(years)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0–44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781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7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7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781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0066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45–64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(0.03-0.06)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(0.02-0.04)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(0.03-0.06)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(0.03-0.06)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0.09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(0.07-0.11)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b="1" spc="40" dirty="0">
                          <a:latin typeface="Arial"/>
                          <a:cs typeface="Arial"/>
                        </a:rPr>
                        <a:t>65+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(0.06-0.11)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(0.05-0.11)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(0.04-0.09)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0.09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(0.07-0.12)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0.13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(0.10-0.16)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Race/ethnicity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3340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White,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(0.02-0.03)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(0.00-0.01)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(0.02-0.03)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(0.05-0.07)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800" b="1" spc="25" dirty="0">
                          <a:latin typeface="Arial"/>
                          <a:cs typeface="Arial"/>
                        </a:rPr>
                        <a:t>Other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baseline="-20833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¶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baseline="-1736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¶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baseline="-1736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¶</a:t>
                      </a:r>
                      <a:endParaRPr sz="45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41935" algn="r">
                        <a:lnSpc>
                          <a:spcPct val="100000"/>
                        </a:lnSpc>
                      </a:pPr>
                      <a:r>
                        <a:rPr sz="1200" b="1" baseline="-1736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¶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b="1" spc="-15" baseline="-1736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450" b="1" spc="-10" dirty="0">
                          <a:latin typeface="Arial"/>
                          <a:cs typeface="Arial"/>
                        </a:rPr>
                        <a:t>¶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(0.02-0.03)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(0.06-0.08)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Female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(0.00-0.01)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(0.01-0.02)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0.00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(0.00-0.00)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(0.02-0.03)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b="1" spc="10" dirty="0">
                          <a:latin typeface="Century Gothic"/>
                          <a:cs typeface="Century Gothic"/>
                        </a:rPr>
                        <a:t>Overall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entury Gothic"/>
                          <a:cs typeface="Century Gothic"/>
                        </a:rPr>
                        <a:t>76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b="1" spc="20" dirty="0">
                          <a:latin typeface="Century Gothic"/>
                          <a:cs typeface="Century Gothic"/>
                        </a:rPr>
                        <a:t>0.02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Century Gothic"/>
                          <a:cs typeface="Century Gothic"/>
                        </a:rPr>
                        <a:t>(0.02-0.03)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entury Gothic"/>
                          <a:cs typeface="Century Gothic"/>
                        </a:rPr>
                        <a:t>67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20" dirty="0">
                          <a:latin typeface="Century Gothic"/>
                          <a:cs typeface="Century Gothic"/>
                        </a:rPr>
                        <a:t>0.01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Century Gothic"/>
                          <a:cs typeface="Century Gothic"/>
                        </a:rPr>
                        <a:t>(0.01-0.02)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25" dirty="0">
                          <a:latin typeface="Century Gothic"/>
                          <a:cs typeface="Century Gothic"/>
                        </a:rPr>
                        <a:t>70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20" dirty="0">
                          <a:latin typeface="Century Gothic"/>
                          <a:cs typeface="Century Gothic"/>
                        </a:rPr>
                        <a:t>0.01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Century Gothic"/>
                          <a:cs typeface="Century Gothic"/>
                        </a:rPr>
                        <a:t>(0.00-0.02)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entury Gothic"/>
                          <a:cs typeface="Century Gothic"/>
                        </a:rPr>
                        <a:t>91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20" dirty="0">
                          <a:latin typeface="Century Gothic"/>
                          <a:cs typeface="Century Gothic"/>
                        </a:rPr>
                        <a:t>0.02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Century Gothic"/>
                          <a:cs typeface="Century Gothic"/>
                        </a:rPr>
                        <a:t>(0.02-0.03)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25" dirty="0">
                          <a:latin typeface="Century Gothic"/>
                          <a:cs typeface="Century Gothic"/>
                        </a:rPr>
                        <a:t>171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20" dirty="0">
                          <a:latin typeface="Century Gothic"/>
                          <a:cs typeface="Century Gothic"/>
                        </a:rPr>
                        <a:t>0.05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15" dirty="0">
                          <a:latin typeface="Century Gothic"/>
                          <a:cs typeface="Century Gothic"/>
                        </a:rPr>
                        <a:t>(0.04-0.06)</a:t>
                      </a: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1999" y="6811746"/>
            <a:ext cx="68834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335">
              <a:lnSpc>
                <a:spcPct val="107200"/>
              </a:lnSpc>
              <a:spcBef>
                <a:spcPts val="100"/>
              </a:spcBef>
            </a:pPr>
            <a:r>
              <a:rPr sz="700" spc="-15" dirty="0">
                <a:latin typeface="Lucida Sans"/>
                <a:cs typeface="Lucida Sans"/>
              </a:rPr>
              <a:t>Source: </a:t>
            </a:r>
            <a:r>
              <a:rPr sz="700" spc="-50" dirty="0">
                <a:latin typeface="Lucida Sans"/>
                <a:cs typeface="Lucida Sans"/>
              </a:rPr>
              <a:t>CDC, </a:t>
            </a:r>
            <a:r>
              <a:rPr sz="700" spc="-20" dirty="0">
                <a:latin typeface="Lucida Sans"/>
                <a:cs typeface="Lucida Sans"/>
              </a:rPr>
              <a:t>National </a:t>
            </a:r>
            <a:r>
              <a:rPr sz="700" spc="-15" dirty="0">
                <a:latin typeface="Lucida Sans"/>
                <a:cs typeface="Lucida Sans"/>
              </a:rPr>
              <a:t>Center for Health Statistics, Multiple </a:t>
            </a:r>
            <a:r>
              <a:rPr sz="700" spc="-25" dirty="0">
                <a:latin typeface="Lucida Sans"/>
                <a:cs typeface="Lucida Sans"/>
              </a:rPr>
              <a:t>Cause </a:t>
            </a:r>
            <a:r>
              <a:rPr sz="700" spc="-15" dirty="0">
                <a:latin typeface="Lucida Sans"/>
                <a:cs typeface="Lucida Sans"/>
              </a:rPr>
              <a:t>of Death </a:t>
            </a:r>
            <a:r>
              <a:rPr sz="700" spc="-10" dirty="0">
                <a:latin typeface="Lucida Sans"/>
                <a:cs typeface="Lucida Sans"/>
              </a:rPr>
              <a:t>1999–2018 </a:t>
            </a:r>
            <a:r>
              <a:rPr sz="700" spc="-25" dirty="0">
                <a:latin typeface="Lucida Sans"/>
                <a:cs typeface="Lucida Sans"/>
              </a:rPr>
              <a:t>on </a:t>
            </a:r>
            <a:r>
              <a:rPr sz="700" spc="-45" dirty="0">
                <a:latin typeface="Lucida Sans"/>
                <a:cs typeface="Lucida Sans"/>
              </a:rPr>
              <a:t>CDC </a:t>
            </a:r>
            <a:r>
              <a:rPr sz="700" spc="15" dirty="0">
                <a:latin typeface="Lucida Sans"/>
                <a:cs typeface="Lucida Sans"/>
              </a:rPr>
              <a:t>WONDER </a:t>
            </a:r>
            <a:r>
              <a:rPr sz="700" spc="-25" dirty="0">
                <a:latin typeface="Lucida Sans"/>
                <a:cs typeface="Lucida Sans"/>
              </a:rPr>
              <a:t>Online </a:t>
            </a:r>
            <a:r>
              <a:rPr sz="700" spc="-20" dirty="0">
                <a:latin typeface="Lucida Sans"/>
                <a:cs typeface="Lucida Sans"/>
              </a:rPr>
              <a:t>Database. Data </a:t>
            </a:r>
            <a:r>
              <a:rPr sz="700" spc="-15" dirty="0">
                <a:latin typeface="Lucida Sans"/>
                <a:cs typeface="Lucida Sans"/>
              </a:rPr>
              <a:t>are from </a:t>
            </a:r>
            <a:r>
              <a:rPr sz="700" spc="-10" dirty="0">
                <a:latin typeface="Lucida Sans"/>
                <a:cs typeface="Lucida Sans"/>
              </a:rPr>
              <a:t>the 2014–2018 </a:t>
            </a:r>
            <a:r>
              <a:rPr sz="700" spc="-15" dirty="0">
                <a:latin typeface="Lucida Sans"/>
                <a:cs typeface="Lucida Sans"/>
              </a:rPr>
              <a:t>Multiple  </a:t>
            </a:r>
            <a:r>
              <a:rPr sz="700" spc="-25" dirty="0">
                <a:latin typeface="Lucida Sans"/>
                <a:cs typeface="Lucida Sans"/>
              </a:rPr>
              <a:t>Cause </a:t>
            </a:r>
            <a:r>
              <a:rPr sz="700" spc="-15" dirty="0">
                <a:latin typeface="Lucida Sans"/>
                <a:cs typeface="Lucida Sans"/>
              </a:rPr>
              <a:t>of Death </a:t>
            </a:r>
            <a:r>
              <a:rPr sz="700" spc="-20" dirty="0">
                <a:latin typeface="Lucida Sans"/>
                <a:cs typeface="Lucida Sans"/>
              </a:rPr>
              <a:t>files </a:t>
            </a:r>
            <a:r>
              <a:rPr sz="700" spc="-15" dirty="0">
                <a:latin typeface="Lucida Sans"/>
                <a:cs typeface="Lucida Sans"/>
              </a:rPr>
              <a:t>and are based </a:t>
            </a:r>
            <a:r>
              <a:rPr sz="700" spc="-25" dirty="0">
                <a:latin typeface="Lucida Sans"/>
                <a:cs typeface="Lucida Sans"/>
              </a:rPr>
              <a:t>on </a:t>
            </a:r>
            <a:r>
              <a:rPr sz="700" spc="-20" dirty="0">
                <a:latin typeface="Lucida Sans"/>
                <a:cs typeface="Lucida Sans"/>
              </a:rPr>
              <a:t>information </a:t>
            </a:r>
            <a:r>
              <a:rPr sz="700" spc="-15" dirty="0">
                <a:latin typeface="Lucida Sans"/>
                <a:cs typeface="Lucida Sans"/>
              </a:rPr>
              <a:t>from </a:t>
            </a:r>
            <a:r>
              <a:rPr sz="700" spc="-30" dirty="0">
                <a:latin typeface="Lucida Sans"/>
                <a:cs typeface="Lucida Sans"/>
              </a:rPr>
              <a:t>all </a:t>
            </a:r>
            <a:r>
              <a:rPr sz="700" spc="-10" dirty="0">
                <a:latin typeface="Lucida Sans"/>
                <a:cs typeface="Lucida Sans"/>
              </a:rPr>
              <a:t>death </a:t>
            </a:r>
            <a:r>
              <a:rPr sz="700" spc="-15" dirty="0">
                <a:latin typeface="Lucida Sans"/>
                <a:cs typeface="Lucida Sans"/>
              </a:rPr>
              <a:t>certificates </a:t>
            </a:r>
            <a:r>
              <a:rPr sz="700" spc="-20" dirty="0">
                <a:latin typeface="Lucida Sans"/>
                <a:cs typeface="Lucida Sans"/>
              </a:rPr>
              <a:t>filed </a:t>
            </a:r>
            <a:r>
              <a:rPr sz="700" spc="-30" dirty="0">
                <a:latin typeface="Lucida Sans"/>
                <a:cs typeface="Lucida Sans"/>
              </a:rPr>
              <a:t>in </a:t>
            </a:r>
            <a:r>
              <a:rPr sz="700" spc="-10" dirty="0">
                <a:latin typeface="Lucida Sans"/>
                <a:cs typeface="Lucida Sans"/>
              </a:rPr>
              <a:t>the </a:t>
            </a:r>
            <a:r>
              <a:rPr sz="700" spc="-20" dirty="0">
                <a:latin typeface="Lucida Sans"/>
                <a:cs typeface="Lucida Sans"/>
              </a:rPr>
              <a:t>vital records </a:t>
            </a:r>
            <a:r>
              <a:rPr sz="700" spc="-15" dirty="0">
                <a:latin typeface="Lucida Sans"/>
                <a:cs typeface="Lucida Sans"/>
              </a:rPr>
              <a:t>offices of </a:t>
            </a:r>
            <a:r>
              <a:rPr sz="700" spc="-10" dirty="0">
                <a:latin typeface="Lucida Sans"/>
                <a:cs typeface="Lucida Sans"/>
              </a:rPr>
              <a:t>the fifty states </a:t>
            </a:r>
            <a:r>
              <a:rPr sz="700" spc="-15" dirty="0">
                <a:latin typeface="Lucida Sans"/>
                <a:cs typeface="Lucida Sans"/>
              </a:rPr>
              <a:t>and </a:t>
            </a:r>
            <a:r>
              <a:rPr sz="700" spc="-10" dirty="0">
                <a:latin typeface="Lucida Sans"/>
                <a:cs typeface="Lucida Sans"/>
              </a:rPr>
              <a:t>the </a:t>
            </a:r>
            <a:r>
              <a:rPr sz="700" spc="-20" dirty="0">
                <a:latin typeface="Lucida Sans"/>
                <a:cs typeface="Lucida Sans"/>
              </a:rPr>
              <a:t>District </a:t>
            </a:r>
            <a:r>
              <a:rPr sz="700" spc="-15" dirty="0">
                <a:latin typeface="Lucida Sans"/>
                <a:cs typeface="Lucida Sans"/>
              </a:rPr>
              <a:t>of </a:t>
            </a:r>
            <a:r>
              <a:rPr sz="700" spc="-25" dirty="0">
                <a:latin typeface="Lucida Sans"/>
                <a:cs typeface="Lucida Sans"/>
              </a:rPr>
              <a:t>Columbia </a:t>
            </a:r>
            <a:r>
              <a:rPr sz="700" spc="-20" dirty="0">
                <a:latin typeface="Lucida Sans"/>
                <a:cs typeface="Lucida Sans"/>
              </a:rPr>
              <a:t>through  </a:t>
            </a:r>
            <a:r>
              <a:rPr sz="700" spc="-10" dirty="0">
                <a:latin typeface="Lucida Sans"/>
                <a:cs typeface="Lucida Sans"/>
              </a:rPr>
              <a:t>the </a:t>
            </a:r>
            <a:r>
              <a:rPr sz="700" spc="-20" dirty="0">
                <a:latin typeface="Lucida Sans"/>
                <a:cs typeface="Lucida Sans"/>
              </a:rPr>
              <a:t>Vital </a:t>
            </a:r>
            <a:r>
              <a:rPr sz="700" spc="-10" dirty="0">
                <a:latin typeface="Lucida Sans"/>
                <a:cs typeface="Lucida Sans"/>
              </a:rPr>
              <a:t>Statistics </a:t>
            </a:r>
            <a:r>
              <a:rPr sz="700" spc="-20" dirty="0">
                <a:latin typeface="Lucida Sans"/>
                <a:cs typeface="Lucida Sans"/>
              </a:rPr>
              <a:t>Cooperative </a:t>
            </a:r>
            <a:r>
              <a:rPr sz="700" spc="-10" dirty="0">
                <a:latin typeface="Lucida Sans"/>
                <a:cs typeface="Lucida Sans"/>
              </a:rPr>
              <a:t>Program. </a:t>
            </a:r>
            <a:r>
              <a:rPr sz="700" spc="-20" dirty="0">
                <a:latin typeface="Lucida Sans"/>
                <a:cs typeface="Lucida Sans"/>
              </a:rPr>
              <a:t>Deaths </a:t>
            </a:r>
            <a:r>
              <a:rPr sz="700" spc="-15" dirty="0">
                <a:latin typeface="Lucida Sans"/>
                <a:cs typeface="Lucida Sans"/>
              </a:rPr>
              <a:t>of </a:t>
            </a:r>
            <a:r>
              <a:rPr sz="700" spc="-20" dirty="0">
                <a:latin typeface="Lucida Sans"/>
                <a:cs typeface="Lucida Sans"/>
              </a:rPr>
              <a:t>nonresidents </a:t>
            </a:r>
            <a:r>
              <a:rPr sz="700" spc="-45" dirty="0">
                <a:latin typeface="Lucida Sans"/>
                <a:cs typeface="Lucida Sans"/>
              </a:rPr>
              <a:t>(e.g., </a:t>
            </a:r>
            <a:r>
              <a:rPr sz="700" spc="-20" dirty="0">
                <a:latin typeface="Lucida Sans"/>
                <a:cs typeface="Lucida Sans"/>
              </a:rPr>
              <a:t>nonresident </a:t>
            </a:r>
            <a:r>
              <a:rPr sz="700" spc="-30" dirty="0">
                <a:latin typeface="Lucida Sans"/>
                <a:cs typeface="Lucida Sans"/>
              </a:rPr>
              <a:t>aliens, </a:t>
            </a:r>
            <a:r>
              <a:rPr sz="700" spc="-20" dirty="0">
                <a:latin typeface="Lucida Sans"/>
                <a:cs typeface="Lucida Sans"/>
              </a:rPr>
              <a:t>nationals </a:t>
            </a:r>
            <a:r>
              <a:rPr sz="700" spc="-30" dirty="0">
                <a:latin typeface="Lucida Sans"/>
                <a:cs typeface="Lucida Sans"/>
              </a:rPr>
              <a:t>living </a:t>
            </a:r>
            <a:r>
              <a:rPr sz="700" spc="-20" dirty="0">
                <a:latin typeface="Lucida Sans"/>
                <a:cs typeface="Lucida Sans"/>
              </a:rPr>
              <a:t>abroad, </a:t>
            </a:r>
            <a:r>
              <a:rPr sz="700" spc="-15" dirty="0">
                <a:latin typeface="Lucida Sans"/>
                <a:cs typeface="Lucida Sans"/>
              </a:rPr>
              <a:t>residents of </a:t>
            </a:r>
            <a:r>
              <a:rPr sz="700" dirty="0">
                <a:latin typeface="Lucida Sans"/>
                <a:cs typeface="Lucida Sans"/>
              </a:rPr>
              <a:t>Puerto </a:t>
            </a:r>
            <a:r>
              <a:rPr sz="700" spc="-25" dirty="0">
                <a:latin typeface="Lucida Sans"/>
                <a:cs typeface="Lucida Sans"/>
              </a:rPr>
              <a:t>Rico, Guam, </a:t>
            </a:r>
            <a:r>
              <a:rPr sz="700" spc="-10" dirty="0">
                <a:latin typeface="Lucida Sans"/>
                <a:cs typeface="Lucida Sans"/>
              </a:rPr>
              <a:t>the </a:t>
            </a:r>
            <a:r>
              <a:rPr sz="700" spc="-25" dirty="0">
                <a:latin typeface="Lucida Sans"/>
                <a:cs typeface="Lucida Sans"/>
              </a:rPr>
              <a:t>Virgin Islands,  </a:t>
            </a:r>
            <a:r>
              <a:rPr sz="700" spc="-15" dirty="0">
                <a:latin typeface="Lucida Sans"/>
                <a:cs typeface="Lucida Sans"/>
              </a:rPr>
              <a:t>and </a:t>
            </a:r>
            <a:r>
              <a:rPr sz="700" spc="-10" dirty="0">
                <a:latin typeface="Lucida Sans"/>
                <a:cs typeface="Lucida Sans"/>
              </a:rPr>
              <a:t>other </a:t>
            </a:r>
            <a:r>
              <a:rPr sz="700" spc="-20" dirty="0">
                <a:latin typeface="Lucida Sans"/>
                <a:cs typeface="Lucida Sans"/>
              </a:rPr>
              <a:t>U.S. </a:t>
            </a:r>
            <a:r>
              <a:rPr sz="700" spc="-25" dirty="0">
                <a:latin typeface="Lucida Sans"/>
                <a:cs typeface="Lucida Sans"/>
              </a:rPr>
              <a:t>Territories) </a:t>
            </a:r>
            <a:r>
              <a:rPr sz="700" spc="-15" dirty="0">
                <a:latin typeface="Lucida Sans"/>
                <a:cs typeface="Lucida Sans"/>
              </a:rPr>
              <a:t>and fetal deaths are </a:t>
            </a:r>
            <a:r>
              <a:rPr sz="700" spc="-30" dirty="0">
                <a:latin typeface="Lucida Sans"/>
                <a:cs typeface="Lucida Sans"/>
              </a:rPr>
              <a:t>excluded. </a:t>
            </a:r>
            <a:r>
              <a:rPr sz="700" spc="-15" dirty="0">
                <a:latin typeface="Lucida Sans"/>
                <a:cs typeface="Lucida Sans"/>
              </a:rPr>
              <a:t>Numbers are </a:t>
            </a:r>
            <a:r>
              <a:rPr sz="700" spc="-25" dirty="0">
                <a:latin typeface="Lucida Sans"/>
                <a:cs typeface="Lucida Sans"/>
              </a:rPr>
              <a:t>slightly </a:t>
            </a:r>
            <a:r>
              <a:rPr sz="700" spc="-15" dirty="0">
                <a:latin typeface="Lucida Sans"/>
                <a:cs typeface="Lucida Sans"/>
              </a:rPr>
              <a:t>lower than </a:t>
            </a:r>
            <a:r>
              <a:rPr sz="700" spc="-20" dirty="0">
                <a:latin typeface="Lucida Sans"/>
                <a:cs typeface="Lucida Sans"/>
              </a:rPr>
              <a:t>previously </a:t>
            </a:r>
            <a:r>
              <a:rPr sz="700" spc="-10" dirty="0">
                <a:latin typeface="Lucida Sans"/>
                <a:cs typeface="Lucida Sans"/>
              </a:rPr>
              <a:t>reported </a:t>
            </a:r>
            <a:r>
              <a:rPr sz="700" spc="-15" dirty="0">
                <a:latin typeface="Lucida Sans"/>
                <a:cs typeface="Lucida Sans"/>
              </a:rPr>
              <a:t>for </a:t>
            </a:r>
            <a:r>
              <a:rPr sz="700" spc="-10" dirty="0">
                <a:latin typeface="Lucida Sans"/>
                <a:cs typeface="Lucida Sans"/>
              </a:rPr>
              <a:t>2013–2016 </a:t>
            </a:r>
            <a:r>
              <a:rPr sz="700" spc="-20" dirty="0">
                <a:latin typeface="Lucida Sans"/>
                <a:cs typeface="Lucida Sans"/>
              </a:rPr>
              <a:t>due </a:t>
            </a:r>
            <a:r>
              <a:rPr sz="700" spc="-15" dirty="0">
                <a:latin typeface="Lucida Sans"/>
                <a:cs typeface="Lucida Sans"/>
              </a:rPr>
              <a:t>to </a:t>
            </a:r>
            <a:r>
              <a:rPr sz="700" spc="-10" dirty="0">
                <a:latin typeface="Lucida Sans"/>
                <a:cs typeface="Lucida Sans"/>
              </a:rPr>
              <a:t>NCHS </a:t>
            </a:r>
            <a:r>
              <a:rPr sz="700" spc="-15" dirty="0">
                <a:latin typeface="Lucida Sans"/>
                <a:cs typeface="Lucida Sans"/>
              </a:rPr>
              <a:t>standards which </a:t>
            </a:r>
            <a:r>
              <a:rPr sz="700" spc="-10" dirty="0">
                <a:latin typeface="Lucida Sans"/>
                <a:cs typeface="Lucida Sans"/>
              </a:rPr>
              <a:t>restrict  </a:t>
            </a:r>
            <a:r>
              <a:rPr sz="700" spc="-20" dirty="0">
                <a:latin typeface="Lucida Sans"/>
                <a:cs typeface="Lucida Sans"/>
              </a:rPr>
              <a:t>displayed </a:t>
            </a:r>
            <a:r>
              <a:rPr sz="700" spc="-10" dirty="0">
                <a:latin typeface="Lucida Sans"/>
                <a:cs typeface="Lucida Sans"/>
              </a:rPr>
              <a:t>data </a:t>
            </a:r>
            <a:r>
              <a:rPr sz="700" spc="-15" dirty="0">
                <a:latin typeface="Lucida Sans"/>
                <a:cs typeface="Lucida Sans"/>
              </a:rPr>
              <a:t>to </a:t>
            </a:r>
            <a:r>
              <a:rPr sz="700" spc="25" dirty="0">
                <a:latin typeface="Lucida Sans"/>
                <a:cs typeface="Lucida Sans"/>
              </a:rPr>
              <a:t>US </a:t>
            </a:r>
            <a:r>
              <a:rPr sz="700" spc="-20" dirty="0">
                <a:latin typeface="Lucida Sans"/>
                <a:cs typeface="Lucida Sans"/>
              </a:rPr>
              <a:t>residents. </a:t>
            </a:r>
            <a:r>
              <a:rPr sz="700" spc="-15" dirty="0">
                <a:latin typeface="Lucida Sans"/>
                <a:cs typeface="Lucida Sans"/>
              </a:rPr>
              <a:t>Accessed </a:t>
            </a:r>
            <a:r>
              <a:rPr sz="700" spc="-5" dirty="0">
                <a:latin typeface="Lucida Sans"/>
                <a:cs typeface="Lucida Sans"/>
              </a:rPr>
              <a:t>at </a:t>
            </a:r>
            <a:r>
              <a:rPr sz="7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2"/>
              </a:rPr>
              <a:t>http://wonder.cdc.gov/mcd-icd10.htm</a:t>
            </a:r>
            <a:r>
              <a:rPr sz="700" spc="-25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l </a:t>
            </a:r>
            <a:r>
              <a:rPr sz="700" spc="-25" dirty="0">
                <a:latin typeface="Lucida Sans"/>
                <a:cs typeface="Lucida Sans"/>
              </a:rPr>
              <a:t>on </a:t>
            </a:r>
            <a:r>
              <a:rPr sz="700" spc="-5" dirty="0">
                <a:latin typeface="Lucida Sans"/>
                <a:cs typeface="Lucida Sans"/>
              </a:rPr>
              <a:t>February </a:t>
            </a:r>
            <a:r>
              <a:rPr sz="700" spc="-35" dirty="0">
                <a:latin typeface="Lucida Sans"/>
                <a:cs typeface="Lucida Sans"/>
              </a:rPr>
              <a:t>14, </a:t>
            </a:r>
            <a:r>
              <a:rPr sz="700" spc="-30" dirty="0">
                <a:latin typeface="Lucida Sans"/>
                <a:cs typeface="Lucida Sans"/>
              </a:rPr>
              <a:t>2020. </a:t>
            </a:r>
            <a:r>
              <a:rPr sz="700" spc="-45" dirty="0">
                <a:latin typeface="Lucida Sans"/>
                <a:cs typeface="Lucida Sans"/>
              </a:rPr>
              <a:t>CDC </a:t>
            </a:r>
            <a:r>
              <a:rPr sz="700" spc="15" dirty="0">
                <a:latin typeface="Lucida Sans"/>
                <a:cs typeface="Lucida Sans"/>
              </a:rPr>
              <a:t>WONDER </a:t>
            </a:r>
            <a:r>
              <a:rPr sz="700" spc="-10" dirty="0">
                <a:latin typeface="Lucida Sans"/>
                <a:cs typeface="Lucida Sans"/>
              </a:rPr>
              <a:t>dataset </a:t>
            </a:r>
            <a:r>
              <a:rPr sz="700" spc="-15" dirty="0">
                <a:latin typeface="Lucida Sans"/>
                <a:cs typeface="Lucida Sans"/>
              </a:rPr>
              <a:t>documentation and </a:t>
            </a:r>
            <a:r>
              <a:rPr sz="700" spc="-20" dirty="0">
                <a:latin typeface="Lucida Sans"/>
                <a:cs typeface="Lucida Sans"/>
              </a:rPr>
              <a:t>technical  </a:t>
            </a:r>
            <a:r>
              <a:rPr sz="700" spc="-15" dirty="0">
                <a:latin typeface="Lucida Sans"/>
                <a:cs typeface="Lucida Sans"/>
              </a:rPr>
              <a:t>methods can be accessed </a:t>
            </a:r>
            <a:r>
              <a:rPr sz="700" spc="-5" dirty="0">
                <a:latin typeface="Lucida Sans"/>
                <a:cs typeface="Lucida Sans"/>
              </a:rPr>
              <a:t>at</a:t>
            </a:r>
            <a:r>
              <a:rPr sz="700" spc="-114" dirty="0">
                <a:latin typeface="Lucida Sans"/>
                <a:cs typeface="Lucida Sans"/>
              </a:rPr>
              <a:t> 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3"/>
              </a:rPr>
              <a:t>https://wonder.cdc.gov/wonder/help/mcd.html#</a:t>
            </a:r>
            <a:r>
              <a:rPr sz="700" spc="-30" dirty="0">
                <a:latin typeface="Lucida Sans"/>
                <a:cs typeface="Lucida Sans"/>
              </a:rPr>
              <a:t>.</a:t>
            </a:r>
            <a:endParaRPr sz="700" dirty="0">
              <a:latin typeface="Lucida Sans"/>
              <a:cs typeface="Lucida Sans"/>
            </a:endParaRPr>
          </a:p>
          <a:p>
            <a:pPr marL="12700">
              <a:spcBef>
                <a:spcPts val="509"/>
              </a:spcBef>
            </a:pPr>
            <a:r>
              <a:rPr sz="700" spc="-75" dirty="0">
                <a:latin typeface="Lucida Sans"/>
                <a:cs typeface="Lucida Sans"/>
              </a:rPr>
              <a:t>*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dirty="0">
                <a:latin typeface="Lucida Sans"/>
                <a:cs typeface="Lucida Sans"/>
              </a:rPr>
              <a:t>Rates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for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race/ethnicity, </a:t>
            </a:r>
            <a:r>
              <a:rPr sz="700" spc="-45" dirty="0">
                <a:latin typeface="Lucida Sans"/>
                <a:cs typeface="Lucida Sans"/>
              </a:rPr>
              <a:t>sex,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and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overall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total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are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age-adjusted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per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100,000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U.S.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standard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population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in</a:t>
            </a:r>
            <a:r>
              <a:rPr sz="700" spc="-25" dirty="0">
                <a:latin typeface="Lucida Sans"/>
                <a:cs typeface="Lucida Sans"/>
              </a:rPr>
              <a:t> 2000 </a:t>
            </a:r>
            <a:r>
              <a:rPr sz="700" spc="-30" dirty="0">
                <a:latin typeface="Lucida Sans"/>
                <a:cs typeface="Lucida Sans"/>
              </a:rPr>
              <a:t>using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following </a:t>
            </a:r>
            <a:r>
              <a:rPr sz="700" spc="-20" dirty="0">
                <a:latin typeface="Lucida Sans"/>
                <a:cs typeface="Lucida Sans"/>
              </a:rPr>
              <a:t>age</a:t>
            </a:r>
            <a:r>
              <a:rPr sz="700" spc="-25" dirty="0">
                <a:latin typeface="Lucida Sans"/>
                <a:cs typeface="Lucida Sans"/>
              </a:rPr>
              <a:t> group </a:t>
            </a:r>
            <a:r>
              <a:rPr sz="700" spc="-20" dirty="0">
                <a:latin typeface="Lucida Sans"/>
                <a:cs typeface="Lucida Sans"/>
              </a:rPr>
              <a:t>distribution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(in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years):</a:t>
            </a:r>
            <a:endParaRPr sz="700" dirty="0">
              <a:latin typeface="Lucida Sans"/>
              <a:cs typeface="Lucida Sans"/>
            </a:endParaRPr>
          </a:p>
          <a:p>
            <a:pPr marL="12700" marR="136525">
              <a:lnSpc>
                <a:spcPct val="107200"/>
              </a:lnSpc>
            </a:pPr>
            <a:r>
              <a:rPr sz="700" spc="-35" dirty="0">
                <a:latin typeface="Lucida Sans"/>
                <a:cs typeface="Lucida Sans"/>
              </a:rPr>
              <a:t>&lt;1, </a:t>
            </a:r>
            <a:r>
              <a:rPr sz="700" spc="-5" dirty="0">
                <a:latin typeface="Lucida Sans"/>
                <a:cs typeface="Lucida Sans"/>
              </a:rPr>
              <a:t>1–4, </a:t>
            </a:r>
            <a:r>
              <a:rPr sz="700" spc="-10" dirty="0">
                <a:latin typeface="Lucida Sans"/>
                <a:cs typeface="Lucida Sans"/>
              </a:rPr>
              <a:t>5–14, 15–24, 25–34, 35–44, 45–54, 55–64, 65–74, 75–84, </a:t>
            </a:r>
            <a:r>
              <a:rPr sz="700" spc="-15" dirty="0">
                <a:latin typeface="Lucida Sans"/>
                <a:cs typeface="Lucida Sans"/>
              </a:rPr>
              <a:t>and </a:t>
            </a:r>
            <a:r>
              <a:rPr sz="700" spc="-35" dirty="0">
                <a:latin typeface="Lucida Sans"/>
                <a:cs typeface="Lucida Sans"/>
              </a:rPr>
              <a:t>85+. </a:t>
            </a:r>
            <a:r>
              <a:rPr sz="700" spc="-5" dirty="0">
                <a:latin typeface="Lucida Sans"/>
                <a:cs typeface="Lucida Sans"/>
              </a:rPr>
              <a:t>For </a:t>
            </a:r>
            <a:r>
              <a:rPr sz="700" spc="-10" dirty="0">
                <a:latin typeface="Lucida Sans"/>
                <a:cs typeface="Lucida Sans"/>
              </a:rPr>
              <a:t>age-adjusted death </a:t>
            </a:r>
            <a:r>
              <a:rPr sz="700" spc="-20" dirty="0">
                <a:latin typeface="Lucida Sans"/>
                <a:cs typeface="Lucida Sans"/>
              </a:rPr>
              <a:t>rates, </a:t>
            </a:r>
            <a:r>
              <a:rPr sz="700" spc="-10" dirty="0">
                <a:latin typeface="Lucida Sans"/>
                <a:cs typeface="Lucida Sans"/>
              </a:rPr>
              <a:t>the age-specific death rate </a:t>
            </a:r>
            <a:r>
              <a:rPr sz="700" spc="-30" dirty="0">
                <a:latin typeface="Lucida Sans"/>
                <a:cs typeface="Lucida Sans"/>
              </a:rPr>
              <a:t>is </a:t>
            </a:r>
            <a:r>
              <a:rPr sz="700" spc="-20" dirty="0">
                <a:latin typeface="Lucida Sans"/>
                <a:cs typeface="Lucida Sans"/>
              </a:rPr>
              <a:t>rounded </a:t>
            </a:r>
            <a:r>
              <a:rPr sz="700" spc="-15" dirty="0">
                <a:latin typeface="Lucida Sans"/>
                <a:cs typeface="Lucida Sans"/>
              </a:rPr>
              <a:t>to </a:t>
            </a:r>
            <a:r>
              <a:rPr sz="700" spc="-20" dirty="0">
                <a:latin typeface="Lucida Sans"/>
                <a:cs typeface="Lucida Sans"/>
              </a:rPr>
              <a:t>one decimal  place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before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proceeding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to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next </a:t>
            </a:r>
            <a:r>
              <a:rPr sz="700" spc="-15" dirty="0">
                <a:latin typeface="Lucida Sans"/>
                <a:cs typeface="Lucida Sans"/>
              </a:rPr>
              <a:t>step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in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calculation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age-adjusted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death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rates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for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NCHS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Multiple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Cause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Death</a:t>
            </a:r>
            <a:r>
              <a:rPr sz="700" spc="-25" dirty="0">
                <a:latin typeface="Lucida Sans"/>
                <a:cs typeface="Lucida Sans"/>
              </a:rPr>
              <a:t> on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45" dirty="0">
                <a:latin typeface="Lucida Sans"/>
                <a:cs typeface="Lucida Sans"/>
              </a:rPr>
              <a:t>CDC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5" dirty="0">
                <a:latin typeface="Lucida Sans"/>
                <a:cs typeface="Lucida Sans"/>
              </a:rPr>
              <a:t>WONDER.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35" dirty="0">
                <a:latin typeface="Lucida Sans"/>
                <a:cs typeface="Lucida Sans"/>
              </a:rPr>
              <a:t>This</a:t>
            </a:r>
            <a:r>
              <a:rPr sz="700" spc="-25" dirty="0">
                <a:latin typeface="Lucida Sans"/>
                <a:cs typeface="Lucida Sans"/>
              </a:rPr>
              <a:t> rounding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step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may  </a:t>
            </a:r>
            <a:r>
              <a:rPr sz="700" spc="-10" dirty="0">
                <a:latin typeface="Lucida Sans"/>
                <a:cs typeface="Lucida Sans"/>
              </a:rPr>
              <a:t>affect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precision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rates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calculated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for</a:t>
            </a:r>
            <a:r>
              <a:rPr sz="700" spc="-55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small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numbers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deaths.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Missing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data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are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not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included.</a:t>
            </a:r>
            <a:endParaRPr sz="700" dirty="0">
              <a:latin typeface="Lucida Sans"/>
              <a:cs typeface="Lucida Sans"/>
            </a:endParaRPr>
          </a:p>
          <a:p>
            <a:pPr marL="12700" marR="309245">
              <a:lnSpc>
                <a:spcPct val="107200"/>
              </a:lnSpc>
              <a:spcBef>
                <a:spcPts val="450"/>
              </a:spcBef>
            </a:pPr>
            <a:r>
              <a:rPr sz="700" spc="-165" dirty="0">
                <a:latin typeface="Lucida Sans"/>
                <a:cs typeface="Lucida Sans"/>
              </a:rPr>
              <a:t>†</a:t>
            </a:r>
            <a:r>
              <a:rPr sz="700" spc="-14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Cause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death</a:t>
            </a:r>
            <a:r>
              <a:rPr sz="700" spc="-30" dirty="0">
                <a:latin typeface="Lucida Sans"/>
                <a:cs typeface="Lucida Sans"/>
              </a:rPr>
              <a:t> is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defined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one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multiple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causes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death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and</a:t>
            </a:r>
            <a:r>
              <a:rPr sz="700" spc="-30" dirty="0">
                <a:latin typeface="Lucida Sans"/>
                <a:cs typeface="Lucida Sans"/>
              </a:rPr>
              <a:t> is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based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on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International</a:t>
            </a:r>
            <a:r>
              <a:rPr sz="700" spc="-25" dirty="0">
                <a:latin typeface="Lucida Sans"/>
                <a:cs typeface="Lucida Sans"/>
              </a:rPr>
              <a:t> Classification </a:t>
            </a:r>
            <a:r>
              <a:rPr sz="700" spc="-15" dirty="0">
                <a:latin typeface="Lucida Sans"/>
                <a:cs typeface="Lucida Sans"/>
              </a:rPr>
              <a:t>of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Diseases, </a:t>
            </a:r>
            <a:r>
              <a:rPr sz="700" spc="-15" dirty="0">
                <a:latin typeface="Lucida Sans"/>
                <a:cs typeface="Lucida Sans"/>
              </a:rPr>
              <a:t>10th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Revision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(ICD-10)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codes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5" dirty="0">
                <a:latin typeface="Lucida Sans"/>
                <a:cs typeface="Lucida Sans"/>
              </a:rPr>
              <a:t>B15  </a:t>
            </a:r>
            <a:r>
              <a:rPr sz="700" spc="-20" dirty="0">
                <a:latin typeface="Lucida Sans"/>
                <a:cs typeface="Lucida Sans"/>
              </a:rPr>
              <a:t>(hepatitis</a:t>
            </a:r>
            <a:r>
              <a:rPr sz="700" spc="-60" dirty="0">
                <a:latin typeface="Lucida Sans"/>
                <a:cs typeface="Lucida Sans"/>
              </a:rPr>
              <a:t> </a:t>
            </a:r>
            <a:r>
              <a:rPr sz="700" spc="-35" dirty="0">
                <a:latin typeface="Lucida Sans"/>
                <a:cs typeface="Lucida Sans"/>
              </a:rPr>
              <a:t>A).</a:t>
            </a:r>
            <a:endParaRPr sz="700" dirty="0">
              <a:latin typeface="Lucida Sans"/>
              <a:cs typeface="Lucida Sans"/>
            </a:endParaRPr>
          </a:p>
          <a:p>
            <a:pPr marL="35560" marR="1367155" indent="-23495">
              <a:lnSpc>
                <a:spcPct val="160400"/>
              </a:lnSpc>
            </a:pPr>
            <a:r>
              <a:rPr sz="700" spc="15" dirty="0">
                <a:latin typeface="Lucida Sans"/>
                <a:cs typeface="Lucida Sans"/>
              </a:rPr>
              <a:t>UR</a:t>
            </a:r>
            <a:r>
              <a:rPr sz="600" spc="22" baseline="34722" dirty="0">
                <a:latin typeface="Lucida Sans"/>
                <a:cs typeface="Lucida Sans"/>
              </a:rPr>
              <a:t>§</a:t>
            </a:r>
            <a:r>
              <a:rPr sz="600" spc="89" baseline="34722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Unreliable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rate: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dirty="0">
                <a:latin typeface="Lucida Sans"/>
                <a:cs typeface="Lucida Sans"/>
              </a:rPr>
              <a:t>Rates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where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death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counts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were</a:t>
            </a:r>
            <a:r>
              <a:rPr sz="700" spc="-25" dirty="0">
                <a:latin typeface="Lucida Sans"/>
                <a:cs typeface="Lucida Sans"/>
              </a:rPr>
              <a:t> less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than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20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were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not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displayed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due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to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2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instability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associated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with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those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rates.  </a:t>
            </a:r>
            <a:r>
              <a:rPr sz="700" spc="15" dirty="0">
                <a:latin typeface="Lucida Sans"/>
                <a:cs typeface="Lucida Sans"/>
              </a:rPr>
              <a:t>S</a:t>
            </a:r>
            <a:r>
              <a:rPr sz="600" spc="22" baseline="34722" dirty="0">
                <a:latin typeface="Lucida Sans"/>
                <a:cs typeface="Lucida Sans"/>
              </a:rPr>
              <a:t>¶</a:t>
            </a:r>
            <a:r>
              <a:rPr sz="600" spc="82" baseline="34722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Suppressed: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45" dirty="0">
                <a:latin typeface="Lucida Sans"/>
                <a:cs typeface="Lucida Sans"/>
              </a:rPr>
              <a:t>CDC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15" dirty="0">
                <a:latin typeface="Lucida Sans"/>
                <a:cs typeface="Lucida Sans"/>
              </a:rPr>
              <a:t>WONDER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did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not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have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4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functionality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to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calculate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rates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for</a:t>
            </a:r>
            <a:r>
              <a:rPr sz="700" spc="-60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the</a:t>
            </a:r>
            <a:r>
              <a:rPr sz="700" spc="-30" dirty="0">
                <a:latin typeface="Lucida Sans"/>
                <a:cs typeface="Lucida Sans"/>
              </a:rPr>
              <a:t> </a:t>
            </a:r>
            <a:r>
              <a:rPr sz="700" spc="-5" dirty="0">
                <a:latin typeface="Lucida Sans"/>
                <a:cs typeface="Lucida Sans"/>
              </a:rPr>
              <a:t>“Other”</a:t>
            </a:r>
            <a:r>
              <a:rPr sz="700" spc="-3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race/ethnicity</a:t>
            </a:r>
            <a:r>
              <a:rPr sz="700" spc="-4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group.</a:t>
            </a:r>
            <a:endParaRPr sz="7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000" y="880515"/>
            <a:ext cx="689800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422275">
              <a:lnSpc>
                <a:spcPct val="107200"/>
              </a:lnSpc>
            </a:pPr>
            <a:r>
              <a:rPr sz="1400" b="1" spc="-5" dirty="0">
                <a:solidFill>
                  <a:srgbClr val="005E6E"/>
                </a:solidFill>
                <a:latin typeface="Century Gothic"/>
                <a:cs typeface="Century Gothic"/>
              </a:rPr>
              <a:t>Table </a:t>
            </a:r>
            <a:r>
              <a:rPr sz="1400" b="1" spc="45" dirty="0">
                <a:solidFill>
                  <a:srgbClr val="005E6E"/>
                </a:solidFill>
                <a:latin typeface="Century Gothic"/>
                <a:cs typeface="Century Gothic"/>
              </a:rPr>
              <a:t>1.4.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Number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rate*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 </a:t>
            </a:r>
            <a:r>
              <a:rPr sz="1400" b="1" spc="25" dirty="0">
                <a:solidFill>
                  <a:srgbClr val="8C268A"/>
                </a:solidFill>
                <a:latin typeface="Century Gothic"/>
                <a:cs typeface="Century Gothic"/>
              </a:rPr>
              <a:t>deaths </a:t>
            </a:r>
            <a:r>
              <a:rPr sz="1400" b="1" spc="105" dirty="0">
                <a:solidFill>
                  <a:srgbClr val="8C268A"/>
                </a:solidFill>
                <a:latin typeface="Century Gothic"/>
                <a:cs typeface="Century Gothic"/>
              </a:rPr>
              <a:t>with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hepatitis </a:t>
            </a:r>
            <a:r>
              <a:rPr sz="1400" b="1" spc="-60" dirty="0">
                <a:solidFill>
                  <a:srgbClr val="8C268A"/>
                </a:solidFill>
                <a:latin typeface="Century Gothic"/>
                <a:cs typeface="Century Gothic"/>
              </a:rPr>
              <a:t>A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listed </a:t>
            </a:r>
            <a:r>
              <a:rPr sz="1400" b="1" spc="-10" dirty="0">
                <a:solidFill>
                  <a:srgbClr val="8C268A"/>
                </a:solidFill>
                <a:latin typeface="Century Gothic"/>
                <a:cs typeface="Century Gothic"/>
              </a:rPr>
              <a:t>as </a:t>
            </a:r>
            <a:r>
              <a:rPr sz="1400" b="1" spc="-130" dirty="0">
                <a:solidFill>
                  <a:srgbClr val="8C268A"/>
                </a:solidFill>
                <a:latin typeface="Century Gothic"/>
                <a:cs typeface="Century Gothic"/>
              </a:rPr>
              <a:t>a </a:t>
            </a:r>
            <a:r>
              <a:rPr sz="1400" b="1" spc="-40" dirty="0">
                <a:solidFill>
                  <a:srgbClr val="8C268A"/>
                </a:solidFill>
                <a:latin typeface="Century Gothic"/>
                <a:cs typeface="Century Gothic"/>
              </a:rPr>
              <a:t>cause 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4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death†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among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35" dirty="0">
                <a:solidFill>
                  <a:srgbClr val="8C268A"/>
                </a:solidFill>
                <a:latin typeface="Century Gothic"/>
                <a:cs typeface="Century Gothic"/>
              </a:rPr>
              <a:t>US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residents,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by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demographic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25" dirty="0">
                <a:solidFill>
                  <a:srgbClr val="8C268A"/>
                </a:solidFill>
                <a:latin typeface="Century Gothic"/>
                <a:cs typeface="Century Gothic"/>
              </a:rPr>
              <a:t>characteristic</a:t>
            </a:r>
            <a:r>
              <a:rPr sz="1400" b="1" spc="-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Century Gothic"/>
                <a:cs typeface="Century Gothic"/>
              </a:rPr>
              <a:t>year</a:t>
            </a:r>
            <a:r>
              <a:rPr sz="1400" b="1" spc="-5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— 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United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States,</a:t>
            </a:r>
            <a:r>
              <a:rPr sz="1400" b="1" spc="-1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90" dirty="0">
                <a:solidFill>
                  <a:srgbClr val="8C268A"/>
                </a:solidFill>
                <a:latin typeface="Century Gothic"/>
                <a:cs typeface="Century Gothic"/>
              </a:rPr>
              <a:t>2014–2018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99340" y="103028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5095" y="103028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3585" y="1041228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7829" y="100891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3797" y="859469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0035" y="879021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3801" y="859476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948" y="1227671"/>
            <a:ext cx="10666506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64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2.1.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129" dirty="0">
                <a:solidFill>
                  <a:srgbClr val="8C268A"/>
                </a:solidFill>
                <a:latin typeface="Lucida Sans"/>
                <a:cs typeface="Lucida Sans"/>
              </a:rPr>
              <a:t>B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estimated 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45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3648" y="2514600"/>
            <a:ext cx="11843904" cy="615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764948" y="8893093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</a:t>
            </a:r>
            <a:r>
              <a:rPr lang="en-US" sz="1035" spc="-38" baseline="34722" dirty="0">
                <a:latin typeface="Century Gothic"/>
                <a:cs typeface="Century Gothic"/>
                <a:hlinkClick r:id="rId3"/>
              </a:rPr>
              <a:t>7</a:t>
            </a:r>
            <a:r>
              <a:rPr sz="1035" spc="-38" baseline="34722" dirty="0">
                <a:latin typeface="Century Gothic"/>
                <a:cs typeface="Century Gothic"/>
              </a:rPr>
              <a:t>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2745" y="472227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0396" y="472226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12445" y="730648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70610" y="730648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54280" y="749535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96112" y="693782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95822" y="435911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23839" y="469649"/>
            <a:ext cx="290067" cy="34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95829" y="43592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914" y="1868394"/>
            <a:ext cx="10666506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64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2.1.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129" dirty="0">
                <a:solidFill>
                  <a:srgbClr val="8C268A"/>
                </a:solidFill>
                <a:latin typeface="Lucida Sans"/>
                <a:cs typeface="Lucida Sans"/>
              </a:rPr>
              <a:t>B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estimated 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45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2911" y="3056866"/>
            <a:ext cx="12118290" cy="1862667"/>
          </a:xfrm>
          <a:custGeom>
            <a:avLst/>
            <a:gdLst/>
            <a:ahLst/>
            <a:cxnLst/>
            <a:rect l="l" t="t" r="r" b="b"/>
            <a:pathLst>
              <a:path w="7023100" h="1079500">
                <a:moveTo>
                  <a:pt x="0" y="0"/>
                </a:moveTo>
                <a:lnTo>
                  <a:pt x="7022592" y="0"/>
                </a:lnTo>
                <a:lnTo>
                  <a:pt x="7022592" y="1078991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3200400"/>
          <a:ext cx="11838893" cy="157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6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2011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2012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2013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Reported 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2,903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2,895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3,050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2,791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3,370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3,218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3,409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3,322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Estimated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18,900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18,800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19,800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18,100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21,900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20,900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22,200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21,600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6286" y="5009158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  <a:endParaRPr sz="1208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(10)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9841" y="891394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7492" y="891393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9541" y="114981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87706" y="114981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71376" y="1168702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13208" y="1112949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12918" y="85507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40935" y="888816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12925" y="85509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283714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0" y="1348739"/>
          <a:ext cx="6845300" cy="793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237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State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2014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2015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2016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2017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2018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No.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Rate*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No.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Rate*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No.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Ra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e*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No.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Ra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e*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No.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Bw Glenn Sans ExtraBold"/>
                          <a:cs typeface="Bw Glenn Sans ExtraBold"/>
                        </a:rPr>
                        <a:t>Rate*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Alabama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Alaska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Arizona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Arkansas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California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126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Colorado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Connecticut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Delaware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District </a:t>
                      </a: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of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Columbia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Florida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558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588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Georgia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179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Hawaii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Idaho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Illinois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Indiana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126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133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170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Iowa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Kansas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Kentucky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222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260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Louisiana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73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Maine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77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Maryland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Massachusetts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Michigan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77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Minnesota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Mississippi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Missouri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Montana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Nebraska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Nevada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New</a:t>
                      </a: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Hampshire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New</a:t>
                      </a: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Jersey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77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New</a:t>
                      </a: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Mexico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New</a:t>
                      </a:r>
                      <a:r>
                        <a:rPr sz="800" b="1" spc="-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York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95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81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North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Carolina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165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170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190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220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North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Dakota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—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Ohio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171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299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285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Oklahoma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Oregon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Pennsylvania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Rhode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Island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South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Carolina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South</a:t>
                      </a:r>
                      <a:r>
                        <a:rPr sz="800" b="1" spc="35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Dakota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Tennessee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243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204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192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-5" dirty="0">
                          <a:latin typeface="Bw Glenn Sans Medium"/>
                          <a:cs typeface="Bw Glenn Sans Medium"/>
                        </a:rPr>
                        <a:t>Texas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122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159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156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Utah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Vermont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Virginia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61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Washington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34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45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51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latin typeface="Bw Glenn Sans Medium"/>
                          <a:cs typeface="Bw Glenn Sans Medium"/>
                        </a:rPr>
                        <a:t>West</a:t>
                      </a:r>
                      <a:r>
                        <a:rPr sz="800" b="1" spc="10" dirty="0">
                          <a:latin typeface="Bw Glenn Sans Medium"/>
                          <a:cs typeface="Bw Glenn Sans Medium"/>
                        </a:rPr>
                        <a:t> </a:t>
                      </a: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Virginia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186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272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268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14.6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212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11.7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132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7.3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Wisconsin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5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0.1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9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14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4573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15" dirty="0">
                          <a:latin typeface="Bw Glenn Sans Medium"/>
                          <a:cs typeface="Bw Glenn Sans Medium"/>
                        </a:rPr>
                        <a:t>Wyoming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U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Bw Glenn Sans Medium"/>
                          <a:cs typeface="Bw Glenn Sans Medium"/>
                        </a:rPr>
                        <a:t>2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20" dirty="0">
                          <a:latin typeface="Bw Glenn Sans Medium"/>
                          <a:cs typeface="Bw Glenn Sans Medium"/>
                        </a:rPr>
                        <a:t>0.3</a:t>
                      </a:r>
                      <a:endParaRPr sz="800">
                        <a:latin typeface="Bw Glenn Sans Medium"/>
                        <a:cs typeface="Bw Glenn Sans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21329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latin typeface="Bw Glenn Sans ExtraBold"/>
                          <a:cs typeface="Bw Glenn Sans ExtraBold"/>
                        </a:rPr>
                        <a:t>Total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2,791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0.9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3,370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1.1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3,218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1.0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3,409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1.1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3,322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Bw Glenn Sans ExtraBold"/>
                          <a:cs typeface="Bw Glenn Sans ExtraBold"/>
                        </a:rPr>
                        <a:t>1.0</a:t>
                      </a:r>
                      <a:endParaRPr sz="800">
                        <a:latin typeface="Bw Glenn Sans ExtraBold"/>
                        <a:cs typeface="Bw Glenn Sans ExtraBold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0" y="9358097"/>
            <a:ext cx="899794" cy="34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20" dirty="0">
                <a:latin typeface="Lucida Sans"/>
                <a:cs typeface="Lucida Sans"/>
              </a:rPr>
              <a:t>Source: </a:t>
            </a:r>
            <a:r>
              <a:rPr sz="700" spc="-55" dirty="0">
                <a:latin typeface="Lucida Sans"/>
                <a:cs typeface="Lucida Sans"/>
              </a:rPr>
              <a:t>CDC,</a:t>
            </a:r>
            <a:r>
              <a:rPr sz="700" spc="-130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National  </a:t>
            </a:r>
            <a:r>
              <a:rPr sz="700" spc="-20" dirty="0">
                <a:latin typeface="Lucida Sans"/>
                <a:cs typeface="Lucida Sans"/>
              </a:rPr>
              <a:t>No</a:t>
            </a:r>
            <a:r>
              <a:rPr sz="700" spc="-20" dirty="0">
                <a:latin typeface="Century Gothic"/>
                <a:cs typeface="Century Gothic"/>
              </a:rPr>
              <a:t>tifiable </a:t>
            </a:r>
            <a:r>
              <a:rPr sz="700" spc="-15" dirty="0">
                <a:latin typeface="Century Gothic"/>
                <a:cs typeface="Century Gothic"/>
              </a:rPr>
              <a:t>Diseases  </a:t>
            </a:r>
            <a:r>
              <a:rPr sz="700" spc="-20" dirty="0">
                <a:latin typeface="Lucida Sans"/>
                <a:cs typeface="Lucida Sans"/>
              </a:rPr>
              <a:t>Surveillance</a:t>
            </a:r>
            <a:r>
              <a:rPr sz="700" spc="-7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System.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580" y="9358186"/>
            <a:ext cx="48260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7200"/>
              </a:lnSpc>
              <a:spcBef>
                <a:spcPts val="100"/>
              </a:spcBef>
            </a:pPr>
            <a:r>
              <a:rPr sz="700" spc="-75" dirty="0">
                <a:latin typeface="Lucida Sans"/>
                <a:cs typeface="Lucida Sans"/>
              </a:rPr>
              <a:t>* </a:t>
            </a:r>
            <a:r>
              <a:rPr sz="700" spc="-5" dirty="0">
                <a:latin typeface="Lucida Sans"/>
                <a:cs typeface="Lucida Sans"/>
              </a:rPr>
              <a:t>Rate</a:t>
            </a:r>
            <a:r>
              <a:rPr sz="700" spc="-105" dirty="0">
                <a:latin typeface="Lucida Sans"/>
                <a:cs typeface="Lucida Sans"/>
              </a:rPr>
              <a:t> </a:t>
            </a:r>
            <a:r>
              <a:rPr sz="700" spc="-10" dirty="0">
                <a:latin typeface="Lucida Sans"/>
                <a:cs typeface="Lucida Sans"/>
              </a:rPr>
              <a:t>per  </a:t>
            </a:r>
            <a:r>
              <a:rPr sz="700" spc="-35" dirty="0">
                <a:latin typeface="Lucida Sans"/>
                <a:cs typeface="Lucida Sans"/>
              </a:rPr>
              <a:t>100,000</a:t>
            </a:r>
            <a:endParaRPr sz="700">
              <a:latin typeface="Lucida Sans"/>
              <a:cs typeface="Lucida Sans"/>
            </a:endParaRPr>
          </a:p>
          <a:p>
            <a:pPr marL="12700">
              <a:spcBef>
                <a:spcPts val="60"/>
              </a:spcBef>
            </a:pPr>
            <a:r>
              <a:rPr sz="700" spc="-30" dirty="0">
                <a:latin typeface="Lucida Sans"/>
                <a:cs typeface="Lucida Sans"/>
              </a:rPr>
              <a:t>population.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1411" y="9358007"/>
            <a:ext cx="13874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45" dirty="0">
                <a:latin typeface="Lucida Sans"/>
                <a:cs typeface="Lucida Sans"/>
              </a:rPr>
              <a:t>†For </a:t>
            </a:r>
            <a:r>
              <a:rPr sz="700" spc="-20" dirty="0">
                <a:latin typeface="Lucida Sans"/>
                <a:cs typeface="Lucida Sans"/>
              </a:rPr>
              <a:t>case </a:t>
            </a:r>
            <a:r>
              <a:rPr sz="700" spc="-25" dirty="0">
                <a:latin typeface="Lucida Sans"/>
                <a:cs typeface="Lucida Sans"/>
              </a:rPr>
              <a:t>definition </a:t>
            </a:r>
            <a:r>
              <a:rPr sz="700" spc="-20" dirty="0">
                <a:latin typeface="Lucida Sans"/>
                <a:cs typeface="Lucida Sans"/>
              </a:rPr>
              <a:t>see </a:t>
            </a:r>
            <a:r>
              <a:rPr sz="700" spc="-35" dirty="0">
                <a:latin typeface="Lucida Sans"/>
                <a:cs typeface="Lucida Sans"/>
                <a:hlinkClick r:id="rId2"/>
              </a:rPr>
              <a:t>https://  </a:t>
            </a:r>
            <a:r>
              <a:rPr sz="700" spc="-30" dirty="0">
                <a:latin typeface="Lucida Sans"/>
                <a:cs typeface="Lucida Sans"/>
                <a:hlinkClick r:id="rId2"/>
              </a:rPr>
              <a:t>wwwn.cdc.gov/nndss/conditions/  </a:t>
            </a:r>
            <a:r>
              <a:rPr sz="700" spc="-10" dirty="0">
                <a:latin typeface="Lucida Sans"/>
                <a:cs typeface="Lucida Sans"/>
                <a:hlinkClick r:id="rId2"/>
              </a:rPr>
              <a:t>hepatitis-b-acute/case-  </a:t>
            </a:r>
            <a:r>
              <a:rPr sz="700" spc="-35" dirty="0">
                <a:latin typeface="Lucida Sans"/>
                <a:cs typeface="Lucida Sans"/>
                <a:hlinkClick r:id="rId2"/>
              </a:rPr>
              <a:t>definition/2012/</a:t>
            </a:r>
            <a:r>
              <a:rPr lang="en-US" sz="700" spc="-35" dirty="0">
                <a:latin typeface="Lucida Sans"/>
                <a:cs typeface="Lucida Sans"/>
              </a:rPr>
              <a:t>.</a:t>
            </a:r>
            <a:endParaRPr sz="7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1935" y="9368408"/>
            <a:ext cx="25184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  <a:tabLst>
                <a:tab pos="1172210" algn="l"/>
              </a:tabLst>
            </a:pPr>
            <a:r>
              <a:rPr sz="1050" spc="-67" baseline="3968" dirty="0">
                <a:latin typeface="Lucida Sans"/>
                <a:cs typeface="Lucida Sans"/>
              </a:rPr>
              <a:t>—: </a:t>
            </a:r>
            <a:r>
              <a:rPr sz="1050" spc="-30" baseline="3968" dirty="0">
                <a:latin typeface="Lucida Sans"/>
                <a:cs typeface="Lucida Sans"/>
              </a:rPr>
              <a:t>No</a:t>
            </a:r>
            <a:r>
              <a:rPr sz="1050" spc="-60" baseline="3968" dirty="0">
                <a:latin typeface="Lucida Sans"/>
                <a:cs typeface="Lucida Sans"/>
              </a:rPr>
              <a:t> </a:t>
            </a:r>
            <a:r>
              <a:rPr sz="1050" spc="-22" baseline="3968" dirty="0">
                <a:latin typeface="Lucida Sans"/>
                <a:cs typeface="Lucida Sans"/>
              </a:rPr>
              <a:t>reported</a:t>
            </a:r>
            <a:r>
              <a:rPr sz="1050" spc="-60" baseline="3968" dirty="0">
                <a:latin typeface="Lucida Sans"/>
                <a:cs typeface="Lucida Sans"/>
              </a:rPr>
              <a:t> </a:t>
            </a:r>
            <a:r>
              <a:rPr sz="1050" spc="-37" baseline="3968" dirty="0">
                <a:latin typeface="Lucida Sans"/>
                <a:cs typeface="Lucida Sans"/>
              </a:rPr>
              <a:t>cases.	</a:t>
            </a:r>
            <a:r>
              <a:rPr sz="700" spc="-35" dirty="0">
                <a:latin typeface="Lucida Sans"/>
                <a:cs typeface="Lucida Sans"/>
              </a:rPr>
              <a:t>N:</a:t>
            </a:r>
            <a:r>
              <a:rPr sz="700" spc="-65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Not</a:t>
            </a:r>
            <a:r>
              <a:rPr sz="700" spc="-60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reportable.</a:t>
            </a:r>
            <a:r>
              <a:rPr sz="700" spc="-75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The</a:t>
            </a:r>
            <a:r>
              <a:rPr sz="700" spc="-65" dirty="0">
                <a:latin typeface="Lucida Sans"/>
                <a:cs typeface="Lucida Sans"/>
              </a:rPr>
              <a:t> </a:t>
            </a:r>
            <a:r>
              <a:rPr sz="700" spc="-20" dirty="0">
                <a:latin typeface="Lucida Sans"/>
                <a:cs typeface="Lucida Sans"/>
              </a:rPr>
              <a:t>disease</a:t>
            </a:r>
            <a:r>
              <a:rPr sz="700" spc="-60" dirty="0">
                <a:latin typeface="Lucida Sans"/>
                <a:cs typeface="Lucida Sans"/>
              </a:rPr>
              <a:t> </a:t>
            </a:r>
            <a:r>
              <a:rPr sz="700" spc="-15" dirty="0">
                <a:latin typeface="Lucida Sans"/>
                <a:cs typeface="Lucida Sans"/>
              </a:rPr>
              <a:t>or  </a:t>
            </a:r>
            <a:r>
              <a:rPr sz="1050" spc="-44" baseline="3968" dirty="0">
                <a:latin typeface="Lucida Sans"/>
                <a:cs typeface="Lucida Sans"/>
              </a:rPr>
              <a:t>The </a:t>
            </a:r>
            <a:r>
              <a:rPr sz="1050" spc="-30" baseline="3968" dirty="0">
                <a:latin typeface="Lucida Sans"/>
                <a:cs typeface="Lucida Sans"/>
              </a:rPr>
              <a:t>reporting</a:t>
            </a:r>
            <a:r>
              <a:rPr sz="1050" spc="-44" baseline="3968" dirty="0">
                <a:latin typeface="Lucida Sans"/>
                <a:cs typeface="Lucida Sans"/>
              </a:rPr>
              <a:t> jurisdiction	</a:t>
            </a:r>
            <a:r>
              <a:rPr sz="700" spc="-25" dirty="0">
                <a:latin typeface="Lucida Sans"/>
                <a:cs typeface="Lucida Sans"/>
              </a:rPr>
              <a:t>condition </a:t>
            </a:r>
            <a:r>
              <a:rPr sz="700" spc="-10" dirty="0">
                <a:latin typeface="Lucida Sans"/>
                <a:cs typeface="Lucida Sans"/>
              </a:rPr>
              <a:t>was </a:t>
            </a:r>
            <a:r>
              <a:rPr sz="700" spc="-15" dirty="0">
                <a:latin typeface="Lucida Sans"/>
                <a:cs typeface="Lucida Sans"/>
              </a:rPr>
              <a:t>not reportable by  </a:t>
            </a:r>
            <a:r>
              <a:rPr sz="1050" spc="-37" baseline="3968" dirty="0">
                <a:latin typeface="Lucida Sans"/>
                <a:cs typeface="Lucida Sans"/>
              </a:rPr>
              <a:t>did </a:t>
            </a:r>
            <a:r>
              <a:rPr sz="1050" spc="-22" baseline="3968" dirty="0">
                <a:latin typeface="Lucida Sans"/>
                <a:cs typeface="Lucida Sans"/>
              </a:rPr>
              <a:t>not </a:t>
            </a:r>
            <a:r>
              <a:rPr sz="1050" spc="-37" baseline="3968" dirty="0">
                <a:latin typeface="Lucida Sans"/>
                <a:cs typeface="Lucida Sans"/>
              </a:rPr>
              <a:t>submit</a:t>
            </a:r>
            <a:r>
              <a:rPr sz="1050" spc="-127" baseline="3968" dirty="0">
                <a:latin typeface="Lucida Sans"/>
                <a:cs typeface="Lucida Sans"/>
              </a:rPr>
              <a:t> </a:t>
            </a:r>
            <a:r>
              <a:rPr sz="1050" spc="-30" baseline="3968" dirty="0">
                <a:latin typeface="Lucida Sans"/>
                <a:cs typeface="Lucida Sans"/>
              </a:rPr>
              <a:t>any</a:t>
            </a:r>
            <a:r>
              <a:rPr sz="1050" spc="-75" baseline="3968" dirty="0">
                <a:latin typeface="Lucida Sans"/>
                <a:cs typeface="Lucida Sans"/>
              </a:rPr>
              <a:t> </a:t>
            </a:r>
            <a:r>
              <a:rPr sz="1050" spc="-30" baseline="3968" dirty="0">
                <a:latin typeface="Lucida Sans"/>
                <a:cs typeface="Lucida Sans"/>
              </a:rPr>
              <a:t>cases	</a:t>
            </a:r>
            <a:r>
              <a:rPr sz="700" spc="-30" dirty="0">
                <a:latin typeface="Lucida Sans"/>
                <a:cs typeface="Lucida Sans"/>
              </a:rPr>
              <a:t>law, </a:t>
            </a:r>
            <a:r>
              <a:rPr sz="700" spc="-20" dirty="0">
                <a:latin typeface="Lucida Sans"/>
                <a:cs typeface="Lucida Sans"/>
              </a:rPr>
              <a:t>statue, </a:t>
            </a:r>
            <a:r>
              <a:rPr sz="700" spc="-15" dirty="0">
                <a:latin typeface="Lucida Sans"/>
                <a:cs typeface="Lucida Sans"/>
              </a:rPr>
              <a:t>or </a:t>
            </a:r>
            <a:r>
              <a:rPr sz="700" spc="-25" dirty="0">
                <a:latin typeface="Lucida Sans"/>
                <a:cs typeface="Lucida Sans"/>
              </a:rPr>
              <a:t>regulation </a:t>
            </a:r>
            <a:r>
              <a:rPr sz="700" spc="-35" dirty="0">
                <a:latin typeface="Lucida Sans"/>
                <a:cs typeface="Lucida Sans"/>
              </a:rPr>
              <a:t>in </a:t>
            </a:r>
            <a:r>
              <a:rPr sz="700" spc="-15" dirty="0">
                <a:latin typeface="Lucida Sans"/>
                <a:cs typeface="Lucida Sans"/>
              </a:rPr>
              <a:t>the  </a:t>
            </a:r>
            <a:r>
              <a:rPr sz="1050" spc="-22" baseline="3968" dirty="0">
                <a:latin typeface="Lucida Sans"/>
                <a:cs typeface="Lucida Sans"/>
              </a:rPr>
              <a:t>to</a:t>
            </a:r>
            <a:r>
              <a:rPr sz="1050" spc="-67" baseline="3968" dirty="0">
                <a:latin typeface="Lucida Sans"/>
                <a:cs typeface="Lucida Sans"/>
              </a:rPr>
              <a:t> </a:t>
            </a:r>
            <a:r>
              <a:rPr sz="1050" spc="-82" baseline="3968" dirty="0">
                <a:latin typeface="Lucida Sans"/>
                <a:cs typeface="Lucida Sans"/>
              </a:rPr>
              <a:t>CDC.	</a:t>
            </a:r>
            <a:r>
              <a:rPr sz="700" spc="-20" dirty="0">
                <a:latin typeface="Lucida Sans"/>
                <a:cs typeface="Lucida Sans"/>
              </a:rPr>
              <a:t>reporting</a:t>
            </a:r>
            <a:r>
              <a:rPr sz="700" spc="-50" dirty="0">
                <a:latin typeface="Lucida Sans"/>
                <a:cs typeface="Lucida Sans"/>
              </a:rPr>
              <a:t> </a:t>
            </a:r>
            <a:r>
              <a:rPr sz="700" spc="-30" dirty="0">
                <a:latin typeface="Lucida Sans"/>
                <a:cs typeface="Lucida Sans"/>
              </a:rPr>
              <a:t>jurisdiction.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5750" y="9368495"/>
            <a:ext cx="615315" cy="34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25" dirty="0">
                <a:latin typeface="Lucida Sans"/>
                <a:cs typeface="Lucida Sans"/>
              </a:rPr>
              <a:t>U:</a:t>
            </a:r>
            <a:r>
              <a:rPr sz="700" spc="-135" dirty="0">
                <a:latin typeface="Lucida Sans"/>
                <a:cs typeface="Lucida Sans"/>
              </a:rPr>
              <a:t> </a:t>
            </a:r>
            <a:r>
              <a:rPr sz="700" spc="-25" dirty="0">
                <a:latin typeface="Lucida Sans"/>
                <a:cs typeface="Lucida Sans"/>
              </a:rPr>
              <a:t>Unavailable.  </a:t>
            </a:r>
            <a:r>
              <a:rPr sz="700" spc="-30" dirty="0">
                <a:latin typeface="Lucida Sans"/>
                <a:cs typeface="Lucida Sans"/>
              </a:rPr>
              <a:t>The </a:t>
            </a:r>
            <a:r>
              <a:rPr sz="700" spc="-15" dirty="0">
                <a:latin typeface="Lucida Sans"/>
                <a:cs typeface="Lucida Sans"/>
              </a:rPr>
              <a:t>data </a:t>
            </a:r>
            <a:r>
              <a:rPr sz="700" spc="-20" dirty="0">
                <a:latin typeface="Lucida Sans"/>
                <a:cs typeface="Lucida Sans"/>
              </a:rPr>
              <a:t>are  </a:t>
            </a:r>
            <a:r>
              <a:rPr sz="700" spc="-30" dirty="0">
                <a:latin typeface="Lucida Sans"/>
                <a:cs typeface="Lucida Sans"/>
              </a:rPr>
              <a:t>unavailable.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3901" y="338227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60" dirty="0">
                <a:solidFill>
                  <a:srgbClr val="8C268A"/>
                </a:solidFill>
                <a:latin typeface="Bw Glenn Sans Bold"/>
                <a:cs typeface="Bw Glenn Sans Bold"/>
              </a:rPr>
              <a:t>VIRA</a:t>
            </a:r>
            <a:r>
              <a:rPr sz="1200" b="1" dirty="0">
                <a:solidFill>
                  <a:srgbClr val="8C268A"/>
                </a:solidFill>
                <a:latin typeface="Bw Glenn Sans Bold"/>
                <a:cs typeface="Bw Glenn Sans Bold"/>
              </a:rPr>
              <a:t>L</a:t>
            </a:r>
            <a:r>
              <a:rPr sz="1200" b="1" spc="85" dirty="0">
                <a:solidFill>
                  <a:srgbClr val="8C268A"/>
                </a:solidFill>
                <a:latin typeface="Bw Glenn Sans Bold"/>
                <a:cs typeface="Bw Glenn Sans Bold"/>
              </a:rPr>
              <a:t> </a:t>
            </a:r>
            <a:r>
              <a:rPr sz="1200" b="1" spc="60" dirty="0">
                <a:solidFill>
                  <a:srgbClr val="8C268A"/>
                </a:solidFill>
                <a:latin typeface="Bw Glenn Sans Bold"/>
                <a:cs typeface="Bw Glenn Sans Bold"/>
              </a:rPr>
              <a:t>HE</a:t>
            </a:r>
            <a:r>
              <a:rPr sz="1200" b="1" spc="10" dirty="0">
                <a:solidFill>
                  <a:srgbClr val="8C268A"/>
                </a:solidFill>
                <a:latin typeface="Bw Glenn Sans Bold"/>
                <a:cs typeface="Bw Glenn Sans Bold"/>
              </a:rPr>
              <a:t>P</a:t>
            </a:r>
            <a:r>
              <a:rPr sz="1200" b="1" spc="-20" dirty="0">
                <a:solidFill>
                  <a:srgbClr val="8C268A"/>
                </a:solidFill>
                <a:latin typeface="Bw Glenn Sans Bold"/>
                <a:cs typeface="Bw Glenn Sans Bold"/>
              </a:rPr>
              <a:t>A</a:t>
            </a:r>
            <a:r>
              <a:rPr sz="1200" b="1" spc="60" dirty="0">
                <a:solidFill>
                  <a:srgbClr val="8C268A"/>
                </a:solidFill>
                <a:latin typeface="Bw Glenn Sans Bold"/>
                <a:cs typeface="Bw Glenn Sans Bold"/>
              </a:rPr>
              <a:t>TITI</a:t>
            </a:r>
            <a:r>
              <a:rPr sz="1200" b="1" dirty="0">
                <a:solidFill>
                  <a:srgbClr val="8C268A"/>
                </a:solidFill>
                <a:latin typeface="Bw Glenn Sans Bold"/>
                <a:cs typeface="Bw Glenn Sans Bold"/>
              </a:rPr>
              <a:t>S	</a:t>
            </a:r>
            <a:r>
              <a:rPr sz="1200" spc="135" dirty="0">
                <a:solidFill>
                  <a:srgbClr val="005E6E"/>
                </a:solidFill>
                <a:latin typeface="Lucida Sans"/>
                <a:cs typeface="Lucida Sans"/>
              </a:rPr>
              <a:t>SU</a:t>
            </a:r>
            <a:r>
              <a:rPr sz="1200" spc="114" dirty="0">
                <a:solidFill>
                  <a:srgbClr val="005E6E"/>
                </a:solidFill>
                <a:latin typeface="Lucida Sans"/>
                <a:cs typeface="Lucida Sans"/>
              </a:rPr>
              <a:t>R</a:t>
            </a:r>
            <a:r>
              <a:rPr sz="1200" spc="85" dirty="0">
                <a:solidFill>
                  <a:srgbClr val="005E6E"/>
                </a:solidFill>
                <a:latin typeface="Lucida Sans"/>
                <a:cs typeface="Lucida Sans"/>
              </a:rPr>
              <a:t>VEILLANCE</a:t>
            </a:r>
            <a:endParaRPr sz="1200">
              <a:latin typeface="Lucida Sans"/>
              <a:cs typeface="Lucida Sans"/>
            </a:endParaRPr>
          </a:p>
          <a:p>
            <a:pPr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691515">
              <a:lnSpc>
                <a:spcPct val="109800"/>
              </a:lnSpc>
            </a:pPr>
            <a:r>
              <a:rPr sz="1400" b="1" spc="-5" dirty="0">
                <a:solidFill>
                  <a:srgbClr val="005E6E"/>
                </a:solidFill>
                <a:latin typeface="Bw Glenn Sans ExtraBold"/>
                <a:cs typeface="Bw Glenn Sans ExtraBold"/>
              </a:rPr>
              <a:t>Table </a:t>
            </a:r>
            <a:r>
              <a:rPr sz="1400" b="1" spc="15" dirty="0">
                <a:solidFill>
                  <a:srgbClr val="005E6E"/>
                </a:solidFill>
                <a:latin typeface="Bw Glenn Sans ExtraBold"/>
                <a:cs typeface="Bw Glenn Sans ExtraBold"/>
              </a:rPr>
              <a:t>2.1.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Number </a:t>
            </a:r>
            <a:r>
              <a:rPr sz="1400" b="1" spc="15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and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rate* </a:t>
            </a:r>
            <a:r>
              <a:rPr sz="1400" b="1" spc="1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of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reported cases†of acute hepatitis </a:t>
            </a:r>
            <a:r>
              <a:rPr sz="1400" b="1" spc="1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B, </a:t>
            </a:r>
            <a:r>
              <a:rPr sz="1400" b="1" spc="25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by 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state </a:t>
            </a:r>
            <a:r>
              <a:rPr sz="1400" b="1" spc="1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or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jurisdiction </a:t>
            </a:r>
            <a:r>
              <a:rPr sz="1400" b="1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— </a:t>
            </a:r>
            <a:r>
              <a:rPr sz="1400" b="1" spc="20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United States,</a:t>
            </a:r>
            <a:r>
              <a:rPr sz="1400" b="1" spc="185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 </a:t>
            </a:r>
            <a:r>
              <a:rPr sz="1400" b="1" spc="25" dirty="0">
                <a:solidFill>
                  <a:srgbClr val="8C268A"/>
                </a:solidFill>
                <a:latin typeface="Bw Glenn Sans ExtraBold"/>
                <a:cs typeface="Bw Glenn Sans ExtraBold"/>
              </a:rPr>
              <a:t>2014–2018</a:t>
            </a:r>
            <a:endParaRPr sz="1400">
              <a:latin typeface="Bw Glenn Sans ExtraBold"/>
              <a:cs typeface="Bw Glenn Sans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646" y="1752902"/>
            <a:ext cx="11829027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1.1.</a:t>
            </a:r>
            <a:r>
              <a:rPr sz="2416" b="1" spc="-147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5" dirty="0">
                <a:solidFill>
                  <a:srgbClr val="8C268A"/>
                </a:solidFill>
                <a:latin typeface="Lucida Sans"/>
                <a:cs typeface="Lucida Sans"/>
              </a:rPr>
              <a:t>A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estimated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302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260" y="2917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391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6" name="object 6"/>
          <p:cNvSpPr/>
          <p:nvPr/>
        </p:nvSpPr>
        <p:spPr>
          <a:xfrm>
            <a:off x="12613553" y="2917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391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7" name="object 7"/>
          <p:cNvSpPr txBox="1"/>
          <p:nvPr/>
        </p:nvSpPr>
        <p:spPr>
          <a:xfrm>
            <a:off x="764235" y="5072271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lang="en-US" sz="1208" spc="-181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(10)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861" y="3056862"/>
            <a:ext cx="12118290" cy="1862667"/>
          </a:xfrm>
          <a:custGeom>
            <a:avLst/>
            <a:gdLst/>
            <a:ahLst/>
            <a:cxnLst/>
            <a:rect l="l" t="t" r="r" b="b"/>
            <a:pathLst>
              <a:path w="7023100" h="1079500">
                <a:moveTo>
                  <a:pt x="0" y="0"/>
                </a:moveTo>
                <a:lnTo>
                  <a:pt x="7022592" y="0"/>
                </a:lnTo>
                <a:lnTo>
                  <a:pt x="7022592" y="1078991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89317"/>
              </p:ext>
            </p:extLst>
          </p:nvPr>
        </p:nvGraphicFramePr>
        <p:xfrm>
          <a:off x="786153" y="3200400"/>
          <a:ext cx="11838893" cy="157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6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A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2011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2012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2013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Reported 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1,398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1,562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1,781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1,239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1,390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3,366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12,474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Estimated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2,800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3,100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3,500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2,500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2,800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4,000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6,700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24,900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671906" y="779842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9558" y="779841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1603" y="103826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79768" y="103826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63438" y="1057150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05270" y="1001400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04980" y="743529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33001" y="777264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04987" y="743541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12740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3360" y="8861958"/>
            <a:ext cx="13690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75" dirty="0">
                <a:solidFill>
                  <a:prstClr val="black"/>
                </a:solidFill>
                <a:latin typeface="Century Gothic"/>
                <a:cs typeface="Century Gothic"/>
              </a:rPr>
              <a:t>US</a:t>
            </a:r>
            <a:r>
              <a:rPr sz="1000" spc="-5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spc="-70" dirty="0">
                <a:solidFill>
                  <a:prstClr val="black"/>
                </a:solidFill>
                <a:latin typeface="Century Gothic"/>
                <a:cs typeface="Century Gothic"/>
              </a:rPr>
              <a:t>Average</a:t>
            </a:r>
            <a:r>
              <a:rPr sz="1000" spc="-3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prstClr val="black"/>
                </a:solidFill>
                <a:latin typeface="Century Gothic"/>
                <a:cs typeface="Century Gothic"/>
              </a:rPr>
              <a:t>(2018):</a:t>
            </a:r>
            <a:r>
              <a:rPr sz="1000" spc="-2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b="1" spc="40" dirty="0">
                <a:solidFill>
                  <a:prstClr val="black"/>
                </a:solidFill>
                <a:latin typeface="Century Gothic"/>
                <a:cs typeface="Century Gothic"/>
              </a:rPr>
              <a:t>1</a:t>
            </a:r>
            <a:r>
              <a:rPr sz="1000" b="1" spc="-15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b="1" spc="-55" dirty="0">
                <a:solidFill>
                  <a:prstClr val="black"/>
                </a:solidFill>
                <a:latin typeface="Century Gothic"/>
                <a:cs typeface="Century Gothic"/>
              </a:rPr>
              <a:t>.0</a:t>
            </a:r>
            <a:endParaRPr sz="10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0" y="9556217"/>
            <a:ext cx="2536190" cy="2546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spcBef>
                <a:spcPts val="160"/>
              </a:spcBef>
            </a:pP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Source: </a:t>
            </a:r>
            <a:r>
              <a:rPr sz="700" spc="-90" dirty="0">
                <a:solidFill>
                  <a:prstClr val="black"/>
                </a:solidFill>
                <a:latin typeface="Century Gothic"/>
                <a:cs typeface="Century Gothic"/>
              </a:rPr>
              <a:t>CDC, </a:t>
            </a: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National </a:t>
            </a:r>
            <a:r>
              <a:rPr sz="700" spc="-20" dirty="0">
                <a:solidFill>
                  <a:prstClr val="black"/>
                </a:solidFill>
                <a:latin typeface="Century Gothic"/>
                <a:cs typeface="Century Gothic"/>
              </a:rPr>
              <a:t>Notifiable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Diseases </a:t>
            </a:r>
            <a:r>
              <a:rPr sz="700" spc="-25" dirty="0">
                <a:solidFill>
                  <a:prstClr val="black"/>
                </a:solidFill>
                <a:latin typeface="Century Gothic"/>
                <a:cs typeface="Century Gothic"/>
              </a:rPr>
              <a:t>Surveillance</a:t>
            </a:r>
            <a:r>
              <a:rPr sz="700" spc="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700" spc="-5" dirty="0">
                <a:solidFill>
                  <a:prstClr val="black"/>
                </a:solidFill>
                <a:latin typeface="Century Gothic"/>
                <a:cs typeface="Century Gothic"/>
              </a:rPr>
              <a:t>System.</a:t>
            </a:r>
            <a:endParaRPr sz="7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60"/>
              </a:spcBef>
            </a:pP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* </a:t>
            </a:r>
            <a:r>
              <a:rPr sz="700" spc="-20" dirty="0">
                <a:solidFill>
                  <a:prstClr val="black"/>
                </a:solidFill>
                <a:latin typeface="Century Gothic"/>
                <a:cs typeface="Century Gothic"/>
              </a:rPr>
              <a:t>Excludes </a:t>
            </a:r>
            <a:r>
              <a:rPr sz="700" spc="5" dirty="0">
                <a:solidFill>
                  <a:prstClr val="black"/>
                </a:solidFill>
                <a:latin typeface="Century Gothic"/>
                <a:cs typeface="Century Gothic"/>
              </a:rPr>
              <a:t>District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of </a:t>
            </a:r>
            <a:r>
              <a:rPr sz="700" spc="-45" dirty="0">
                <a:solidFill>
                  <a:prstClr val="black"/>
                </a:solidFill>
                <a:latin typeface="Century Gothic"/>
                <a:cs typeface="Century Gothic"/>
              </a:rPr>
              <a:t>Columbia </a:t>
            </a:r>
            <a:r>
              <a:rPr sz="700" spc="-60" dirty="0">
                <a:solidFill>
                  <a:prstClr val="black"/>
                </a:solidFill>
                <a:latin typeface="Century Gothic"/>
                <a:cs typeface="Century Gothic"/>
              </a:rPr>
              <a:t>and </a:t>
            </a: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Rhode</a:t>
            </a:r>
            <a:r>
              <a:rPr sz="700" spc="-12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Island</a:t>
            </a:r>
            <a:endParaRPr sz="7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338226"/>
            <a:ext cx="689800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spcBef>
                <a:spcPts val="10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b="1" spc="-7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1400" b="1" spc="-21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005E6E"/>
                </a:solidFill>
                <a:latin typeface="Lucida Sans"/>
                <a:cs typeface="Lucida Sans"/>
              </a:rPr>
              <a:t>2.2.</a:t>
            </a:r>
            <a:r>
              <a:rPr sz="1400" b="1" spc="-21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Rates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2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20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40" dirty="0">
                <a:solidFill>
                  <a:srgbClr val="8C268A"/>
                </a:solidFill>
                <a:latin typeface="Lucida Sans"/>
                <a:cs typeface="Lucida Sans"/>
              </a:rPr>
              <a:t>B,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2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state*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2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20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5" dirty="0">
                <a:solidFill>
                  <a:srgbClr val="8C268A"/>
                </a:solidFill>
                <a:latin typeface="Lucida Sans"/>
                <a:cs typeface="Lucida Sans"/>
              </a:rPr>
              <a:t>2017–2018</a:t>
            </a:r>
            <a:endParaRPr sz="140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242" y="1660476"/>
            <a:ext cx="11325012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16" b="1" i="0" u="none" strike="noStrike" kern="1200" cap="none" spc="-86" normalizeH="0" baseline="0" noProof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acute </a:t>
            </a:r>
            <a:r>
              <a:rPr kumimoji="0" sz="2416" b="1" i="0" u="none" strike="noStrike" kern="1200" cap="none" spc="17" normalizeH="0" baseline="0" noProof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86" normalizeH="0" baseline="0" noProof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 States,</a:t>
            </a:r>
            <a:r>
              <a:rPr kumimoji="0" sz="2416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2667000"/>
            <a:ext cx="9821451" cy="6317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6399" y="9303634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2169" y="68347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59820" y="68347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71869" y="94189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30034" y="94189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13704" y="96078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55536" y="90503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55246" y="64716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83263" y="68089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55253" y="64717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946" y="1861372"/>
            <a:ext cx="11325012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 States,</a:t>
            </a:r>
            <a:r>
              <a:rPr kumimoji="0" sz="2416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5911" y="3285465"/>
            <a:ext cx="9261836" cy="3850242"/>
          </a:xfrm>
          <a:custGeom>
            <a:avLst/>
            <a:gdLst/>
            <a:ahLst/>
            <a:cxnLst/>
            <a:rect l="l" t="t" r="r" b="b"/>
            <a:pathLst>
              <a:path w="5367655" h="2231390">
                <a:moveTo>
                  <a:pt x="0" y="0"/>
                </a:moveTo>
                <a:lnTo>
                  <a:pt x="5367528" y="0"/>
                </a:lnTo>
                <a:lnTo>
                  <a:pt x="5367528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81200" y="3429000"/>
          <a:ext cx="8978053" cy="366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153">
                <a:tc>
                  <a:txBody>
                    <a:bodyPr/>
                    <a:lstStyle/>
                    <a:p>
                      <a:pPr marL="183515" marR="137160" indent="-43815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olor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635" marR="148590" indent="-95250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Cases/100,000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Population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191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B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50" dirty="0">
                          <a:latin typeface="Arial"/>
                          <a:cs typeface="Arial"/>
                        </a:rPr>
                        <a:t>0-0.3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71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AZ,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CA,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CT,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HI,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ID,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IL,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MN,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MO,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MT, NE,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NH,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NM,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NY,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ND,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OK,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SD, 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WI,</a:t>
                      </a:r>
                      <a:r>
                        <a:rPr sz="14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WY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717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909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&gt;0.3-0.6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IA,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KS,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OR,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PA, TX,</a:t>
                      </a:r>
                      <a:r>
                        <a:rPr sz="1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3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&gt;0.6-0.9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AK,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DE,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MD,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MA,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MI,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NV,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NJ,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SC,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VA,</a:t>
                      </a:r>
                      <a:r>
                        <a:rPr sz="14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D414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&gt;0.9-2.0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AL,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AR,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GA,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LA,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MS,</a:t>
                      </a:r>
                      <a:r>
                        <a:rPr sz="1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A252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&gt;2.0-7.3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FL,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KY,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ME,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NC,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OH, TN,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WV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6767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Available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DC,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967176" y="7155646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0873" y="884372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8524" y="884371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30573" y="114279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88738" y="114279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72408" y="1161680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14240" y="1105927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13950" y="84805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41967" y="881794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13957" y="84806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7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344" y="1660096"/>
            <a:ext cx="10754161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2.4.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age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group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249" y="2819400"/>
            <a:ext cx="11812701" cy="599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820077" y="9140736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2271" y="68309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9922" y="68309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31971" y="9415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90136" y="9415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73806" y="96040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15638" y="90465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15348" y="64678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43365" y="68051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15355" y="64679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892" y="1721166"/>
            <a:ext cx="10754161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2.4.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age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group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6342" y="2904468"/>
            <a:ext cx="12118290" cy="3739577"/>
          </a:xfrm>
          <a:custGeom>
            <a:avLst/>
            <a:gdLst/>
            <a:ahLst/>
            <a:cxnLst/>
            <a:rect l="l" t="t" r="r" b="b"/>
            <a:pathLst>
              <a:path w="7023100" h="2167254">
                <a:moveTo>
                  <a:pt x="0" y="0"/>
                </a:moveTo>
                <a:lnTo>
                  <a:pt x="7022592" y="0"/>
                </a:lnTo>
                <a:lnTo>
                  <a:pt x="7022592" y="2167128"/>
                </a:lnTo>
                <a:lnTo>
                  <a:pt x="0" y="21671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1631" y="3048000"/>
          <a:ext cx="11827937" cy="3451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(years)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0-19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20-29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4.3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30-39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5.1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4.0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40-49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4.3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50-59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35" dirty="0">
                          <a:latin typeface="Century Gothic"/>
                          <a:cs typeface="Century Gothic"/>
                        </a:rPr>
                        <a:t>60+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91630" y="6765627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4819" y="74416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2470" y="74416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64519" y="100258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122684" y="100258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206354" y="102147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248186" y="96572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9947896" y="70785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9975913" y="741588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9947903" y="70786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206802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90" y="1750071"/>
            <a:ext cx="11872855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416" b="1" spc="-6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005E6E"/>
                </a:solidFill>
                <a:latin typeface="Tahoma"/>
                <a:cs typeface="Tahoma"/>
              </a:rPr>
              <a:t>2.5.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Tahoma"/>
                <a:cs typeface="Tahoma"/>
              </a:rPr>
              <a:t>sex</a:t>
            </a:r>
            <a:r>
              <a:rPr sz="2416" b="1" spc="-27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715" y="2895600"/>
            <a:ext cx="11793770" cy="5976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774189" y="9105258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9117" y="74668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6768" y="74668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8817" y="100510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86982" y="100510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70652" y="102399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12484" y="96824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12194" y="71037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40211" y="74410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12201" y="71038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19"/>
          <p:cNvSpPr txBox="1"/>
          <p:nvPr/>
        </p:nvSpPr>
        <p:spPr>
          <a:xfrm>
            <a:off x="12163235" y="16732179"/>
            <a:ext cx="461284" cy="325330"/>
          </a:xfrm>
          <a:prstGeom prst="rect">
            <a:avLst/>
          </a:prstGeom>
          <a:ln w="6350">
            <a:solidFill>
              <a:srgbClr val="005E6E"/>
            </a:solidFill>
          </a:ln>
        </p:spPr>
        <p:txBody>
          <a:bodyPr vert="horz" wrap="square" lIns="0" tIns="59167" rIns="0" bIns="0" rtlCol="0">
            <a:spAutoFit/>
          </a:bodyPr>
          <a:lstStyle/>
          <a:p>
            <a:pPr marL="90942">
              <a:spcBef>
                <a:spcPts val="466"/>
              </a:spcBef>
            </a:pPr>
            <a:r>
              <a:rPr sz="1726" spc="197" dirty="0">
                <a:solidFill>
                  <a:srgbClr val="8C268A"/>
                </a:solidFill>
                <a:latin typeface="Century Gothic"/>
                <a:cs typeface="Century Gothic"/>
              </a:rPr>
              <a:t>27</a:t>
            </a:r>
            <a:endParaRPr sz="172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736" y="1763421"/>
            <a:ext cx="11872855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416" b="1" spc="-6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005E6E"/>
                </a:solidFill>
                <a:latin typeface="Tahoma"/>
                <a:cs typeface="Tahoma"/>
              </a:rPr>
              <a:t>2.5.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Tahoma"/>
                <a:cs typeface="Tahoma"/>
              </a:rPr>
              <a:t>sex</a:t>
            </a:r>
            <a:r>
              <a:rPr sz="2416" b="1" spc="-27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511" y="2675863"/>
            <a:ext cx="12118290" cy="1767342"/>
          </a:xfrm>
          <a:custGeom>
            <a:avLst/>
            <a:gdLst/>
            <a:ahLst/>
            <a:cxnLst/>
            <a:rect l="l" t="t" r="r" b="b"/>
            <a:pathLst>
              <a:path w="7023100" h="1024254">
                <a:moveTo>
                  <a:pt x="0" y="0"/>
                </a:moveTo>
                <a:lnTo>
                  <a:pt x="7022592" y="0"/>
                </a:lnTo>
                <a:lnTo>
                  <a:pt x="7022592" y="1024127"/>
                </a:lnTo>
                <a:lnTo>
                  <a:pt x="0" y="1024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85800" y="2819400"/>
          <a:ext cx="11827937" cy="1479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Sex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Female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2.0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85800" y="4586742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3663" y="76003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1314" y="76003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13363" y="101845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071528" y="101845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155198" y="103734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197030" y="98159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9896740" y="72372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9924757" y="757458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9896747" y="72373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19"/>
          <p:cNvSpPr txBox="1"/>
          <p:nvPr/>
        </p:nvSpPr>
        <p:spPr>
          <a:xfrm>
            <a:off x="11947781" y="16745529"/>
            <a:ext cx="461284" cy="325330"/>
          </a:xfrm>
          <a:prstGeom prst="rect">
            <a:avLst/>
          </a:prstGeom>
          <a:ln w="6350">
            <a:solidFill>
              <a:srgbClr val="005E6E"/>
            </a:solidFill>
          </a:ln>
        </p:spPr>
        <p:txBody>
          <a:bodyPr vert="horz" wrap="square" lIns="0" tIns="59167" rIns="0" bIns="0" rtlCol="0">
            <a:spAutoFit/>
          </a:bodyPr>
          <a:lstStyle/>
          <a:p>
            <a:pPr marL="90942">
              <a:spcBef>
                <a:spcPts val="466"/>
              </a:spcBef>
            </a:pPr>
            <a:r>
              <a:rPr sz="1726" spc="197" dirty="0">
                <a:solidFill>
                  <a:srgbClr val="8C268A"/>
                </a:solidFill>
                <a:latin typeface="Century Gothic"/>
                <a:cs typeface="Century Gothic"/>
              </a:rPr>
              <a:t>27</a:t>
            </a:r>
            <a:endParaRPr sz="1726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32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494" y="1660096"/>
            <a:ext cx="11399520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95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2.6.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race/ethnicity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819400"/>
            <a:ext cx="11812701" cy="6002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1177373" y="9033089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7422" y="68309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35073" y="68309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47122" y="9415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405287" y="94151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488957" y="96040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530789" y="90465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230499" y="64678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258516" y="68051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230506" y="64679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898" y="1698919"/>
            <a:ext cx="11399520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95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2.6.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race/ethnicity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610" y="2980666"/>
            <a:ext cx="12118290" cy="3810797"/>
          </a:xfrm>
          <a:custGeom>
            <a:avLst/>
            <a:gdLst/>
            <a:ahLst/>
            <a:cxnLst/>
            <a:rect l="l" t="t" r="r" b="b"/>
            <a:pathLst>
              <a:path w="7023100" h="2208529">
                <a:moveTo>
                  <a:pt x="0" y="0"/>
                </a:moveTo>
                <a:lnTo>
                  <a:pt x="7022592" y="0"/>
                </a:lnTo>
                <a:lnTo>
                  <a:pt x="7022592" y="2208276"/>
                </a:lnTo>
                <a:lnTo>
                  <a:pt x="0" y="22082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88898" y="3124200"/>
          <a:ext cx="11833404" cy="3527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68880">
                <a:tc>
                  <a:txBody>
                    <a:bodyPr/>
                    <a:lstStyle/>
                    <a:p>
                      <a:pPr marL="220345" marR="215265" indent="84455">
                        <a:lnSpc>
                          <a:spcPct val="104200"/>
                        </a:lnSpc>
                        <a:spcBef>
                          <a:spcPts val="244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Race/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thnicity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687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20650" marR="40005" indent="-80645">
                        <a:lnSpc>
                          <a:spcPct val="104200"/>
                        </a:lnSpc>
                        <a:spcBef>
                          <a:spcPts val="345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American</a:t>
                      </a:r>
                      <a:r>
                        <a:rPr sz="14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Indian/  </a:t>
                      </a:r>
                      <a:r>
                        <a:rPr sz="1400" b="1" spc="25" dirty="0">
                          <a:latin typeface="Trebuchet MS"/>
                          <a:cs typeface="Trebuchet MS"/>
                        </a:rPr>
                        <a:t>Alaska</a:t>
                      </a:r>
                      <a:r>
                        <a:rPr sz="14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Native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560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255270" marR="130175" indent="-124460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Asian/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acific  Islander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pPr marL="117475" marR="116839" indent="18859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Black,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3.5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3.0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17475" marR="116839" indent="17462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White,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Hispanic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8898" y="6934996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3826" y="721919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1477" y="721918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3526" y="9803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301691" y="9803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85361" y="999227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27193" y="943474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26903" y="68560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54920" y="719341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26910" y="68561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1742492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1" y="1348739"/>
          <a:ext cx="6854825" cy="6935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08">
                <a:tc rowSpan="2">
                  <a:txBody>
                    <a:bodyPr/>
                    <a:lstStyle/>
                    <a:p>
                      <a:pPr marL="379730" marR="365125" indent="15240">
                        <a:lnSpc>
                          <a:spcPct val="111100"/>
                        </a:lnSpc>
                        <a:spcBef>
                          <a:spcPts val="735"/>
                        </a:spcBef>
                      </a:pP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Demographic  cha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eristic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2015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675" b="1" spc="67" baseline="30864" dirty="0">
                          <a:latin typeface="Century Gothic"/>
                          <a:cs typeface="Century Gothic"/>
                        </a:rPr>
                        <a:t>§</a:t>
                      </a:r>
                      <a:endParaRPr sz="675" baseline="30864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2,791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0.9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3,370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3,218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3,409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3,322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Age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group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(years)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0–19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20–29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30–39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40–49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961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50–59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40" dirty="0">
                          <a:latin typeface="Arial"/>
                          <a:cs typeface="Arial"/>
                        </a:rPr>
                        <a:t>60+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1,778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1,957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Female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1,280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1,252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1,260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Race/ethnicity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815">
                <a:tc>
                  <a:txBody>
                    <a:bodyPr/>
                    <a:lstStyle/>
                    <a:p>
                      <a:pPr marL="55244" marR="537210">
                        <a:lnSpc>
                          <a:spcPts val="900"/>
                        </a:lnSpc>
                        <a:spcBef>
                          <a:spcPts val="345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Indian/ 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Alaskan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Asian/Pacific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Islander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Black,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White,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1,713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2,197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HHS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Region</a:t>
                      </a:r>
                      <a:r>
                        <a:rPr sz="675" b="1" spc="37" baseline="30864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¶</a:t>
                      </a:r>
                      <a:endParaRPr sz="675" baseline="30864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1,501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1,601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432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677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0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0" y="8398510"/>
            <a:ext cx="6866890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-30" dirty="0">
                <a:latin typeface="Century Gothic"/>
                <a:cs typeface="Century Gothic"/>
              </a:rPr>
              <a:t>Source: </a:t>
            </a:r>
            <a:r>
              <a:rPr sz="700" spc="-90" dirty="0">
                <a:latin typeface="Century Gothic"/>
                <a:cs typeface="Century Gothic"/>
              </a:rPr>
              <a:t>CDC, </a:t>
            </a:r>
            <a:r>
              <a:rPr sz="700" spc="-30" dirty="0">
                <a:latin typeface="Century Gothic"/>
                <a:cs typeface="Century Gothic"/>
              </a:rPr>
              <a:t>National </a:t>
            </a:r>
            <a:r>
              <a:rPr sz="700" spc="-20" dirty="0">
                <a:latin typeface="Century Gothic"/>
                <a:cs typeface="Century Gothic"/>
              </a:rPr>
              <a:t>Notifiable </a:t>
            </a:r>
            <a:r>
              <a:rPr sz="700" spc="-15" dirty="0">
                <a:latin typeface="Century Gothic"/>
                <a:cs typeface="Century Gothic"/>
              </a:rPr>
              <a:t>Diseases </a:t>
            </a:r>
            <a:r>
              <a:rPr sz="700" spc="-25" dirty="0">
                <a:latin typeface="Century Gothic"/>
                <a:cs typeface="Century Gothic"/>
              </a:rPr>
              <a:t>Surveillance</a:t>
            </a:r>
            <a:r>
              <a:rPr sz="700" spc="-40" dirty="0">
                <a:latin typeface="Century Gothic"/>
                <a:cs typeface="Century Gothic"/>
              </a:rPr>
              <a:t> </a:t>
            </a:r>
            <a:r>
              <a:rPr sz="700" spc="-5" dirty="0">
                <a:latin typeface="Century Gothic"/>
                <a:cs typeface="Century Gothic"/>
              </a:rPr>
              <a:t>System.</a:t>
            </a:r>
            <a:endParaRPr sz="70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35" dirty="0">
                <a:latin typeface="Century Gothic"/>
                <a:cs typeface="Century Gothic"/>
              </a:rPr>
              <a:t>* </a:t>
            </a:r>
            <a:r>
              <a:rPr sz="700" spc="-30" dirty="0">
                <a:latin typeface="Century Gothic"/>
                <a:cs typeface="Century Gothic"/>
              </a:rPr>
              <a:t>Rate </a:t>
            </a:r>
            <a:r>
              <a:rPr sz="700" spc="-20" dirty="0">
                <a:latin typeface="Century Gothic"/>
                <a:cs typeface="Century Gothic"/>
              </a:rPr>
              <a:t>per </a:t>
            </a:r>
            <a:r>
              <a:rPr sz="700" spc="15" dirty="0">
                <a:latin typeface="Century Gothic"/>
                <a:cs typeface="Century Gothic"/>
              </a:rPr>
              <a:t>100,000</a:t>
            </a:r>
            <a:r>
              <a:rPr sz="700" spc="-20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population.</a:t>
            </a:r>
            <a:endParaRPr sz="70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110" dirty="0">
                <a:latin typeface="Century Gothic"/>
                <a:cs typeface="Century Gothic"/>
              </a:rPr>
              <a:t>† </a:t>
            </a:r>
            <a:r>
              <a:rPr sz="700" spc="20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definition, </a:t>
            </a:r>
            <a:r>
              <a:rPr sz="700" spc="-35" dirty="0">
                <a:latin typeface="Century Gothic"/>
                <a:cs typeface="Century Gothic"/>
              </a:rPr>
              <a:t>see</a:t>
            </a:r>
            <a:r>
              <a:rPr sz="700" spc="-30" dirty="0">
                <a:latin typeface="Century Gothic"/>
                <a:cs typeface="Century Gothic"/>
              </a:rPr>
              <a:t> 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https://wwwn.cdc.gov/nndss/conditions/hepatitis-b-acute/</a:t>
            </a:r>
            <a:endParaRPr sz="700">
              <a:latin typeface="Century Gothic"/>
              <a:cs typeface="Century Gothic"/>
            </a:endParaRPr>
          </a:p>
          <a:p>
            <a:pPr marL="12700" marR="15875" indent="-635">
              <a:lnSpc>
                <a:spcPct val="107200"/>
              </a:lnSpc>
              <a:spcBef>
                <a:spcPts val="450"/>
              </a:spcBef>
            </a:pPr>
            <a:r>
              <a:rPr sz="600" spc="15" baseline="34722" dirty="0">
                <a:latin typeface="Century Gothic"/>
                <a:cs typeface="Century Gothic"/>
              </a:rPr>
              <a:t>§ </a:t>
            </a:r>
            <a:r>
              <a:rPr sz="700" spc="-10" dirty="0">
                <a:latin typeface="Century Gothic"/>
                <a:cs typeface="Century Gothic"/>
              </a:rPr>
              <a:t>Numbers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45" dirty="0">
                <a:latin typeface="Century Gothic"/>
                <a:cs typeface="Century Gothic"/>
              </a:rPr>
              <a:t>category </a:t>
            </a:r>
            <a:r>
              <a:rPr sz="700" spc="-55" dirty="0">
                <a:latin typeface="Century Gothic"/>
                <a:cs typeface="Century Gothic"/>
              </a:rPr>
              <a:t>may </a:t>
            </a:r>
            <a:r>
              <a:rPr sz="700" spc="-20" dirty="0">
                <a:latin typeface="Century Gothic"/>
                <a:cs typeface="Century Gothic"/>
              </a:rPr>
              <a:t>not </a:t>
            </a:r>
            <a:r>
              <a:rPr sz="700" spc="-75" dirty="0">
                <a:latin typeface="Century Gothic"/>
                <a:cs typeface="Century Gothic"/>
              </a:rPr>
              <a:t>add </a:t>
            </a:r>
            <a:r>
              <a:rPr sz="700" spc="-40" dirty="0">
                <a:latin typeface="Century Gothic"/>
                <a:cs typeface="Century Gothic"/>
              </a:rPr>
              <a:t>up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20" dirty="0">
                <a:latin typeface="Century Gothic"/>
                <a:cs typeface="Century Gothic"/>
              </a:rPr>
              <a:t>total number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105" dirty="0">
                <a:latin typeface="Century Gothic"/>
                <a:cs typeface="Century Gothic"/>
              </a:rPr>
              <a:t>a </a:t>
            </a:r>
            <a:r>
              <a:rPr sz="700" spc="-35" dirty="0">
                <a:latin typeface="Century Gothic"/>
                <a:cs typeface="Century Gothic"/>
              </a:rPr>
              <a:t>year </a:t>
            </a:r>
            <a:r>
              <a:rPr sz="700" spc="-55" dirty="0">
                <a:latin typeface="Century Gothic"/>
                <a:cs typeface="Century Gothic"/>
              </a:rPr>
              <a:t>due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with </a:t>
            </a:r>
            <a:r>
              <a:rPr sz="700" spc="5" dirty="0">
                <a:latin typeface="Century Gothic"/>
                <a:cs typeface="Century Gothic"/>
              </a:rPr>
              <a:t>missing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spc="-25" dirty="0">
                <a:latin typeface="Century Gothic"/>
                <a:cs typeface="Century Gothic"/>
              </a:rPr>
              <a:t>or,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35" dirty="0">
                <a:latin typeface="Century Gothic"/>
                <a:cs typeface="Century Gothic"/>
              </a:rPr>
              <a:t>race/ethnicity, cases  </a:t>
            </a:r>
            <a:r>
              <a:rPr sz="700" spc="-40" dirty="0">
                <a:latin typeface="Century Gothic"/>
                <a:cs typeface="Century Gothic"/>
              </a:rPr>
              <a:t>categorized </a:t>
            </a:r>
            <a:r>
              <a:rPr sz="700" spc="-25" dirty="0">
                <a:latin typeface="Century Gothic"/>
                <a:cs typeface="Century Gothic"/>
              </a:rPr>
              <a:t>as</a:t>
            </a:r>
            <a:r>
              <a:rPr sz="700" spc="-5" dirty="0">
                <a:latin typeface="Century Gothic"/>
                <a:cs typeface="Century Gothic"/>
              </a:rPr>
              <a:t> </a:t>
            </a:r>
            <a:r>
              <a:rPr sz="700" spc="-50" dirty="0">
                <a:latin typeface="Century Gothic"/>
                <a:cs typeface="Century Gothic"/>
              </a:rPr>
              <a:t>“Other”.</a:t>
            </a:r>
            <a:endParaRPr sz="700">
              <a:latin typeface="Century Gothic"/>
              <a:cs typeface="Century Gothic"/>
            </a:endParaRPr>
          </a:p>
          <a:p>
            <a:pPr marL="12700" marR="5080" indent="-635">
              <a:lnSpc>
                <a:spcPct val="117700"/>
              </a:lnSpc>
              <a:spcBef>
                <a:spcPts val="180"/>
              </a:spcBef>
            </a:pPr>
            <a:r>
              <a:rPr sz="600" spc="22" baseline="34722" dirty="0">
                <a:latin typeface="Century Gothic"/>
                <a:cs typeface="Century Gothic"/>
              </a:rPr>
              <a:t>¶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0" dirty="0">
                <a:latin typeface="Century Gothic"/>
                <a:cs typeface="Century Gothic"/>
              </a:rPr>
              <a:t>Services </a:t>
            </a:r>
            <a:r>
              <a:rPr sz="700" spc="-15" dirty="0">
                <a:latin typeface="Century Gothic"/>
                <a:cs typeface="Century Gothic"/>
              </a:rPr>
              <a:t>Regions </a:t>
            </a:r>
            <a:r>
              <a:rPr sz="700" spc="-30" dirty="0">
                <a:latin typeface="Century Gothic"/>
                <a:cs typeface="Century Gothic"/>
              </a:rPr>
              <a:t>were </a:t>
            </a:r>
            <a:r>
              <a:rPr sz="700" spc="-35" dirty="0">
                <a:latin typeface="Century Gothic"/>
                <a:cs typeface="Century Gothic"/>
              </a:rPr>
              <a:t>categorized </a:t>
            </a:r>
            <a:r>
              <a:rPr sz="700" spc="-50" dirty="0">
                <a:latin typeface="Century Gothic"/>
                <a:cs typeface="Century Gothic"/>
              </a:rPr>
              <a:t>according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grouping </a:t>
            </a:r>
            <a:r>
              <a:rPr sz="700" spc="-10" dirty="0">
                <a:latin typeface="Century Gothic"/>
                <a:cs typeface="Century Gothic"/>
              </a:rPr>
              <a:t>of </a:t>
            </a:r>
            <a:r>
              <a:rPr sz="700" spc="-5" dirty="0">
                <a:latin typeface="Century Gothic"/>
                <a:cs typeface="Century Gothic"/>
              </a:rPr>
              <a:t>states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5" dirty="0">
                <a:latin typeface="Century Gothic"/>
                <a:cs typeface="Century Gothic"/>
              </a:rPr>
              <a:t>U.S. </a:t>
            </a:r>
            <a:r>
              <a:rPr sz="700" spc="20" dirty="0">
                <a:latin typeface="Century Gothic"/>
                <a:cs typeface="Century Gothic"/>
              </a:rPr>
              <a:t>Territories </a:t>
            </a:r>
            <a:r>
              <a:rPr sz="700" spc="-25" dirty="0">
                <a:latin typeface="Century Gothic"/>
                <a:cs typeface="Century Gothic"/>
              </a:rPr>
              <a:t>assigned </a:t>
            </a:r>
            <a:r>
              <a:rPr sz="700" spc="-20" dirty="0">
                <a:latin typeface="Century Gothic"/>
                <a:cs typeface="Century Gothic"/>
              </a:rPr>
              <a:t>under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10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the ten </a:t>
            </a:r>
            <a:r>
              <a:rPr sz="700" spc="-30" dirty="0">
                <a:latin typeface="Century Gothic"/>
                <a:cs typeface="Century Gothic"/>
              </a:rPr>
              <a:t>Department </a:t>
            </a:r>
            <a:r>
              <a:rPr sz="700" spc="-10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0" dirty="0">
                <a:latin typeface="Century Gothic"/>
                <a:cs typeface="Century Gothic"/>
              </a:rPr>
              <a:t>Services </a:t>
            </a:r>
            <a:r>
              <a:rPr sz="700" spc="-25" dirty="0">
                <a:latin typeface="Century Gothic"/>
                <a:cs typeface="Century Gothic"/>
              </a:rPr>
              <a:t>regional </a:t>
            </a:r>
            <a:r>
              <a:rPr sz="700" spc="-15" dirty="0">
                <a:latin typeface="Century Gothic"/>
                <a:cs typeface="Century Gothic"/>
              </a:rPr>
              <a:t>offices </a:t>
            </a:r>
            <a:r>
              <a:rPr sz="700" spc="-30" dirty="0">
                <a:latin typeface="Century Gothic"/>
                <a:cs typeface="Century Gothic"/>
              </a:rPr>
              <a:t>(</a:t>
            </a:r>
            <a:r>
              <a:rPr sz="700" u="sng" spc="-30" dirty="0">
                <a:solidFill>
                  <a:srgbClr val="1F5D9E"/>
                </a:solidFill>
                <a:uFill>
                  <a:solidFill>
                    <a:srgbClr val="1F5D9E"/>
                  </a:solidFill>
                </a:uFill>
                <a:latin typeface="Century Gothic"/>
                <a:cs typeface="Century Gothic"/>
                <a:hlinkClick r:id="rId3"/>
              </a:rPr>
              <a:t>https://www.hhs.gov/about/agencies/iea/regional-offices/index.htm</a:t>
            </a:r>
            <a:r>
              <a:rPr sz="700" spc="-30" dirty="0">
                <a:solidFill>
                  <a:srgbClr val="1F5D9E"/>
                </a:solidFill>
                <a:latin typeface="Century Gothic"/>
                <a:cs typeface="Century Gothic"/>
                <a:hlinkClick r:id="rId3"/>
              </a:rPr>
              <a:t>l</a:t>
            </a:r>
            <a:r>
              <a:rPr sz="700" spc="-30" dirty="0">
                <a:latin typeface="Century Gothic"/>
                <a:cs typeface="Century Gothic"/>
              </a:rPr>
              <a:t>). </a:t>
            </a:r>
            <a:r>
              <a:rPr sz="700" spc="25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10" dirty="0">
                <a:latin typeface="Century Gothic"/>
                <a:cs typeface="Century Gothic"/>
              </a:rPr>
              <a:t>purposes of </a:t>
            </a:r>
            <a:r>
              <a:rPr sz="700" spc="20" dirty="0">
                <a:latin typeface="Century Gothic"/>
                <a:cs typeface="Century Gothic"/>
              </a:rPr>
              <a:t>this </a:t>
            </a:r>
            <a:r>
              <a:rPr sz="700" spc="-10" dirty="0">
                <a:latin typeface="Century Gothic"/>
                <a:cs typeface="Century Gothic"/>
              </a:rPr>
              <a:t>report, regions </a:t>
            </a:r>
            <a:r>
              <a:rPr sz="700" dirty="0">
                <a:latin typeface="Century Gothic"/>
                <a:cs typeface="Century Gothic"/>
              </a:rPr>
              <a:t>with </a:t>
            </a:r>
            <a:r>
              <a:rPr sz="700" spc="50" dirty="0">
                <a:latin typeface="Century Gothic"/>
                <a:cs typeface="Century Gothic"/>
              </a:rPr>
              <a:t>US </a:t>
            </a:r>
            <a:r>
              <a:rPr sz="700" spc="15" dirty="0">
                <a:latin typeface="Century Gothic"/>
                <a:cs typeface="Century Gothic"/>
              </a:rPr>
              <a:t>territories  </a:t>
            </a:r>
            <a:r>
              <a:rPr sz="700" spc="-30" dirty="0">
                <a:latin typeface="Century Gothic"/>
                <a:cs typeface="Century Gothic"/>
              </a:rPr>
              <a:t>(Region </a:t>
            </a:r>
            <a:r>
              <a:rPr sz="700" spc="25" dirty="0">
                <a:latin typeface="Century Gothic"/>
                <a:cs typeface="Century Gothic"/>
              </a:rPr>
              <a:t>2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25" dirty="0">
                <a:latin typeface="Century Gothic"/>
                <a:cs typeface="Century Gothic"/>
              </a:rPr>
              <a:t>Region </a:t>
            </a:r>
            <a:r>
              <a:rPr sz="700" spc="-20" dirty="0">
                <a:latin typeface="Century Gothic"/>
                <a:cs typeface="Century Gothic"/>
              </a:rPr>
              <a:t>9) </a:t>
            </a:r>
            <a:r>
              <a:rPr sz="700" spc="-40" dirty="0">
                <a:latin typeface="Century Gothic"/>
                <a:cs typeface="Century Gothic"/>
              </a:rPr>
              <a:t>contain </a:t>
            </a:r>
            <a:r>
              <a:rPr sz="700" spc="-60" dirty="0">
                <a:latin typeface="Century Gothic"/>
                <a:cs typeface="Century Gothic"/>
              </a:rPr>
              <a:t>data </a:t>
            </a:r>
            <a:r>
              <a:rPr sz="700" spc="10" dirty="0">
                <a:latin typeface="Century Gothic"/>
                <a:cs typeface="Century Gothic"/>
              </a:rPr>
              <a:t>from </a:t>
            </a:r>
            <a:r>
              <a:rPr sz="700" spc="-5" dirty="0">
                <a:latin typeface="Century Gothic"/>
                <a:cs typeface="Century Gothic"/>
              </a:rPr>
              <a:t>states</a:t>
            </a:r>
            <a:r>
              <a:rPr sz="700" spc="10" dirty="0">
                <a:latin typeface="Century Gothic"/>
                <a:cs typeface="Century Gothic"/>
              </a:rPr>
              <a:t> </a:t>
            </a:r>
            <a:r>
              <a:rPr sz="700" spc="-20" dirty="0">
                <a:latin typeface="Century Gothic"/>
                <a:cs typeface="Century Gothic"/>
              </a:rPr>
              <a:t>only.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338227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676910">
              <a:lnSpc>
                <a:spcPct val="107200"/>
              </a:lnSpc>
            </a:pPr>
            <a:r>
              <a:rPr sz="1400" b="1" spc="-5" dirty="0">
                <a:solidFill>
                  <a:srgbClr val="005E6E"/>
                </a:solidFill>
                <a:latin typeface="Century Gothic"/>
                <a:cs typeface="Century Gothic"/>
              </a:rPr>
              <a:t>Table</a:t>
            </a:r>
            <a:r>
              <a:rPr sz="1400" b="1" spc="-35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45" dirty="0">
                <a:solidFill>
                  <a:srgbClr val="005E6E"/>
                </a:solidFill>
                <a:latin typeface="Century Gothic"/>
                <a:cs typeface="Century Gothic"/>
              </a:rPr>
              <a:t>2.2.</a:t>
            </a:r>
            <a:r>
              <a:rPr sz="1400" b="1" spc="-35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Number</a:t>
            </a:r>
            <a:r>
              <a:rPr sz="1400" b="1" spc="-6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rate*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40" dirty="0">
                <a:solidFill>
                  <a:srgbClr val="8C268A"/>
                </a:solidFill>
                <a:latin typeface="Century Gothic"/>
                <a:cs typeface="Century Gothic"/>
              </a:rPr>
              <a:t>reported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Century Gothic"/>
                <a:cs typeface="Century Gothic"/>
              </a:rPr>
              <a:t>cases†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5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acute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hepatitis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85" dirty="0">
                <a:solidFill>
                  <a:srgbClr val="8C268A"/>
                </a:solidFill>
                <a:latin typeface="Century Gothic"/>
                <a:cs typeface="Century Gothic"/>
              </a:rPr>
              <a:t>B,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by 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demographic </a:t>
            </a:r>
            <a:r>
              <a:rPr sz="1400" b="1" spc="35" dirty="0">
                <a:solidFill>
                  <a:srgbClr val="8C268A"/>
                </a:solidFill>
                <a:latin typeface="Century Gothic"/>
                <a:cs typeface="Century Gothic"/>
              </a:rPr>
              <a:t>characteristics, </a:t>
            </a:r>
            <a:r>
              <a:rPr sz="1400" b="1" spc="20" dirty="0">
                <a:solidFill>
                  <a:srgbClr val="8C268A"/>
                </a:solidFill>
                <a:latin typeface="Century Gothic"/>
                <a:cs typeface="Century Gothic"/>
              </a:rPr>
              <a:t>region 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—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United </a:t>
            </a:r>
            <a:r>
              <a:rPr sz="1400" b="1" spc="85" dirty="0">
                <a:solidFill>
                  <a:srgbClr val="8C268A"/>
                </a:solidFill>
                <a:latin typeface="Century Gothic"/>
                <a:cs typeface="Century Gothic"/>
              </a:rPr>
              <a:t>States</a:t>
            </a:r>
            <a:r>
              <a:rPr sz="1400" b="1" spc="-229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90" dirty="0">
                <a:solidFill>
                  <a:srgbClr val="8C268A"/>
                </a:solidFill>
                <a:latin typeface="Century Gothic"/>
                <a:cs typeface="Century Gothic"/>
              </a:rPr>
              <a:t>2014–2018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0" y="1348739"/>
          <a:ext cx="6845300" cy="793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237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8.4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20.0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14.4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3,560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79.7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5.3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6.7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4.0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1,687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14.4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9.7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5.1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4.3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2,247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124.4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4573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21329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1,239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1,390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2,007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3,366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1.0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20" dirty="0">
                          <a:latin typeface="Lucida Sans"/>
                          <a:cs typeface="Lucida Sans"/>
                        </a:rPr>
                        <a:t>12,474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3.8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0" y="9453000"/>
            <a:ext cx="899794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30" dirty="0">
                <a:latin typeface="Century Gothic"/>
                <a:cs typeface="Century Gothic"/>
              </a:rPr>
              <a:t>Source: </a:t>
            </a:r>
            <a:r>
              <a:rPr sz="700" spc="-90" dirty="0">
                <a:latin typeface="Century Gothic"/>
                <a:cs typeface="Century Gothic"/>
              </a:rPr>
              <a:t>CDC, </a:t>
            </a:r>
            <a:r>
              <a:rPr sz="700" spc="-30" dirty="0">
                <a:latin typeface="Century Gothic"/>
                <a:cs typeface="Century Gothic"/>
              </a:rPr>
              <a:t>National  </a:t>
            </a:r>
            <a:r>
              <a:rPr sz="700" spc="-20" dirty="0">
                <a:latin typeface="Century Gothic"/>
                <a:cs typeface="Century Gothic"/>
              </a:rPr>
              <a:t>Notifiable </a:t>
            </a:r>
            <a:r>
              <a:rPr sz="700" spc="-15" dirty="0">
                <a:latin typeface="Century Gothic"/>
                <a:cs typeface="Century Gothic"/>
              </a:rPr>
              <a:t>Diseases  </a:t>
            </a:r>
            <a:r>
              <a:rPr sz="700" spc="-25" dirty="0">
                <a:latin typeface="Century Gothic"/>
                <a:cs typeface="Century Gothic"/>
              </a:rPr>
              <a:t>Surveillance</a:t>
            </a:r>
            <a:r>
              <a:rPr sz="700" spc="-35" dirty="0">
                <a:latin typeface="Century Gothic"/>
                <a:cs typeface="Century Gothic"/>
              </a:rPr>
              <a:t> </a:t>
            </a:r>
            <a:r>
              <a:rPr sz="700" spc="-5" dirty="0">
                <a:latin typeface="Century Gothic"/>
                <a:cs typeface="Century Gothic"/>
              </a:rPr>
              <a:t>System.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0832" y="9444783"/>
            <a:ext cx="48260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7200"/>
              </a:lnSpc>
              <a:spcBef>
                <a:spcPts val="100"/>
              </a:spcBef>
            </a:pPr>
            <a:r>
              <a:rPr sz="700" spc="-35" dirty="0">
                <a:latin typeface="Century Gothic"/>
                <a:cs typeface="Century Gothic"/>
              </a:rPr>
              <a:t>* </a:t>
            </a:r>
            <a:r>
              <a:rPr sz="700" spc="-30" dirty="0">
                <a:latin typeface="Century Gothic"/>
                <a:cs typeface="Century Gothic"/>
              </a:rPr>
              <a:t>Rate</a:t>
            </a:r>
            <a:r>
              <a:rPr sz="700" spc="-95" dirty="0">
                <a:latin typeface="Century Gothic"/>
                <a:cs typeface="Century Gothic"/>
              </a:rPr>
              <a:t> </a:t>
            </a:r>
            <a:r>
              <a:rPr sz="700" spc="-20" dirty="0">
                <a:latin typeface="Century Gothic"/>
                <a:cs typeface="Century Gothic"/>
              </a:rPr>
              <a:t>per  </a:t>
            </a:r>
            <a:r>
              <a:rPr sz="700" spc="15" dirty="0">
                <a:latin typeface="Century Gothic"/>
                <a:cs typeface="Century Gothic"/>
              </a:rPr>
              <a:t>100,000</a:t>
            </a:r>
            <a:endParaRPr sz="700" dirty="0">
              <a:latin typeface="Century Gothic"/>
              <a:cs typeface="Century Gothic"/>
            </a:endParaRPr>
          </a:p>
          <a:p>
            <a:pPr marL="12700">
              <a:spcBef>
                <a:spcPts val="60"/>
              </a:spcBef>
            </a:pPr>
            <a:r>
              <a:rPr sz="700" spc="-45" dirty="0">
                <a:latin typeface="Century Gothic"/>
                <a:cs typeface="Century Gothic"/>
              </a:rPr>
              <a:t>popul</a:t>
            </a:r>
            <a:r>
              <a:rPr sz="700" spc="-60" dirty="0">
                <a:latin typeface="Century Gothic"/>
                <a:cs typeface="Century Gothic"/>
              </a:rPr>
              <a:t>a</a:t>
            </a:r>
            <a:r>
              <a:rPr sz="700" spc="-15" dirty="0">
                <a:latin typeface="Century Gothic"/>
                <a:cs typeface="Century Gothic"/>
              </a:rPr>
              <a:t>tion.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3175" y="9448800"/>
            <a:ext cx="1185545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50" dirty="0">
                <a:latin typeface="Century Gothic"/>
                <a:cs typeface="Century Gothic"/>
              </a:rPr>
              <a:t>—: </a:t>
            </a:r>
            <a:r>
              <a:rPr sz="700" spc="-35" dirty="0">
                <a:latin typeface="Century Gothic"/>
                <a:cs typeface="Century Gothic"/>
              </a:rPr>
              <a:t>No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spc="-35" dirty="0">
                <a:latin typeface="Century Gothic"/>
                <a:cs typeface="Century Gothic"/>
              </a:rPr>
              <a:t>cases. </a:t>
            </a:r>
            <a:r>
              <a:rPr sz="700" dirty="0">
                <a:latin typeface="Century Gothic"/>
                <a:cs typeface="Century Gothic"/>
              </a:rPr>
              <a:t>The  </a:t>
            </a:r>
            <a:r>
              <a:rPr sz="700" spc="-15" dirty="0">
                <a:latin typeface="Century Gothic"/>
                <a:cs typeface="Century Gothic"/>
              </a:rPr>
              <a:t>reporting </a:t>
            </a:r>
            <a:r>
              <a:rPr sz="700" spc="-5" dirty="0">
                <a:latin typeface="Century Gothic"/>
                <a:cs typeface="Century Gothic"/>
              </a:rPr>
              <a:t>jurisdiction </a:t>
            </a:r>
            <a:r>
              <a:rPr sz="700" spc="-30" dirty="0">
                <a:latin typeface="Century Gothic"/>
                <a:cs typeface="Century Gothic"/>
              </a:rPr>
              <a:t>did </a:t>
            </a:r>
            <a:r>
              <a:rPr sz="700" spc="-20" dirty="0">
                <a:latin typeface="Century Gothic"/>
                <a:cs typeface="Century Gothic"/>
              </a:rPr>
              <a:t>not  </a:t>
            </a:r>
            <a:r>
              <a:rPr sz="700" dirty="0">
                <a:latin typeface="Century Gothic"/>
                <a:cs typeface="Century Gothic"/>
              </a:rPr>
              <a:t>submit </a:t>
            </a:r>
            <a:r>
              <a:rPr sz="700" spc="-50" dirty="0">
                <a:latin typeface="Century Gothic"/>
                <a:cs typeface="Century Gothic"/>
              </a:rPr>
              <a:t>any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spc="-15" dirty="0">
                <a:latin typeface="Century Gothic"/>
                <a:cs typeface="Century Gothic"/>
              </a:rPr>
              <a:t>to</a:t>
            </a:r>
            <a:r>
              <a:rPr sz="700" spc="-45" dirty="0">
                <a:latin typeface="Century Gothic"/>
                <a:cs typeface="Century Gothic"/>
              </a:rPr>
              <a:t> </a:t>
            </a:r>
            <a:r>
              <a:rPr sz="700" spc="-90" dirty="0">
                <a:latin typeface="Century Gothic"/>
                <a:cs typeface="Century Gothic"/>
              </a:rPr>
              <a:t>CDC.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098" y="9453000"/>
            <a:ext cx="1753235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25" dirty="0">
                <a:latin typeface="Century Gothic"/>
                <a:cs typeface="Century Gothic"/>
              </a:rPr>
              <a:t>N: </a:t>
            </a:r>
            <a:r>
              <a:rPr sz="700" spc="-20" dirty="0">
                <a:latin typeface="Century Gothic"/>
                <a:cs typeface="Century Gothic"/>
              </a:rPr>
              <a:t>Not </a:t>
            </a:r>
            <a:r>
              <a:rPr sz="700" spc="-30" dirty="0">
                <a:latin typeface="Century Gothic"/>
                <a:cs typeface="Century Gothic"/>
              </a:rPr>
              <a:t>reportable. </a:t>
            </a:r>
            <a:r>
              <a:rPr sz="700" dirty="0">
                <a:latin typeface="Century Gothic"/>
                <a:cs typeface="Century Gothic"/>
              </a:rPr>
              <a:t>The </a:t>
            </a:r>
            <a:r>
              <a:rPr sz="700" spc="-25" dirty="0">
                <a:latin typeface="Century Gothic"/>
                <a:cs typeface="Century Gothic"/>
              </a:rPr>
              <a:t>disease </a:t>
            </a:r>
            <a:r>
              <a:rPr sz="700" spc="10" dirty="0">
                <a:latin typeface="Century Gothic"/>
                <a:cs typeface="Century Gothic"/>
              </a:rPr>
              <a:t>or</a:t>
            </a:r>
            <a:r>
              <a:rPr sz="700" spc="-60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condition  was </a:t>
            </a:r>
            <a:r>
              <a:rPr sz="700" spc="-20" dirty="0">
                <a:latin typeface="Century Gothic"/>
                <a:cs typeface="Century Gothic"/>
              </a:rPr>
              <a:t>not </a:t>
            </a:r>
            <a:r>
              <a:rPr sz="700" spc="-25" dirty="0">
                <a:latin typeface="Century Gothic"/>
                <a:cs typeface="Century Gothic"/>
              </a:rPr>
              <a:t>reportable </a:t>
            </a:r>
            <a:r>
              <a:rPr sz="700" spc="-45" dirty="0">
                <a:latin typeface="Century Gothic"/>
                <a:cs typeface="Century Gothic"/>
              </a:rPr>
              <a:t>by </a:t>
            </a:r>
            <a:r>
              <a:rPr sz="700" spc="-50" dirty="0">
                <a:latin typeface="Century Gothic"/>
                <a:cs typeface="Century Gothic"/>
              </a:rPr>
              <a:t>law, </a:t>
            </a:r>
            <a:r>
              <a:rPr sz="700" spc="-20" dirty="0">
                <a:latin typeface="Century Gothic"/>
                <a:cs typeface="Century Gothic"/>
              </a:rPr>
              <a:t>statue, </a:t>
            </a:r>
            <a:r>
              <a:rPr sz="700" spc="10" dirty="0">
                <a:latin typeface="Century Gothic"/>
                <a:cs typeface="Century Gothic"/>
              </a:rPr>
              <a:t>or  </a:t>
            </a:r>
            <a:r>
              <a:rPr sz="700" spc="-25" dirty="0">
                <a:latin typeface="Century Gothic"/>
                <a:cs typeface="Century Gothic"/>
              </a:rPr>
              <a:t>regulation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15" dirty="0">
                <a:latin typeface="Century Gothic"/>
                <a:cs typeface="Century Gothic"/>
              </a:rPr>
              <a:t>reporting</a:t>
            </a:r>
            <a:r>
              <a:rPr sz="700" spc="-40" dirty="0">
                <a:latin typeface="Century Gothic"/>
                <a:cs typeface="Century Gothic"/>
              </a:rPr>
              <a:t> </a:t>
            </a:r>
            <a:r>
              <a:rPr sz="700" spc="-5" dirty="0">
                <a:latin typeface="Century Gothic"/>
                <a:cs typeface="Century Gothic"/>
              </a:rPr>
              <a:t>jurisdiction.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5471" y="9448800"/>
            <a:ext cx="615315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Century Gothic"/>
                <a:cs typeface="Century Gothic"/>
              </a:rPr>
              <a:t>U:</a:t>
            </a:r>
            <a:r>
              <a:rPr sz="700" spc="-80" dirty="0">
                <a:latin typeface="Century Gothic"/>
                <a:cs typeface="Century Gothic"/>
              </a:rPr>
              <a:t> </a:t>
            </a:r>
            <a:r>
              <a:rPr sz="700" spc="-40" dirty="0">
                <a:latin typeface="Century Gothic"/>
                <a:cs typeface="Century Gothic"/>
              </a:rPr>
              <a:t>Unavailable.  </a:t>
            </a:r>
            <a:r>
              <a:rPr sz="700" dirty="0">
                <a:latin typeface="Century Gothic"/>
                <a:cs typeface="Century Gothic"/>
              </a:rPr>
              <a:t>The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spc="-45" dirty="0">
                <a:latin typeface="Century Gothic"/>
                <a:cs typeface="Century Gothic"/>
              </a:rPr>
              <a:t>are  unavailable.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3901" y="338227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48005">
              <a:lnSpc>
                <a:spcPct val="107200"/>
              </a:lnSpc>
            </a:pPr>
            <a:r>
              <a:rPr sz="1400" b="1" spc="-7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005E6E"/>
                </a:solidFill>
                <a:latin typeface="Lucida Sans"/>
                <a:cs typeface="Lucida Sans"/>
              </a:rPr>
              <a:t>1.1.</a:t>
            </a:r>
            <a:r>
              <a:rPr sz="1400" b="1" spc="-8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rate*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85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lang="en-US" sz="1400" b="1" spc="-30">
                <a:solidFill>
                  <a:srgbClr val="8C268A"/>
                </a:solidFill>
                <a:latin typeface="Lucida Sans"/>
                <a:cs typeface="Lucida Sans"/>
              </a:rPr>
              <a:t>† </a:t>
            </a:r>
            <a:r>
              <a:rPr sz="1400" b="1" spc="-85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0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A,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state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or 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jurisdiction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1400" b="1" spc="3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2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2014–2018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2533C78-7AAD-41AF-B5CA-B10C2F54C2B7}"/>
              </a:ext>
            </a:extLst>
          </p:cNvPr>
          <p:cNvSpPr txBox="1"/>
          <p:nvPr/>
        </p:nvSpPr>
        <p:spPr>
          <a:xfrm>
            <a:off x="5038720" y="9444781"/>
            <a:ext cx="1185545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n-US" sz="700" spc="-50" dirty="0">
                <a:latin typeface="Century Gothic"/>
                <a:cs typeface="Century Gothic"/>
              </a:rPr>
              <a:t>† For the case definition, see  https://wwwn.cdc.gov/nndss/conditions/hepatitis-a-acute/.</a:t>
            </a:r>
            <a:endParaRPr sz="7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4655" y="2057400"/>
            <a:ext cx="10441890" cy="118469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2.7.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Availability of information </a:t>
            </a:r>
            <a:r>
              <a:rPr sz="2416" b="1" spc="-78" dirty="0">
                <a:solidFill>
                  <a:srgbClr val="8C268A"/>
                </a:solidFill>
                <a:latin typeface="Lucida Sans"/>
                <a:cs typeface="Lucida Sans"/>
              </a:rPr>
              <a:t>on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risk behaviors/exposures* 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associated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with</a:t>
            </a:r>
            <a:r>
              <a:rPr sz="2416" b="1" spc="-233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lang="en-US"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acute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129" dirty="0">
                <a:solidFill>
                  <a:srgbClr val="8C268A"/>
                </a:solidFill>
                <a:latin typeface="Lucida Sans"/>
                <a:cs typeface="Lucida Sans"/>
              </a:rPr>
              <a:t>B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6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2416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6323" y="4969366"/>
            <a:ext cx="3093122" cy="2090569"/>
          </a:xfrm>
          <a:custGeom>
            <a:avLst/>
            <a:gdLst/>
            <a:ahLst/>
            <a:cxnLst/>
            <a:rect l="l" t="t" r="r" b="b"/>
            <a:pathLst>
              <a:path w="1792605" h="1211579">
                <a:moveTo>
                  <a:pt x="0" y="0"/>
                </a:moveTo>
                <a:lnTo>
                  <a:pt x="1792224" y="0"/>
                </a:lnTo>
                <a:lnTo>
                  <a:pt x="1792224" y="1211579"/>
                </a:lnTo>
                <a:lnTo>
                  <a:pt x="0" y="12115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4" name="object 4"/>
          <p:cNvSpPr/>
          <p:nvPr/>
        </p:nvSpPr>
        <p:spPr>
          <a:xfrm>
            <a:off x="2109856" y="5112924"/>
            <a:ext cx="2809338" cy="1808978"/>
          </a:xfrm>
          <a:custGeom>
            <a:avLst/>
            <a:gdLst/>
            <a:ahLst/>
            <a:cxnLst/>
            <a:rect l="l" t="t" r="r" b="b"/>
            <a:pathLst>
              <a:path w="1628139" h="1048385">
                <a:moveTo>
                  <a:pt x="1627632" y="0"/>
                </a:moveTo>
                <a:lnTo>
                  <a:pt x="0" y="0"/>
                </a:lnTo>
                <a:lnTo>
                  <a:pt x="0" y="1048359"/>
                </a:lnTo>
                <a:lnTo>
                  <a:pt x="1627632" y="1048359"/>
                </a:lnTo>
                <a:lnTo>
                  <a:pt x="162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5" name="object 5"/>
          <p:cNvSpPr/>
          <p:nvPr/>
        </p:nvSpPr>
        <p:spPr>
          <a:xfrm>
            <a:off x="2307562" y="5306816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005E6E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6" name="object 6"/>
          <p:cNvSpPr/>
          <p:nvPr/>
        </p:nvSpPr>
        <p:spPr>
          <a:xfrm>
            <a:off x="6635018" y="3252010"/>
            <a:ext cx="4754807" cy="4822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7" name="object 7"/>
          <p:cNvSpPr/>
          <p:nvPr/>
        </p:nvSpPr>
        <p:spPr>
          <a:xfrm>
            <a:off x="2344419" y="5749106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8" name="object 8"/>
          <p:cNvSpPr/>
          <p:nvPr/>
        </p:nvSpPr>
        <p:spPr>
          <a:xfrm>
            <a:off x="2307562" y="5881635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B8D2D5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9537278" y="5856488"/>
            <a:ext cx="762596" cy="636125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algn="ctr">
              <a:spcBef>
                <a:spcPts val="197"/>
              </a:spcBef>
            </a:pPr>
            <a:r>
              <a:rPr sz="1984" b="1" spc="104" dirty="0">
                <a:latin typeface="Century Gothic"/>
                <a:cs typeface="Century Gothic"/>
              </a:rPr>
              <a:t>843</a:t>
            </a:r>
            <a:endParaRPr sz="1984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984" b="1" spc="35" dirty="0">
                <a:latin typeface="Century Gothic"/>
                <a:cs typeface="Century Gothic"/>
              </a:rPr>
              <a:t>(25%)</a:t>
            </a:r>
            <a:endParaRPr sz="1984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4419" y="6323891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1" name="object 11"/>
          <p:cNvSpPr/>
          <p:nvPr/>
        </p:nvSpPr>
        <p:spPr>
          <a:xfrm>
            <a:off x="2319614" y="6466577"/>
            <a:ext cx="525929" cy="289261"/>
          </a:xfrm>
          <a:custGeom>
            <a:avLst/>
            <a:gdLst/>
            <a:ahLst/>
            <a:cxnLst/>
            <a:rect l="l" t="t" r="r" b="b"/>
            <a:pathLst>
              <a:path w="304800" h="167639">
                <a:moveTo>
                  <a:pt x="0" y="167208"/>
                </a:moveTo>
                <a:lnTo>
                  <a:pt x="304596" y="167208"/>
                </a:lnTo>
                <a:lnTo>
                  <a:pt x="304596" y="0"/>
                </a:lnTo>
                <a:lnTo>
                  <a:pt x="0" y="0"/>
                </a:lnTo>
                <a:lnTo>
                  <a:pt x="0" y="167208"/>
                </a:lnTo>
                <a:close/>
              </a:path>
            </a:pathLst>
          </a:custGeom>
          <a:ln w="12700">
            <a:solidFill>
              <a:srgbClr val="337E8B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 txBox="1"/>
          <p:nvPr/>
        </p:nvSpPr>
        <p:spPr>
          <a:xfrm>
            <a:off x="2109856" y="5315844"/>
            <a:ext cx="2809338" cy="133005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911616">
              <a:spcBef>
                <a:spcPts val="173"/>
              </a:spcBef>
            </a:pPr>
            <a:r>
              <a:rPr sz="1553" b="1" spc="78" dirty="0">
                <a:solidFill>
                  <a:srgbClr val="8C268A"/>
                </a:solidFill>
                <a:latin typeface="Century Gothic"/>
                <a:cs typeface="Century Gothic"/>
              </a:rPr>
              <a:t>Risk</a:t>
            </a:r>
            <a:r>
              <a:rPr sz="1553" b="1" spc="-78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553" b="1" spc="9" dirty="0">
                <a:solidFill>
                  <a:srgbClr val="8C268A"/>
                </a:solidFill>
                <a:latin typeface="Century Gothic"/>
                <a:cs typeface="Century Gothic"/>
              </a:rPr>
              <a:t>identified*</a:t>
            </a:r>
            <a:endParaRPr sz="1553">
              <a:latin typeface="Century Gothic"/>
              <a:cs typeface="Century Gothic"/>
            </a:endParaRPr>
          </a:p>
          <a:p>
            <a:pPr marL="911616" marR="216947">
              <a:lnSpc>
                <a:spcPct val="241699"/>
              </a:lnSpc>
              <a:spcBef>
                <a:spcPts val="52"/>
              </a:spcBef>
            </a:pPr>
            <a:r>
              <a:rPr sz="1553" b="1" spc="-43" dirty="0">
                <a:solidFill>
                  <a:srgbClr val="8C268A"/>
                </a:solidFill>
                <a:latin typeface="Century Gothic"/>
                <a:cs typeface="Century Gothic"/>
              </a:rPr>
              <a:t>No </a:t>
            </a:r>
            <a:r>
              <a:rPr sz="1553" b="1" spc="69" dirty="0">
                <a:solidFill>
                  <a:srgbClr val="8C268A"/>
                </a:solidFill>
                <a:latin typeface="Century Gothic"/>
                <a:cs typeface="Century Gothic"/>
              </a:rPr>
              <a:t>risk </a:t>
            </a:r>
            <a:r>
              <a:rPr sz="1553" b="1" spc="17" dirty="0">
                <a:solidFill>
                  <a:srgbClr val="8C268A"/>
                </a:solidFill>
                <a:latin typeface="Century Gothic"/>
                <a:cs typeface="Century Gothic"/>
              </a:rPr>
              <a:t>identified  </a:t>
            </a:r>
            <a:r>
              <a:rPr sz="1553" b="1" spc="78" dirty="0">
                <a:solidFill>
                  <a:srgbClr val="8C268A"/>
                </a:solidFill>
                <a:latin typeface="Century Gothic"/>
                <a:cs typeface="Century Gothic"/>
              </a:rPr>
              <a:t>Risk </a:t>
            </a:r>
            <a:r>
              <a:rPr sz="1553" b="1" spc="-43" dirty="0">
                <a:solidFill>
                  <a:srgbClr val="8C268A"/>
                </a:solidFill>
                <a:latin typeface="Century Gothic"/>
                <a:cs typeface="Century Gothic"/>
              </a:rPr>
              <a:t>data</a:t>
            </a:r>
            <a:r>
              <a:rPr sz="1553" b="1" spc="-319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553" b="1" spc="26" dirty="0">
                <a:solidFill>
                  <a:srgbClr val="8C268A"/>
                </a:solidFill>
                <a:latin typeface="Century Gothic"/>
                <a:cs typeface="Century Gothic"/>
              </a:rPr>
              <a:t>missing</a:t>
            </a:r>
            <a:endParaRPr sz="1553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943" y="3841874"/>
            <a:ext cx="2941918" cy="1477637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marR="134770" algn="r">
              <a:spcBef>
                <a:spcPts val="197"/>
              </a:spcBef>
            </a:pPr>
            <a:r>
              <a:rPr sz="1984" b="1" spc="104" dirty="0">
                <a:solidFill>
                  <a:srgbClr val="FFFFFF"/>
                </a:solidFill>
                <a:latin typeface="Century Gothic"/>
                <a:cs typeface="Century Gothic"/>
              </a:rPr>
              <a:t>870</a:t>
            </a:r>
            <a:endParaRPr sz="1984">
              <a:latin typeface="Century Gothic"/>
              <a:cs typeface="Century Gothic"/>
            </a:endParaRPr>
          </a:p>
          <a:p>
            <a:pPr marR="8766" algn="r"/>
            <a:r>
              <a:rPr sz="1984" b="1" spc="35" dirty="0">
                <a:solidFill>
                  <a:srgbClr val="FFFFFF"/>
                </a:solidFill>
                <a:latin typeface="Century Gothic"/>
                <a:cs typeface="Century Gothic"/>
              </a:rPr>
              <a:t>(26%)</a:t>
            </a:r>
            <a:endParaRPr sz="1984">
              <a:latin typeface="Century Gothic"/>
              <a:cs typeface="Century Gothic"/>
            </a:endParaRPr>
          </a:p>
          <a:p>
            <a:pPr marL="35062">
              <a:spcBef>
                <a:spcPts val="1812"/>
              </a:spcBef>
            </a:pPr>
            <a:r>
              <a:rPr sz="1984" b="1" spc="78" dirty="0">
                <a:latin typeface="Century Gothic"/>
                <a:cs typeface="Century Gothic"/>
              </a:rPr>
              <a:t>1,609</a:t>
            </a:r>
            <a:endParaRPr sz="1984">
              <a:latin typeface="Century Gothic"/>
              <a:cs typeface="Century Gothic"/>
            </a:endParaRPr>
          </a:p>
          <a:p>
            <a:pPr marL="21914"/>
            <a:r>
              <a:rPr sz="1984" b="1" spc="35" dirty="0">
                <a:latin typeface="Century Gothic"/>
                <a:cs typeface="Century Gothic"/>
              </a:rPr>
              <a:t>(48%)</a:t>
            </a:r>
            <a:endParaRPr sz="1984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5893" y="745591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47" dirty="0">
                <a:solidFill>
                  <a:srgbClr val="8C268A"/>
                </a:solidFill>
                <a:latin typeface="Century Gothic"/>
                <a:cs typeface="Century Gothic"/>
              </a:rPr>
              <a:t>VIRAL</a:t>
            </a:r>
            <a:r>
              <a:rPr sz="2071" b="1" spc="-43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2071" b="1" spc="224" dirty="0">
                <a:solidFill>
                  <a:srgbClr val="8C268A"/>
                </a:solidFill>
                <a:latin typeface="Century Gothic"/>
                <a:cs typeface="Century Gothic"/>
              </a:rPr>
              <a:t>HEPATITIS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43544" y="745590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250" dirty="0">
                <a:solidFill>
                  <a:srgbClr val="005E6E"/>
                </a:solidFill>
                <a:latin typeface="Tahoma"/>
                <a:cs typeface="Tahoma"/>
              </a:rPr>
              <a:t>SU</a:t>
            </a:r>
            <a:r>
              <a:rPr sz="2071" spc="216" dirty="0">
                <a:solidFill>
                  <a:srgbClr val="005E6E"/>
                </a:solidFill>
                <a:latin typeface="Tahoma"/>
                <a:cs typeface="Tahoma"/>
              </a:rPr>
              <a:t>R</a:t>
            </a:r>
            <a:r>
              <a:rPr sz="2071" spc="197" dirty="0">
                <a:solidFill>
                  <a:srgbClr val="005E6E"/>
                </a:solidFill>
                <a:latin typeface="Tahoma"/>
                <a:cs typeface="Tahoma"/>
              </a:rPr>
              <a:t>VEILLANCE</a:t>
            </a:r>
            <a:endParaRPr sz="2071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55593" y="1004012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313758" y="1004012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397428" y="1022899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19"/>
          <p:cNvSpPr/>
          <p:nvPr/>
        </p:nvSpPr>
        <p:spPr>
          <a:xfrm>
            <a:off x="10439260" y="967146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0" name="object 20"/>
          <p:cNvSpPr/>
          <p:nvPr/>
        </p:nvSpPr>
        <p:spPr>
          <a:xfrm>
            <a:off x="10138970" y="70927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1" name="object 21"/>
          <p:cNvSpPr/>
          <p:nvPr/>
        </p:nvSpPr>
        <p:spPr>
          <a:xfrm>
            <a:off x="10166987" y="743013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2" name="object 22"/>
          <p:cNvSpPr/>
          <p:nvPr/>
        </p:nvSpPr>
        <p:spPr>
          <a:xfrm>
            <a:off x="10138977" y="709287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6AB61-3536-40C0-A539-FE13BA74E5E2}"/>
              </a:ext>
            </a:extLst>
          </p:cNvPr>
          <p:cNvSpPr txBox="1"/>
          <p:nvPr/>
        </p:nvSpPr>
        <p:spPr>
          <a:xfrm>
            <a:off x="1676400" y="8509167"/>
            <a:ext cx="1043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CDC, Nationally Notifiable Diseases Surveillance System.</a:t>
            </a:r>
          </a:p>
          <a:p>
            <a:r>
              <a:rPr lang="en-US" sz="1400" dirty="0"/>
              <a:t>* Case reports with at least one of the following risk behaviors/ exposures reported 6 weeks to 6 months prior to symptom onset: 1) injection drug use; 2) multiple sex partners; 3) underwent surgery; 4) men who have sex with men; 5</a:t>
            </a:r>
            <a:r>
              <a:rPr lang="en-US" sz="1400"/>
              <a:t>) sexual </a:t>
            </a:r>
            <a:r>
              <a:rPr lang="en-US" sz="1400" dirty="0"/>
              <a:t>contact with suspected/confirmed hepatitis B case; 6) sustained a percutaneous injury; 7) household contact with suspected/confirmed hepatitis B case; 8) occupational exposure to blood</a:t>
            </a:r>
            <a:r>
              <a:rPr lang="en-US" sz="1400"/>
              <a:t>; 9</a:t>
            </a:r>
            <a:r>
              <a:rPr lang="en-US" sz="1400" dirty="0"/>
              <a:t>) dialysis</a:t>
            </a:r>
            <a:r>
              <a:rPr lang="en-US" sz="1400"/>
              <a:t>; and 10</a:t>
            </a:r>
            <a:r>
              <a:rPr lang="en-US" sz="1400" dirty="0"/>
              <a:t>) transfusion.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1339" y="1600200"/>
            <a:ext cx="9784468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121" dirty="0">
                <a:solidFill>
                  <a:srgbClr val="005E6E"/>
                </a:solidFill>
                <a:latin typeface="Lucida Sans"/>
                <a:cs typeface="Lucida Sans"/>
              </a:rPr>
              <a:t>Table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2.3.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risk </a:t>
            </a:r>
            <a:r>
              <a:rPr sz="2416" b="1" spc="-86" dirty="0">
                <a:solidFill>
                  <a:srgbClr val="8C268A"/>
                </a:solidFill>
                <a:latin typeface="Lucida Sans"/>
                <a:cs typeface="Lucida Sans"/>
              </a:rPr>
              <a:t>behaviors/exposures†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among</a:t>
            </a:r>
            <a:r>
              <a:rPr sz="2416" b="1" spc="-569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lang="en-US" sz="2416" b="1" spc="-190">
                <a:solidFill>
                  <a:srgbClr val="8C268A"/>
                </a:solidFill>
                <a:latin typeface="Lucida Sans"/>
                <a:cs typeface="Lucida Sans"/>
              </a:rPr>
              <a:t>acute </a:t>
            </a:r>
            <a:r>
              <a:rPr sz="2416" b="1" spc="-9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129" dirty="0">
                <a:solidFill>
                  <a:srgbClr val="8C268A"/>
                </a:solidFill>
                <a:latin typeface="Lucida Sans"/>
                <a:cs typeface="Lucida Sans"/>
              </a:rPr>
              <a:t>B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2416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4619" y="2582096"/>
            <a:ext cx="10114280" cy="4891144"/>
          </a:xfrm>
          <a:custGeom>
            <a:avLst/>
            <a:gdLst/>
            <a:ahLst/>
            <a:cxnLst/>
            <a:rect l="l" t="t" r="r" b="b"/>
            <a:pathLst>
              <a:path w="5861684" h="2834640">
                <a:moveTo>
                  <a:pt x="0" y="0"/>
                </a:moveTo>
                <a:lnTo>
                  <a:pt x="5861304" y="0"/>
                </a:lnTo>
                <a:lnTo>
                  <a:pt x="5861304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76400" y="2725632"/>
          <a:ext cx="9830497" cy="4607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behaviors/exposures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identified*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 risk</a:t>
                      </a:r>
                      <a:r>
                        <a:rPr sz="1600" b="1" spc="-1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data</a:t>
                      </a:r>
                      <a:r>
                        <a:rPr sz="1600" b="1" spc="-15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missing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Injection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use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88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549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969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1,804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Multiple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sex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partners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671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2,452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962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2,243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15" dirty="0">
                          <a:latin typeface="Arial"/>
                          <a:cs typeface="Arial"/>
                        </a:rPr>
                        <a:t>Men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who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sex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16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89" baseline="33333" dirty="0">
                          <a:latin typeface="Arial"/>
                          <a:cs typeface="Arial"/>
                        </a:rPr>
                        <a:t>§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353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1,648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Sexual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67" baseline="33333" dirty="0">
                          <a:latin typeface="Arial"/>
                          <a:cs typeface="Arial"/>
                        </a:rPr>
                        <a:t>¶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42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603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2,677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Needlestick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71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959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2,292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Household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contact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(non-sexual)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89" baseline="33333" dirty="0">
                          <a:latin typeface="Arial"/>
                          <a:cs typeface="Arial"/>
                        </a:rPr>
                        <a:t>§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633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2,677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Occupational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1,369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1,949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5" dirty="0">
                          <a:latin typeface="Arial"/>
                          <a:cs typeface="Arial"/>
                        </a:rPr>
                        <a:t>Dialysis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2,287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Transfusion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1,103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2,218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23818" y="7606801"/>
            <a:ext cx="9979511" cy="200991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69" dirty="0">
                <a:latin typeface="Century Gothic"/>
                <a:cs typeface="Century Gothic"/>
              </a:rPr>
              <a:t>Source: </a:t>
            </a:r>
            <a:r>
              <a:rPr sz="1208" spc="-173" dirty="0">
                <a:latin typeface="Century Gothic"/>
                <a:cs typeface="Century Gothic"/>
              </a:rPr>
              <a:t>CDC, </a:t>
            </a:r>
            <a:r>
              <a:rPr sz="1208" spc="-69" dirty="0">
                <a:latin typeface="Century Gothic"/>
                <a:cs typeface="Century Gothic"/>
              </a:rPr>
              <a:t>Nationally </a:t>
            </a:r>
            <a:r>
              <a:rPr sz="1208" spc="-60" dirty="0">
                <a:latin typeface="Century Gothic"/>
                <a:cs typeface="Century Gothic"/>
              </a:rPr>
              <a:t>Notifiable </a:t>
            </a:r>
            <a:r>
              <a:rPr sz="1208" spc="-43" dirty="0">
                <a:latin typeface="Century Gothic"/>
                <a:cs typeface="Century Gothic"/>
              </a:rPr>
              <a:t>Diseases </a:t>
            </a:r>
            <a:r>
              <a:rPr sz="1208" spc="-60" dirty="0">
                <a:latin typeface="Century Gothic"/>
                <a:cs typeface="Century Gothic"/>
              </a:rPr>
              <a:t>Surveillance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System</a:t>
            </a:r>
            <a:r>
              <a:rPr lang="en-US" sz="1208" spc="-26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208" spc="-60" dirty="0">
                <a:latin typeface="Century Gothic"/>
                <a:cs typeface="Century Gothic"/>
              </a:rPr>
              <a:t>*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38" dirty="0">
                <a:latin typeface="Century Gothic"/>
                <a:cs typeface="Century Gothic"/>
              </a:rPr>
              <a:t>Case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reports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with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at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least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112" dirty="0">
                <a:latin typeface="Century Gothic"/>
                <a:cs typeface="Century Gothic"/>
              </a:rPr>
              <a:t>one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of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the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following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43" dirty="0">
                <a:latin typeface="Century Gothic"/>
                <a:cs typeface="Century Gothic"/>
              </a:rPr>
              <a:t>risk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behaviors/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exposures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reported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43" dirty="0">
                <a:latin typeface="Century Gothic"/>
                <a:cs typeface="Century Gothic"/>
              </a:rPr>
              <a:t>6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weeks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43" dirty="0">
                <a:latin typeface="Century Gothic"/>
                <a:cs typeface="Century Gothic"/>
              </a:rPr>
              <a:t>6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months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prior</a:t>
            </a:r>
            <a:r>
              <a:rPr sz="1208" spc="-129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symptom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onset: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1)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injection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drug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52" dirty="0">
                <a:latin typeface="Century Gothic"/>
                <a:cs typeface="Century Gothic"/>
              </a:rPr>
              <a:t>use;</a:t>
            </a:r>
            <a:endParaRPr sz="1208" dirty="0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</a:pPr>
            <a:r>
              <a:rPr sz="1208" spc="-52" dirty="0">
                <a:latin typeface="Century Gothic"/>
                <a:cs typeface="Century Gothic"/>
              </a:rPr>
              <a:t>2) multiple </a:t>
            </a:r>
            <a:r>
              <a:rPr sz="1208" spc="-35" dirty="0">
                <a:latin typeface="Century Gothic"/>
                <a:cs typeface="Century Gothic"/>
              </a:rPr>
              <a:t>sex </a:t>
            </a:r>
            <a:r>
              <a:rPr sz="1208" spc="-43" dirty="0">
                <a:latin typeface="Century Gothic"/>
                <a:cs typeface="Century Gothic"/>
              </a:rPr>
              <a:t>partners; </a:t>
            </a:r>
            <a:r>
              <a:rPr sz="1208" spc="-52" dirty="0">
                <a:latin typeface="Century Gothic"/>
                <a:cs typeface="Century Gothic"/>
              </a:rPr>
              <a:t>3) </a:t>
            </a:r>
            <a:r>
              <a:rPr sz="1208" spc="-78" dirty="0">
                <a:latin typeface="Century Gothic"/>
                <a:cs typeface="Century Gothic"/>
              </a:rPr>
              <a:t>underwent </a:t>
            </a:r>
            <a:r>
              <a:rPr sz="1208" spc="-35" dirty="0">
                <a:latin typeface="Century Gothic"/>
                <a:cs typeface="Century Gothic"/>
              </a:rPr>
              <a:t>surgery; </a:t>
            </a:r>
            <a:r>
              <a:rPr sz="1208" spc="-52" dirty="0">
                <a:latin typeface="Century Gothic"/>
                <a:cs typeface="Century Gothic"/>
              </a:rPr>
              <a:t>4) </a:t>
            </a:r>
            <a:r>
              <a:rPr sz="1208" spc="-95" dirty="0">
                <a:latin typeface="Century Gothic"/>
                <a:cs typeface="Century Gothic"/>
              </a:rPr>
              <a:t>men </a:t>
            </a:r>
            <a:r>
              <a:rPr sz="1208" spc="-86" dirty="0">
                <a:latin typeface="Century Gothic"/>
                <a:cs typeface="Century Gothic"/>
              </a:rPr>
              <a:t>who </a:t>
            </a:r>
            <a:r>
              <a:rPr sz="1208" spc="-138" dirty="0">
                <a:latin typeface="Century Gothic"/>
                <a:cs typeface="Century Gothic"/>
              </a:rPr>
              <a:t>have </a:t>
            </a:r>
            <a:r>
              <a:rPr sz="1208" spc="-35" dirty="0">
                <a:latin typeface="Century Gothic"/>
                <a:cs typeface="Century Gothic"/>
              </a:rPr>
              <a:t>sex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78" dirty="0">
                <a:latin typeface="Century Gothic"/>
                <a:cs typeface="Century Gothic"/>
              </a:rPr>
              <a:t>men; </a:t>
            </a:r>
            <a:r>
              <a:rPr sz="1208" spc="-52" dirty="0">
                <a:latin typeface="Century Gothic"/>
                <a:cs typeface="Century Gothic"/>
              </a:rPr>
              <a:t>5) </a:t>
            </a:r>
            <a:r>
              <a:rPr sz="1208" spc="-35">
                <a:latin typeface="Century Gothic"/>
                <a:cs typeface="Century Gothic"/>
              </a:rPr>
              <a:t>sex</a:t>
            </a:r>
            <a:r>
              <a:rPr lang="en-US" sz="1208" spc="-35">
                <a:latin typeface="Century Gothic"/>
                <a:cs typeface="Century Gothic"/>
              </a:rPr>
              <a:t>ual</a:t>
            </a:r>
            <a:r>
              <a:rPr sz="1208" spc="-35">
                <a:latin typeface="Century Gothic"/>
                <a:cs typeface="Century Gothic"/>
              </a:rPr>
              <a:t> </a:t>
            </a:r>
            <a:r>
              <a:rPr sz="1208" spc="-121" dirty="0">
                <a:latin typeface="Century Gothic"/>
                <a:cs typeface="Century Gothic"/>
              </a:rPr>
              <a:t>contact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78" dirty="0">
                <a:latin typeface="Century Gothic"/>
                <a:cs typeface="Century Gothic"/>
              </a:rPr>
              <a:t>suspected/confirmed </a:t>
            </a:r>
            <a:r>
              <a:rPr sz="1208" spc="-52" dirty="0">
                <a:latin typeface="Century Gothic"/>
                <a:cs typeface="Century Gothic"/>
              </a:rPr>
              <a:t>hepatitis </a:t>
            </a:r>
            <a:r>
              <a:rPr sz="1208" spc="104" dirty="0">
                <a:latin typeface="Century Gothic"/>
                <a:cs typeface="Century Gothic"/>
              </a:rPr>
              <a:t>B </a:t>
            </a:r>
            <a:r>
              <a:rPr sz="1208" spc="-112" dirty="0">
                <a:latin typeface="Century Gothic"/>
                <a:cs typeface="Century Gothic"/>
              </a:rPr>
              <a:t>case; </a:t>
            </a:r>
            <a:r>
              <a:rPr sz="1208" spc="-52" dirty="0">
                <a:latin typeface="Century Gothic"/>
                <a:cs typeface="Century Gothic"/>
              </a:rPr>
              <a:t>6) </a:t>
            </a:r>
            <a:r>
              <a:rPr sz="1208" spc="-60" dirty="0">
                <a:latin typeface="Century Gothic"/>
                <a:cs typeface="Century Gothic"/>
              </a:rPr>
              <a:t>sustained 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95" dirty="0">
                <a:latin typeface="Century Gothic"/>
                <a:cs typeface="Century Gothic"/>
              </a:rPr>
              <a:t>percutaneous </a:t>
            </a:r>
            <a:r>
              <a:rPr sz="1208" spc="-17" dirty="0">
                <a:latin typeface="Century Gothic"/>
                <a:cs typeface="Century Gothic"/>
              </a:rPr>
              <a:t>injury; </a:t>
            </a:r>
            <a:r>
              <a:rPr sz="1208" spc="-52" dirty="0">
                <a:latin typeface="Century Gothic"/>
                <a:cs typeface="Century Gothic"/>
              </a:rPr>
              <a:t>7) </a:t>
            </a:r>
            <a:r>
              <a:rPr sz="1208" spc="-78" dirty="0">
                <a:latin typeface="Century Gothic"/>
                <a:cs typeface="Century Gothic"/>
              </a:rPr>
              <a:t>household </a:t>
            </a:r>
            <a:r>
              <a:rPr sz="1208" spc="-121" dirty="0">
                <a:latin typeface="Century Gothic"/>
                <a:cs typeface="Century Gothic"/>
              </a:rPr>
              <a:t>contact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78" dirty="0">
                <a:latin typeface="Century Gothic"/>
                <a:cs typeface="Century Gothic"/>
              </a:rPr>
              <a:t>suspected/confirmed </a:t>
            </a:r>
            <a:r>
              <a:rPr sz="1208" spc="-52" dirty="0">
                <a:latin typeface="Century Gothic"/>
                <a:cs typeface="Century Gothic"/>
              </a:rPr>
              <a:t>hepatitis </a:t>
            </a:r>
            <a:r>
              <a:rPr sz="1208" spc="104" dirty="0">
                <a:latin typeface="Century Gothic"/>
                <a:cs typeface="Century Gothic"/>
              </a:rPr>
              <a:t>B</a:t>
            </a:r>
            <a:r>
              <a:rPr sz="1208" spc="-147" dirty="0">
                <a:latin typeface="Century Gothic"/>
                <a:cs typeface="Century Gothic"/>
              </a:rPr>
              <a:t> </a:t>
            </a:r>
            <a:r>
              <a:rPr sz="1208" spc="-112" dirty="0">
                <a:latin typeface="Century Gothic"/>
                <a:cs typeface="Century Gothic"/>
              </a:rPr>
              <a:t>case; </a:t>
            </a:r>
            <a:r>
              <a:rPr sz="1208" spc="-52" dirty="0">
                <a:latin typeface="Century Gothic"/>
                <a:cs typeface="Century Gothic"/>
              </a:rPr>
              <a:t>8) </a:t>
            </a:r>
            <a:r>
              <a:rPr sz="1208" spc="-121" dirty="0">
                <a:latin typeface="Century Gothic"/>
                <a:cs typeface="Century Gothic"/>
              </a:rPr>
              <a:t>occupational </a:t>
            </a:r>
            <a:r>
              <a:rPr sz="1208" spc="-69" dirty="0">
                <a:latin typeface="Century Gothic"/>
                <a:cs typeface="Century Gothic"/>
              </a:rPr>
              <a:t>exposure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86" dirty="0">
                <a:latin typeface="Century Gothic"/>
                <a:cs typeface="Century Gothic"/>
              </a:rPr>
              <a:t>blood</a:t>
            </a:r>
            <a:r>
              <a:rPr sz="1208" spc="-86">
                <a:latin typeface="Century Gothic"/>
                <a:cs typeface="Century Gothic"/>
              </a:rPr>
              <a:t>; </a:t>
            </a:r>
            <a:r>
              <a:rPr sz="1208" spc="-78">
                <a:latin typeface="Century Gothic"/>
                <a:cs typeface="Century Gothic"/>
              </a:rPr>
              <a:t>9</a:t>
            </a:r>
            <a:r>
              <a:rPr sz="1208" spc="-78" dirty="0">
                <a:latin typeface="Century Gothic"/>
                <a:cs typeface="Century Gothic"/>
              </a:rPr>
              <a:t>) </a:t>
            </a:r>
            <a:r>
              <a:rPr sz="1208" spc="-35" dirty="0">
                <a:latin typeface="Century Gothic"/>
                <a:cs typeface="Century Gothic"/>
              </a:rPr>
              <a:t>dialysis</a:t>
            </a:r>
            <a:r>
              <a:rPr sz="1208" spc="-35">
                <a:latin typeface="Century Gothic"/>
                <a:cs typeface="Century Gothic"/>
              </a:rPr>
              <a:t>; </a:t>
            </a:r>
            <a:r>
              <a:rPr lang="en-US" sz="1208" spc="-60">
                <a:latin typeface="Century Gothic"/>
                <a:cs typeface="Century Gothic"/>
              </a:rPr>
              <a:t>and</a:t>
            </a:r>
            <a:r>
              <a:rPr lang="en-US" sz="1208" spc="-60" dirty="0">
                <a:latin typeface="Century Gothic"/>
                <a:cs typeface="Century Gothic"/>
              </a:rPr>
              <a:t> </a:t>
            </a:r>
            <a:r>
              <a:rPr sz="1208" spc="-60">
                <a:latin typeface="Century Gothic"/>
                <a:cs typeface="Century Gothic"/>
              </a:rPr>
              <a:t>10</a:t>
            </a:r>
            <a:r>
              <a:rPr sz="1208" spc="-60" dirty="0">
                <a:latin typeface="Century Gothic"/>
                <a:cs typeface="Century Gothic"/>
              </a:rPr>
              <a:t>) </a:t>
            </a:r>
            <a:r>
              <a:rPr sz="1208" spc="-26" dirty="0">
                <a:latin typeface="Century Gothic"/>
                <a:cs typeface="Century Gothic"/>
              </a:rPr>
              <a:t>transfusion</a:t>
            </a:r>
            <a:r>
              <a:rPr lang="en-US" sz="1208" spc="-26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208" spc="-190" dirty="0">
                <a:latin typeface="Century Gothic"/>
                <a:cs typeface="Century Gothic"/>
              </a:rPr>
              <a:t>†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cases </a:t>
            </a:r>
            <a:r>
              <a:rPr sz="1208" spc="-112" dirty="0">
                <a:latin typeface="Century Gothic"/>
                <a:cs typeface="Century Gothic"/>
              </a:rPr>
              <a:t>may </a:t>
            </a:r>
            <a:r>
              <a:rPr sz="1208" spc="-86" dirty="0">
                <a:latin typeface="Century Gothic"/>
                <a:cs typeface="Century Gothic"/>
              </a:rPr>
              <a:t>include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43" dirty="0">
                <a:latin typeface="Century Gothic"/>
                <a:cs typeface="Century Gothic"/>
              </a:rPr>
              <a:t>risk</a:t>
            </a:r>
            <a:r>
              <a:rPr sz="1208" spc="-190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behavior/exposure.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035" spc="26" baseline="34722" dirty="0">
                <a:latin typeface="Century Gothic"/>
                <a:cs typeface="Century Gothic"/>
              </a:rPr>
              <a:t>§</a:t>
            </a:r>
            <a:r>
              <a:rPr sz="1035" spc="52" baseline="34722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</a:t>
            </a:r>
            <a:r>
              <a:rPr sz="1208" spc="-12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total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of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2,050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29" dirty="0">
                <a:latin typeface="Century Gothic"/>
                <a:cs typeface="Century Gothic"/>
              </a:rPr>
              <a:t>acute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hepatitis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104" dirty="0">
                <a:latin typeface="Century Gothic"/>
                <a:cs typeface="Century Gothic"/>
              </a:rPr>
              <a:t>B</a:t>
            </a:r>
            <a:r>
              <a:rPr sz="1208" spc="-86" dirty="0">
                <a:latin typeface="Century Gothic"/>
                <a:cs typeface="Century Gothic"/>
              </a:rPr>
              <a:t> cases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were </a:t>
            </a:r>
            <a:r>
              <a:rPr sz="1208" spc="-60" dirty="0">
                <a:latin typeface="Century Gothic"/>
                <a:cs typeface="Century Gothic"/>
              </a:rPr>
              <a:t>reported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12" dirty="0">
                <a:latin typeface="Century Gothic"/>
                <a:cs typeface="Century Gothic"/>
              </a:rPr>
              <a:t>among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males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2018.</a:t>
            </a:r>
          </a:p>
          <a:p>
            <a:pPr marL="21914">
              <a:spcBef>
                <a:spcPts val="878"/>
              </a:spcBef>
            </a:pPr>
            <a:r>
              <a:rPr sz="1035" spc="38" baseline="34722" dirty="0">
                <a:latin typeface="Century Gothic"/>
                <a:cs typeface="Century Gothic"/>
              </a:rPr>
              <a:t>¶ </a:t>
            </a:r>
            <a:r>
              <a:rPr sz="1208" spc="-95" dirty="0">
                <a:latin typeface="Century Gothic"/>
                <a:cs typeface="Century Gothic"/>
              </a:rPr>
              <a:t>Cases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-78" dirty="0">
                <a:latin typeface="Century Gothic"/>
                <a:cs typeface="Century Gothic"/>
              </a:rPr>
              <a:t>type </a:t>
            </a:r>
            <a:r>
              <a:rPr sz="1208" spc="-43" dirty="0">
                <a:latin typeface="Century Gothic"/>
                <a:cs typeface="Century Gothic"/>
              </a:rPr>
              <a:t>of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were categorized </a:t>
            </a:r>
            <a:r>
              <a:rPr sz="1208" spc="-112" dirty="0">
                <a:latin typeface="Century Gothic"/>
                <a:cs typeface="Century Gothic"/>
              </a:rPr>
              <a:t>according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69" dirty="0">
                <a:latin typeface="Century Gothic"/>
                <a:cs typeface="Century Gothic"/>
              </a:rPr>
              <a:t>hierarchy: </a:t>
            </a:r>
            <a:r>
              <a:rPr sz="1208" spc="-78" dirty="0">
                <a:latin typeface="Century Gothic"/>
                <a:cs typeface="Century Gothic"/>
              </a:rPr>
              <a:t>(1) </a:t>
            </a:r>
            <a:r>
              <a:rPr sz="1208" spc="-60" dirty="0">
                <a:latin typeface="Century Gothic"/>
                <a:cs typeface="Century Gothic"/>
              </a:rPr>
              <a:t>sexual </a:t>
            </a:r>
            <a:r>
              <a:rPr sz="1208" spc="-104" dirty="0">
                <a:latin typeface="Century Gothic"/>
                <a:cs typeface="Century Gothic"/>
              </a:rPr>
              <a:t>contact; </a:t>
            </a:r>
            <a:r>
              <a:rPr sz="1208" spc="-78" dirty="0">
                <a:latin typeface="Century Gothic"/>
                <a:cs typeface="Century Gothic"/>
              </a:rPr>
              <a:t>(2) </a:t>
            </a:r>
            <a:r>
              <a:rPr sz="1208" spc="-69" dirty="0">
                <a:latin typeface="Century Gothic"/>
                <a:cs typeface="Century Gothic"/>
              </a:rPr>
              <a:t>household </a:t>
            </a:r>
            <a:r>
              <a:rPr sz="1208" spc="-112" dirty="0">
                <a:latin typeface="Century Gothic"/>
                <a:cs typeface="Century Gothic"/>
              </a:rPr>
              <a:t>contact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(non-sexual)</a:t>
            </a:r>
            <a:r>
              <a:rPr lang="en-US" sz="1208" spc="-69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2864" y="635302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0515" y="635301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92564" y="89372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/>
          <p:nvPr/>
        </p:nvSpPr>
        <p:spPr>
          <a:xfrm>
            <a:off x="10250729" y="89372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0" name="object 10"/>
          <p:cNvSpPr/>
          <p:nvPr/>
        </p:nvSpPr>
        <p:spPr>
          <a:xfrm>
            <a:off x="10334399" y="912610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1" name="object 11"/>
          <p:cNvSpPr/>
          <p:nvPr/>
        </p:nvSpPr>
        <p:spPr>
          <a:xfrm>
            <a:off x="10376231" y="856857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/>
          <p:nvPr/>
        </p:nvSpPr>
        <p:spPr>
          <a:xfrm>
            <a:off x="10075941" y="59898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103958" y="632724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075948" y="59899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63897" y="1551479"/>
          <a:ext cx="2748280" cy="779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Perinatal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800" b="1" spc="-1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60"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213301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latin typeface="Lucida Sans"/>
                          <a:cs typeface="Lucida Sans"/>
                        </a:rPr>
                        <a:t>23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1" y="9485401"/>
            <a:ext cx="75882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Source: </a:t>
            </a:r>
            <a:r>
              <a:rPr sz="600" spc="-85" dirty="0">
                <a:latin typeface="Century Gothic"/>
                <a:cs typeface="Century Gothic"/>
              </a:rPr>
              <a:t>CDC, </a:t>
            </a:r>
            <a:r>
              <a:rPr sz="600" spc="-35" dirty="0">
                <a:latin typeface="Century Gothic"/>
                <a:cs typeface="Century Gothic"/>
              </a:rPr>
              <a:t>National  </a:t>
            </a:r>
            <a:r>
              <a:rPr sz="600" spc="-25" dirty="0">
                <a:latin typeface="Century Gothic"/>
                <a:cs typeface="Century Gothic"/>
              </a:rPr>
              <a:t>Notifiable </a:t>
            </a:r>
            <a:r>
              <a:rPr sz="600" spc="-20" dirty="0">
                <a:latin typeface="Century Gothic"/>
                <a:cs typeface="Century Gothic"/>
              </a:rPr>
              <a:t>Diseases  </a:t>
            </a:r>
            <a:r>
              <a:rPr sz="600" spc="-30" dirty="0">
                <a:latin typeface="Century Gothic"/>
                <a:cs typeface="Century Gothic"/>
              </a:rPr>
              <a:t>Surveillance</a:t>
            </a:r>
            <a:r>
              <a:rPr sz="600" spc="-45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System.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2581" y="9485401"/>
            <a:ext cx="128206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* </a:t>
            </a:r>
            <a:r>
              <a:rPr sz="600" spc="15" dirty="0">
                <a:latin typeface="Century Gothic"/>
                <a:cs typeface="Century Gothic"/>
              </a:rPr>
              <a:t>For </a:t>
            </a:r>
            <a:r>
              <a:rPr sz="600" spc="-60" dirty="0">
                <a:latin typeface="Century Gothic"/>
                <a:cs typeface="Century Gothic"/>
              </a:rPr>
              <a:t>case </a:t>
            </a:r>
            <a:r>
              <a:rPr sz="600" spc="-20" dirty="0">
                <a:latin typeface="Century Gothic"/>
                <a:cs typeface="Century Gothic"/>
              </a:rPr>
              <a:t>definition, </a:t>
            </a:r>
            <a:r>
              <a:rPr sz="600" spc="-35" dirty="0">
                <a:latin typeface="Century Gothic"/>
                <a:cs typeface="Century Gothic"/>
              </a:rPr>
              <a:t>see</a:t>
            </a:r>
            <a:r>
              <a:rPr sz="600" spc="-35" dirty="0">
                <a:solidFill>
                  <a:srgbClr val="215E9E"/>
                </a:solidFill>
                <a:latin typeface="Century Gothic"/>
                <a:cs typeface="Century Gothic"/>
              </a:rPr>
              <a:t> </a:t>
            </a:r>
            <a:r>
              <a:rPr sz="6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  </a:t>
            </a:r>
            <a:r>
              <a:rPr sz="60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wwwn.cdc.gov/nndss/conditions/  </a:t>
            </a:r>
            <a:r>
              <a:rPr sz="600" u="sng" spc="-1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hepatitis-b-perinatal-virus-infection/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0555" y="9477019"/>
            <a:ext cx="975994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45" dirty="0">
                <a:latin typeface="Century Gothic"/>
                <a:cs typeface="Century Gothic"/>
              </a:rPr>
              <a:t>—: </a:t>
            </a:r>
            <a:r>
              <a:rPr sz="600" spc="-35" dirty="0">
                <a:latin typeface="Century Gothic"/>
                <a:cs typeface="Century Gothic"/>
              </a:rPr>
              <a:t>No </a:t>
            </a:r>
            <a:r>
              <a:rPr sz="600" spc="-30" dirty="0">
                <a:latin typeface="Century Gothic"/>
                <a:cs typeface="Century Gothic"/>
              </a:rPr>
              <a:t>reported </a:t>
            </a:r>
            <a:r>
              <a:rPr sz="600" spc="-40" dirty="0">
                <a:latin typeface="Century Gothic"/>
                <a:cs typeface="Century Gothic"/>
              </a:rPr>
              <a:t>cases. </a:t>
            </a:r>
            <a:r>
              <a:rPr sz="600" spc="-10" dirty="0">
                <a:latin typeface="Century Gothic"/>
                <a:cs typeface="Century Gothic"/>
              </a:rPr>
              <a:t>The  </a:t>
            </a:r>
            <a:r>
              <a:rPr sz="600" spc="-25" dirty="0">
                <a:latin typeface="Century Gothic"/>
                <a:cs typeface="Century Gothic"/>
              </a:rPr>
              <a:t>reporting </a:t>
            </a:r>
            <a:r>
              <a:rPr sz="600" spc="-15" dirty="0">
                <a:latin typeface="Century Gothic"/>
                <a:cs typeface="Century Gothic"/>
              </a:rPr>
              <a:t>jurisdiction </a:t>
            </a:r>
            <a:r>
              <a:rPr sz="600" spc="-40" dirty="0">
                <a:latin typeface="Century Gothic"/>
                <a:cs typeface="Century Gothic"/>
              </a:rPr>
              <a:t>did</a:t>
            </a:r>
            <a:r>
              <a:rPr sz="600" spc="-125" dirty="0">
                <a:latin typeface="Century Gothic"/>
                <a:cs typeface="Century Gothic"/>
              </a:rPr>
              <a:t> </a:t>
            </a:r>
            <a:r>
              <a:rPr sz="600" spc="-25" dirty="0">
                <a:latin typeface="Century Gothic"/>
                <a:cs typeface="Century Gothic"/>
              </a:rPr>
              <a:t>not  </a:t>
            </a:r>
            <a:r>
              <a:rPr sz="600" spc="-10" dirty="0">
                <a:latin typeface="Century Gothic"/>
                <a:cs typeface="Century Gothic"/>
              </a:rPr>
              <a:t>submit </a:t>
            </a:r>
            <a:r>
              <a:rPr sz="600" spc="-50" dirty="0">
                <a:latin typeface="Century Gothic"/>
                <a:cs typeface="Century Gothic"/>
              </a:rPr>
              <a:t>any </a:t>
            </a:r>
            <a:r>
              <a:rPr sz="600" spc="-40" dirty="0">
                <a:latin typeface="Century Gothic"/>
                <a:cs typeface="Century Gothic"/>
              </a:rPr>
              <a:t>cases </a:t>
            </a:r>
            <a:r>
              <a:rPr sz="600" spc="-20" dirty="0">
                <a:latin typeface="Century Gothic"/>
                <a:cs typeface="Century Gothic"/>
              </a:rPr>
              <a:t>to</a:t>
            </a:r>
            <a:r>
              <a:rPr sz="600" spc="-55" dirty="0">
                <a:latin typeface="Century Gothic"/>
                <a:cs typeface="Century Gothic"/>
              </a:rPr>
              <a:t> </a:t>
            </a:r>
            <a:r>
              <a:rPr sz="600" spc="-85" dirty="0">
                <a:latin typeface="Century Gothic"/>
                <a:cs typeface="Century Gothic"/>
              </a:rPr>
              <a:t>CDC.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8976" y="9578517"/>
            <a:ext cx="450215" cy="20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60" dirty="0">
                <a:latin typeface="Century Gothic"/>
                <a:cs typeface="Century Gothic"/>
              </a:rPr>
              <a:t>data</a:t>
            </a:r>
            <a:r>
              <a:rPr sz="600" spc="-120" dirty="0">
                <a:latin typeface="Century Gothic"/>
                <a:cs typeface="Century Gothic"/>
              </a:rPr>
              <a:t> </a:t>
            </a:r>
            <a:r>
              <a:rPr sz="600" spc="-45" dirty="0">
                <a:latin typeface="Century Gothic"/>
                <a:cs typeface="Century Gothic"/>
              </a:rPr>
              <a:t>are  </a:t>
            </a:r>
            <a:r>
              <a:rPr sz="600" spc="-50" dirty="0">
                <a:latin typeface="Century Gothic"/>
                <a:cs typeface="Century Gothic"/>
              </a:rPr>
              <a:t>unavailable.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0403" y="9487231"/>
            <a:ext cx="20485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25" dirty="0">
                <a:latin typeface="Century Gothic"/>
                <a:cs typeface="Century Gothic"/>
              </a:rPr>
              <a:t>N: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5" dirty="0">
                <a:latin typeface="Century Gothic"/>
                <a:cs typeface="Century Gothic"/>
              </a:rPr>
              <a:t>reportable.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30" dirty="0">
                <a:latin typeface="Century Gothic"/>
                <a:cs typeface="Century Gothic"/>
              </a:rPr>
              <a:t>disease </a:t>
            </a:r>
            <a:r>
              <a:rPr sz="600" dirty="0">
                <a:latin typeface="Century Gothic"/>
                <a:cs typeface="Century Gothic"/>
              </a:rPr>
              <a:t>or </a:t>
            </a:r>
            <a:r>
              <a:rPr sz="600" spc="-35" dirty="0">
                <a:latin typeface="Century Gothic"/>
                <a:cs typeface="Century Gothic"/>
              </a:rPr>
              <a:t>condition </a:t>
            </a:r>
            <a:r>
              <a:rPr sz="600" spc="-5" dirty="0">
                <a:latin typeface="Century Gothic"/>
                <a:cs typeface="Century Gothic"/>
              </a:rPr>
              <a:t>U:</a:t>
            </a:r>
            <a:r>
              <a:rPr sz="600" spc="-100" dirty="0">
                <a:latin typeface="Century Gothic"/>
                <a:cs typeface="Century Gothic"/>
              </a:rPr>
              <a:t> </a:t>
            </a:r>
            <a:r>
              <a:rPr sz="600" spc="-45" dirty="0">
                <a:latin typeface="Century Gothic"/>
                <a:cs typeface="Century Gothic"/>
              </a:rPr>
              <a:t>Unavailable.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0404" y="9578702"/>
            <a:ext cx="1325245" cy="20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0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was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0" dirty="0">
                <a:latin typeface="Century Gothic"/>
                <a:cs typeface="Century Gothic"/>
              </a:rPr>
              <a:t>reportable </a:t>
            </a:r>
            <a:r>
              <a:rPr sz="600" spc="-40" dirty="0">
                <a:latin typeface="Century Gothic"/>
                <a:cs typeface="Century Gothic"/>
              </a:rPr>
              <a:t>by </a:t>
            </a:r>
            <a:r>
              <a:rPr sz="600" spc="-50" dirty="0">
                <a:latin typeface="Century Gothic"/>
                <a:cs typeface="Century Gothic"/>
              </a:rPr>
              <a:t>law, </a:t>
            </a:r>
            <a:r>
              <a:rPr sz="600" spc="-25" dirty="0">
                <a:latin typeface="Century Gothic"/>
                <a:cs typeface="Century Gothic"/>
              </a:rPr>
              <a:t>statue, </a:t>
            </a:r>
            <a:r>
              <a:rPr sz="600" spc="-5" dirty="0">
                <a:latin typeface="Century Gothic"/>
                <a:cs typeface="Century Gothic"/>
              </a:rPr>
              <a:t>or  </a:t>
            </a:r>
            <a:r>
              <a:rPr sz="600" spc="-30" dirty="0">
                <a:latin typeface="Century Gothic"/>
                <a:cs typeface="Century Gothic"/>
              </a:rPr>
              <a:t>regulation </a:t>
            </a:r>
            <a:r>
              <a:rPr sz="600" spc="-5" dirty="0">
                <a:latin typeface="Century Gothic"/>
                <a:cs typeface="Century Gothic"/>
              </a:rPr>
              <a:t>in </a:t>
            </a:r>
            <a:r>
              <a:rPr sz="600" spc="-30" dirty="0">
                <a:latin typeface="Century Gothic"/>
                <a:cs typeface="Century Gothic"/>
              </a:rPr>
              <a:t>the </a:t>
            </a:r>
            <a:r>
              <a:rPr sz="600" spc="-20" dirty="0">
                <a:latin typeface="Century Gothic"/>
                <a:cs typeface="Century Gothic"/>
              </a:rPr>
              <a:t>reporting</a:t>
            </a:r>
            <a:r>
              <a:rPr sz="600" spc="-60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jurisdiction.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8508" y="338227"/>
            <a:ext cx="6812915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9379">
              <a:spcBef>
                <a:spcPts val="100"/>
              </a:spcBef>
              <a:tabLst>
                <a:tab pos="5574030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65735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2.4.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0" dirty="0">
                <a:solidFill>
                  <a:srgbClr val="8C268A"/>
                </a:solidFill>
                <a:latin typeface="Lucida Sans"/>
                <a:cs typeface="Lucida Sans"/>
              </a:rPr>
              <a:t>cases*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perinatal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55" dirty="0">
                <a:solidFill>
                  <a:srgbClr val="8C268A"/>
                </a:solidFill>
                <a:latin typeface="Lucida Sans"/>
                <a:cs typeface="Lucida Sans"/>
              </a:rPr>
              <a:t>B,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9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5" dirty="0">
                <a:solidFill>
                  <a:srgbClr val="8C268A"/>
                </a:solidFill>
                <a:latin typeface="Lucida Sans"/>
                <a:cs typeface="Lucida Sans"/>
              </a:rPr>
              <a:t>state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or 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5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41664" y="1509592"/>
          <a:ext cx="2748280" cy="779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Chronic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60"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2,090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1,421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1,806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213301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14,207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1" y="9485401"/>
            <a:ext cx="75882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Source: </a:t>
            </a:r>
            <a:r>
              <a:rPr sz="600" spc="-85" dirty="0">
                <a:latin typeface="Century Gothic"/>
                <a:cs typeface="Century Gothic"/>
              </a:rPr>
              <a:t>CDC, </a:t>
            </a:r>
            <a:r>
              <a:rPr sz="600" spc="-35" dirty="0">
                <a:latin typeface="Century Gothic"/>
                <a:cs typeface="Century Gothic"/>
              </a:rPr>
              <a:t>National  </a:t>
            </a:r>
            <a:r>
              <a:rPr sz="600" spc="-25" dirty="0">
                <a:latin typeface="Century Gothic"/>
                <a:cs typeface="Century Gothic"/>
              </a:rPr>
              <a:t>Notifiable </a:t>
            </a:r>
            <a:r>
              <a:rPr sz="600" spc="-20" dirty="0">
                <a:latin typeface="Century Gothic"/>
                <a:cs typeface="Century Gothic"/>
              </a:rPr>
              <a:t>Diseases  </a:t>
            </a:r>
            <a:r>
              <a:rPr sz="600" spc="-30" dirty="0">
                <a:latin typeface="Century Gothic"/>
                <a:cs typeface="Century Gothic"/>
              </a:rPr>
              <a:t>Surveillance</a:t>
            </a:r>
            <a:r>
              <a:rPr sz="600" spc="-45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System.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7807" y="9477019"/>
            <a:ext cx="975994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45" dirty="0">
                <a:latin typeface="Century Gothic"/>
                <a:cs typeface="Century Gothic"/>
              </a:rPr>
              <a:t>—: </a:t>
            </a:r>
            <a:r>
              <a:rPr sz="600" spc="-35" dirty="0">
                <a:latin typeface="Century Gothic"/>
                <a:cs typeface="Century Gothic"/>
              </a:rPr>
              <a:t>No </a:t>
            </a:r>
            <a:r>
              <a:rPr sz="600" spc="-30" dirty="0">
                <a:latin typeface="Century Gothic"/>
                <a:cs typeface="Century Gothic"/>
              </a:rPr>
              <a:t>reported </a:t>
            </a:r>
            <a:r>
              <a:rPr sz="600" spc="-40" dirty="0">
                <a:latin typeface="Century Gothic"/>
                <a:cs typeface="Century Gothic"/>
              </a:rPr>
              <a:t>cases. </a:t>
            </a:r>
            <a:r>
              <a:rPr sz="600" spc="-10" dirty="0">
                <a:latin typeface="Century Gothic"/>
                <a:cs typeface="Century Gothic"/>
              </a:rPr>
              <a:t>The  </a:t>
            </a:r>
            <a:r>
              <a:rPr sz="600" spc="-25" dirty="0">
                <a:latin typeface="Century Gothic"/>
                <a:cs typeface="Century Gothic"/>
              </a:rPr>
              <a:t>reporting </a:t>
            </a:r>
            <a:r>
              <a:rPr sz="600" spc="-15" dirty="0">
                <a:latin typeface="Century Gothic"/>
                <a:cs typeface="Century Gothic"/>
              </a:rPr>
              <a:t>jurisdiction </a:t>
            </a:r>
            <a:r>
              <a:rPr sz="600" spc="-40" dirty="0">
                <a:latin typeface="Century Gothic"/>
                <a:cs typeface="Century Gothic"/>
              </a:rPr>
              <a:t>did</a:t>
            </a:r>
            <a:r>
              <a:rPr sz="600" spc="-130" dirty="0">
                <a:latin typeface="Century Gothic"/>
                <a:cs typeface="Century Gothic"/>
              </a:rPr>
              <a:t> </a:t>
            </a:r>
            <a:r>
              <a:rPr sz="600" spc="-25" dirty="0">
                <a:latin typeface="Century Gothic"/>
                <a:cs typeface="Century Gothic"/>
              </a:rPr>
              <a:t>not  </a:t>
            </a:r>
            <a:r>
              <a:rPr sz="600" spc="-10" dirty="0">
                <a:latin typeface="Century Gothic"/>
                <a:cs typeface="Century Gothic"/>
              </a:rPr>
              <a:t>submit </a:t>
            </a:r>
            <a:r>
              <a:rPr sz="600" spc="-50" dirty="0">
                <a:latin typeface="Century Gothic"/>
                <a:cs typeface="Century Gothic"/>
              </a:rPr>
              <a:t>any </a:t>
            </a:r>
            <a:r>
              <a:rPr sz="600" spc="-40" dirty="0">
                <a:latin typeface="Century Gothic"/>
                <a:cs typeface="Century Gothic"/>
              </a:rPr>
              <a:t>cases </a:t>
            </a:r>
            <a:r>
              <a:rPr sz="600" spc="-20" dirty="0">
                <a:latin typeface="Century Gothic"/>
                <a:cs typeface="Century Gothic"/>
              </a:rPr>
              <a:t>to</a:t>
            </a:r>
            <a:r>
              <a:rPr sz="600" spc="-55" dirty="0">
                <a:latin typeface="Century Gothic"/>
                <a:cs typeface="Century Gothic"/>
              </a:rPr>
              <a:t> </a:t>
            </a:r>
            <a:r>
              <a:rPr sz="600" spc="-85" dirty="0">
                <a:latin typeface="Century Gothic"/>
                <a:cs typeface="Century Gothic"/>
              </a:rPr>
              <a:t>CDC.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01" y="9491574"/>
            <a:ext cx="49516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600" spc="-5" dirty="0">
                <a:latin typeface="Century Gothic"/>
                <a:cs typeface="Century Gothic"/>
              </a:rPr>
              <a:t>U:</a:t>
            </a:r>
            <a:r>
              <a:rPr lang="en-US" sz="600" spc="-100" dirty="0">
                <a:latin typeface="Century Gothic"/>
                <a:cs typeface="Century Gothic"/>
              </a:rPr>
              <a:t> </a:t>
            </a:r>
            <a:r>
              <a:rPr lang="en-US" sz="600" spc="-45" dirty="0">
                <a:latin typeface="Century Gothic"/>
                <a:cs typeface="Century Gothic"/>
              </a:rPr>
              <a:t>Unavailable.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60" dirty="0">
                <a:latin typeface="Century Gothic"/>
                <a:cs typeface="Century Gothic"/>
              </a:rPr>
              <a:t>data</a:t>
            </a:r>
            <a:r>
              <a:rPr sz="600" spc="-120" dirty="0">
                <a:latin typeface="Century Gothic"/>
                <a:cs typeface="Century Gothic"/>
              </a:rPr>
              <a:t> </a:t>
            </a:r>
            <a:r>
              <a:rPr sz="600" spc="-45" dirty="0">
                <a:latin typeface="Century Gothic"/>
                <a:cs typeface="Century Gothic"/>
              </a:rPr>
              <a:t>are  </a:t>
            </a:r>
            <a:r>
              <a:rPr sz="600" spc="-50" dirty="0">
                <a:latin typeface="Century Gothic"/>
                <a:cs typeface="Century Gothic"/>
              </a:rPr>
              <a:t>unavailable.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514" y="9474542"/>
            <a:ext cx="1090930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* </a:t>
            </a:r>
            <a:r>
              <a:rPr sz="600" spc="15" dirty="0">
                <a:latin typeface="Century Gothic"/>
                <a:cs typeface="Century Gothic"/>
              </a:rPr>
              <a:t>For </a:t>
            </a:r>
            <a:r>
              <a:rPr sz="600" spc="-60" dirty="0">
                <a:latin typeface="Century Gothic"/>
                <a:cs typeface="Century Gothic"/>
              </a:rPr>
              <a:t>case </a:t>
            </a:r>
            <a:r>
              <a:rPr sz="600" spc="-20" dirty="0">
                <a:latin typeface="Century Gothic"/>
                <a:cs typeface="Century Gothic"/>
              </a:rPr>
              <a:t>definition, </a:t>
            </a:r>
            <a:r>
              <a:rPr sz="600" spc="-40" dirty="0">
                <a:latin typeface="Century Gothic"/>
                <a:cs typeface="Century Gothic"/>
              </a:rPr>
              <a:t>see </a:t>
            </a:r>
            <a:r>
              <a:rPr sz="60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 https://wwwn.cdc.gov/nndss/  </a:t>
            </a:r>
            <a:r>
              <a:rPr sz="6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conditions/hepatitis-b-chronic/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7655" y="9487199"/>
            <a:ext cx="20485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25" dirty="0">
                <a:latin typeface="Century Gothic"/>
                <a:cs typeface="Century Gothic"/>
              </a:rPr>
              <a:t>N: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5" dirty="0">
                <a:latin typeface="Century Gothic"/>
                <a:cs typeface="Century Gothic"/>
              </a:rPr>
              <a:t>reportable.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30" dirty="0">
                <a:latin typeface="Century Gothic"/>
                <a:cs typeface="Century Gothic"/>
              </a:rPr>
              <a:t>disease </a:t>
            </a:r>
            <a:r>
              <a:rPr sz="600" dirty="0">
                <a:latin typeface="Century Gothic"/>
                <a:cs typeface="Century Gothic"/>
              </a:rPr>
              <a:t>or </a:t>
            </a:r>
            <a:r>
              <a:rPr sz="600" spc="-35" dirty="0">
                <a:latin typeface="Century Gothic"/>
                <a:cs typeface="Century Gothic"/>
              </a:rPr>
              <a:t>condition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7656" y="9578638"/>
            <a:ext cx="1325245" cy="20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was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0" dirty="0">
                <a:latin typeface="Century Gothic"/>
                <a:cs typeface="Century Gothic"/>
              </a:rPr>
              <a:t>reportable </a:t>
            </a:r>
            <a:r>
              <a:rPr sz="600" spc="-40" dirty="0">
                <a:latin typeface="Century Gothic"/>
                <a:cs typeface="Century Gothic"/>
              </a:rPr>
              <a:t>by </a:t>
            </a:r>
            <a:r>
              <a:rPr sz="600" spc="-50" dirty="0">
                <a:latin typeface="Century Gothic"/>
                <a:cs typeface="Century Gothic"/>
              </a:rPr>
              <a:t>law, </a:t>
            </a:r>
            <a:r>
              <a:rPr sz="600" spc="-25" dirty="0">
                <a:latin typeface="Century Gothic"/>
                <a:cs typeface="Century Gothic"/>
              </a:rPr>
              <a:t>statue, </a:t>
            </a:r>
            <a:r>
              <a:rPr sz="600" spc="-5" dirty="0">
                <a:latin typeface="Century Gothic"/>
                <a:cs typeface="Century Gothic"/>
              </a:rPr>
              <a:t>or  </a:t>
            </a:r>
            <a:r>
              <a:rPr sz="600" spc="-30" dirty="0">
                <a:latin typeface="Century Gothic"/>
                <a:cs typeface="Century Gothic"/>
              </a:rPr>
              <a:t>regulation </a:t>
            </a:r>
            <a:r>
              <a:rPr sz="600" spc="-5" dirty="0">
                <a:latin typeface="Century Gothic"/>
                <a:cs typeface="Century Gothic"/>
              </a:rPr>
              <a:t>in </a:t>
            </a:r>
            <a:r>
              <a:rPr sz="600" spc="-30" dirty="0">
                <a:latin typeface="Century Gothic"/>
                <a:cs typeface="Century Gothic"/>
              </a:rPr>
              <a:t>the </a:t>
            </a:r>
            <a:r>
              <a:rPr sz="600" spc="-20" dirty="0">
                <a:latin typeface="Century Gothic"/>
                <a:cs typeface="Century Gothic"/>
              </a:rPr>
              <a:t>reporting</a:t>
            </a:r>
            <a:r>
              <a:rPr sz="600" spc="-60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jurisdiction.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5601" y="338227"/>
            <a:ext cx="6845934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0">
              <a:spcBef>
                <a:spcPts val="100"/>
              </a:spcBef>
              <a:tabLst>
                <a:tab pos="5607050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74320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2.5.</a:t>
            </a:r>
            <a:r>
              <a:rPr sz="1400" b="1" spc="-13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cases*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chronic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65" dirty="0">
                <a:solidFill>
                  <a:srgbClr val="8C268A"/>
                </a:solidFill>
                <a:latin typeface="Lucida Sans"/>
                <a:cs typeface="Lucida Sans"/>
              </a:rPr>
              <a:t>B,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9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Lucida Sans"/>
                <a:cs typeface="Lucida Sans"/>
              </a:rPr>
              <a:t>state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or 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5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1" y="1323339"/>
          <a:ext cx="6854825" cy="744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3443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7366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Alabama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40" dirty="0">
                          <a:latin typeface="Lucida Sans"/>
                          <a:cs typeface="Lucida Sans"/>
                        </a:rPr>
                        <a:t>Alaska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Arizona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Arkansas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California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406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0.96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0.82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346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0.80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Colorado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Connecticut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Delaware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District of</a:t>
                      </a:r>
                      <a:r>
                        <a:rPr sz="750" b="1" spc="-4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Columbia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Florida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98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Georgia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Hawaii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1.47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1.50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Idaho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40" dirty="0">
                          <a:latin typeface="Lucida Sans"/>
                          <a:cs typeface="Lucida Sans"/>
                        </a:rPr>
                        <a:t>Illinois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Indiana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Iowa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Kansas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Kentucky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0.98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Louisiana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0.88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Maine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Maryland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Massachusetts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Michigan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Minnesota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Mississippi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Missouri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5" dirty="0">
                          <a:latin typeface="Lucida Sans"/>
                          <a:cs typeface="Lucida Sans"/>
                        </a:rPr>
                        <a:t>Montana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7" baseline="34722" dirty="0">
                          <a:latin typeface="Lucida Sans"/>
                          <a:cs typeface="Lucida Sans"/>
                        </a:rPr>
                        <a:t>¶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Nebraska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Nevada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New</a:t>
                      </a:r>
                      <a:r>
                        <a:rPr sz="750" b="1" spc="-4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Hampshire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7" baseline="34722" dirty="0">
                          <a:latin typeface="Lucida Sans"/>
                          <a:cs typeface="Lucida Sans"/>
                        </a:rPr>
                        <a:t>¶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New</a:t>
                      </a:r>
                      <a:r>
                        <a:rPr sz="750" b="1" spc="-4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20" dirty="0">
                          <a:latin typeface="Lucida Sans"/>
                          <a:cs typeface="Lucida Sans"/>
                        </a:rPr>
                        <a:t>Jersey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New</a:t>
                      </a:r>
                      <a:r>
                        <a:rPr sz="750" b="1" spc="-4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25" dirty="0">
                          <a:latin typeface="Lucida Sans"/>
                          <a:cs typeface="Lucida Sans"/>
                        </a:rPr>
                        <a:t>Mexico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7" baseline="34722" dirty="0">
                          <a:latin typeface="Lucida Sans"/>
                          <a:cs typeface="Lucida Sans"/>
                        </a:rPr>
                        <a:t>¶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New</a:t>
                      </a:r>
                      <a:r>
                        <a:rPr sz="750" b="1" spc="-65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50" dirty="0">
                          <a:latin typeface="Lucida Sans"/>
                          <a:cs typeface="Lucida Sans"/>
                        </a:rPr>
                        <a:t>York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North</a:t>
                      </a:r>
                      <a:r>
                        <a:rPr sz="750" b="1" spc="-3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Carolina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North</a:t>
                      </a:r>
                      <a:r>
                        <a:rPr sz="750" b="1" spc="-3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Dakota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Ohio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Oklahoma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0.95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0.95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1.16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Oregon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Pennsylvania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Rhode</a:t>
                      </a:r>
                      <a:r>
                        <a:rPr sz="750" b="1" spc="-30" dirty="0">
                          <a:latin typeface="Lucida Sans"/>
                          <a:cs typeface="Lucida Sans"/>
                        </a:rPr>
                        <a:t> Island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5" dirty="0">
                          <a:latin typeface="Lucida Sans"/>
                          <a:cs typeface="Lucida Sans"/>
                        </a:rPr>
                        <a:t>South</a:t>
                      </a:r>
                      <a:r>
                        <a:rPr sz="750" b="1" spc="-3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Carolina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38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5" dirty="0">
                          <a:latin typeface="Lucida Sans"/>
                          <a:cs typeface="Lucida Sans"/>
                        </a:rPr>
                        <a:t>South</a:t>
                      </a:r>
                      <a:r>
                        <a:rPr sz="750" b="1" spc="-3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Dakota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40" dirty="0">
                          <a:latin typeface="Lucida Sans"/>
                          <a:cs typeface="Lucida Sans"/>
                        </a:rPr>
                        <a:t>Tennessee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0.71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63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0.83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55" dirty="0">
                          <a:latin typeface="Lucida Sans"/>
                          <a:cs typeface="Lucida Sans"/>
                        </a:rPr>
                        <a:t>Texas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0.40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5" dirty="0">
                          <a:latin typeface="Lucida Sans"/>
                          <a:cs typeface="Lucida Sans"/>
                        </a:rPr>
                        <a:t>Utah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0" dirty="0">
                          <a:latin typeface="Lucida Sans"/>
                          <a:cs typeface="Lucida Sans"/>
                        </a:rPr>
                        <a:t>Vermont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3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35" dirty="0">
                          <a:latin typeface="Lucida Sans"/>
                          <a:cs typeface="Lucida Sans"/>
                        </a:rPr>
                        <a:t>Virginia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0.28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Washington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0.66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47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53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0.57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West</a:t>
                      </a:r>
                      <a:r>
                        <a:rPr sz="750" b="1" spc="-5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50" b="1" spc="-35" dirty="0">
                          <a:latin typeface="Lucida Sans"/>
                          <a:cs typeface="Lucida Sans"/>
                        </a:rPr>
                        <a:t>Virginia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0.89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1.26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Wisconsin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21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0.31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19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3807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-20" dirty="0">
                          <a:latin typeface="Lucida Sans"/>
                          <a:cs typeface="Lucida Sans"/>
                        </a:rPr>
                        <a:t>Wyoming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5"/>
                        </a:lnSpc>
                      </a:pPr>
                      <a:r>
                        <a:rPr sz="1125" b="1" spc="37" baseline="-18518" dirty="0">
                          <a:latin typeface="Lucida Sans"/>
                          <a:cs typeface="Lucida Sans"/>
                        </a:rPr>
                        <a:t>S</a:t>
                      </a:r>
                      <a:r>
                        <a:rPr sz="400" b="1" spc="25" dirty="0">
                          <a:latin typeface="Lucida Sans"/>
                          <a:cs typeface="Lucida Sans"/>
                        </a:rPr>
                        <a:t>¶</a:t>
                      </a:r>
                      <a:endParaRPr sz="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10" dirty="0">
                          <a:latin typeface="Lucida Sans"/>
                          <a:cs typeface="Lucida Sans"/>
                        </a:rPr>
                        <a:t>UR</a:t>
                      </a:r>
                      <a:r>
                        <a:rPr sz="600" b="1" spc="15" baseline="34722" dirty="0">
                          <a:latin typeface="Lucida Sans"/>
                          <a:cs typeface="Lucida Sans"/>
                        </a:rPr>
                        <a:t>§</a:t>
                      </a:r>
                      <a:endParaRPr sz="600" baseline="34722">
                        <a:latin typeface="Lucida Sans"/>
                        <a:cs typeface="Lucida Sans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38076">
                <a:tc>
                  <a:txBody>
                    <a:bodyPr/>
                    <a:lstStyle/>
                    <a:p>
                      <a:pPr marL="57150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1,837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0.50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1,707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0.46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1,690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0.45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1,727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0.46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1,649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0.43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48661" y="8915401"/>
            <a:ext cx="6882765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550" spc="-30" dirty="0">
                <a:latin typeface="Lucida Sans"/>
                <a:cs typeface="Lucida Sans"/>
              </a:rPr>
              <a:t>Source: </a:t>
            </a:r>
            <a:r>
              <a:rPr sz="550" spc="-55" dirty="0">
                <a:latin typeface="Lucida Sans"/>
                <a:cs typeface="Lucida Sans"/>
              </a:rPr>
              <a:t>CDC, </a:t>
            </a:r>
            <a:r>
              <a:rPr sz="550" spc="-30" dirty="0">
                <a:latin typeface="Lucida Sans"/>
                <a:cs typeface="Lucida Sans"/>
              </a:rPr>
              <a:t>National Center </a:t>
            </a:r>
            <a:r>
              <a:rPr sz="550" spc="-25" dirty="0">
                <a:latin typeface="Lucida Sans"/>
                <a:cs typeface="Lucida Sans"/>
              </a:rPr>
              <a:t>for </a:t>
            </a:r>
            <a:r>
              <a:rPr sz="550" spc="-30" dirty="0">
                <a:latin typeface="Lucida Sans"/>
                <a:cs typeface="Lucida Sans"/>
              </a:rPr>
              <a:t>Health Statistics, Multiple </a:t>
            </a:r>
            <a:r>
              <a:rPr sz="550" spc="-35" dirty="0">
                <a:latin typeface="Lucida Sans"/>
                <a:cs typeface="Lucida Sans"/>
              </a:rPr>
              <a:t>Cause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30" dirty="0">
                <a:latin typeface="Lucida Sans"/>
                <a:cs typeface="Lucida Sans"/>
              </a:rPr>
              <a:t>Death </a:t>
            </a:r>
            <a:r>
              <a:rPr sz="550" spc="-25" dirty="0">
                <a:latin typeface="Lucida Sans"/>
                <a:cs typeface="Lucida Sans"/>
              </a:rPr>
              <a:t>1999–2018 </a:t>
            </a:r>
            <a:r>
              <a:rPr sz="550" spc="-30" dirty="0">
                <a:latin typeface="Lucida Sans"/>
                <a:cs typeface="Lucida Sans"/>
              </a:rPr>
              <a:t>on </a:t>
            </a:r>
            <a:r>
              <a:rPr sz="550" spc="-50" dirty="0">
                <a:latin typeface="Lucida Sans"/>
                <a:cs typeface="Lucida Sans"/>
              </a:rPr>
              <a:t>CDC </a:t>
            </a:r>
            <a:r>
              <a:rPr sz="550" spc="-5" dirty="0">
                <a:latin typeface="Lucida Sans"/>
                <a:cs typeface="Lucida Sans"/>
              </a:rPr>
              <a:t>WONDER </a:t>
            </a:r>
            <a:r>
              <a:rPr sz="550" spc="-35" dirty="0">
                <a:latin typeface="Lucida Sans"/>
                <a:cs typeface="Lucida Sans"/>
              </a:rPr>
              <a:t>Online </a:t>
            </a:r>
            <a:r>
              <a:rPr sz="550" spc="-30" dirty="0">
                <a:latin typeface="Lucida Sans"/>
                <a:cs typeface="Lucida Sans"/>
              </a:rPr>
              <a:t>Database. </a:t>
            </a:r>
            <a:r>
              <a:rPr sz="550" spc="-25" dirty="0">
                <a:latin typeface="Lucida Sans"/>
                <a:cs typeface="Lucida Sans"/>
              </a:rPr>
              <a:t>Data are from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25" dirty="0">
                <a:latin typeface="Lucida Sans"/>
                <a:cs typeface="Lucida Sans"/>
              </a:rPr>
              <a:t>2014–2018 </a:t>
            </a:r>
            <a:r>
              <a:rPr sz="550" spc="-30" dirty="0">
                <a:latin typeface="Lucida Sans"/>
                <a:cs typeface="Lucida Sans"/>
              </a:rPr>
              <a:t>Multiple </a:t>
            </a:r>
            <a:r>
              <a:rPr sz="550" spc="-35" dirty="0">
                <a:latin typeface="Lucida Sans"/>
                <a:cs typeface="Lucida Sans"/>
              </a:rPr>
              <a:t>Cause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30" dirty="0">
                <a:latin typeface="Lucida Sans"/>
                <a:cs typeface="Lucida Sans"/>
              </a:rPr>
              <a:t>Death files </a:t>
            </a:r>
            <a:r>
              <a:rPr sz="550" spc="-25" dirty="0">
                <a:latin typeface="Lucida Sans"/>
                <a:cs typeface="Lucida Sans"/>
              </a:rPr>
              <a:t>and are based </a:t>
            </a:r>
            <a:r>
              <a:rPr sz="550" spc="-30" dirty="0">
                <a:latin typeface="Lucida Sans"/>
                <a:cs typeface="Lucida Sans"/>
              </a:rPr>
              <a:t>on information </a:t>
            </a:r>
            <a:r>
              <a:rPr sz="550" spc="-25" dirty="0">
                <a:latin typeface="Lucida Sans"/>
                <a:cs typeface="Lucida Sans"/>
              </a:rPr>
              <a:t>from </a:t>
            </a:r>
            <a:r>
              <a:rPr sz="550" spc="-40" dirty="0">
                <a:latin typeface="Lucida Sans"/>
                <a:cs typeface="Lucida Sans"/>
              </a:rPr>
              <a:t>all 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certificates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filed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vital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records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offices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fifty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states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District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Columbia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through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Vital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Statistics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Cooperative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Program.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Deaths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nonresidents</a:t>
            </a:r>
            <a:r>
              <a:rPr sz="550" spc="-50" dirty="0">
                <a:latin typeface="Lucida Sans"/>
                <a:cs typeface="Lucida Sans"/>
              </a:rPr>
              <a:t> (e.g., </a:t>
            </a:r>
            <a:r>
              <a:rPr sz="550" spc="-30" dirty="0">
                <a:latin typeface="Lucida Sans"/>
                <a:cs typeface="Lucida Sans"/>
              </a:rPr>
              <a:t>nonresident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aliens,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nationals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living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abroad,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residents 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15" dirty="0">
                <a:latin typeface="Lucida Sans"/>
                <a:cs typeface="Lucida Sans"/>
              </a:rPr>
              <a:t>Puerto </a:t>
            </a:r>
            <a:r>
              <a:rPr sz="550" spc="-35" dirty="0">
                <a:latin typeface="Lucida Sans"/>
                <a:cs typeface="Lucida Sans"/>
              </a:rPr>
              <a:t>Rico, Guam,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35" dirty="0">
                <a:latin typeface="Lucida Sans"/>
                <a:cs typeface="Lucida Sans"/>
              </a:rPr>
              <a:t>Virgin Islands, </a:t>
            </a:r>
            <a:r>
              <a:rPr sz="550" spc="-25" dirty="0">
                <a:latin typeface="Lucida Sans"/>
                <a:cs typeface="Lucida Sans"/>
              </a:rPr>
              <a:t>and other </a:t>
            </a:r>
            <a:r>
              <a:rPr sz="550" spc="-30" dirty="0">
                <a:latin typeface="Lucida Sans"/>
                <a:cs typeface="Lucida Sans"/>
              </a:rPr>
              <a:t>U.S. </a:t>
            </a:r>
            <a:r>
              <a:rPr sz="550" spc="-35" dirty="0">
                <a:latin typeface="Lucida Sans"/>
                <a:cs typeface="Lucida Sans"/>
              </a:rPr>
              <a:t>Territories) </a:t>
            </a:r>
            <a:r>
              <a:rPr sz="550" spc="-25" dirty="0">
                <a:latin typeface="Lucida Sans"/>
                <a:cs typeface="Lucida Sans"/>
              </a:rPr>
              <a:t>and fetal deaths are </a:t>
            </a:r>
            <a:r>
              <a:rPr sz="550" spc="-40" dirty="0">
                <a:latin typeface="Lucida Sans"/>
                <a:cs typeface="Lucida Sans"/>
              </a:rPr>
              <a:t>excluded. </a:t>
            </a:r>
            <a:r>
              <a:rPr sz="550" spc="-30" dirty="0">
                <a:latin typeface="Lucida Sans"/>
                <a:cs typeface="Lucida Sans"/>
              </a:rPr>
              <a:t>Numbers </a:t>
            </a:r>
            <a:r>
              <a:rPr sz="550" spc="-25" dirty="0">
                <a:latin typeface="Lucida Sans"/>
                <a:cs typeface="Lucida Sans"/>
              </a:rPr>
              <a:t>are </a:t>
            </a:r>
            <a:r>
              <a:rPr sz="550" spc="-35" dirty="0">
                <a:latin typeface="Lucida Sans"/>
                <a:cs typeface="Lucida Sans"/>
              </a:rPr>
              <a:t>slightly </a:t>
            </a:r>
            <a:r>
              <a:rPr sz="550" spc="-25" dirty="0">
                <a:latin typeface="Lucida Sans"/>
                <a:cs typeface="Lucida Sans"/>
              </a:rPr>
              <a:t>lower than </a:t>
            </a:r>
            <a:r>
              <a:rPr sz="550" spc="-35" dirty="0">
                <a:latin typeface="Lucida Sans"/>
                <a:cs typeface="Lucida Sans"/>
              </a:rPr>
              <a:t>previously </a:t>
            </a:r>
            <a:r>
              <a:rPr sz="550" spc="-25" dirty="0">
                <a:latin typeface="Lucida Sans"/>
                <a:cs typeface="Lucida Sans"/>
              </a:rPr>
              <a:t>reported for 2013–2016 </a:t>
            </a:r>
            <a:r>
              <a:rPr sz="550" spc="-30" dirty="0">
                <a:latin typeface="Lucida Sans"/>
                <a:cs typeface="Lucida Sans"/>
              </a:rPr>
              <a:t>due </a:t>
            </a:r>
            <a:r>
              <a:rPr sz="550" spc="-20" dirty="0">
                <a:latin typeface="Lucida Sans"/>
                <a:cs typeface="Lucida Sans"/>
              </a:rPr>
              <a:t>to NCHS </a:t>
            </a:r>
            <a:r>
              <a:rPr sz="550" spc="-30" dirty="0">
                <a:latin typeface="Lucida Sans"/>
                <a:cs typeface="Lucida Sans"/>
              </a:rPr>
              <a:t>standards which </a:t>
            </a:r>
            <a:r>
              <a:rPr sz="550" spc="-25" dirty="0">
                <a:latin typeface="Lucida Sans"/>
                <a:cs typeface="Lucida Sans"/>
              </a:rPr>
              <a:t>restrict </a:t>
            </a:r>
            <a:r>
              <a:rPr sz="550" spc="-35" dirty="0">
                <a:latin typeface="Lucida Sans"/>
                <a:cs typeface="Lucida Sans"/>
              </a:rPr>
              <a:t>displayed </a:t>
            </a:r>
            <a:r>
              <a:rPr sz="550" spc="-20" dirty="0">
                <a:latin typeface="Lucida Sans"/>
                <a:cs typeface="Lucida Sans"/>
              </a:rPr>
              <a:t>data to </a:t>
            </a:r>
            <a:r>
              <a:rPr sz="550" dirty="0">
                <a:latin typeface="Lucida Sans"/>
                <a:cs typeface="Lucida Sans"/>
              </a:rPr>
              <a:t>U</a:t>
            </a:r>
            <a:r>
              <a:rPr lang="en-US" sz="550" dirty="0">
                <a:latin typeface="Lucida Sans"/>
                <a:cs typeface="Lucida Sans"/>
              </a:rPr>
              <a:t>.</a:t>
            </a:r>
            <a:r>
              <a:rPr sz="550" dirty="0">
                <a:latin typeface="Lucida Sans"/>
                <a:cs typeface="Lucida Sans"/>
              </a:rPr>
              <a:t>S</a:t>
            </a:r>
            <a:r>
              <a:rPr lang="en-US" sz="550" dirty="0">
                <a:latin typeface="Lucida Sans"/>
                <a:cs typeface="Lucida Sans"/>
              </a:rPr>
              <a:t>.</a:t>
            </a:r>
            <a:r>
              <a:rPr sz="550" dirty="0">
                <a:latin typeface="Lucida Sans"/>
                <a:cs typeface="Lucida Sans"/>
              </a:rPr>
              <a:t>  </a:t>
            </a:r>
            <a:r>
              <a:rPr sz="550" spc="-35" dirty="0">
                <a:latin typeface="Lucida Sans"/>
                <a:cs typeface="Lucida Sans"/>
              </a:rPr>
              <a:t>residents.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Accessed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at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2"/>
              </a:rPr>
              <a:t>http://wonder.cdc.gov/mcd-icd10.htm</a:t>
            </a:r>
            <a:r>
              <a:rPr sz="550" spc="-40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l</a:t>
            </a:r>
            <a:r>
              <a:rPr sz="550" spc="-50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February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14,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2020.</a:t>
            </a:r>
            <a:r>
              <a:rPr sz="550" spc="-50" dirty="0">
                <a:latin typeface="Lucida Sans"/>
                <a:cs typeface="Lucida Sans"/>
              </a:rPr>
              <a:t> CDC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WONDER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dataset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documentation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technical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methods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can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be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accessed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at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3"/>
              </a:rPr>
              <a:t>https://wonder.cdc.gov/wonder/help/mcd.html#</a:t>
            </a:r>
            <a:r>
              <a:rPr sz="550" spc="-40" dirty="0">
                <a:latin typeface="Lucida Sans"/>
                <a:cs typeface="Lucida Sans"/>
              </a:rPr>
              <a:t>.</a:t>
            </a:r>
            <a:endParaRPr sz="550" dirty="0">
              <a:latin typeface="Lucida Sans"/>
              <a:cs typeface="Lucida Sans"/>
            </a:endParaRPr>
          </a:p>
          <a:p>
            <a:pPr marL="12700" marR="99060">
              <a:lnSpc>
                <a:spcPct val="106100"/>
              </a:lnSpc>
              <a:spcBef>
                <a:spcPts val="215"/>
              </a:spcBef>
            </a:pPr>
            <a:r>
              <a:rPr sz="550" spc="-60" dirty="0">
                <a:latin typeface="Lucida Sans"/>
                <a:cs typeface="Lucida Sans"/>
              </a:rPr>
              <a:t>* </a:t>
            </a:r>
            <a:r>
              <a:rPr sz="550" spc="-5" dirty="0">
                <a:latin typeface="Lucida Sans"/>
                <a:cs typeface="Lucida Sans"/>
              </a:rPr>
              <a:t>Rates </a:t>
            </a:r>
            <a:r>
              <a:rPr sz="550" spc="-15" dirty="0">
                <a:latin typeface="Lucida Sans"/>
                <a:cs typeface="Lucida Sans"/>
              </a:rPr>
              <a:t>are </a:t>
            </a:r>
            <a:r>
              <a:rPr sz="550" spc="-10" dirty="0">
                <a:latin typeface="Lucida Sans"/>
                <a:cs typeface="Lucida Sans"/>
              </a:rPr>
              <a:t>age-adjusted </a:t>
            </a:r>
            <a:r>
              <a:rPr sz="550" spc="-5" dirty="0">
                <a:latin typeface="Lucida Sans"/>
                <a:cs typeface="Lucida Sans"/>
              </a:rPr>
              <a:t>per </a:t>
            </a:r>
            <a:r>
              <a:rPr sz="550" spc="-25" dirty="0">
                <a:latin typeface="Lucida Sans"/>
                <a:cs typeface="Lucida Sans"/>
              </a:rPr>
              <a:t>100,000 </a:t>
            </a:r>
            <a:r>
              <a:rPr sz="550" spc="-15" dirty="0">
                <a:latin typeface="Lucida Sans"/>
                <a:cs typeface="Lucida Sans"/>
              </a:rPr>
              <a:t>U.S. </a:t>
            </a:r>
            <a:r>
              <a:rPr sz="550" spc="-10" dirty="0">
                <a:latin typeface="Lucida Sans"/>
                <a:cs typeface="Lucida Sans"/>
              </a:rPr>
              <a:t>standard </a:t>
            </a:r>
            <a:r>
              <a:rPr sz="550" spc="-15" dirty="0">
                <a:latin typeface="Lucida Sans"/>
                <a:cs typeface="Lucida Sans"/>
              </a:rPr>
              <a:t>population </a:t>
            </a:r>
            <a:r>
              <a:rPr sz="550" spc="-25" dirty="0">
                <a:latin typeface="Lucida Sans"/>
                <a:cs typeface="Lucida Sans"/>
              </a:rPr>
              <a:t>in </a:t>
            </a:r>
            <a:r>
              <a:rPr sz="550" spc="-20" dirty="0">
                <a:latin typeface="Lucida Sans"/>
                <a:cs typeface="Lucida Sans"/>
              </a:rPr>
              <a:t>2000 using </a:t>
            </a:r>
            <a:r>
              <a:rPr sz="550" spc="-10" dirty="0">
                <a:latin typeface="Lucida Sans"/>
                <a:cs typeface="Lucida Sans"/>
              </a:rPr>
              <a:t>the </a:t>
            </a:r>
            <a:r>
              <a:rPr sz="550" spc="-20" dirty="0">
                <a:latin typeface="Lucida Sans"/>
                <a:cs typeface="Lucida Sans"/>
              </a:rPr>
              <a:t>following </a:t>
            </a:r>
            <a:r>
              <a:rPr sz="550" spc="-15" dirty="0">
                <a:latin typeface="Lucida Sans"/>
                <a:cs typeface="Lucida Sans"/>
              </a:rPr>
              <a:t>age </a:t>
            </a:r>
            <a:r>
              <a:rPr sz="550" spc="-20" dirty="0">
                <a:latin typeface="Lucida Sans"/>
                <a:cs typeface="Lucida Sans"/>
              </a:rPr>
              <a:t>group </a:t>
            </a:r>
            <a:r>
              <a:rPr sz="550" spc="-15" dirty="0">
                <a:latin typeface="Lucida Sans"/>
                <a:cs typeface="Lucida Sans"/>
              </a:rPr>
              <a:t>distribution </a:t>
            </a:r>
            <a:r>
              <a:rPr sz="550" spc="-25" dirty="0">
                <a:latin typeface="Lucida Sans"/>
                <a:cs typeface="Lucida Sans"/>
              </a:rPr>
              <a:t>(in </a:t>
            </a:r>
            <a:r>
              <a:rPr sz="550" spc="-20" dirty="0">
                <a:latin typeface="Lucida Sans"/>
                <a:cs typeface="Lucida Sans"/>
              </a:rPr>
              <a:t>years): </a:t>
            </a:r>
            <a:r>
              <a:rPr sz="550" spc="-30" dirty="0">
                <a:latin typeface="Lucida Sans"/>
                <a:cs typeface="Lucida Sans"/>
              </a:rPr>
              <a:t>&lt;1, </a:t>
            </a:r>
            <a:r>
              <a:rPr sz="550" spc="-5" dirty="0">
                <a:latin typeface="Lucida Sans"/>
                <a:cs typeface="Lucida Sans"/>
              </a:rPr>
              <a:t>1–4, 5–14, </a:t>
            </a:r>
            <a:r>
              <a:rPr sz="550" spc="-10" dirty="0">
                <a:latin typeface="Lucida Sans"/>
                <a:cs typeface="Lucida Sans"/>
              </a:rPr>
              <a:t>15–24, 25–34, 35–44, 45–54, 55–64, 65–74, 75–84, and </a:t>
            </a:r>
            <a:r>
              <a:rPr sz="550" spc="-25" dirty="0">
                <a:latin typeface="Lucida Sans"/>
                <a:cs typeface="Lucida Sans"/>
              </a:rPr>
              <a:t>85+. </a:t>
            </a:r>
            <a:r>
              <a:rPr sz="550" dirty="0">
                <a:latin typeface="Lucida Sans"/>
                <a:cs typeface="Lucida Sans"/>
              </a:rPr>
              <a:t>For  </a:t>
            </a:r>
            <a:r>
              <a:rPr sz="550" spc="-10" dirty="0">
                <a:latin typeface="Lucida Sans"/>
                <a:cs typeface="Lucida Sans"/>
              </a:rPr>
              <a:t>age-adjusted death </a:t>
            </a:r>
            <a:r>
              <a:rPr sz="550" spc="-15" dirty="0">
                <a:latin typeface="Lucida Sans"/>
                <a:cs typeface="Lucida Sans"/>
              </a:rPr>
              <a:t>rates, </a:t>
            </a:r>
            <a:r>
              <a:rPr sz="550" spc="-10" dirty="0">
                <a:latin typeface="Lucida Sans"/>
                <a:cs typeface="Lucida Sans"/>
              </a:rPr>
              <a:t>the age-specific death rate </a:t>
            </a:r>
            <a:r>
              <a:rPr sz="550" spc="-25" dirty="0">
                <a:latin typeface="Lucida Sans"/>
                <a:cs typeface="Lucida Sans"/>
              </a:rPr>
              <a:t>is </a:t>
            </a:r>
            <a:r>
              <a:rPr sz="550" spc="-15" dirty="0">
                <a:latin typeface="Lucida Sans"/>
                <a:cs typeface="Lucida Sans"/>
              </a:rPr>
              <a:t>rounded </a:t>
            </a:r>
            <a:r>
              <a:rPr sz="550" spc="-10" dirty="0">
                <a:latin typeface="Lucida Sans"/>
                <a:cs typeface="Lucida Sans"/>
              </a:rPr>
              <a:t>to </a:t>
            </a:r>
            <a:r>
              <a:rPr sz="550" spc="-15" dirty="0">
                <a:latin typeface="Lucida Sans"/>
                <a:cs typeface="Lucida Sans"/>
              </a:rPr>
              <a:t>one decimal place before proceeding </a:t>
            </a:r>
            <a:r>
              <a:rPr sz="550" spc="-10" dirty="0">
                <a:latin typeface="Lucida Sans"/>
                <a:cs typeface="Lucida Sans"/>
              </a:rPr>
              <a:t>to the </a:t>
            </a:r>
            <a:r>
              <a:rPr sz="550" spc="-20" dirty="0">
                <a:latin typeface="Lucida Sans"/>
                <a:cs typeface="Lucida Sans"/>
              </a:rPr>
              <a:t>next </a:t>
            </a:r>
            <a:r>
              <a:rPr sz="550" spc="-10" dirty="0">
                <a:latin typeface="Lucida Sans"/>
                <a:cs typeface="Lucida Sans"/>
              </a:rPr>
              <a:t>step </a:t>
            </a:r>
            <a:r>
              <a:rPr sz="550" spc="-25" dirty="0">
                <a:latin typeface="Lucida Sans"/>
                <a:cs typeface="Lucida Sans"/>
              </a:rPr>
              <a:t>in </a:t>
            </a:r>
            <a:r>
              <a:rPr sz="550" spc="-10" dirty="0">
                <a:latin typeface="Lucida Sans"/>
                <a:cs typeface="Lucida Sans"/>
              </a:rPr>
              <a:t>the </a:t>
            </a:r>
            <a:r>
              <a:rPr sz="550" spc="-15" dirty="0">
                <a:latin typeface="Lucida Sans"/>
                <a:cs typeface="Lucida Sans"/>
              </a:rPr>
              <a:t>calculation </a:t>
            </a:r>
            <a:r>
              <a:rPr sz="550" spc="-10" dirty="0">
                <a:latin typeface="Lucida Sans"/>
                <a:cs typeface="Lucida Sans"/>
              </a:rPr>
              <a:t>of age-adjusted death rates for </a:t>
            </a:r>
            <a:r>
              <a:rPr sz="550" spc="-5" dirty="0">
                <a:latin typeface="Lucida Sans"/>
                <a:cs typeface="Lucida Sans"/>
              </a:rPr>
              <a:t>NCHS </a:t>
            </a:r>
            <a:r>
              <a:rPr sz="550" spc="-15" dirty="0">
                <a:latin typeface="Lucida Sans"/>
                <a:cs typeface="Lucida Sans"/>
              </a:rPr>
              <a:t>Multiple </a:t>
            </a:r>
            <a:r>
              <a:rPr sz="550" spc="-20" dirty="0">
                <a:latin typeface="Lucida Sans"/>
                <a:cs typeface="Lucida Sans"/>
              </a:rPr>
              <a:t>Cause </a:t>
            </a:r>
            <a:r>
              <a:rPr sz="550" spc="-10" dirty="0">
                <a:latin typeface="Lucida Sans"/>
                <a:cs typeface="Lucida Sans"/>
              </a:rPr>
              <a:t>of </a:t>
            </a:r>
            <a:r>
              <a:rPr sz="550" spc="-15" dirty="0">
                <a:latin typeface="Lucida Sans"/>
                <a:cs typeface="Lucida Sans"/>
              </a:rPr>
              <a:t>Death </a:t>
            </a:r>
            <a:r>
              <a:rPr sz="550" spc="-20" dirty="0">
                <a:latin typeface="Lucida Sans"/>
                <a:cs typeface="Lucida Sans"/>
              </a:rPr>
              <a:t>on </a:t>
            </a:r>
            <a:r>
              <a:rPr sz="550" spc="-35" dirty="0">
                <a:latin typeface="Lucida Sans"/>
                <a:cs typeface="Lucida Sans"/>
              </a:rPr>
              <a:t>CDC  </a:t>
            </a:r>
            <a:r>
              <a:rPr sz="550" spc="5" dirty="0">
                <a:latin typeface="Lucida Sans"/>
                <a:cs typeface="Lucida Sans"/>
              </a:rPr>
              <a:t>WONDER.</a:t>
            </a:r>
            <a:r>
              <a:rPr sz="550" spc="-4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This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rounding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step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may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affect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precision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of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rates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calculated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for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small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numbers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of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deaths.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Missing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data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are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not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included.</a:t>
            </a:r>
            <a:endParaRPr sz="550" dirty="0">
              <a:latin typeface="Lucida Sans"/>
              <a:cs typeface="Lucida Sans"/>
            </a:endParaRPr>
          </a:p>
          <a:p>
            <a:pPr marL="12700" marR="614680">
              <a:lnSpc>
                <a:spcPct val="138800"/>
              </a:lnSpc>
            </a:pPr>
            <a:r>
              <a:rPr sz="550" spc="-130" dirty="0">
                <a:latin typeface="Lucida Sans"/>
                <a:cs typeface="Lucida Sans"/>
              </a:rPr>
              <a:t>† </a:t>
            </a:r>
            <a:r>
              <a:rPr sz="550" spc="-20" dirty="0">
                <a:latin typeface="Lucida Sans"/>
                <a:cs typeface="Lucida Sans"/>
              </a:rPr>
              <a:t>Cause </a:t>
            </a:r>
            <a:r>
              <a:rPr sz="550" spc="-10" dirty="0">
                <a:latin typeface="Lucida Sans"/>
                <a:cs typeface="Lucida Sans"/>
              </a:rPr>
              <a:t>of death </a:t>
            </a:r>
            <a:r>
              <a:rPr sz="550" spc="-25" dirty="0">
                <a:latin typeface="Lucida Sans"/>
                <a:cs typeface="Lucida Sans"/>
              </a:rPr>
              <a:t>is </a:t>
            </a:r>
            <a:r>
              <a:rPr sz="550" spc="-15" dirty="0">
                <a:latin typeface="Lucida Sans"/>
                <a:cs typeface="Lucida Sans"/>
              </a:rPr>
              <a:t>defined as one </a:t>
            </a:r>
            <a:r>
              <a:rPr sz="550" spc="-10" dirty="0">
                <a:latin typeface="Lucida Sans"/>
                <a:cs typeface="Lucida Sans"/>
              </a:rPr>
              <a:t>of the </a:t>
            </a:r>
            <a:r>
              <a:rPr sz="550" spc="-15" dirty="0">
                <a:latin typeface="Lucida Sans"/>
                <a:cs typeface="Lucida Sans"/>
              </a:rPr>
              <a:t>multiple causes </a:t>
            </a:r>
            <a:r>
              <a:rPr sz="550" spc="-10" dirty="0">
                <a:latin typeface="Lucida Sans"/>
                <a:cs typeface="Lucida Sans"/>
              </a:rPr>
              <a:t>of death and </a:t>
            </a:r>
            <a:r>
              <a:rPr sz="550" spc="-25" dirty="0">
                <a:latin typeface="Lucida Sans"/>
                <a:cs typeface="Lucida Sans"/>
              </a:rPr>
              <a:t>is </a:t>
            </a:r>
            <a:r>
              <a:rPr sz="550" spc="-10" dirty="0">
                <a:latin typeface="Lucida Sans"/>
                <a:cs typeface="Lucida Sans"/>
              </a:rPr>
              <a:t>based </a:t>
            </a:r>
            <a:r>
              <a:rPr sz="550" spc="-20" dirty="0">
                <a:latin typeface="Lucida Sans"/>
                <a:cs typeface="Lucida Sans"/>
              </a:rPr>
              <a:t>on </a:t>
            </a:r>
            <a:r>
              <a:rPr sz="550" spc="-10" dirty="0">
                <a:latin typeface="Lucida Sans"/>
                <a:cs typeface="Lucida Sans"/>
              </a:rPr>
              <a:t>the </a:t>
            </a:r>
            <a:r>
              <a:rPr sz="550" spc="-15" dirty="0">
                <a:latin typeface="Lucida Sans"/>
                <a:cs typeface="Lucida Sans"/>
              </a:rPr>
              <a:t>International </a:t>
            </a:r>
            <a:r>
              <a:rPr sz="550" spc="-20" dirty="0">
                <a:latin typeface="Lucida Sans"/>
                <a:cs typeface="Lucida Sans"/>
              </a:rPr>
              <a:t>Classification </a:t>
            </a:r>
            <a:r>
              <a:rPr sz="550" spc="-10" dirty="0">
                <a:latin typeface="Lucida Sans"/>
                <a:cs typeface="Lucida Sans"/>
              </a:rPr>
              <a:t>of </a:t>
            </a:r>
            <a:r>
              <a:rPr sz="550" spc="-20" dirty="0">
                <a:latin typeface="Lucida Sans"/>
                <a:cs typeface="Lucida Sans"/>
              </a:rPr>
              <a:t>Diseases, </a:t>
            </a:r>
            <a:r>
              <a:rPr sz="550" spc="-15" dirty="0">
                <a:latin typeface="Lucida Sans"/>
                <a:cs typeface="Lucida Sans"/>
              </a:rPr>
              <a:t>10th Revision </a:t>
            </a:r>
            <a:r>
              <a:rPr sz="550" spc="-10" dirty="0">
                <a:latin typeface="Lucida Sans"/>
                <a:cs typeface="Lucida Sans"/>
              </a:rPr>
              <a:t>(ICD-10) </a:t>
            </a:r>
            <a:r>
              <a:rPr sz="550" spc="-15" dirty="0">
                <a:latin typeface="Lucida Sans"/>
                <a:cs typeface="Lucida Sans"/>
              </a:rPr>
              <a:t>codes </a:t>
            </a:r>
            <a:r>
              <a:rPr sz="550" spc="-10" dirty="0">
                <a:latin typeface="Lucida Sans"/>
                <a:cs typeface="Lucida Sans"/>
              </a:rPr>
              <a:t>B16, </a:t>
            </a:r>
            <a:r>
              <a:rPr sz="550" spc="-15" dirty="0">
                <a:latin typeface="Lucida Sans"/>
                <a:cs typeface="Lucida Sans"/>
              </a:rPr>
              <a:t>B17.0, B18.0, </a:t>
            </a:r>
            <a:r>
              <a:rPr sz="550" spc="-10" dirty="0">
                <a:latin typeface="Lucida Sans"/>
                <a:cs typeface="Lucida Sans"/>
              </a:rPr>
              <a:t>B18.1 </a:t>
            </a:r>
            <a:r>
              <a:rPr sz="550" spc="-15" dirty="0">
                <a:latin typeface="Lucida Sans"/>
                <a:cs typeface="Lucida Sans"/>
              </a:rPr>
              <a:t>(hepatitis </a:t>
            </a:r>
            <a:r>
              <a:rPr sz="550" spc="-10" dirty="0">
                <a:latin typeface="Lucida Sans"/>
                <a:cs typeface="Lucida Sans"/>
              </a:rPr>
              <a:t>B).  </a:t>
            </a:r>
            <a:r>
              <a:rPr sz="550" spc="15" dirty="0">
                <a:latin typeface="Lucida Sans"/>
                <a:cs typeface="Lucida Sans"/>
              </a:rPr>
              <a:t>UR</a:t>
            </a:r>
            <a:r>
              <a:rPr sz="450" spc="22" baseline="37037" dirty="0">
                <a:latin typeface="Lucida Sans"/>
                <a:cs typeface="Lucida Sans"/>
              </a:rPr>
              <a:t>§</a:t>
            </a:r>
            <a:r>
              <a:rPr sz="450" spc="75" baseline="37037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Unreliable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rate: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Rates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where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death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counts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were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less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than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20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were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not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displayed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due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to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the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instability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associated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with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those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rates.</a:t>
            </a:r>
            <a:endParaRPr sz="550" dirty="0">
              <a:latin typeface="Lucida Sans"/>
              <a:cs typeface="Lucida Sans"/>
            </a:endParaRPr>
          </a:p>
          <a:p>
            <a:pPr marL="12700">
              <a:spcBef>
                <a:spcPts val="254"/>
              </a:spcBef>
            </a:pPr>
            <a:r>
              <a:rPr sz="550" spc="15" dirty="0">
                <a:latin typeface="Lucida Sans"/>
                <a:cs typeface="Lucida Sans"/>
              </a:rPr>
              <a:t>S</a:t>
            </a:r>
            <a:r>
              <a:rPr sz="450" spc="22" baseline="37037" dirty="0">
                <a:latin typeface="Lucida Sans"/>
                <a:cs typeface="Lucida Sans"/>
              </a:rPr>
              <a:t>¶</a:t>
            </a:r>
            <a:r>
              <a:rPr sz="450" spc="75" baseline="37037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Suppressed: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Sub-national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data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representing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fewer</a:t>
            </a:r>
            <a:r>
              <a:rPr sz="550" spc="-4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than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ten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deaths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(0-9)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are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suppressed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or</a:t>
            </a:r>
            <a:r>
              <a:rPr sz="550" spc="-35" dirty="0">
                <a:latin typeface="Lucida Sans"/>
                <a:cs typeface="Lucida Sans"/>
              </a:rPr>
              <a:t> CDC</a:t>
            </a:r>
            <a:r>
              <a:rPr sz="550" spc="-40" dirty="0">
                <a:latin typeface="Lucida Sans"/>
                <a:cs typeface="Lucida Sans"/>
              </a:rPr>
              <a:t> </a:t>
            </a:r>
            <a:r>
              <a:rPr sz="550" spc="15" dirty="0">
                <a:latin typeface="Lucida Sans"/>
                <a:cs typeface="Lucida Sans"/>
              </a:rPr>
              <a:t>WONDER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did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not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have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the</a:t>
            </a:r>
            <a:r>
              <a:rPr sz="550" spc="-3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functionality</a:t>
            </a:r>
            <a:r>
              <a:rPr sz="550" spc="-4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to</a:t>
            </a:r>
            <a:r>
              <a:rPr sz="550" spc="-2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calculate</a:t>
            </a:r>
            <a:r>
              <a:rPr sz="550" spc="-3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rates.</a:t>
            </a:r>
            <a:endParaRPr sz="55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5010" y="261078"/>
            <a:ext cx="7031991" cy="909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18415" indent="-635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2.6.</a:t>
            </a:r>
            <a:r>
              <a:rPr sz="1400" b="1" spc="-13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7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rate*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deaths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>
                <a:solidFill>
                  <a:srgbClr val="8C268A"/>
                </a:solidFill>
                <a:latin typeface="Lucida Sans"/>
                <a:cs typeface="Lucida Sans"/>
              </a:rPr>
              <a:t>with</a:t>
            </a:r>
            <a:r>
              <a:rPr sz="1400" b="1" spc="-135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4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Lucida Sans"/>
                <a:cs typeface="Lucida Sans"/>
              </a:rPr>
              <a:t>B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listed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as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a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cause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5" dirty="0">
                <a:solidFill>
                  <a:srgbClr val="8C268A"/>
                </a:solidFill>
                <a:latin typeface="Lucida Sans"/>
                <a:cs typeface="Lucida Sans"/>
              </a:rPr>
              <a:t>death† </a:t>
            </a:r>
            <a:r>
              <a:rPr sz="1400" b="1" spc="-60">
                <a:solidFill>
                  <a:srgbClr val="8C268A"/>
                </a:solidFill>
                <a:latin typeface="Lucida Sans"/>
                <a:cs typeface="Lucida Sans"/>
              </a:rPr>
              <a:t>among</a:t>
            </a:r>
            <a:r>
              <a:rPr sz="1400" b="1" spc="-14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20">
                <a:solidFill>
                  <a:srgbClr val="8C268A"/>
                </a:solidFill>
                <a:latin typeface="Lucida Sans"/>
                <a:cs typeface="Lucida Sans"/>
              </a:rPr>
              <a:t>U</a:t>
            </a:r>
            <a:r>
              <a:rPr lang="en-US" sz="1400" b="1" spc="20">
                <a:solidFill>
                  <a:srgbClr val="8C268A"/>
                </a:solidFill>
                <a:latin typeface="Lucida Sans"/>
                <a:cs typeface="Lucida Sans"/>
              </a:rPr>
              <a:t>.</a:t>
            </a:r>
            <a:r>
              <a:rPr sz="1400" b="1" spc="20">
                <a:solidFill>
                  <a:srgbClr val="8C268A"/>
                </a:solidFill>
                <a:latin typeface="Lucida Sans"/>
                <a:cs typeface="Lucida Sans"/>
              </a:rPr>
              <a:t>S</a:t>
            </a:r>
            <a:r>
              <a:rPr lang="en-US" sz="1400" b="1" spc="20">
                <a:solidFill>
                  <a:srgbClr val="8C268A"/>
                </a:solidFill>
                <a:latin typeface="Lucida Sans"/>
                <a:cs typeface="Lucida Sans"/>
              </a:rPr>
              <a:t>.</a:t>
            </a:r>
            <a:r>
              <a:rPr sz="1400" b="1" spc="-14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residents,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year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2014–2018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92350" y="41084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8105" y="41084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6595" y="421790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0839" y="38947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6807" y="24003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3045" y="259583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66811" y="240038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252" y="890885"/>
            <a:ext cx="11533192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2.8.</a:t>
            </a:r>
            <a:r>
              <a:rPr sz="2416" b="1" spc="-78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Rate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deaths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with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B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listed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26" dirty="0">
                <a:solidFill>
                  <a:srgbClr val="8C268A"/>
                </a:solidFill>
                <a:latin typeface="Tahoma"/>
                <a:cs typeface="Tahoma"/>
              </a:rPr>
              <a:t>as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a </a:t>
            </a:r>
            <a:r>
              <a:rPr sz="2416" b="1" spc="-26" dirty="0">
                <a:solidFill>
                  <a:srgbClr val="8C268A"/>
                </a:solidFill>
                <a:latin typeface="Tahoma"/>
                <a:cs typeface="Tahoma"/>
              </a:rPr>
              <a:t>cause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death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>
                <a:solidFill>
                  <a:srgbClr val="8C268A"/>
                </a:solidFill>
                <a:latin typeface="Tahoma"/>
                <a:cs typeface="Tahoma"/>
              </a:rPr>
              <a:t>among  </a:t>
            </a:r>
            <a:r>
              <a:rPr sz="2416" b="1" spc="-26">
                <a:solidFill>
                  <a:srgbClr val="8C268A"/>
                </a:solidFill>
                <a:latin typeface="Tahoma"/>
                <a:cs typeface="Tahoma"/>
              </a:rPr>
              <a:t>U</a:t>
            </a:r>
            <a:r>
              <a:rPr lang="en-US" sz="2416" b="1" spc="-26">
                <a:solidFill>
                  <a:srgbClr val="8C268A"/>
                </a:solidFill>
                <a:latin typeface="Tahoma"/>
                <a:cs typeface="Tahoma"/>
              </a:rPr>
              <a:t>.</a:t>
            </a:r>
            <a:r>
              <a:rPr sz="2416" b="1" spc="-26">
                <a:solidFill>
                  <a:srgbClr val="8C268A"/>
                </a:solidFill>
                <a:latin typeface="Tahoma"/>
                <a:cs typeface="Tahoma"/>
              </a:rPr>
              <a:t>S</a:t>
            </a:r>
            <a:r>
              <a:rPr lang="en-US" sz="2416" b="1" spc="-26">
                <a:solidFill>
                  <a:srgbClr val="8C268A"/>
                </a:solidFill>
                <a:latin typeface="Tahoma"/>
                <a:cs typeface="Tahoma"/>
              </a:rPr>
              <a:t>.</a:t>
            </a:r>
            <a:r>
              <a:rPr sz="2416" b="1" spc="-86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residents,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jurisdiction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and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year</a:t>
            </a:r>
            <a:r>
              <a:rPr sz="2416" b="1" spc="-147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2018</a:t>
            </a:r>
            <a:endParaRPr sz="2416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2177" y="1745511"/>
            <a:ext cx="7391400" cy="4772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1219200" y="9267721"/>
            <a:ext cx="10128524" cy="4046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69" dirty="0">
                <a:latin typeface="Century Gothic"/>
                <a:cs typeface="Century Gothic"/>
              </a:rPr>
              <a:t>Center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Health </a:t>
            </a:r>
            <a:r>
              <a:rPr sz="1208" dirty="0">
                <a:latin typeface="Century Gothic"/>
                <a:cs typeface="Century Gothic"/>
              </a:rPr>
              <a:t>Statistics, </a:t>
            </a:r>
            <a:r>
              <a:rPr sz="1208" spc="-17" dirty="0">
                <a:latin typeface="Century Gothic"/>
                <a:cs typeface="Century Gothic"/>
              </a:rPr>
              <a:t>Multiple </a:t>
            </a:r>
            <a:r>
              <a:rPr sz="1208" spc="-95" dirty="0">
                <a:latin typeface="Century Gothic"/>
                <a:cs typeface="Century Gothic"/>
              </a:rPr>
              <a:t>Cause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78" dirty="0">
                <a:latin typeface="Century Gothic"/>
                <a:cs typeface="Century Gothic"/>
              </a:rPr>
              <a:t>Death </a:t>
            </a:r>
            <a:r>
              <a:rPr sz="1208" spc="43" dirty="0">
                <a:latin typeface="Century Gothic"/>
                <a:cs typeface="Century Gothic"/>
              </a:rPr>
              <a:t>2018 </a:t>
            </a:r>
            <a:r>
              <a:rPr sz="1208" spc="-60" dirty="0">
                <a:latin typeface="Century Gothic"/>
                <a:cs typeface="Century Gothic"/>
              </a:rPr>
              <a:t>on </a:t>
            </a:r>
            <a:r>
              <a:rPr sz="1208" spc="-181" dirty="0">
                <a:latin typeface="Century Gothic"/>
                <a:cs typeface="Century Gothic"/>
              </a:rPr>
              <a:t>CDC </a:t>
            </a:r>
            <a:r>
              <a:rPr sz="1208" spc="-9" dirty="0">
                <a:latin typeface="Century Gothic"/>
                <a:cs typeface="Century Gothic"/>
              </a:rPr>
              <a:t>WONDER </a:t>
            </a:r>
            <a:r>
              <a:rPr sz="1208" spc="-52" dirty="0">
                <a:latin typeface="Century Gothic"/>
                <a:cs typeface="Century Gothic"/>
              </a:rPr>
              <a:t>Online </a:t>
            </a:r>
            <a:r>
              <a:rPr sz="1208" spc="-86" dirty="0">
                <a:latin typeface="Century Gothic"/>
                <a:cs typeface="Century Gothic"/>
              </a:rPr>
              <a:t>Database. </a:t>
            </a:r>
            <a:r>
              <a:rPr sz="1208" spc="-35" dirty="0">
                <a:latin typeface="Century Gothic"/>
                <a:cs typeface="Century Gothic"/>
              </a:rPr>
              <a:t>Unreliable </a:t>
            </a:r>
            <a:r>
              <a:rPr sz="1208" spc="-17" dirty="0">
                <a:latin typeface="Century Gothic"/>
                <a:cs typeface="Century Gothic"/>
              </a:rPr>
              <a:t>rates </a:t>
            </a:r>
            <a:r>
              <a:rPr sz="1208" spc="-60" dirty="0">
                <a:latin typeface="Century Gothic"/>
                <a:cs typeface="Century Gothic"/>
              </a:rPr>
              <a:t>where </a:t>
            </a:r>
            <a:r>
              <a:rPr sz="1208" spc="-86" dirty="0">
                <a:latin typeface="Century Gothic"/>
                <a:cs typeface="Century Gothic"/>
              </a:rPr>
              <a:t>death  </a:t>
            </a:r>
            <a:r>
              <a:rPr sz="1208" spc="-43" dirty="0">
                <a:latin typeface="Century Gothic"/>
                <a:cs typeface="Century Gothic"/>
              </a:rPr>
              <a:t>counts </a:t>
            </a:r>
            <a:r>
              <a:rPr sz="1208" spc="-69" dirty="0">
                <a:latin typeface="Century Gothic"/>
                <a:cs typeface="Century Gothic"/>
              </a:rPr>
              <a:t>were </a:t>
            </a:r>
            <a:r>
              <a:rPr sz="1208" spc="26" dirty="0">
                <a:latin typeface="Century Gothic"/>
                <a:cs typeface="Century Gothic"/>
              </a:rPr>
              <a:t>less </a:t>
            </a:r>
            <a:r>
              <a:rPr sz="1208" spc="-52" dirty="0">
                <a:latin typeface="Century Gothic"/>
                <a:cs typeface="Century Gothic"/>
              </a:rPr>
              <a:t>than </a:t>
            </a:r>
            <a:r>
              <a:rPr sz="1208" spc="43" dirty="0">
                <a:latin typeface="Century Gothic"/>
                <a:cs typeface="Century Gothic"/>
              </a:rPr>
              <a:t>20 </a:t>
            </a:r>
            <a:r>
              <a:rPr sz="1208" spc="-69" dirty="0">
                <a:latin typeface="Century Gothic"/>
                <a:cs typeface="Century Gothic"/>
              </a:rPr>
              <a:t>were </a:t>
            </a:r>
            <a:r>
              <a:rPr sz="1208" spc="-35" dirty="0">
                <a:latin typeface="Century Gothic"/>
                <a:cs typeface="Century Gothic"/>
              </a:rPr>
              <a:t>not </a:t>
            </a:r>
            <a:r>
              <a:rPr sz="1208" spc="-60" dirty="0">
                <a:latin typeface="Century Gothic"/>
                <a:cs typeface="Century Gothic"/>
              </a:rPr>
              <a:t>displayed </a:t>
            </a:r>
            <a:r>
              <a:rPr sz="1208" spc="-95" dirty="0">
                <a:latin typeface="Century Gothic"/>
                <a:cs typeface="Century Gothic"/>
              </a:rPr>
              <a:t>due </a:t>
            </a:r>
            <a:r>
              <a:rPr sz="1208" spc="-26" dirty="0">
                <a:latin typeface="Century Gothic"/>
                <a:cs typeface="Century Gothic"/>
              </a:rPr>
              <a:t>to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dirty="0">
                <a:latin typeface="Century Gothic"/>
                <a:cs typeface="Century Gothic"/>
              </a:rPr>
              <a:t>instability </a:t>
            </a:r>
            <a:r>
              <a:rPr sz="1208" spc="-60" dirty="0">
                <a:latin typeface="Century Gothic"/>
                <a:cs typeface="Century Gothic"/>
              </a:rPr>
              <a:t>associated </a:t>
            </a:r>
            <a:r>
              <a:rPr sz="1208" dirty="0">
                <a:latin typeface="Century Gothic"/>
                <a:cs typeface="Century Gothic"/>
              </a:rPr>
              <a:t>with </a:t>
            </a:r>
            <a:r>
              <a:rPr sz="1208" spc="-26" dirty="0">
                <a:latin typeface="Century Gothic"/>
                <a:cs typeface="Century Gothic"/>
              </a:rPr>
              <a:t>those</a:t>
            </a:r>
            <a:r>
              <a:rPr sz="1208" spc="-164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rates.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2483" y="40070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0134" y="40070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2183" y="65912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80348" y="65912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64018" y="67801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05850" y="62226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05560" y="36439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33577" y="39812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05567" y="36440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EAF798E-715C-4C12-A9CB-9CA611E17AA1}"/>
              </a:ext>
            </a:extLst>
          </p:cNvPr>
          <p:cNvSpPr/>
          <p:nvPr/>
        </p:nvSpPr>
        <p:spPr>
          <a:xfrm>
            <a:off x="3240003" y="6728166"/>
            <a:ext cx="6665997" cy="2415834"/>
          </a:xfrm>
          <a:custGeom>
            <a:avLst/>
            <a:gdLst/>
            <a:ahLst/>
            <a:cxnLst/>
            <a:rect l="l" t="t" r="r" b="b"/>
            <a:pathLst>
              <a:path w="6227445" h="2231390">
                <a:moveTo>
                  <a:pt x="0" y="0"/>
                </a:moveTo>
                <a:lnTo>
                  <a:pt x="6227064" y="0"/>
                </a:lnTo>
                <a:lnTo>
                  <a:pt x="6227064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264746B3-CE5D-44AB-973D-A3708680102D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6785182"/>
          <a:ext cx="6564137" cy="2305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279">
                <a:tc>
                  <a:txBody>
                    <a:bodyPr/>
                    <a:lstStyle/>
                    <a:p>
                      <a:pPr marL="183515" marR="137160" indent="-43815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olor 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Key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362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149225" indent="-95250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Cases/100,000  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Population</a:t>
                      </a:r>
                      <a:endParaRPr sz="850" dirty="0">
                        <a:latin typeface="Tahoma"/>
                        <a:cs typeface="Tahoma"/>
                      </a:endParaRPr>
                    </a:p>
                  </a:txBody>
                  <a:tcPr marL="0" marR="0" marT="5362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States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1374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B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50" dirty="0">
                          <a:latin typeface="Arial"/>
                          <a:cs typeface="Arial"/>
                        </a:rPr>
                        <a:t>0-0.33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998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IL,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MI, 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MO,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NC,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OH,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PA,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VA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998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909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40" dirty="0">
                          <a:latin typeface="Arial"/>
                          <a:cs typeface="Arial"/>
                        </a:rPr>
                        <a:t>&gt;0.33-0.41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AZ, 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FL,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GA, 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MA,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NJ,</a:t>
                      </a:r>
                      <a:r>
                        <a:rPr sz="9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3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40" dirty="0">
                          <a:latin typeface="Arial"/>
                          <a:cs typeface="Arial"/>
                        </a:rPr>
                        <a:t>&gt;0.41-0.52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MD,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MN,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NV,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NY,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OR,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SC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D41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40" dirty="0">
                          <a:latin typeface="Arial"/>
                          <a:cs typeface="Arial"/>
                        </a:rPr>
                        <a:t>&gt;0.52-0.68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CA,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LA,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MS,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TN,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WA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A252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40" dirty="0">
                          <a:latin typeface="Arial"/>
                          <a:cs typeface="Arial"/>
                        </a:rPr>
                        <a:t>&gt;0.68-1.26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55" dirty="0">
                          <a:latin typeface="Arial"/>
                          <a:cs typeface="Arial"/>
                        </a:rPr>
                        <a:t>KY,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OK,</a:t>
                      </a:r>
                      <a:r>
                        <a:rPr sz="9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WV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6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Unreliable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rate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AL, AK,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AR, 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CT,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DE,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DC,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HI,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ID,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IA, 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KS, 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ME,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MT, NE,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NH,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NM,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ND,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RI,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SD,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UT, VT, 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WI,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WY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7311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1" y="1527810"/>
          <a:ext cx="6851645" cy="7332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4339">
                <a:tc rowSpan="2">
                  <a:txBody>
                    <a:bodyPr/>
                    <a:lstStyle/>
                    <a:p>
                      <a:pPr marL="265430" marR="262890" indent="15240">
                        <a:lnSpc>
                          <a:spcPct val="111100"/>
                        </a:lnSpc>
                        <a:spcBef>
                          <a:spcPts val="725"/>
                        </a:spcBef>
                      </a:pP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Demographic  cha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eristic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9207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2014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2015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494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494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9385" marR="155575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9385" marR="15621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0495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9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5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Age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group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(years)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0–34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0.02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(0.02-0.03)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0.02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(0.01-</a:t>
                      </a:r>
                      <a:r>
                        <a:rPr sz="7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0.03)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0.03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(0.02-0.04)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0.02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(0.01-0.03)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0.02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(0.01-0.03)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0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35–44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126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(0.26-0.37)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(0.24-0.34)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(0.23-0.34)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(0.21-0.31)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(0.24-0.35)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45–54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384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0.88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(0.80-0.97)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(0.68-0.85)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(0.67-0.84)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(0.68-0.85)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283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0.68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(0.60-0.76)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55–64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682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1.7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(1.57-1.83)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1.49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(1.37-1.61)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(1.28-1.50)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548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1.3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(1.20-1.41)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(1.12-1.34)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65–74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(1.21-1.49)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382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(1.25-1.53)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383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(1.20-1.47)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1.4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(1.27-1.54)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(1.25-1.52)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50" dirty="0">
                          <a:latin typeface="Arial"/>
                          <a:cs typeface="Arial"/>
                        </a:rPr>
                        <a:t>75+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(1.12-1.44)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236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1.17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(1.02-1.32)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252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(1.07-1.37)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303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1.43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(1.27-1.59)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(1.08-1.38)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Race/ethnicity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30" dirty="0">
                          <a:latin typeface="Arial"/>
                          <a:cs typeface="Arial"/>
                        </a:rPr>
                        <a:t>White,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819"/>
                        </a:lnSpc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851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(0.30-0.46)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805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(0.26-0.30)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767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(0.27-0.31)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(0.26-0.30)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(0.25-0.29)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Black,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819"/>
                        </a:lnSpc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0.81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(0.72-0.89)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(0.67-0.84)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(0.65-0.81)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(0.66-0.83)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304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(0.62-0.79)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31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(0.33-0.46)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136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(0.25-0.36)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109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(0.21-0.32)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(0.23-0.33)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 marR="151130">
                        <a:lnSpc>
                          <a:spcPts val="800"/>
                        </a:lnSpc>
                        <a:spcBef>
                          <a:spcPts val="250"/>
                        </a:spcBef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Asian/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Pacific 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Islander, 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2.69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(2.44-2.93)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2.23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(2.01-2.45)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(2.16-2.60)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492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(2.23-2.67)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439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2.1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(1.90-2.30)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 marR="128270">
                        <a:lnSpc>
                          <a:spcPts val="800"/>
                        </a:lnSpc>
                        <a:spcBef>
                          <a:spcPts val="25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American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Indian/</a:t>
                      </a:r>
                      <a:r>
                        <a:rPr sz="7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Alaska 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Native,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22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22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22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22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675" b="1" spc="22" baseline="30864" dirty="0">
                          <a:latin typeface="Arial"/>
                          <a:cs typeface="Arial"/>
                        </a:rPr>
                        <a:t>§</a:t>
                      </a:r>
                      <a:endParaRPr sz="675" baseline="30864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35" dirty="0">
                          <a:latin typeface="Arial"/>
                          <a:cs typeface="Arial"/>
                        </a:rPr>
                        <a:t>Male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1,301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(0.70-0.78)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1,270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(0.66-0.74)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1,231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0.67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(0.64-0.71)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1,275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(0.66-0.74)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1,191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0.65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(0.61-0.69)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Female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536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437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(0.19-0.23)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459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(0.20-0.24)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452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(0.20-0.25)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458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(0.20-0.24)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49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7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DHHS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Region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Boston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(0.33-0.54)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(0.34-0.54)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(0.21-0.37)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(0.27-0.46)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(0.26-0.45)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2: </a:t>
                      </a:r>
                      <a:r>
                        <a:rPr sz="700" b="1" spc="3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York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196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(0.50-0.67)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163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(0.41-0.56)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177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(0.43-0.59)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166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(0.39-0.54)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(0.36-0.51)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3: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Philadelphia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137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(0.31-0.44)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126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(0.28-0.41)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(0.26-0.38)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(0.29-0.41)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4: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Atlanta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347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(0.41-0.51)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(0.38-0.48)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(0.39-0.49)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(0.41-0.50)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346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(0.40-0.50)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5: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Chicago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182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(0.25-0.34)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193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(0.27-0.36)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(0.25-0.33)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184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(0.24-0.33)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174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(0.24-0.33)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6: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Dallas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249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(0.51-0.66)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(0.43-0.56)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(0.44-0.57)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247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(0.48-0.62)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(0.41-0.53)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7: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Kansas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City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(0.19-0.37)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(0.19-0.36)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(0.24-0.44)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(0.22-0.39)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(0.29-0.48)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8: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Denver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(0.23-0.45)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(0.25-0.47)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(0.19-0.38)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0.37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(0.27-0.49)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0.25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(0.17-0.35)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Region 9: San</a:t>
                      </a:r>
                      <a:r>
                        <a:rPr sz="7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Francisco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479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1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0.88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(0.80-0.97)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1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(0.65-0.79)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1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0.73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(0.66-0.80)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393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1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0.69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(0.62-0.76)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21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0.62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(0.56-0.69)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10: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Seattle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(0.45-0.70)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94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(0.45-0.69)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(0.40-0.63)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86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0.52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(0.41-0.64)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0.47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(0.37-0.59)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700" b="1" spc="20" dirty="0">
                          <a:latin typeface="Century Gothic"/>
                          <a:cs typeface="Century Gothic"/>
                        </a:rPr>
                        <a:t>Overall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7155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1,837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0.5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(0.47-0.52)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50" dirty="0">
                          <a:latin typeface="Century Gothic"/>
                          <a:cs typeface="Century Gothic"/>
                        </a:rPr>
                        <a:t>1,707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0.46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(0.44-0.49)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1,690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0.45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marL="1270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(0.43-0.48)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1,727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0.46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marL="1270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(0.44-0.49)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1,649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0.43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(0.41-0.45)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54293" y="8991601"/>
            <a:ext cx="6866890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550" spc="-30" dirty="0">
                <a:latin typeface="Lucida Sans"/>
                <a:cs typeface="Lucida Sans"/>
              </a:rPr>
              <a:t>Source: </a:t>
            </a:r>
            <a:r>
              <a:rPr sz="550" spc="-55" dirty="0">
                <a:latin typeface="Lucida Sans"/>
                <a:cs typeface="Lucida Sans"/>
              </a:rPr>
              <a:t>CDC, </a:t>
            </a:r>
            <a:r>
              <a:rPr sz="550" spc="-30" dirty="0">
                <a:latin typeface="Lucida Sans"/>
                <a:cs typeface="Lucida Sans"/>
              </a:rPr>
              <a:t>National Center </a:t>
            </a:r>
            <a:r>
              <a:rPr sz="550" spc="-25" dirty="0">
                <a:latin typeface="Lucida Sans"/>
                <a:cs typeface="Lucida Sans"/>
              </a:rPr>
              <a:t>for </a:t>
            </a:r>
            <a:r>
              <a:rPr sz="550" spc="-30" dirty="0">
                <a:latin typeface="Lucida Sans"/>
                <a:cs typeface="Lucida Sans"/>
              </a:rPr>
              <a:t>Health Statistics, Multiple </a:t>
            </a:r>
            <a:r>
              <a:rPr sz="550" spc="-35" dirty="0">
                <a:latin typeface="Lucida Sans"/>
                <a:cs typeface="Lucida Sans"/>
              </a:rPr>
              <a:t>Cause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30" dirty="0">
                <a:latin typeface="Lucida Sans"/>
                <a:cs typeface="Lucida Sans"/>
              </a:rPr>
              <a:t>Death </a:t>
            </a:r>
            <a:r>
              <a:rPr sz="550" spc="-25" dirty="0">
                <a:latin typeface="Lucida Sans"/>
                <a:cs typeface="Lucida Sans"/>
              </a:rPr>
              <a:t>1999–2018 </a:t>
            </a:r>
            <a:r>
              <a:rPr sz="550" spc="-30" dirty="0">
                <a:latin typeface="Lucida Sans"/>
                <a:cs typeface="Lucida Sans"/>
              </a:rPr>
              <a:t>on </a:t>
            </a:r>
            <a:r>
              <a:rPr sz="550" spc="-50" dirty="0">
                <a:latin typeface="Lucida Sans"/>
                <a:cs typeface="Lucida Sans"/>
              </a:rPr>
              <a:t>CDC </a:t>
            </a:r>
            <a:r>
              <a:rPr sz="550" spc="-5" dirty="0">
                <a:latin typeface="Lucida Sans"/>
                <a:cs typeface="Lucida Sans"/>
              </a:rPr>
              <a:t>WONDER </a:t>
            </a:r>
            <a:r>
              <a:rPr sz="550" spc="-35" dirty="0">
                <a:latin typeface="Lucida Sans"/>
                <a:cs typeface="Lucida Sans"/>
              </a:rPr>
              <a:t>Online </a:t>
            </a:r>
            <a:r>
              <a:rPr sz="550" spc="-30" dirty="0">
                <a:latin typeface="Lucida Sans"/>
                <a:cs typeface="Lucida Sans"/>
              </a:rPr>
              <a:t>Database. </a:t>
            </a:r>
            <a:r>
              <a:rPr sz="550" spc="-25" dirty="0">
                <a:latin typeface="Lucida Sans"/>
                <a:cs typeface="Lucida Sans"/>
              </a:rPr>
              <a:t>Data are from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25" dirty="0">
                <a:latin typeface="Lucida Sans"/>
                <a:cs typeface="Lucida Sans"/>
              </a:rPr>
              <a:t>2014–2018 </a:t>
            </a:r>
            <a:r>
              <a:rPr sz="550" spc="-30" dirty="0">
                <a:latin typeface="Lucida Sans"/>
                <a:cs typeface="Lucida Sans"/>
              </a:rPr>
              <a:t>Multiple </a:t>
            </a:r>
            <a:r>
              <a:rPr sz="550" spc="-35" dirty="0">
                <a:latin typeface="Lucida Sans"/>
                <a:cs typeface="Lucida Sans"/>
              </a:rPr>
              <a:t>Cause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30" dirty="0">
                <a:latin typeface="Lucida Sans"/>
                <a:cs typeface="Lucida Sans"/>
              </a:rPr>
              <a:t>Death files </a:t>
            </a:r>
            <a:r>
              <a:rPr sz="550" spc="-25" dirty="0">
                <a:latin typeface="Lucida Sans"/>
                <a:cs typeface="Lucida Sans"/>
              </a:rPr>
              <a:t>and are based </a:t>
            </a:r>
            <a:r>
              <a:rPr sz="550" spc="-30" dirty="0">
                <a:latin typeface="Lucida Sans"/>
                <a:cs typeface="Lucida Sans"/>
              </a:rPr>
              <a:t>on information </a:t>
            </a:r>
            <a:r>
              <a:rPr sz="550" spc="-25" dirty="0">
                <a:latin typeface="Lucida Sans"/>
                <a:cs typeface="Lucida Sans"/>
              </a:rPr>
              <a:t>from </a:t>
            </a:r>
            <a:r>
              <a:rPr sz="550" spc="-40" dirty="0">
                <a:latin typeface="Lucida Sans"/>
                <a:cs typeface="Lucida Sans"/>
              </a:rPr>
              <a:t>all 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certificates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filed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vital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records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offices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fifty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states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District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Columbia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through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Vital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Statistics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Cooperative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Program.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Deaths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nonresidents</a:t>
            </a:r>
            <a:r>
              <a:rPr sz="550" spc="-50" dirty="0">
                <a:latin typeface="Lucida Sans"/>
                <a:cs typeface="Lucida Sans"/>
              </a:rPr>
              <a:t> (e.g., </a:t>
            </a:r>
            <a:r>
              <a:rPr sz="550" spc="-30" dirty="0">
                <a:latin typeface="Lucida Sans"/>
                <a:cs typeface="Lucida Sans"/>
              </a:rPr>
              <a:t>nonresident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aliens,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nationals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living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abroad,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residents  </a:t>
            </a:r>
            <a:r>
              <a:rPr sz="550" spc="-20" dirty="0">
                <a:latin typeface="Lucida Sans"/>
                <a:cs typeface="Lucida Sans"/>
              </a:rPr>
              <a:t>of </a:t>
            </a:r>
            <a:r>
              <a:rPr sz="550" spc="-15" dirty="0">
                <a:latin typeface="Lucida Sans"/>
                <a:cs typeface="Lucida Sans"/>
              </a:rPr>
              <a:t>Puerto </a:t>
            </a:r>
            <a:r>
              <a:rPr sz="550" spc="-35" dirty="0">
                <a:latin typeface="Lucida Sans"/>
                <a:cs typeface="Lucida Sans"/>
              </a:rPr>
              <a:t>Rico, Guam,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35" dirty="0">
                <a:latin typeface="Lucida Sans"/>
                <a:cs typeface="Lucida Sans"/>
              </a:rPr>
              <a:t>Virgin Islands, </a:t>
            </a:r>
            <a:r>
              <a:rPr sz="550" spc="-25" dirty="0">
                <a:latin typeface="Lucida Sans"/>
                <a:cs typeface="Lucida Sans"/>
              </a:rPr>
              <a:t>and other </a:t>
            </a:r>
            <a:r>
              <a:rPr sz="550" spc="-30" dirty="0">
                <a:latin typeface="Lucida Sans"/>
                <a:cs typeface="Lucida Sans"/>
              </a:rPr>
              <a:t>U.S. </a:t>
            </a:r>
            <a:r>
              <a:rPr sz="550" spc="-35" dirty="0">
                <a:latin typeface="Lucida Sans"/>
                <a:cs typeface="Lucida Sans"/>
              </a:rPr>
              <a:t>Territories) </a:t>
            </a:r>
            <a:r>
              <a:rPr sz="550" spc="-25" dirty="0">
                <a:latin typeface="Lucida Sans"/>
                <a:cs typeface="Lucida Sans"/>
              </a:rPr>
              <a:t>and fetal deaths are </a:t>
            </a:r>
            <a:r>
              <a:rPr sz="550" spc="-40" dirty="0">
                <a:latin typeface="Lucida Sans"/>
                <a:cs typeface="Lucida Sans"/>
              </a:rPr>
              <a:t>excluded. </a:t>
            </a:r>
            <a:r>
              <a:rPr sz="550" spc="-30" dirty="0">
                <a:latin typeface="Lucida Sans"/>
                <a:cs typeface="Lucida Sans"/>
              </a:rPr>
              <a:t>Numbers </a:t>
            </a:r>
            <a:r>
              <a:rPr sz="550" spc="-25" dirty="0">
                <a:latin typeface="Lucida Sans"/>
                <a:cs typeface="Lucida Sans"/>
              </a:rPr>
              <a:t>are </a:t>
            </a:r>
            <a:r>
              <a:rPr sz="550" spc="-35" dirty="0">
                <a:latin typeface="Lucida Sans"/>
                <a:cs typeface="Lucida Sans"/>
              </a:rPr>
              <a:t>slightly </a:t>
            </a:r>
            <a:r>
              <a:rPr sz="550" spc="-25" dirty="0">
                <a:latin typeface="Lucida Sans"/>
                <a:cs typeface="Lucida Sans"/>
              </a:rPr>
              <a:t>lower than </a:t>
            </a:r>
            <a:r>
              <a:rPr sz="550" spc="-35" dirty="0">
                <a:latin typeface="Lucida Sans"/>
                <a:cs typeface="Lucida Sans"/>
              </a:rPr>
              <a:t>previously </a:t>
            </a:r>
            <a:r>
              <a:rPr sz="550" spc="-25" dirty="0">
                <a:latin typeface="Lucida Sans"/>
                <a:cs typeface="Lucida Sans"/>
              </a:rPr>
              <a:t>reported for 2013–2016 </a:t>
            </a:r>
            <a:r>
              <a:rPr sz="550" spc="-30" dirty="0">
                <a:latin typeface="Lucida Sans"/>
                <a:cs typeface="Lucida Sans"/>
              </a:rPr>
              <a:t>due </a:t>
            </a:r>
            <a:r>
              <a:rPr sz="550" spc="-20" dirty="0">
                <a:latin typeface="Lucida Sans"/>
                <a:cs typeface="Lucida Sans"/>
              </a:rPr>
              <a:t>to NCHS </a:t>
            </a:r>
            <a:r>
              <a:rPr sz="550" spc="-30" dirty="0">
                <a:latin typeface="Lucida Sans"/>
                <a:cs typeface="Lucida Sans"/>
              </a:rPr>
              <a:t>standards which </a:t>
            </a:r>
            <a:r>
              <a:rPr sz="550" spc="-25" dirty="0">
                <a:latin typeface="Lucida Sans"/>
                <a:cs typeface="Lucida Sans"/>
              </a:rPr>
              <a:t>restrict </a:t>
            </a:r>
            <a:r>
              <a:rPr sz="550" spc="-35" dirty="0">
                <a:latin typeface="Lucida Sans"/>
                <a:cs typeface="Lucida Sans"/>
              </a:rPr>
              <a:t>displayed </a:t>
            </a:r>
            <a:r>
              <a:rPr sz="550" spc="-20" dirty="0">
                <a:latin typeface="Lucida Sans"/>
                <a:cs typeface="Lucida Sans"/>
              </a:rPr>
              <a:t>data </a:t>
            </a:r>
            <a:r>
              <a:rPr sz="550" spc="-20">
                <a:latin typeface="Lucida Sans"/>
                <a:cs typeface="Lucida Sans"/>
              </a:rPr>
              <a:t>to </a:t>
            </a:r>
            <a:r>
              <a:rPr sz="550">
                <a:latin typeface="Lucida Sans"/>
                <a:cs typeface="Lucida Sans"/>
              </a:rPr>
              <a:t>U</a:t>
            </a:r>
            <a:r>
              <a:rPr lang="en-US" sz="550">
                <a:latin typeface="Lucida Sans"/>
                <a:cs typeface="Lucida Sans"/>
              </a:rPr>
              <a:t>.</a:t>
            </a:r>
            <a:r>
              <a:rPr sz="550">
                <a:latin typeface="Lucida Sans"/>
                <a:cs typeface="Lucida Sans"/>
              </a:rPr>
              <a:t>S</a:t>
            </a:r>
            <a:r>
              <a:rPr lang="en-US" sz="550">
                <a:latin typeface="Lucida Sans"/>
                <a:cs typeface="Lucida Sans"/>
              </a:rPr>
              <a:t>.</a:t>
            </a:r>
            <a:r>
              <a:rPr sz="550">
                <a:latin typeface="Lucida Sans"/>
                <a:cs typeface="Lucida Sans"/>
              </a:rPr>
              <a:t>  </a:t>
            </a:r>
            <a:r>
              <a:rPr sz="550" spc="-35" dirty="0">
                <a:latin typeface="Lucida Sans"/>
                <a:cs typeface="Lucida Sans"/>
              </a:rPr>
              <a:t>residents.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Accessed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at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2"/>
              </a:rPr>
              <a:t>http://wonder.cdc.gov/mcd-icd10.htm</a:t>
            </a:r>
            <a:r>
              <a:rPr sz="550" spc="-40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l</a:t>
            </a:r>
            <a:r>
              <a:rPr sz="550" spc="-55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February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14,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2020.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50" dirty="0">
                <a:latin typeface="Lucida Sans"/>
                <a:cs typeface="Lucida Sans"/>
              </a:rPr>
              <a:t>CDC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5" dirty="0">
                <a:latin typeface="Lucida Sans"/>
                <a:cs typeface="Lucida Sans"/>
              </a:rPr>
              <a:t>WONDER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dataset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documentation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technical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methods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can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be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accessed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at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3"/>
              </a:rPr>
              <a:t>https://wonder.cdc.gov/wonder/help/mcd.html#</a:t>
            </a:r>
            <a:r>
              <a:rPr sz="550" spc="-40" dirty="0">
                <a:latin typeface="Lucida Sans"/>
                <a:cs typeface="Lucida Sans"/>
              </a:rPr>
              <a:t>.</a:t>
            </a:r>
            <a:endParaRPr sz="550" dirty="0">
              <a:latin typeface="Lucida Sans"/>
              <a:cs typeface="Lucida Sans"/>
            </a:endParaRPr>
          </a:p>
          <a:p>
            <a:pPr marL="12700" marR="82550">
              <a:lnSpc>
                <a:spcPct val="106100"/>
              </a:lnSpc>
              <a:spcBef>
                <a:spcPts val="285"/>
              </a:spcBef>
            </a:pPr>
            <a:r>
              <a:rPr sz="550" spc="-60" dirty="0">
                <a:latin typeface="Lucida Sans"/>
                <a:cs typeface="Lucida Sans"/>
              </a:rPr>
              <a:t>* </a:t>
            </a:r>
            <a:r>
              <a:rPr sz="550" spc="-15" dirty="0">
                <a:latin typeface="Lucida Sans"/>
                <a:cs typeface="Lucida Sans"/>
              </a:rPr>
              <a:t>Rates </a:t>
            </a:r>
            <a:r>
              <a:rPr sz="550" spc="-25" dirty="0">
                <a:latin typeface="Lucida Sans"/>
                <a:cs typeface="Lucida Sans"/>
              </a:rPr>
              <a:t>for </a:t>
            </a:r>
            <a:r>
              <a:rPr sz="550" spc="-40" dirty="0">
                <a:latin typeface="Lucida Sans"/>
                <a:cs typeface="Lucida Sans"/>
              </a:rPr>
              <a:t>race/ethnicity, </a:t>
            </a:r>
            <a:r>
              <a:rPr sz="550" spc="-50" dirty="0">
                <a:latin typeface="Lucida Sans"/>
                <a:cs typeface="Lucida Sans"/>
              </a:rPr>
              <a:t>sex, </a:t>
            </a:r>
            <a:r>
              <a:rPr sz="550" spc="-25" dirty="0">
                <a:latin typeface="Lucida Sans"/>
                <a:cs typeface="Lucida Sans"/>
              </a:rPr>
              <a:t>and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35" dirty="0">
                <a:latin typeface="Lucida Sans"/>
                <a:cs typeface="Lucida Sans"/>
              </a:rPr>
              <a:t>overall </a:t>
            </a:r>
            <a:r>
              <a:rPr sz="550" spc="-25" dirty="0">
                <a:latin typeface="Lucida Sans"/>
                <a:cs typeface="Lucida Sans"/>
              </a:rPr>
              <a:t>total are age-adjusted </a:t>
            </a:r>
            <a:r>
              <a:rPr sz="550" spc="-20" dirty="0">
                <a:latin typeface="Lucida Sans"/>
                <a:cs typeface="Lucida Sans"/>
              </a:rPr>
              <a:t>per </a:t>
            </a:r>
            <a:r>
              <a:rPr sz="550" spc="-40" dirty="0">
                <a:latin typeface="Lucida Sans"/>
                <a:cs typeface="Lucida Sans"/>
              </a:rPr>
              <a:t>100,000 </a:t>
            </a:r>
            <a:r>
              <a:rPr sz="550" spc="-30" dirty="0">
                <a:latin typeface="Lucida Sans"/>
                <a:cs typeface="Lucida Sans"/>
              </a:rPr>
              <a:t>U.S. </a:t>
            </a:r>
            <a:r>
              <a:rPr sz="550" spc="-25" dirty="0">
                <a:latin typeface="Lucida Sans"/>
                <a:cs typeface="Lucida Sans"/>
              </a:rPr>
              <a:t>standard </a:t>
            </a:r>
            <a:r>
              <a:rPr sz="550" spc="-35" dirty="0">
                <a:latin typeface="Lucida Sans"/>
                <a:cs typeface="Lucida Sans"/>
              </a:rPr>
              <a:t>population in 2000 </a:t>
            </a:r>
            <a:r>
              <a:rPr sz="550" spc="-40" dirty="0">
                <a:latin typeface="Lucida Sans"/>
                <a:cs typeface="Lucida Sans"/>
              </a:rPr>
              <a:t>using </a:t>
            </a:r>
            <a:r>
              <a:rPr sz="550" spc="-20" dirty="0">
                <a:latin typeface="Lucida Sans"/>
                <a:cs typeface="Lucida Sans"/>
              </a:rPr>
              <a:t>the </a:t>
            </a:r>
            <a:r>
              <a:rPr sz="550" spc="-35" dirty="0">
                <a:latin typeface="Lucida Sans"/>
                <a:cs typeface="Lucida Sans"/>
              </a:rPr>
              <a:t>following </a:t>
            </a:r>
            <a:r>
              <a:rPr sz="550" spc="-25" dirty="0">
                <a:latin typeface="Lucida Sans"/>
                <a:cs typeface="Lucida Sans"/>
              </a:rPr>
              <a:t>age </a:t>
            </a:r>
            <a:r>
              <a:rPr sz="550" spc="-35" dirty="0">
                <a:latin typeface="Lucida Sans"/>
                <a:cs typeface="Lucida Sans"/>
              </a:rPr>
              <a:t>group distribution (in years): </a:t>
            </a:r>
            <a:r>
              <a:rPr sz="550" spc="-40" dirty="0">
                <a:latin typeface="Lucida Sans"/>
                <a:cs typeface="Lucida Sans"/>
              </a:rPr>
              <a:t>&lt;1, </a:t>
            </a:r>
            <a:r>
              <a:rPr sz="550" spc="-20" dirty="0">
                <a:latin typeface="Lucida Sans"/>
                <a:cs typeface="Lucida Sans"/>
              </a:rPr>
              <a:t>1–4, 5–14, </a:t>
            </a:r>
            <a:r>
              <a:rPr sz="550" spc="-25" dirty="0">
                <a:latin typeface="Lucida Sans"/>
                <a:cs typeface="Lucida Sans"/>
              </a:rPr>
              <a:t>15–24, 25–34, 35–44, 45–54, 55–64,  65–74,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75–84,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85+.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For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age-adjusted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rates,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age-specific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4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rate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rounded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to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decimal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place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before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proceeding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to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4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next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step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calculation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age-adjusted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rates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for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NCHS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Multiple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Cause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  </a:t>
            </a:r>
            <a:r>
              <a:rPr sz="550" spc="-30" dirty="0">
                <a:latin typeface="Lucida Sans"/>
                <a:cs typeface="Lucida Sans"/>
              </a:rPr>
              <a:t>Death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50" dirty="0">
                <a:latin typeface="Lucida Sans"/>
                <a:cs typeface="Lucida Sans"/>
              </a:rPr>
              <a:t>CDC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10" dirty="0">
                <a:latin typeface="Lucida Sans"/>
                <a:cs typeface="Lucida Sans"/>
              </a:rPr>
              <a:t>WONDER.</a:t>
            </a:r>
            <a:r>
              <a:rPr sz="550" spc="-8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This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rounding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step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may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affect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precision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rates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calculated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for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small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numbers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deaths.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Missing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data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are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not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included.</a:t>
            </a:r>
            <a:endParaRPr sz="550" dirty="0">
              <a:latin typeface="Lucida Sans"/>
              <a:cs typeface="Lucida Sans"/>
            </a:endParaRPr>
          </a:p>
          <a:p>
            <a:pPr marL="12700" marR="1007744">
              <a:lnSpc>
                <a:spcPct val="149700"/>
              </a:lnSpc>
            </a:pPr>
            <a:r>
              <a:rPr sz="550" spc="-130" dirty="0">
                <a:latin typeface="Lucida Sans"/>
                <a:cs typeface="Lucida Sans"/>
              </a:rPr>
              <a:t>†</a:t>
            </a:r>
            <a:r>
              <a:rPr sz="550" spc="-9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Cause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defined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multiple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causes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and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based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on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International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Classification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of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40" dirty="0">
                <a:latin typeface="Lucida Sans"/>
                <a:cs typeface="Lucida Sans"/>
              </a:rPr>
              <a:t>Diseases,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10th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Revision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(ICD-10)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codes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B16,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B17.0,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B18.0,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B18.1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(hepatitis</a:t>
            </a:r>
            <a:r>
              <a:rPr sz="550" spc="-5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B).  </a:t>
            </a:r>
            <a:r>
              <a:rPr sz="550" spc="5" dirty="0">
                <a:latin typeface="Lucida Sans"/>
                <a:cs typeface="Lucida Sans"/>
              </a:rPr>
              <a:t>UR</a:t>
            </a:r>
            <a:r>
              <a:rPr sz="450" spc="7" baseline="37037" dirty="0">
                <a:latin typeface="Lucida Sans"/>
                <a:cs typeface="Lucida Sans"/>
              </a:rPr>
              <a:t>§</a:t>
            </a:r>
            <a:r>
              <a:rPr sz="450" spc="37" baseline="37037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Unreliable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rate: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15" dirty="0">
                <a:latin typeface="Lucida Sans"/>
                <a:cs typeface="Lucida Sans"/>
              </a:rPr>
              <a:t>Rates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where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death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counts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were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less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than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20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were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not</a:t>
            </a:r>
            <a:r>
              <a:rPr sz="550" spc="-60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displayed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due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to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0" dirty="0">
                <a:latin typeface="Lucida Sans"/>
                <a:cs typeface="Lucida Sans"/>
              </a:rPr>
              <a:t>the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5" dirty="0">
                <a:latin typeface="Lucida Sans"/>
                <a:cs typeface="Lucida Sans"/>
              </a:rPr>
              <a:t>instability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associated</a:t>
            </a:r>
            <a:r>
              <a:rPr sz="550" spc="-70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with</a:t>
            </a:r>
            <a:r>
              <a:rPr sz="550" spc="-65" dirty="0">
                <a:latin typeface="Lucida Sans"/>
                <a:cs typeface="Lucida Sans"/>
              </a:rPr>
              <a:t> </a:t>
            </a:r>
            <a:r>
              <a:rPr sz="550" spc="-25" dirty="0">
                <a:latin typeface="Lucida Sans"/>
                <a:cs typeface="Lucida Sans"/>
              </a:rPr>
              <a:t>those</a:t>
            </a:r>
            <a:r>
              <a:rPr sz="550" spc="-55" dirty="0">
                <a:latin typeface="Lucida Sans"/>
                <a:cs typeface="Lucida Sans"/>
              </a:rPr>
              <a:t> </a:t>
            </a:r>
            <a:r>
              <a:rPr sz="550" spc="-30" dirty="0">
                <a:latin typeface="Lucida Sans"/>
                <a:cs typeface="Lucida Sans"/>
              </a:rPr>
              <a:t>rates.</a:t>
            </a:r>
            <a:endParaRPr sz="55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0" y="220980"/>
            <a:ext cx="6946900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1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/>
            <a:r>
              <a:rPr sz="1400" b="1" spc="-5" dirty="0">
                <a:solidFill>
                  <a:srgbClr val="005E6E"/>
                </a:solidFill>
                <a:latin typeface="Century Gothic"/>
                <a:cs typeface="Century Gothic"/>
              </a:rPr>
              <a:t>Table</a:t>
            </a:r>
            <a:r>
              <a:rPr sz="1400" b="1" spc="-35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45" dirty="0">
                <a:solidFill>
                  <a:srgbClr val="005E6E"/>
                </a:solidFill>
                <a:latin typeface="Century Gothic"/>
                <a:cs typeface="Century Gothic"/>
              </a:rPr>
              <a:t>2.7.</a:t>
            </a:r>
            <a:r>
              <a:rPr sz="1400" b="1" spc="-30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Number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rate*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25" dirty="0">
                <a:solidFill>
                  <a:srgbClr val="8C268A"/>
                </a:solidFill>
                <a:latin typeface="Century Gothic"/>
                <a:cs typeface="Century Gothic"/>
              </a:rPr>
              <a:t>deaths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05" dirty="0">
                <a:solidFill>
                  <a:srgbClr val="8C268A"/>
                </a:solidFill>
                <a:latin typeface="Century Gothic"/>
                <a:cs typeface="Century Gothic"/>
              </a:rPr>
              <a:t>with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hepatitis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45" dirty="0">
                <a:solidFill>
                  <a:srgbClr val="8C268A"/>
                </a:solidFill>
                <a:latin typeface="Century Gothic"/>
                <a:cs typeface="Century Gothic"/>
              </a:rPr>
              <a:t>B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listed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Century Gothic"/>
                <a:cs typeface="Century Gothic"/>
              </a:rPr>
              <a:t>as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130" dirty="0">
                <a:solidFill>
                  <a:srgbClr val="8C268A"/>
                </a:solidFill>
                <a:latin typeface="Century Gothic"/>
                <a:cs typeface="Century Gothic"/>
              </a:rPr>
              <a:t>a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Century Gothic"/>
                <a:cs typeface="Century Gothic"/>
              </a:rPr>
              <a:t>cause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lang="en-US"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death†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among </a:t>
            </a:r>
            <a:r>
              <a:rPr sz="1400" b="1" spc="135" dirty="0">
                <a:solidFill>
                  <a:srgbClr val="8C268A"/>
                </a:solidFill>
                <a:latin typeface="Century Gothic"/>
                <a:cs typeface="Century Gothic"/>
              </a:rPr>
              <a:t>U</a:t>
            </a:r>
            <a:r>
              <a:rPr lang="en-US" sz="1400" b="1" spc="135" dirty="0">
                <a:solidFill>
                  <a:srgbClr val="8C268A"/>
                </a:solidFill>
                <a:latin typeface="Century Gothic"/>
                <a:cs typeface="Century Gothic"/>
              </a:rPr>
              <a:t>.</a:t>
            </a:r>
            <a:r>
              <a:rPr sz="1400" b="1" spc="135" dirty="0">
                <a:solidFill>
                  <a:srgbClr val="8C268A"/>
                </a:solidFill>
                <a:latin typeface="Century Gothic"/>
                <a:cs typeface="Century Gothic"/>
              </a:rPr>
              <a:t>S</a:t>
            </a:r>
            <a:r>
              <a:rPr lang="en-US" sz="1400" b="1" spc="135" dirty="0">
                <a:solidFill>
                  <a:srgbClr val="8C268A"/>
                </a:solidFill>
                <a:latin typeface="Century Gothic"/>
                <a:cs typeface="Century Gothic"/>
              </a:rPr>
              <a:t>.</a:t>
            </a:r>
            <a:r>
              <a:rPr sz="1400" b="1" spc="-26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residents,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by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demographic </a:t>
            </a:r>
            <a:r>
              <a:rPr sz="1400" b="1" spc="35" dirty="0">
                <a:solidFill>
                  <a:srgbClr val="8C268A"/>
                </a:solidFill>
                <a:latin typeface="Century Gothic"/>
                <a:cs typeface="Century Gothic"/>
              </a:rPr>
              <a:t>characteristics, </a:t>
            </a:r>
            <a:r>
              <a:rPr sz="1400" b="1" spc="20" dirty="0">
                <a:solidFill>
                  <a:srgbClr val="8C268A"/>
                </a:solidFill>
                <a:latin typeface="Century Gothic"/>
                <a:cs typeface="Century Gothic"/>
              </a:rPr>
              <a:t>region,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-5" dirty="0">
                <a:solidFill>
                  <a:srgbClr val="8C268A"/>
                </a:solidFill>
                <a:latin typeface="Century Gothic"/>
                <a:cs typeface="Century Gothic"/>
              </a:rPr>
              <a:t>year</a:t>
            </a:r>
            <a:r>
              <a:rPr lang="en-US" sz="1400" b="1" spc="-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—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United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States,</a:t>
            </a:r>
            <a:r>
              <a:rPr sz="1400" b="1" spc="-10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90" dirty="0">
                <a:solidFill>
                  <a:srgbClr val="8C268A"/>
                </a:solidFill>
                <a:latin typeface="Century Gothic"/>
                <a:cs typeface="Century Gothic"/>
              </a:rPr>
              <a:t>2014–2018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37074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6996" y="370748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5486" y="381694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9730" y="349382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99" y="199934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1936" y="219486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703" y="19994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567601"/>
            <a:ext cx="10647879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3.1.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estimated 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45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2710136"/>
            <a:ext cx="9627683" cy="5011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 dirty="0"/>
          </a:p>
        </p:txBody>
      </p:sp>
      <p:sp>
        <p:nvSpPr>
          <p:cNvPr id="9" name="object 9"/>
          <p:cNvSpPr txBox="1"/>
          <p:nvPr/>
        </p:nvSpPr>
        <p:spPr>
          <a:xfrm>
            <a:off x="852444" y="8077200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  <a:r>
              <a:rPr lang="en-US" sz="1208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</a:t>
            </a:r>
            <a:r>
              <a:rPr lang="en-US" sz="1035" spc="-38" baseline="34722" dirty="0">
                <a:latin typeface="Century Gothic"/>
                <a:cs typeface="Century Gothic"/>
                <a:hlinkClick r:id="rId3"/>
              </a:rPr>
              <a:t>7</a:t>
            </a:r>
            <a:r>
              <a:rPr sz="1035" spc="-38" baseline="34722" dirty="0">
                <a:latin typeface="Century Gothic"/>
                <a:cs typeface="Century Gothic"/>
              </a:rPr>
              <a:t>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6569" y="80544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24220" y="80544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36269" y="106386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94434" y="106386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78104" y="108275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19936" y="102700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19646" y="76913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47663" y="802870"/>
            <a:ext cx="290067" cy="34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19653" y="76914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867" y="1851319"/>
            <a:ext cx="10647879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3.1.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20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estimated 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infections*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45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2011–2018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861" y="2980694"/>
            <a:ext cx="12118290" cy="1862667"/>
          </a:xfrm>
          <a:custGeom>
            <a:avLst/>
            <a:gdLst/>
            <a:ahLst/>
            <a:cxnLst/>
            <a:rect l="l" t="t" r="r" b="b"/>
            <a:pathLst>
              <a:path w="7023100" h="1079500">
                <a:moveTo>
                  <a:pt x="0" y="0"/>
                </a:moveTo>
                <a:lnTo>
                  <a:pt x="7022592" y="0"/>
                </a:lnTo>
                <a:lnTo>
                  <a:pt x="7022592" y="1078991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86150" y="3124228"/>
          <a:ext cx="11838893" cy="157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6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2011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2012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2013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180788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Reported 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1,232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1,778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2,138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2,194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2,436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2,967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3,216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3,621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Estimated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cases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17,100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24,700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29,700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30,500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33,900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41,200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44,700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lnR w="1270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50,300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2700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4239" y="5085358"/>
            <a:ext cx="11706312" cy="693081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System</a:t>
            </a:r>
            <a:endParaRPr sz="1208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estimated </a:t>
            </a:r>
            <a:r>
              <a:rPr sz="1208" spc="-17" dirty="0">
                <a:latin typeface="Century Gothic"/>
                <a:cs typeface="Century Gothic"/>
              </a:rPr>
              <a:t>viral </a:t>
            </a:r>
            <a:r>
              <a:rPr sz="1208" spc="-26" dirty="0">
                <a:latin typeface="Century Gothic"/>
                <a:cs typeface="Century Gothic"/>
              </a:rPr>
              <a:t>hepatitis infections </a:t>
            </a:r>
            <a:r>
              <a:rPr sz="1208" spc="-52" dirty="0">
                <a:latin typeface="Century Gothic"/>
                <a:cs typeface="Century Gothic"/>
              </a:rPr>
              <a:t>was determined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7" dirty="0">
                <a:latin typeface="Century Gothic"/>
                <a:cs typeface="Century Gothic"/>
              </a:rPr>
              <a:t>multiplying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35" dirty="0">
                <a:latin typeface="Century Gothic"/>
                <a:cs typeface="Century Gothic"/>
              </a:rPr>
              <a:t>number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43" dirty="0">
                <a:latin typeface="Century Gothic"/>
                <a:cs typeface="Century Gothic"/>
              </a:rPr>
              <a:t>reported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43" dirty="0">
                <a:latin typeface="Century Gothic"/>
                <a:cs typeface="Century Gothic"/>
              </a:rPr>
              <a:t>factor </a:t>
            </a:r>
            <a:r>
              <a:rPr sz="1208" spc="-35" dirty="0">
                <a:latin typeface="Century Gothic"/>
                <a:cs typeface="Century Gothic"/>
              </a:rPr>
              <a:t>that </a:t>
            </a:r>
            <a:r>
              <a:rPr sz="1208" spc="-52" dirty="0">
                <a:latin typeface="Century Gothic"/>
                <a:cs typeface="Century Gothic"/>
              </a:rPr>
              <a:t>adjusted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under-ascertainment </a:t>
            </a:r>
            <a:r>
              <a:rPr sz="1208" spc="-104" dirty="0">
                <a:latin typeface="Century Gothic"/>
                <a:cs typeface="Century Gothic"/>
              </a:rPr>
              <a:t>and  </a:t>
            </a:r>
            <a:r>
              <a:rPr sz="1208" spc="-26" dirty="0">
                <a:latin typeface="Century Gothic"/>
                <a:cs typeface="Century Gothic"/>
              </a:rPr>
              <a:t>under-reporting</a:t>
            </a:r>
            <a:r>
              <a:rPr sz="1035" spc="-38" baseline="34722" dirty="0">
                <a:latin typeface="Century Gothic"/>
                <a:cs typeface="Century Gothic"/>
              </a:rPr>
              <a:t>(10)</a:t>
            </a:r>
            <a:r>
              <a:rPr sz="1208" spc="-26" dirty="0">
                <a:latin typeface="Century Gothic"/>
                <a:cs typeface="Century Gothic"/>
              </a:rPr>
              <a:t>.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78" dirty="0">
                <a:latin typeface="Century Gothic"/>
                <a:cs typeface="Century Gothic"/>
              </a:rPr>
              <a:t>95%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bootstrap </a:t>
            </a:r>
            <a:r>
              <a:rPr sz="1208" spc="-86" dirty="0">
                <a:latin typeface="Century Gothic"/>
                <a:cs typeface="Century Gothic"/>
              </a:rPr>
              <a:t>confidence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intervals</a:t>
            </a:r>
            <a:r>
              <a:rPr sz="1208" spc="-43" dirty="0">
                <a:latin typeface="Century Gothic"/>
                <a:cs typeface="Century Gothic"/>
              </a:rPr>
              <a:t> </a:t>
            </a:r>
            <a:r>
              <a:rPr sz="1208" spc="17" dirty="0">
                <a:latin typeface="Century Gothic"/>
                <a:cs typeface="Century Gothic"/>
              </a:rPr>
              <a:t>for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the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estimated</a:t>
            </a:r>
            <a:r>
              <a:rPr sz="1208" spc="-26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number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of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infections </a:t>
            </a:r>
            <a:r>
              <a:rPr sz="1208" spc="-78" dirty="0">
                <a:latin typeface="Century Gothic"/>
                <a:cs typeface="Century Gothic"/>
              </a:rPr>
              <a:t>are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shown</a:t>
            </a:r>
            <a:r>
              <a:rPr sz="1208" spc="-35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in</a:t>
            </a:r>
            <a:r>
              <a:rPr sz="1208" spc="-43" dirty="0">
                <a:latin typeface="Century Gothic"/>
                <a:cs typeface="Century Gothic"/>
              </a:rPr>
              <a:t> the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Appendix.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7794" y="874319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5445" y="874318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77494" y="11327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35659" y="113274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19329" y="1151627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61161" y="1095874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60871" y="83800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088888" y="871741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60878" y="83801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1643024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0" y="1348739"/>
          <a:ext cx="6845300" cy="793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237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4.0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4.0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6.2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4.8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5.1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5.6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1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1.6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2.3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4573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0.9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3.8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21329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2,194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2,436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0.8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2,967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1.0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3,216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1.0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3,621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5" dirty="0">
                          <a:latin typeface="Lucida Sans"/>
                          <a:cs typeface="Lucida Sans"/>
                        </a:rPr>
                        <a:t>1.2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99553" y="9407305"/>
            <a:ext cx="880744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35" dirty="0">
                <a:latin typeface="Century Gothic"/>
                <a:cs typeface="Century Gothic"/>
              </a:rPr>
              <a:t>Source: </a:t>
            </a:r>
            <a:r>
              <a:rPr sz="700" spc="-95" dirty="0">
                <a:latin typeface="Century Gothic"/>
                <a:cs typeface="Century Gothic"/>
              </a:rPr>
              <a:t>CDC, </a:t>
            </a:r>
            <a:r>
              <a:rPr sz="700" spc="-40" dirty="0">
                <a:latin typeface="Century Gothic"/>
                <a:cs typeface="Century Gothic"/>
              </a:rPr>
              <a:t>National  </a:t>
            </a:r>
            <a:r>
              <a:rPr sz="700" spc="-30" dirty="0">
                <a:latin typeface="Century Gothic"/>
                <a:cs typeface="Century Gothic"/>
              </a:rPr>
              <a:t>Notifiable </a:t>
            </a:r>
            <a:r>
              <a:rPr sz="700" spc="-25" dirty="0">
                <a:latin typeface="Century Gothic"/>
                <a:cs typeface="Century Gothic"/>
              </a:rPr>
              <a:t>Diseases  </a:t>
            </a:r>
            <a:r>
              <a:rPr sz="700" spc="-30" dirty="0">
                <a:latin typeface="Century Gothic"/>
                <a:cs typeface="Century Gothic"/>
              </a:rPr>
              <a:t>Surveillance</a:t>
            </a:r>
            <a:r>
              <a:rPr sz="700" spc="-60" dirty="0">
                <a:latin typeface="Century Gothic"/>
                <a:cs typeface="Century Gothic"/>
              </a:rPr>
              <a:t> </a:t>
            </a:r>
            <a:r>
              <a:rPr sz="700" spc="-15" dirty="0">
                <a:latin typeface="Century Gothic"/>
                <a:cs typeface="Century Gothic"/>
              </a:rPr>
              <a:t>System.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2520" y="9407483"/>
            <a:ext cx="47244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>
              <a:lnSpc>
                <a:spcPct val="107100"/>
              </a:lnSpc>
              <a:spcBef>
                <a:spcPts val="100"/>
              </a:spcBef>
            </a:pPr>
            <a:r>
              <a:rPr sz="700" spc="-35" dirty="0">
                <a:latin typeface="Century Gothic"/>
                <a:cs typeface="Century Gothic"/>
              </a:rPr>
              <a:t>* </a:t>
            </a:r>
            <a:r>
              <a:rPr sz="700" spc="-40" dirty="0">
                <a:latin typeface="Century Gothic"/>
                <a:cs typeface="Century Gothic"/>
              </a:rPr>
              <a:t>Rate</a:t>
            </a:r>
            <a:r>
              <a:rPr sz="700" spc="-105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per  </a:t>
            </a:r>
            <a:r>
              <a:rPr sz="700" spc="5" dirty="0">
                <a:latin typeface="Century Gothic"/>
                <a:cs typeface="Century Gothic"/>
              </a:rPr>
              <a:t>100,000</a:t>
            </a:r>
            <a:endParaRPr sz="700">
              <a:latin typeface="Century Gothic"/>
              <a:cs typeface="Century Gothic"/>
            </a:endParaRPr>
          </a:p>
          <a:p>
            <a:pPr marL="12700">
              <a:spcBef>
                <a:spcPts val="60"/>
              </a:spcBef>
            </a:pPr>
            <a:r>
              <a:rPr sz="700" spc="-40" dirty="0">
                <a:latin typeface="Century Gothic"/>
                <a:cs typeface="Century Gothic"/>
              </a:rPr>
              <a:t>population.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4032" y="9407305"/>
            <a:ext cx="1193800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110" dirty="0">
                <a:latin typeface="Century Gothic"/>
                <a:cs typeface="Century Gothic"/>
              </a:rPr>
              <a:t>† </a:t>
            </a:r>
            <a:r>
              <a:rPr sz="700" spc="15" dirty="0">
                <a:latin typeface="Century Gothic"/>
                <a:cs typeface="Century Gothic"/>
              </a:rPr>
              <a:t>For </a:t>
            </a:r>
            <a:r>
              <a:rPr sz="700" spc="-70" dirty="0">
                <a:latin typeface="Century Gothic"/>
                <a:cs typeface="Century Gothic"/>
              </a:rPr>
              <a:t>case </a:t>
            </a:r>
            <a:r>
              <a:rPr sz="700" spc="-25" dirty="0">
                <a:latin typeface="Century Gothic"/>
                <a:cs typeface="Century Gothic"/>
              </a:rPr>
              <a:t>definition, </a:t>
            </a:r>
            <a:r>
              <a:rPr sz="700" spc="-45" dirty="0">
                <a:latin typeface="Century Gothic"/>
                <a:cs typeface="Century Gothic"/>
              </a:rPr>
              <a:t>see  </a:t>
            </a:r>
            <a:r>
              <a:rPr sz="700" u="sng" spc="-3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h</a:t>
            </a:r>
            <a:r>
              <a:rPr sz="700" u="sng" spc="-1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ttps:</a:t>
            </a:r>
            <a:r>
              <a:rPr sz="700" u="sng" spc="-9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/</a:t>
            </a:r>
            <a:r>
              <a:rPr sz="700" u="sng" spc="-4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/wwwn</a:t>
            </a:r>
            <a:r>
              <a:rPr sz="700" u="sng" spc="-3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.</a:t>
            </a:r>
            <a:r>
              <a:rPr sz="700" u="sng" spc="-1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c</a:t>
            </a:r>
            <a:r>
              <a:rPr sz="700" u="sng" spc="-7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dc.</a:t>
            </a:r>
            <a:r>
              <a:rPr sz="700" u="sng" spc="-9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g</a:t>
            </a:r>
            <a:r>
              <a:rPr sz="700" u="sng" spc="-7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o</a:t>
            </a:r>
            <a:r>
              <a:rPr sz="700" u="sng" spc="-6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v</a:t>
            </a:r>
            <a:r>
              <a:rPr sz="700" u="sng" spc="-5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/</a:t>
            </a:r>
            <a:r>
              <a:rPr sz="700" u="sng" spc="-1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nndss/ </a:t>
            </a:r>
            <a:r>
              <a:rPr sz="700" spc="-10" dirty="0">
                <a:solidFill>
                  <a:srgbClr val="215E9E"/>
                </a:solidFill>
                <a:latin typeface="Century Gothic"/>
                <a:cs typeface="Century Gothic"/>
              </a:rPr>
              <a:t> </a:t>
            </a:r>
            <a:r>
              <a:rPr sz="700" u="sng" spc="-3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conditions/hepatitis-c-acute/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1787" y="9407509"/>
            <a:ext cx="1715135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30" dirty="0">
                <a:latin typeface="Century Gothic"/>
                <a:cs typeface="Century Gothic"/>
              </a:rPr>
              <a:t>N: </a:t>
            </a:r>
            <a:r>
              <a:rPr sz="700" spc="-25" dirty="0">
                <a:latin typeface="Century Gothic"/>
                <a:cs typeface="Century Gothic"/>
              </a:rPr>
              <a:t>Not </a:t>
            </a:r>
            <a:r>
              <a:rPr sz="700" spc="-35" dirty="0">
                <a:latin typeface="Century Gothic"/>
                <a:cs typeface="Century Gothic"/>
              </a:rPr>
              <a:t>reportable. </a:t>
            </a:r>
            <a:r>
              <a:rPr sz="700" spc="-10" dirty="0">
                <a:latin typeface="Century Gothic"/>
                <a:cs typeface="Century Gothic"/>
              </a:rPr>
              <a:t>The </a:t>
            </a:r>
            <a:r>
              <a:rPr sz="700" spc="-35" dirty="0">
                <a:latin typeface="Century Gothic"/>
                <a:cs typeface="Century Gothic"/>
              </a:rPr>
              <a:t>disease </a:t>
            </a:r>
            <a:r>
              <a:rPr sz="700" spc="5" dirty="0">
                <a:latin typeface="Century Gothic"/>
                <a:cs typeface="Century Gothic"/>
              </a:rPr>
              <a:t>or</a:t>
            </a:r>
            <a:r>
              <a:rPr sz="700" spc="-125" dirty="0">
                <a:latin typeface="Century Gothic"/>
                <a:cs typeface="Century Gothic"/>
              </a:rPr>
              <a:t> </a:t>
            </a:r>
            <a:r>
              <a:rPr sz="700" spc="-40" dirty="0">
                <a:latin typeface="Century Gothic"/>
                <a:cs typeface="Century Gothic"/>
              </a:rPr>
              <a:t>condition  </a:t>
            </a:r>
            <a:r>
              <a:rPr sz="700" spc="-35" dirty="0">
                <a:latin typeface="Century Gothic"/>
                <a:cs typeface="Century Gothic"/>
              </a:rPr>
              <a:t>was </a:t>
            </a:r>
            <a:r>
              <a:rPr sz="700" spc="-25" dirty="0">
                <a:latin typeface="Century Gothic"/>
                <a:cs typeface="Century Gothic"/>
              </a:rPr>
              <a:t>not </a:t>
            </a:r>
            <a:r>
              <a:rPr sz="700" spc="-35" dirty="0">
                <a:latin typeface="Century Gothic"/>
                <a:cs typeface="Century Gothic"/>
              </a:rPr>
              <a:t>reportable </a:t>
            </a:r>
            <a:r>
              <a:rPr sz="700" spc="-50" dirty="0">
                <a:latin typeface="Century Gothic"/>
                <a:cs typeface="Century Gothic"/>
              </a:rPr>
              <a:t>by </a:t>
            </a:r>
            <a:r>
              <a:rPr sz="700" spc="-55" dirty="0">
                <a:latin typeface="Century Gothic"/>
                <a:cs typeface="Century Gothic"/>
              </a:rPr>
              <a:t>law, </a:t>
            </a:r>
            <a:r>
              <a:rPr sz="700" spc="-30" dirty="0">
                <a:latin typeface="Century Gothic"/>
                <a:cs typeface="Century Gothic"/>
              </a:rPr>
              <a:t>statue, </a:t>
            </a:r>
            <a:r>
              <a:rPr sz="700" dirty="0">
                <a:latin typeface="Century Gothic"/>
                <a:cs typeface="Century Gothic"/>
              </a:rPr>
              <a:t>or  </a:t>
            </a:r>
            <a:r>
              <a:rPr sz="700" spc="-35" dirty="0">
                <a:latin typeface="Century Gothic"/>
                <a:cs typeface="Century Gothic"/>
              </a:rPr>
              <a:t>regulation </a:t>
            </a:r>
            <a:r>
              <a:rPr sz="700" spc="-5" dirty="0">
                <a:latin typeface="Century Gothic"/>
                <a:cs typeface="Century Gothic"/>
              </a:rPr>
              <a:t>in </a:t>
            </a:r>
            <a:r>
              <a:rPr sz="700" spc="-30" dirty="0">
                <a:latin typeface="Century Gothic"/>
                <a:cs typeface="Century Gothic"/>
              </a:rPr>
              <a:t>the </a:t>
            </a:r>
            <a:r>
              <a:rPr sz="700" spc="-20" dirty="0">
                <a:latin typeface="Century Gothic"/>
                <a:cs typeface="Century Gothic"/>
              </a:rPr>
              <a:t>reporting</a:t>
            </a:r>
            <a:r>
              <a:rPr sz="700" spc="-85" dirty="0">
                <a:latin typeface="Century Gothic"/>
                <a:cs typeface="Century Gothic"/>
              </a:rPr>
              <a:t> </a:t>
            </a:r>
            <a:r>
              <a:rPr sz="700" spc="-15" dirty="0">
                <a:latin typeface="Century Gothic"/>
                <a:cs typeface="Century Gothic"/>
              </a:rPr>
              <a:t>jurisdiction.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4010" y="9407305"/>
            <a:ext cx="601980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5" dirty="0">
                <a:latin typeface="Century Gothic"/>
                <a:cs typeface="Century Gothic"/>
              </a:rPr>
              <a:t>U:</a:t>
            </a:r>
            <a:r>
              <a:rPr sz="700" spc="-80" dirty="0">
                <a:latin typeface="Century Gothic"/>
                <a:cs typeface="Century Gothic"/>
              </a:rPr>
              <a:t> </a:t>
            </a:r>
            <a:r>
              <a:rPr sz="700" spc="-50" dirty="0">
                <a:latin typeface="Century Gothic"/>
                <a:cs typeface="Century Gothic"/>
              </a:rPr>
              <a:t>Unavailable.  </a:t>
            </a:r>
            <a:r>
              <a:rPr sz="700" spc="-10" dirty="0">
                <a:latin typeface="Century Gothic"/>
                <a:cs typeface="Century Gothic"/>
              </a:rPr>
              <a:t>The </a:t>
            </a:r>
            <a:r>
              <a:rPr sz="700" spc="-70" dirty="0">
                <a:latin typeface="Century Gothic"/>
                <a:cs typeface="Century Gothic"/>
              </a:rPr>
              <a:t>data </a:t>
            </a:r>
            <a:r>
              <a:rPr sz="700" spc="-50" dirty="0">
                <a:latin typeface="Century Gothic"/>
                <a:cs typeface="Century Gothic"/>
              </a:rPr>
              <a:t>are  </a:t>
            </a:r>
            <a:r>
              <a:rPr sz="700" spc="-55" dirty="0">
                <a:latin typeface="Century Gothic"/>
                <a:cs typeface="Century Gothic"/>
              </a:rPr>
              <a:t>unavailable.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1626" y="9407305"/>
            <a:ext cx="1159510" cy="349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spc="-50" dirty="0">
                <a:latin typeface="Century Gothic"/>
                <a:cs typeface="Century Gothic"/>
              </a:rPr>
              <a:t>—: </a:t>
            </a:r>
            <a:r>
              <a:rPr sz="700" spc="-40" dirty="0">
                <a:latin typeface="Century Gothic"/>
                <a:cs typeface="Century Gothic"/>
              </a:rPr>
              <a:t>No </a:t>
            </a:r>
            <a:r>
              <a:rPr sz="700" spc="-30" dirty="0">
                <a:latin typeface="Century Gothic"/>
                <a:cs typeface="Century Gothic"/>
              </a:rPr>
              <a:t>reported </a:t>
            </a:r>
            <a:r>
              <a:rPr sz="700" spc="-45" dirty="0">
                <a:latin typeface="Century Gothic"/>
                <a:cs typeface="Century Gothic"/>
              </a:rPr>
              <a:t>cases. </a:t>
            </a:r>
            <a:r>
              <a:rPr sz="700" spc="-10" dirty="0">
                <a:latin typeface="Century Gothic"/>
                <a:cs typeface="Century Gothic"/>
              </a:rPr>
              <a:t>The  </a:t>
            </a:r>
            <a:r>
              <a:rPr sz="700" spc="-20" dirty="0">
                <a:latin typeface="Century Gothic"/>
                <a:cs typeface="Century Gothic"/>
              </a:rPr>
              <a:t>reporting </a:t>
            </a:r>
            <a:r>
              <a:rPr sz="700" spc="-10" dirty="0">
                <a:latin typeface="Century Gothic"/>
                <a:cs typeface="Century Gothic"/>
              </a:rPr>
              <a:t>jurisdiction </a:t>
            </a:r>
            <a:r>
              <a:rPr sz="700" spc="-40" dirty="0">
                <a:latin typeface="Century Gothic"/>
                <a:cs typeface="Century Gothic"/>
              </a:rPr>
              <a:t>did</a:t>
            </a:r>
            <a:r>
              <a:rPr sz="700" spc="-125" dirty="0">
                <a:latin typeface="Century Gothic"/>
                <a:cs typeface="Century Gothic"/>
              </a:rPr>
              <a:t> </a:t>
            </a:r>
            <a:r>
              <a:rPr sz="700" spc="-25" dirty="0">
                <a:latin typeface="Century Gothic"/>
                <a:cs typeface="Century Gothic"/>
              </a:rPr>
              <a:t>not  </a:t>
            </a:r>
            <a:r>
              <a:rPr sz="700" spc="-10" dirty="0">
                <a:latin typeface="Century Gothic"/>
                <a:cs typeface="Century Gothic"/>
              </a:rPr>
              <a:t>submit </a:t>
            </a:r>
            <a:r>
              <a:rPr sz="700" spc="-55" dirty="0">
                <a:latin typeface="Century Gothic"/>
                <a:cs typeface="Century Gothic"/>
              </a:rPr>
              <a:t>any </a:t>
            </a:r>
            <a:r>
              <a:rPr sz="700" spc="-45" dirty="0">
                <a:latin typeface="Century Gothic"/>
                <a:cs typeface="Century Gothic"/>
              </a:rPr>
              <a:t>cases </a:t>
            </a:r>
            <a:r>
              <a:rPr sz="700" spc="-20" dirty="0">
                <a:latin typeface="Century Gothic"/>
                <a:cs typeface="Century Gothic"/>
              </a:rPr>
              <a:t>to</a:t>
            </a:r>
            <a:r>
              <a:rPr sz="700" spc="-70" dirty="0">
                <a:latin typeface="Century Gothic"/>
                <a:cs typeface="Century Gothic"/>
              </a:rPr>
              <a:t> </a:t>
            </a:r>
            <a:r>
              <a:rPr sz="700" spc="-100" dirty="0">
                <a:latin typeface="Century Gothic"/>
                <a:cs typeface="Century Gothic"/>
              </a:rPr>
              <a:t>CDC.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901" y="249648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17780">
              <a:lnSpc>
                <a:spcPct val="107200"/>
              </a:lnSpc>
            </a:pPr>
            <a:r>
              <a:rPr sz="1400" b="1" spc="-7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005E6E"/>
                </a:solidFill>
                <a:latin typeface="Lucida Sans"/>
                <a:cs typeface="Lucida Sans"/>
              </a:rPr>
              <a:t>3.1.</a:t>
            </a:r>
            <a:r>
              <a:rPr sz="1400" b="1" spc="-8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rate*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0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0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C,</a:t>
            </a:r>
            <a:r>
              <a:rPr sz="1400" b="1" spc="-8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1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state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or 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jurisdiction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1400" b="1" spc="3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2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2014–2018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1241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6996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5486" y="410360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9730" y="37804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5698" y="22860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1936" y="248153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5702" y="228608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0834" y="8940596"/>
            <a:ext cx="13703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75" dirty="0">
                <a:solidFill>
                  <a:prstClr val="black"/>
                </a:solidFill>
                <a:latin typeface="Century Gothic"/>
                <a:cs typeface="Century Gothic"/>
              </a:rPr>
              <a:t>US </a:t>
            </a:r>
            <a:r>
              <a:rPr sz="1000" spc="-70" dirty="0">
                <a:solidFill>
                  <a:prstClr val="black"/>
                </a:solidFill>
                <a:latin typeface="Century Gothic"/>
                <a:cs typeface="Century Gothic"/>
              </a:rPr>
              <a:t>Average </a:t>
            </a:r>
            <a:r>
              <a:rPr sz="1000" dirty="0">
                <a:solidFill>
                  <a:prstClr val="black"/>
                </a:solidFill>
                <a:latin typeface="Century Gothic"/>
                <a:cs typeface="Century Gothic"/>
              </a:rPr>
              <a:t>(2018): </a:t>
            </a:r>
            <a:r>
              <a:rPr sz="1000" b="1" spc="-65" dirty="0">
                <a:solidFill>
                  <a:prstClr val="black"/>
                </a:solidFill>
                <a:latin typeface="Century Gothic"/>
                <a:cs typeface="Century Gothic"/>
              </a:rPr>
              <a:t>3</a:t>
            </a:r>
            <a:r>
              <a:rPr sz="1000" b="1" spc="-16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b="1" spc="-50" dirty="0">
                <a:solidFill>
                  <a:prstClr val="black"/>
                </a:solidFill>
                <a:latin typeface="Century Gothic"/>
                <a:cs typeface="Century Gothic"/>
              </a:rPr>
              <a:t>.8</a:t>
            </a:r>
            <a:endParaRPr sz="10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0" y="9614661"/>
            <a:ext cx="25361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Source: </a:t>
            </a:r>
            <a:r>
              <a:rPr sz="700" spc="-90" dirty="0">
                <a:solidFill>
                  <a:prstClr val="black"/>
                </a:solidFill>
                <a:latin typeface="Century Gothic"/>
                <a:cs typeface="Century Gothic"/>
              </a:rPr>
              <a:t>CDC, </a:t>
            </a: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National </a:t>
            </a:r>
            <a:r>
              <a:rPr sz="700" spc="-20" dirty="0">
                <a:solidFill>
                  <a:prstClr val="black"/>
                </a:solidFill>
                <a:latin typeface="Century Gothic"/>
                <a:cs typeface="Century Gothic"/>
              </a:rPr>
              <a:t>Notifiable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Diseases </a:t>
            </a:r>
            <a:r>
              <a:rPr sz="700" spc="-25" dirty="0">
                <a:solidFill>
                  <a:prstClr val="black"/>
                </a:solidFill>
                <a:latin typeface="Century Gothic"/>
                <a:cs typeface="Century Gothic"/>
              </a:rPr>
              <a:t>Surveillance</a:t>
            </a:r>
            <a:r>
              <a:rPr sz="700" spc="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700" spc="-5" dirty="0">
                <a:solidFill>
                  <a:prstClr val="black"/>
                </a:solidFill>
                <a:latin typeface="Century Gothic"/>
                <a:cs typeface="Century Gothic"/>
              </a:rPr>
              <a:t>System.</a:t>
            </a:r>
            <a:endParaRPr sz="7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338226"/>
            <a:ext cx="689800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spcBef>
                <a:spcPts val="10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b="1" spc="-15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1400" b="1" spc="-75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05E6E"/>
                </a:solidFill>
                <a:latin typeface="Tahoma"/>
                <a:cs typeface="Tahoma"/>
              </a:rPr>
              <a:t>1.2.</a:t>
            </a:r>
            <a:r>
              <a:rPr sz="1400" b="1" spc="-75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1400" b="1" spc="-7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1400" b="1" spc="-100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1400" b="1" spc="-7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1400" b="1" spc="-10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Tahoma"/>
                <a:cs typeface="Tahoma"/>
              </a:rPr>
              <a:t>A,</a:t>
            </a:r>
            <a:r>
              <a:rPr sz="1400" b="1" spc="-70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1400" b="1" spc="-100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8C268A"/>
                </a:solidFill>
                <a:latin typeface="Tahoma"/>
                <a:cs typeface="Tahoma"/>
              </a:rPr>
              <a:t>state</a:t>
            </a:r>
            <a:r>
              <a:rPr sz="1400" b="1" spc="-7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1400" b="1" spc="-7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1400" b="1" spc="-7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1400" b="1" spc="-70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Tahoma"/>
                <a:cs typeface="Tahoma"/>
              </a:rPr>
              <a:t>2017–2018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4125" y="7984134"/>
            <a:ext cx="13703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75" dirty="0">
                <a:solidFill>
                  <a:prstClr val="black"/>
                </a:solidFill>
                <a:latin typeface="Century Gothic"/>
                <a:cs typeface="Century Gothic"/>
              </a:rPr>
              <a:t>US </a:t>
            </a:r>
            <a:r>
              <a:rPr sz="1000" spc="-70" dirty="0">
                <a:solidFill>
                  <a:prstClr val="black"/>
                </a:solidFill>
                <a:latin typeface="Century Gothic"/>
                <a:cs typeface="Century Gothic"/>
              </a:rPr>
              <a:t>Average </a:t>
            </a:r>
            <a:r>
              <a:rPr sz="1000" dirty="0">
                <a:solidFill>
                  <a:prstClr val="black"/>
                </a:solidFill>
                <a:latin typeface="Century Gothic"/>
                <a:cs typeface="Century Gothic"/>
              </a:rPr>
              <a:t>(2018): </a:t>
            </a:r>
            <a:r>
              <a:rPr sz="1000" b="1" spc="-65" dirty="0">
                <a:solidFill>
                  <a:prstClr val="black"/>
                </a:solidFill>
                <a:latin typeface="Century Gothic"/>
                <a:cs typeface="Century Gothic"/>
              </a:rPr>
              <a:t>1</a:t>
            </a:r>
            <a:r>
              <a:rPr sz="1000" b="1" spc="-16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1000" b="1" spc="-50" dirty="0">
                <a:solidFill>
                  <a:prstClr val="black"/>
                </a:solidFill>
                <a:latin typeface="Century Gothic"/>
                <a:cs typeface="Century Gothic"/>
              </a:rPr>
              <a:t>.2</a:t>
            </a:r>
            <a:endParaRPr sz="10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0" y="8759165"/>
            <a:ext cx="4123054" cy="2546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spcBef>
                <a:spcPts val="160"/>
              </a:spcBef>
            </a:pP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Source: </a:t>
            </a:r>
            <a:r>
              <a:rPr sz="700" spc="-90" dirty="0">
                <a:solidFill>
                  <a:prstClr val="black"/>
                </a:solidFill>
                <a:latin typeface="Century Gothic"/>
                <a:cs typeface="Century Gothic"/>
              </a:rPr>
              <a:t>CDC, </a:t>
            </a: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National </a:t>
            </a:r>
            <a:r>
              <a:rPr sz="700" spc="-20" dirty="0">
                <a:solidFill>
                  <a:prstClr val="black"/>
                </a:solidFill>
                <a:latin typeface="Century Gothic"/>
                <a:cs typeface="Century Gothic"/>
              </a:rPr>
              <a:t>Notifiable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Diseases </a:t>
            </a:r>
            <a:r>
              <a:rPr sz="700" spc="-25" dirty="0">
                <a:solidFill>
                  <a:prstClr val="black"/>
                </a:solidFill>
                <a:latin typeface="Century Gothic"/>
                <a:cs typeface="Century Gothic"/>
              </a:rPr>
              <a:t>Surveillance</a:t>
            </a: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sz="700" spc="-5" dirty="0">
                <a:solidFill>
                  <a:prstClr val="black"/>
                </a:solidFill>
                <a:latin typeface="Century Gothic"/>
                <a:cs typeface="Century Gothic"/>
              </a:rPr>
              <a:t>System.</a:t>
            </a:r>
            <a:endParaRPr sz="7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60"/>
              </a:spcBef>
            </a:pP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* </a:t>
            </a:r>
            <a:r>
              <a:rPr sz="700" spc="-20" dirty="0">
                <a:solidFill>
                  <a:prstClr val="black"/>
                </a:solidFill>
                <a:latin typeface="Century Gothic"/>
                <a:cs typeface="Century Gothic"/>
              </a:rPr>
              <a:t>Excludes </a:t>
            </a:r>
            <a:r>
              <a:rPr sz="700" spc="-30" dirty="0">
                <a:solidFill>
                  <a:prstClr val="black"/>
                </a:solidFill>
                <a:latin typeface="Century Gothic"/>
                <a:cs typeface="Century Gothic"/>
              </a:rPr>
              <a:t>Alaska,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Arizona, </a:t>
            </a:r>
            <a:r>
              <a:rPr sz="700" spc="-50" dirty="0">
                <a:solidFill>
                  <a:prstClr val="black"/>
                </a:solidFill>
                <a:latin typeface="Century Gothic"/>
                <a:cs typeface="Century Gothic"/>
              </a:rPr>
              <a:t>Delaware, </a:t>
            </a:r>
            <a:r>
              <a:rPr sz="700" spc="5" dirty="0">
                <a:solidFill>
                  <a:prstClr val="black"/>
                </a:solidFill>
                <a:latin typeface="Century Gothic"/>
                <a:cs typeface="Century Gothic"/>
              </a:rPr>
              <a:t>District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of </a:t>
            </a:r>
            <a:r>
              <a:rPr sz="700" spc="-45" dirty="0">
                <a:solidFill>
                  <a:prstClr val="black"/>
                </a:solidFill>
                <a:latin typeface="Century Gothic"/>
                <a:cs typeface="Century Gothic"/>
              </a:rPr>
              <a:t>Columbia, </a:t>
            </a: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Hawaii, </a:t>
            </a:r>
            <a:r>
              <a:rPr sz="700" spc="-45" dirty="0">
                <a:solidFill>
                  <a:prstClr val="black"/>
                </a:solidFill>
                <a:latin typeface="Century Gothic"/>
                <a:cs typeface="Century Gothic"/>
              </a:rPr>
              <a:t>Iowa, </a:t>
            </a:r>
            <a:r>
              <a:rPr sz="700" spc="15" dirty="0">
                <a:solidFill>
                  <a:prstClr val="black"/>
                </a:solidFill>
                <a:latin typeface="Century Gothic"/>
                <a:cs typeface="Century Gothic"/>
              </a:rPr>
              <a:t>Mississippi, </a:t>
            </a:r>
            <a:r>
              <a:rPr sz="700" spc="-60" dirty="0">
                <a:solidFill>
                  <a:prstClr val="black"/>
                </a:solidFill>
                <a:latin typeface="Century Gothic"/>
                <a:cs typeface="Century Gothic"/>
              </a:rPr>
              <a:t>and </a:t>
            </a:r>
            <a:r>
              <a:rPr sz="700" spc="-35" dirty="0">
                <a:solidFill>
                  <a:prstClr val="black"/>
                </a:solidFill>
                <a:latin typeface="Century Gothic"/>
                <a:cs typeface="Century Gothic"/>
              </a:rPr>
              <a:t>Rhode </a:t>
            </a:r>
            <a:r>
              <a:rPr sz="700" spc="-15" dirty="0">
                <a:solidFill>
                  <a:prstClr val="black"/>
                </a:solidFill>
                <a:latin typeface="Century Gothic"/>
                <a:cs typeface="Century Gothic"/>
              </a:rPr>
              <a:t>Island.</a:t>
            </a:r>
            <a:endParaRPr sz="7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338227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95" dirty="0">
                <a:solidFill>
                  <a:srgbClr val="8C268A"/>
                </a:solidFill>
                <a:latin typeface="Century Gothic"/>
                <a:cs typeface="Century Gothic"/>
              </a:rPr>
              <a:t>VIRA</a:t>
            </a:r>
            <a:r>
              <a:rPr sz="1200" b="1" spc="30" dirty="0">
                <a:solidFill>
                  <a:srgbClr val="8C268A"/>
                </a:solidFill>
                <a:latin typeface="Century Gothic"/>
                <a:cs typeface="Century Gothic"/>
              </a:rPr>
              <a:t>L</a:t>
            </a:r>
            <a:r>
              <a:rPr sz="1200" b="1" spc="2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200" b="1" spc="160" dirty="0">
                <a:solidFill>
                  <a:srgbClr val="8C268A"/>
                </a:solidFill>
                <a:latin typeface="Century Gothic"/>
                <a:cs typeface="Century Gothic"/>
              </a:rPr>
              <a:t>HE</a:t>
            </a:r>
            <a:r>
              <a:rPr sz="1200" b="1" spc="100" dirty="0">
                <a:solidFill>
                  <a:srgbClr val="8C268A"/>
                </a:solidFill>
                <a:latin typeface="Century Gothic"/>
                <a:cs typeface="Century Gothic"/>
              </a:rPr>
              <a:t>P</a:t>
            </a:r>
            <a:r>
              <a:rPr sz="1200" b="1" spc="-85" dirty="0">
                <a:solidFill>
                  <a:srgbClr val="8C268A"/>
                </a:solidFill>
                <a:latin typeface="Century Gothic"/>
                <a:cs typeface="Century Gothic"/>
              </a:rPr>
              <a:t>A</a:t>
            </a:r>
            <a:r>
              <a:rPr sz="1200" b="1" spc="160" dirty="0">
                <a:solidFill>
                  <a:srgbClr val="8C268A"/>
                </a:solidFill>
                <a:latin typeface="Century Gothic"/>
                <a:cs typeface="Century Gothic"/>
              </a:rPr>
              <a:t>TITI</a:t>
            </a:r>
            <a:r>
              <a:rPr sz="1200" b="1" spc="150" dirty="0">
                <a:solidFill>
                  <a:srgbClr val="8C268A"/>
                </a:solidFill>
                <a:latin typeface="Century Gothic"/>
                <a:cs typeface="Century Gothic"/>
              </a:rPr>
              <a:t>S</a:t>
            </a:r>
            <a:r>
              <a:rPr sz="1200" b="1" dirty="0">
                <a:solidFill>
                  <a:srgbClr val="8C268A"/>
                </a:solidFill>
                <a:latin typeface="Century Gothic"/>
                <a:cs typeface="Century Gothic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35940">
              <a:lnSpc>
                <a:spcPct val="107200"/>
              </a:lnSpc>
            </a:pPr>
            <a:r>
              <a:rPr sz="1400" b="1" spc="-40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1400" b="1" spc="-12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3.2.</a:t>
            </a:r>
            <a:r>
              <a:rPr sz="1400" b="1" spc="-12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8C268A"/>
                </a:solidFill>
                <a:latin typeface="Lucida Sans"/>
                <a:cs typeface="Lucida Sans"/>
              </a:rPr>
              <a:t>Rates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5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5" dirty="0">
                <a:solidFill>
                  <a:srgbClr val="8C268A"/>
                </a:solidFill>
                <a:latin typeface="Lucida Sans"/>
                <a:cs typeface="Lucida Sans"/>
              </a:rPr>
              <a:t>acute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C,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state*</a:t>
            </a:r>
            <a:r>
              <a:rPr sz="1400" b="1" spc="-11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2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Lucida Sans"/>
                <a:cs typeface="Lucida Sans"/>
              </a:rPr>
              <a:t>States, 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2017–2018</a:t>
            </a:r>
            <a:endParaRPr sz="140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392" y="1660480"/>
            <a:ext cx="11125598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acute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 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</a:t>
            </a:r>
            <a:r>
              <a:rPr kumimoji="0" sz="2416" b="1" i="0" u="none" strike="noStrike" kern="1200" cap="none" spc="-18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2895600"/>
            <a:ext cx="9449504" cy="6068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270" y="9420130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4319" y="68348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1970" y="68347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4019" y="94190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02184" y="94190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85854" y="96078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27686" y="90503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27396" y="64716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55413" y="680902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27403" y="64717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981" y="1792195"/>
            <a:ext cx="11125598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acute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 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</a:t>
            </a:r>
            <a:r>
              <a:rPr kumimoji="0" sz="2416" b="1" i="0" u="none" strike="noStrike" kern="1200" cap="none" spc="-18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0075" y="2980665"/>
            <a:ext cx="6564256" cy="3850242"/>
          </a:xfrm>
          <a:custGeom>
            <a:avLst/>
            <a:gdLst/>
            <a:ahLst/>
            <a:cxnLst/>
            <a:rect l="l" t="t" r="r" b="b"/>
            <a:pathLst>
              <a:path w="3804285" h="2231390">
                <a:moveTo>
                  <a:pt x="0" y="0"/>
                </a:moveTo>
                <a:lnTo>
                  <a:pt x="3803904" y="0"/>
                </a:lnTo>
                <a:lnTo>
                  <a:pt x="3803904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5363" y="3124200"/>
          <a:ext cx="6280474" cy="366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153">
                <a:tc>
                  <a:txBody>
                    <a:bodyPr/>
                    <a:lstStyle/>
                    <a:p>
                      <a:pPr marL="183515" marR="137160" indent="-43815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olor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149225" indent="-95250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Cases/100,000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Population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191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B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50" dirty="0">
                          <a:latin typeface="Arial"/>
                          <a:cs typeface="Arial"/>
                        </a:rPr>
                        <a:t>0-0.3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717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AR,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CA,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CT,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ID,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LA,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NE,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OR,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SC,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TX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717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909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&gt;0.3-0.9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GA,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IL,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KS,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MD,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MT,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NV,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OK,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VT,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3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&gt;0.9-1.3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AL,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MN,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MO,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NJ,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NM,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NY,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ND,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D41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&gt;1.3-2.2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FL,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ME, MA,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MI,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NH,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NC,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PA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A252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&gt;2.2-4.0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KY,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OH,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SD,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TN,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UT,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WV, 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WI,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WY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6767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Available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AK,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AZ,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DE,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DC,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HI,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IA,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MS,</a:t>
                      </a:r>
                      <a:r>
                        <a:rPr sz="14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515907" y="6932804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1908" y="815195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9559" y="815194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1608" y="1073616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79773" y="1073616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3443" y="1092503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05275" y="1036750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04985" y="778879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33002" y="812617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04992" y="778891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21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321" y="1855786"/>
            <a:ext cx="10735534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3.4.</a:t>
            </a:r>
            <a:r>
              <a:rPr sz="2416" b="1" spc="-78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age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group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2971800"/>
            <a:ext cx="11307491" cy="574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990599" y="8973015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9249" y="878786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86900" y="878785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98949" y="113720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57114" y="1137207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40784" y="1156094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82616" y="1100341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82326" y="84247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10343" y="876208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82333" y="84248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387" y="2102970"/>
            <a:ext cx="10735534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3.4.</a:t>
            </a:r>
            <a:r>
              <a:rPr sz="2416" b="1" spc="-78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age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group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6342" y="3159961"/>
            <a:ext cx="12118290" cy="3739577"/>
          </a:xfrm>
          <a:custGeom>
            <a:avLst/>
            <a:gdLst/>
            <a:ahLst/>
            <a:cxnLst/>
            <a:rect l="l" t="t" r="r" b="b"/>
            <a:pathLst>
              <a:path w="7023100" h="2167254">
                <a:moveTo>
                  <a:pt x="0" y="0"/>
                </a:moveTo>
                <a:lnTo>
                  <a:pt x="7022592" y="0"/>
                </a:lnTo>
                <a:lnTo>
                  <a:pt x="7022592" y="2167128"/>
                </a:lnTo>
                <a:lnTo>
                  <a:pt x="0" y="21671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1631" y="3303493"/>
          <a:ext cx="11827937" cy="3451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(years)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0-19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20-29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30-39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40-49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50-59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35" dirty="0">
                          <a:latin typeface="Century Gothic"/>
                          <a:cs typeface="Century Gothic"/>
                        </a:rPr>
                        <a:t>60+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91630" y="7015497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2315" y="112597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9966" y="112596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72015" y="138439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30180" y="138439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13850" y="140327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55682" y="134752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55392" y="108965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083409" y="1123392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55399" y="108966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2971574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638" y="1958669"/>
            <a:ext cx="11875048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416" b="1" spc="-6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005E6E"/>
                </a:solidFill>
                <a:latin typeface="Tahoma"/>
                <a:cs typeface="Tahoma"/>
              </a:rPr>
              <a:t>3.5.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04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29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Tahoma"/>
                <a:cs typeface="Tahoma"/>
              </a:rPr>
              <a:t>sex</a:t>
            </a:r>
            <a:r>
              <a:rPr sz="2416" b="1" spc="-27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2667000"/>
            <a:ext cx="10624839" cy="541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6" name="object 6"/>
          <p:cNvSpPr txBox="1"/>
          <p:nvPr/>
        </p:nvSpPr>
        <p:spPr>
          <a:xfrm>
            <a:off x="696482" y="8265233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1566" y="955284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9217" y="955283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81266" y="121370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39431" y="121370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23101" y="1232592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64933" y="1176839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64643" y="91896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092660" y="952706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64650" y="91898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387" y="1941973"/>
            <a:ext cx="11875048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416" b="1" spc="-6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005E6E"/>
                </a:solidFill>
                <a:latin typeface="Tahoma"/>
                <a:cs typeface="Tahoma"/>
              </a:rPr>
              <a:t>3.5.</a:t>
            </a:r>
            <a:r>
              <a:rPr sz="2416" b="1" spc="-242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28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04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29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Tahoma"/>
                <a:cs typeface="Tahoma"/>
              </a:rPr>
              <a:t>sex</a:t>
            </a:r>
            <a:r>
              <a:rPr sz="2416" b="1" spc="-27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233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242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342" y="2828266"/>
            <a:ext cx="12118290" cy="1767342"/>
          </a:xfrm>
          <a:custGeom>
            <a:avLst/>
            <a:gdLst/>
            <a:ahLst/>
            <a:cxnLst/>
            <a:rect l="l" t="t" r="r" b="b"/>
            <a:pathLst>
              <a:path w="7023100" h="1024254">
                <a:moveTo>
                  <a:pt x="0" y="0"/>
                </a:moveTo>
                <a:lnTo>
                  <a:pt x="7022592" y="0"/>
                </a:lnTo>
                <a:lnTo>
                  <a:pt x="7022592" y="1024127"/>
                </a:lnTo>
                <a:lnTo>
                  <a:pt x="0" y="1024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1631" y="2971800"/>
          <a:ext cx="11827937" cy="1479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Sex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Female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0.9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1.0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91630" y="4739142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2315" y="93858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9966" y="93858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72015" y="119700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230180" y="119700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13850" y="121589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355682" y="116014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055392" y="90227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083409" y="936010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055399" y="90228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2763042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199" y="1978958"/>
            <a:ext cx="11380893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3.6.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race/ethnicity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0560" y="3048000"/>
            <a:ext cx="10650079" cy="532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lang="en-US" sz="3106" dirty="0"/>
          </a:p>
          <a:p>
            <a:endParaRPr sz="3106" dirty="0"/>
          </a:p>
        </p:txBody>
      </p:sp>
      <p:sp>
        <p:nvSpPr>
          <p:cNvPr id="9" name="object 9"/>
          <p:cNvSpPr txBox="1"/>
          <p:nvPr/>
        </p:nvSpPr>
        <p:spPr>
          <a:xfrm>
            <a:off x="1249077" y="8558207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9126" y="100195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6777" y="100195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18826" y="12603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476991" y="12603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560661" y="127926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602493" y="122351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302203" y="96564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330220" y="999380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302210" y="96565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744" y="1762410"/>
            <a:ext cx="11380893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3.6.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Rates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reported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acute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Tahoma"/>
                <a:cs typeface="Tahoma"/>
              </a:rPr>
              <a:t>C,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race/ethnicity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United  States,</a:t>
            </a:r>
            <a:r>
              <a:rPr sz="2416" b="1" spc="-95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Tahoma"/>
                <a:cs typeface="Tahoma"/>
              </a:rPr>
              <a:t>2003–2018</a:t>
            </a:r>
            <a:endParaRPr sz="2416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6455" y="2819400"/>
            <a:ext cx="12118290" cy="3810797"/>
          </a:xfrm>
          <a:custGeom>
            <a:avLst/>
            <a:gdLst/>
            <a:ahLst/>
            <a:cxnLst/>
            <a:rect l="l" t="t" r="r" b="b"/>
            <a:pathLst>
              <a:path w="7023100" h="2208529">
                <a:moveTo>
                  <a:pt x="0" y="0"/>
                </a:moveTo>
                <a:lnTo>
                  <a:pt x="7022592" y="0"/>
                </a:lnTo>
                <a:lnTo>
                  <a:pt x="7022592" y="2208276"/>
                </a:lnTo>
                <a:lnTo>
                  <a:pt x="0" y="22082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1743" y="2962934"/>
          <a:ext cx="11833404" cy="3527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097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68880">
                <a:tc>
                  <a:txBody>
                    <a:bodyPr/>
                    <a:lstStyle/>
                    <a:p>
                      <a:pPr marL="220345" marR="215265" indent="84455">
                        <a:lnSpc>
                          <a:spcPct val="104200"/>
                        </a:lnSpc>
                        <a:spcBef>
                          <a:spcPts val="244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Race/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thnicity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687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72023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20650" marR="40005" indent="-80645">
                        <a:lnSpc>
                          <a:spcPct val="104200"/>
                        </a:lnSpc>
                        <a:spcBef>
                          <a:spcPts val="345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American</a:t>
                      </a:r>
                      <a:r>
                        <a:rPr sz="14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Indian/  </a:t>
                      </a:r>
                      <a:r>
                        <a:rPr sz="1400" b="1" spc="25" dirty="0">
                          <a:latin typeface="Trebuchet MS"/>
                          <a:cs typeface="Trebuchet MS"/>
                        </a:rPr>
                        <a:t>Alaska</a:t>
                      </a:r>
                      <a:r>
                        <a:rPr sz="14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Native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560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3.1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2.9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3.6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7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255270" marR="130175" indent="-124460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Asian/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acific  Islander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69">
                <a:tc>
                  <a:txBody>
                    <a:bodyPr/>
                    <a:lstStyle/>
                    <a:p>
                      <a:pPr marL="117475" marR="116839" indent="18859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latin typeface="Trebuchet MS"/>
                          <a:cs typeface="Trebuchet MS"/>
                        </a:rPr>
                        <a:t>Black,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 marL="117475" marR="116839" indent="174625">
                        <a:lnSpc>
                          <a:spcPct val="1042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White,  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on-</a:t>
                      </a:r>
                      <a:r>
                        <a:rPr sz="1400" b="1" spc="1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124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1.3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Hispanic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rebuchet MS"/>
                          <a:cs typeface="Trebuchet MS"/>
                        </a:rPr>
                        <a:t>0.5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9331" y="6739420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6671" y="78541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4322" y="78540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6371" y="104383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304536" y="104383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88206" y="106271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430038" y="100696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29748" y="74909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57765" y="782832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29755" y="74910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3601763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1" y="1361439"/>
          <a:ext cx="6854825" cy="6913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08">
                <a:tc rowSpan="2">
                  <a:txBody>
                    <a:bodyPr/>
                    <a:lstStyle/>
                    <a:p>
                      <a:pPr marL="354330" marR="390525" indent="15240">
                        <a:lnSpc>
                          <a:spcPct val="111100"/>
                        </a:lnSpc>
                        <a:spcBef>
                          <a:spcPts val="635"/>
                        </a:spcBef>
                      </a:pP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Demographic  cha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eristic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2015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Rate*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675" b="1" spc="67" baseline="30864" dirty="0">
                          <a:latin typeface="Century Gothic"/>
                          <a:cs typeface="Century Gothic"/>
                        </a:rPr>
                        <a:t>§</a:t>
                      </a:r>
                      <a:endParaRPr sz="675" baseline="30864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2,194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0.7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2,436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0.8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2,967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3,216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3,621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40" dirty="0">
                          <a:latin typeface="Century Gothic"/>
                          <a:cs typeface="Century Gothic"/>
                        </a:rPr>
                        <a:t>1.2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Age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group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(years)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0–19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20–29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30–39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40–49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5" dirty="0">
                          <a:latin typeface="Arial"/>
                          <a:cs typeface="Arial"/>
                        </a:rPr>
                        <a:t>50–59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332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40" dirty="0">
                          <a:latin typeface="Arial"/>
                          <a:cs typeface="Arial"/>
                        </a:rPr>
                        <a:t>60+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20" dirty="0">
                          <a:latin typeface="Arial"/>
                          <a:cs typeface="Arial"/>
                        </a:rPr>
                        <a:t>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1,167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1,627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1,775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2,012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Female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1,310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1,431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1,605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Race/ethnicity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marL="55244" marR="537210">
                        <a:lnSpc>
                          <a:spcPts val="900"/>
                        </a:lnSpc>
                        <a:spcBef>
                          <a:spcPts val="260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Indian/ 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Alaskan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Asian/Pacific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Islander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Black,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15" dirty="0">
                          <a:latin typeface="Arial"/>
                          <a:cs typeface="Arial"/>
                        </a:rPr>
                        <a:t>White,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Non-Hispanic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1,569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1,724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2,109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2,227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2,405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Hispanic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 gridSpan="11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HHS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Region</a:t>
                      </a:r>
                      <a:r>
                        <a:rPr sz="675" b="1" spc="37" baseline="30864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¶</a:t>
                      </a:r>
                      <a:endParaRPr sz="675" baseline="30864">
                        <a:latin typeface="Century Gothic"/>
                        <a:cs typeface="Century Gothic"/>
                      </a:endParaRPr>
                    </a:p>
                  </a:txBody>
                  <a:tcPr marL="0" marR="0" marT="5206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3.8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2.8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172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332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404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599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1,056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692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977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225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1.9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0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50" dirty="0">
                          <a:latin typeface="Arial"/>
                          <a:cs typeface="Arial"/>
                        </a:rPr>
                        <a:t>119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3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0" y="8439786"/>
            <a:ext cx="6879590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-30" dirty="0">
                <a:latin typeface="Century Gothic"/>
                <a:cs typeface="Century Gothic"/>
              </a:rPr>
              <a:t>Source: </a:t>
            </a:r>
            <a:r>
              <a:rPr sz="700" spc="-90" dirty="0">
                <a:latin typeface="Century Gothic"/>
                <a:cs typeface="Century Gothic"/>
              </a:rPr>
              <a:t>CDC, </a:t>
            </a:r>
            <a:r>
              <a:rPr sz="700" spc="-30" dirty="0">
                <a:latin typeface="Century Gothic"/>
                <a:cs typeface="Century Gothic"/>
              </a:rPr>
              <a:t>National </a:t>
            </a:r>
            <a:r>
              <a:rPr sz="700" spc="-20" dirty="0">
                <a:latin typeface="Century Gothic"/>
                <a:cs typeface="Century Gothic"/>
              </a:rPr>
              <a:t>Notifiable </a:t>
            </a:r>
            <a:r>
              <a:rPr sz="700" spc="-15" dirty="0">
                <a:latin typeface="Century Gothic"/>
                <a:cs typeface="Century Gothic"/>
              </a:rPr>
              <a:t>Diseases </a:t>
            </a:r>
            <a:r>
              <a:rPr sz="700" spc="-25" dirty="0">
                <a:latin typeface="Century Gothic"/>
                <a:cs typeface="Century Gothic"/>
              </a:rPr>
              <a:t>Surveillance</a:t>
            </a:r>
            <a:r>
              <a:rPr sz="700" spc="-40" dirty="0">
                <a:latin typeface="Century Gothic"/>
                <a:cs typeface="Century Gothic"/>
              </a:rPr>
              <a:t> </a:t>
            </a:r>
            <a:r>
              <a:rPr sz="700" spc="-5" dirty="0">
                <a:latin typeface="Century Gothic"/>
                <a:cs typeface="Century Gothic"/>
              </a:rPr>
              <a:t>System.</a:t>
            </a:r>
            <a:endParaRPr sz="700" dirty="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35" dirty="0">
                <a:latin typeface="Century Gothic"/>
                <a:cs typeface="Century Gothic"/>
              </a:rPr>
              <a:t>* </a:t>
            </a:r>
            <a:r>
              <a:rPr sz="700" spc="-30" dirty="0">
                <a:latin typeface="Century Gothic"/>
                <a:cs typeface="Century Gothic"/>
              </a:rPr>
              <a:t>Rate </a:t>
            </a:r>
            <a:r>
              <a:rPr sz="700" spc="-20" dirty="0">
                <a:latin typeface="Century Gothic"/>
                <a:cs typeface="Century Gothic"/>
              </a:rPr>
              <a:t>per </a:t>
            </a:r>
            <a:r>
              <a:rPr sz="700" spc="15" dirty="0">
                <a:latin typeface="Century Gothic"/>
                <a:cs typeface="Century Gothic"/>
              </a:rPr>
              <a:t>100,000</a:t>
            </a:r>
            <a:r>
              <a:rPr sz="700" spc="-20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population.</a:t>
            </a:r>
            <a:endParaRPr sz="700" dirty="0">
              <a:latin typeface="Century Gothic"/>
              <a:cs typeface="Century Gothic"/>
            </a:endParaRPr>
          </a:p>
          <a:p>
            <a:pPr marL="12700">
              <a:spcBef>
                <a:spcPts val="509"/>
              </a:spcBef>
            </a:pPr>
            <a:r>
              <a:rPr sz="700" spc="-110" dirty="0">
                <a:latin typeface="Century Gothic"/>
                <a:cs typeface="Century Gothic"/>
              </a:rPr>
              <a:t>† </a:t>
            </a:r>
            <a:r>
              <a:rPr sz="700" spc="20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definition, </a:t>
            </a:r>
            <a:r>
              <a:rPr sz="700" spc="-35" dirty="0">
                <a:latin typeface="Century Gothic"/>
                <a:cs typeface="Century Gothic"/>
              </a:rPr>
              <a:t>see 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https://wwwn.cdc.gov/nndss/conditions/hepatitis-c-acute/</a:t>
            </a:r>
            <a:endParaRPr sz="700" dirty="0">
              <a:latin typeface="Century Gothic"/>
              <a:cs typeface="Century Gothic"/>
            </a:endParaRPr>
          </a:p>
          <a:p>
            <a:pPr marL="12700" marR="28575" indent="-635">
              <a:lnSpc>
                <a:spcPct val="107200"/>
              </a:lnSpc>
              <a:spcBef>
                <a:spcPts val="450"/>
              </a:spcBef>
            </a:pPr>
            <a:r>
              <a:rPr sz="600" spc="15" baseline="34722" dirty="0">
                <a:latin typeface="Century Gothic"/>
                <a:cs typeface="Century Gothic"/>
              </a:rPr>
              <a:t>§ </a:t>
            </a:r>
            <a:r>
              <a:rPr sz="700" spc="-10" dirty="0">
                <a:latin typeface="Century Gothic"/>
                <a:cs typeface="Century Gothic"/>
              </a:rPr>
              <a:t>Numbers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45" dirty="0">
                <a:latin typeface="Century Gothic"/>
                <a:cs typeface="Century Gothic"/>
              </a:rPr>
              <a:t>category </a:t>
            </a:r>
            <a:r>
              <a:rPr sz="700" spc="-55" dirty="0">
                <a:latin typeface="Century Gothic"/>
                <a:cs typeface="Century Gothic"/>
              </a:rPr>
              <a:t>may </a:t>
            </a:r>
            <a:r>
              <a:rPr sz="700" spc="-20" dirty="0">
                <a:latin typeface="Century Gothic"/>
                <a:cs typeface="Century Gothic"/>
              </a:rPr>
              <a:t>not </a:t>
            </a:r>
            <a:r>
              <a:rPr sz="700" spc="-75" dirty="0">
                <a:latin typeface="Century Gothic"/>
                <a:cs typeface="Century Gothic"/>
              </a:rPr>
              <a:t>add </a:t>
            </a:r>
            <a:r>
              <a:rPr sz="700" spc="-40" dirty="0">
                <a:latin typeface="Century Gothic"/>
                <a:cs typeface="Century Gothic"/>
              </a:rPr>
              <a:t>up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20" dirty="0">
                <a:latin typeface="Century Gothic"/>
                <a:cs typeface="Century Gothic"/>
              </a:rPr>
              <a:t>total number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reported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105" dirty="0">
                <a:latin typeface="Century Gothic"/>
                <a:cs typeface="Century Gothic"/>
              </a:rPr>
              <a:t>a </a:t>
            </a:r>
            <a:r>
              <a:rPr sz="700" spc="-35" dirty="0">
                <a:latin typeface="Century Gothic"/>
                <a:cs typeface="Century Gothic"/>
              </a:rPr>
              <a:t>year </a:t>
            </a:r>
            <a:r>
              <a:rPr sz="700" spc="-55" dirty="0">
                <a:latin typeface="Century Gothic"/>
                <a:cs typeface="Century Gothic"/>
              </a:rPr>
              <a:t>due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35" dirty="0">
                <a:latin typeface="Century Gothic"/>
                <a:cs typeface="Century Gothic"/>
              </a:rPr>
              <a:t>cases </a:t>
            </a:r>
            <a:r>
              <a:rPr sz="700" dirty="0">
                <a:latin typeface="Century Gothic"/>
                <a:cs typeface="Century Gothic"/>
              </a:rPr>
              <a:t>with </a:t>
            </a:r>
            <a:r>
              <a:rPr sz="700" spc="5" dirty="0">
                <a:latin typeface="Century Gothic"/>
                <a:cs typeface="Century Gothic"/>
              </a:rPr>
              <a:t>missing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spc="-25" dirty="0">
                <a:latin typeface="Century Gothic"/>
                <a:cs typeface="Century Gothic"/>
              </a:rPr>
              <a:t>or, </a:t>
            </a:r>
            <a:r>
              <a:rPr sz="700" dirty="0">
                <a:latin typeface="Century Gothic"/>
                <a:cs typeface="Century Gothic"/>
              </a:rPr>
              <a:t>in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60" dirty="0">
                <a:latin typeface="Century Gothic"/>
                <a:cs typeface="Century Gothic"/>
              </a:rPr>
              <a:t>case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35" dirty="0">
                <a:latin typeface="Century Gothic"/>
                <a:cs typeface="Century Gothic"/>
              </a:rPr>
              <a:t>race/ethnicity, cases  </a:t>
            </a:r>
            <a:r>
              <a:rPr sz="700" spc="-40" dirty="0">
                <a:latin typeface="Century Gothic"/>
                <a:cs typeface="Century Gothic"/>
              </a:rPr>
              <a:t>categorized </a:t>
            </a:r>
            <a:r>
              <a:rPr sz="700" spc="-25" dirty="0">
                <a:latin typeface="Century Gothic"/>
                <a:cs typeface="Century Gothic"/>
              </a:rPr>
              <a:t>as</a:t>
            </a:r>
            <a:r>
              <a:rPr sz="700" spc="-5" dirty="0">
                <a:latin typeface="Century Gothic"/>
                <a:cs typeface="Century Gothic"/>
              </a:rPr>
              <a:t> </a:t>
            </a:r>
            <a:r>
              <a:rPr sz="700" spc="-45" dirty="0">
                <a:latin typeface="Century Gothic"/>
                <a:cs typeface="Century Gothic"/>
              </a:rPr>
              <a:t>“Other</a:t>
            </a:r>
            <a:r>
              <a:rPr lang="en-US" sz="700" spc="-45" dirty="0">
                <a:latin typeface="Century Gothic"/>
                <a:cs typeface="Century Gothic"/>
              </a:rPr>
              <a:t>.</a:t>
            </a:r>
            <a:r>
              <a:rPr sz="700" spc="-45" dirty="0">
                <a:latin typeface="Century Gothic"/>
                <a:cs typeface="Century Gothic"/>
              </a:rPr>
              <a:t>”</a:t>
            </a:r>
            <a:endParaRPr sz="700" dirty="0">
              <a:latin typeface="Century Gothic"/>
              <a:cs typeface="Century Gothic"/>
            </a:endParaRPr>
          </a:p>
          <a:p>
            <a:pPr marL="12700" marR="5080" indent="-635">
              <a:lnSpc>
                <a:spcPct val="107200"/>
              </a:lnSpc>
              <a:spcBef>
                <a:spcPts val="445"/>
              </a:spcBef>
            </a:pPr>
            <a:r>
              <a:rPr sz="600" spc="22" baseline="34722" dirty="0">
                <a:latin typeface="Century Gothic"/>
                <a:cs typeface="Century Gothic"/>
              </a:rPr>
              <a:t>¶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5" dirty="0">
                <a:latin typeface="Century Gothic"/>
                <a:cs typeface="Century Gothic"/>
              </a:rPr>
              <a:t>Services Regions </a:t>
            </a:r>
            <a:r>
              <a:rPr sz="700" spc="-40" dirty="0">
                <a:latin typeface="Century Gothic"/>
                <a:cs typeface="Century Gothic"/>
              </a:rPr>
              <a:t>were categorized </a:t>
            </a:r>
            <a:r>
              <a:rPr sz="700" spc="-55" dirty="0">
                <a:latin typeface="Century Gothic"/>
                <a:cs typeface="Century Gothic"/>
              </a:rPr>
              <a:t>according </a:t>
            </a:r>
            <a:r>
              <a:rPr sz="700" spc="-15" dirty="0">
                <a:latin typeface="Century Gothic"/>
                <a:cs typeface="Century Gothic"/>
              </a:rPr>
              <a:t>to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30" dirty="0">
                <a:latin typeface="Century Gothic"/>
                <a:cs typeface="Century Gothic"/>
              </a:rPr>
              <a:t>grouping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5" dirty="0">
                <a:latin typeface="Century Gothic"/>
                <a:cs typeface="Century Gothic"/>
              </a:rPr>
              <a:t>states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dirty="0">
                <a:latin typeface="Century Gothic"/>
                <a:cs typeface="Century Gothic"/>
              </a:rPr>
              <a:t>U.S. </a:t>
            </a:r>
            <a:r>
              <a:rPr sz="700" spc="15" dirty="0">
                <a:latin typeface="Century Gothic"/>
                <a:cs typeface="Century Gothic"/>
              </a:rPr>
              <a:t>Territories </a:t>
            </a:r>
            <a:r>
              <a:rPr sz="700" spc="-25" dirty="0">
                <a:latin typeface="Century Gothic"/>
                <a:cs typeface="Century Gothic"/>
              </a:rPr>
              <a:t>assigned </a:t>
            </a:r>
            <a:r>
              <a:rPr sz="700" spc="-20" dirty="0">
                <a:latin typeface="Century Gothic"/>
                <a:cs typeface="Century Gothic"/>
              </a:rPr>
              <a:t>under </a:t>
            </a:r>
            <a:r>
              <a:rPr sz="700" spc="-80" dirty="0">
                <a:latin typeface="Century Gothic"/>
                <a:cs typeface="Century Gothic"/>
              </a:rPr>
              <a:t>each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the ten </a:t>
            </a:r>
            <a:r>
              <a:rPr sz="700" spc="-30" dirty="0">
                <a:latin typeface="Century Gothic"/>
                <a:cs typeface="Century Gothic"/>
              </a:rPr>
              <a:t>Department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-25" dirty="0">
                <a:latin typeface="Century Gothic"/>
                <a:cs typeface="Century Gothic"/>
              </a:rPr>
              <a:t>Health </a:t>
            </a:r>
            <a:r>
              <a:rPr sz="700" spc="-60" dirty="0">
                <a:latin typeface="Century Gothic"/>
                <a:cs typeface="Century Gothic"/>
              </a:rPr>
              <a:t>and  </a:t>
            </a:r>
            <a:r>
              <a:rPr sz="700" spc="-30" dirty="0">
                <a:latin typeface="Century Gothic"/>
                <a:cs typeface="Century Gothic"/>
              </a:rPr>
              <a:t>Human </a:t>
            </a:r>
            <a:r>
              <a:rPr sz="700" spc="-15" dirty="0">
                <a:latin typeface="Century Gothic"/>
                <a:cs typeface="Century Gothic"/>
              </a:rPr>
              <a:t>Services </a:t>
            </a:r>
            <a:r>
              <a:rPr sz="700" spc="-30" dirty="0">
                <a:latin typeface="Century Gothic"/>
                <a:cs typeface="Century Gothic"/>
              </a:rPr>
              <a:t>regional </a:t>
            </a:r>
            <a:r>
              <a:rPr sz="700" spc="-20" dirty="0">
                <a:latin typeface="Century Gothic"/>
                <a:cs typeface="Century Gothic"/>
              </a:rPr>
              <a:t>offices </a:t>
            </a:r>
            <a:r>
              <a:rPr sz="700" spc="-30" dirty="0">
                <a:latin typeface="Century Gothic"/>
                <a:cs typeface="Century Gothic"/>
              </a:rPr>
              <a:t>(</a:t>
            </a:r>
            <a:r>
              <a:rPr sz="7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https://www.hhs.gov/about/agencies/iea/regional-offices/index.htm</a:t>
            </a:r>
            <a:r>
              <a:rPr sz="700" spc="-30" dirty="0">
                <a:solidFill>
                  <a:srgbClr val="215E9E"/>
                </a:solidFill>
                <a:latin typeface="Century Gothic"/>
                <a:cs typeface="Century Gothic"/>
                <a:hlinkClick r:id="rId3"/>
              </a:rPr>
              <a:t>l</a:t>
            </a:r>
            <a:r>
              <a:rPr sz="700" spc="-30" dirty="0">
                <a:latin typeface="Century Gothic"/>
                <a:cs typeface="Century Gothic"/>
              </a:rPr>
              <a:t>). </a:t>
            </a:r>
            <a:r>
              <a:rPr sz="700" spc="20" dirty="0">
                <a:latin typeface="Century Gothic"/>
                <a:cs typeface="Century Gothic"/>
              </a:rPr>
              <a:t>For </a:t>
            </a:r>
            <a:r>
              <a:rPr sz="700" spc="-25" dirty="0">
                <a:latin typeface="Century Gothic"/>
                <a:cs typeface="Century Gothic"/>
              </a:rPr>
              <a:t>the </a:t>
            </a:r>
            <a:r>
              <a:rPr sz="700" spc="-10" dirty="0">
                <a:latin typeface="Century Gothic"/>
                <a:cs typeface="Century Gothic"/>
              </a:rPr>
              <a:t>purposes </a:t>
            </a:r>
            <a:r>
              <a:rPr sz="700" spc="-15" dirty="0">
                <a:latin typeface="Century Gothic"/>
                <a:cs typeface="Century Gothic"/>
              </a:rPr>
              <a:t>of </a:t>
            </a:r>
            <a:r>
              <a:rPr sz="700" spc="20" dirty="0">
                <a:latin typeface="Century Gothic"/>
                <a:cs typeface="Century Gothic"/>
              </a:rPr>
              <a:t>this </a:t>
            </a:r>
            <a:r>
              <a:rPr sz="700" spc="-10" dirty="0">
                <a:latin typeface="Century Gothic"/>
                <a:cs typeface="Century Gothic"/>
              </a:rPr>
              <a:t>report, </a:t>
            </a:r>
            <a:r>
              <a:rPr sz="700" spc="-15" dirty="0">
                <a:latin typeface="Century Gothic"/>
                <a:cs typeface="Century Gothic"/>
              </a:rPr>
              <a:t>regions </a:t>
            </a:r>
            <a:r>
              <a:rPr sz="700">
                <a:latin typeface="Century Gothic"/>
                <a:cs typeface="Century Gothic"/>
              </a:rPr>
              <a:t>with </a:t>
            </a:r>
            <a:r>
              <a:rPr sz="700" spc="50">
                <a:latin typeface="Century Gothic"/>
                <a:cs typeface="Century Gothic"/>
              </a:rPr>
              <a:t>U</a:t>
            </a:r>
            <a:r>
              <a:rPr lang="en-US" sz="700" spc="50">
                <a:latin typeface="Century Gothic"/>
                <a:cs typeface="Century Gothic"/>
              </a:rPr>
              <a:t>.</a:t>
            </a:r>
            <a:r>
              <a:rPr sz="700" spc="50">
                <a:latin typeface="Century Gothic"/>
                <a:cs typeface="Century Gothic"/>
              </a:rPr>
              <a:t>S</a:t>
            </a:r>
            <a:r>
              <a:rPr lang="en-US" sz="700" spc="50">
                <a:latin typeface="Century Gothic"/>
                <a:cs typeface="Century Gothic"/>
              </a:rPr>
              <a:t>.</a:t>
            </a:r>
            <a:r>
              <a:rPr sz="700" spc="50">
                <a:latin typeface="Century Gothic"/>
                <a:cs typeface="Century Gothic"/>
              </a:rPr>
              <a:t> </a:t>
            </a:r>
            <a:r>
              <a:rPr sz="700" spc="15" dirty="0">
                <a:latin typeface="Century Gothic"/>
                <a:cs typeface="Century Gothic"/>
              </a:rPr>
              <a:t>territories </a:t>
            </a:r>
            <a:r>
              <a:rPr sz="700" spc="-30" dirty="0">
                <a:latin typeface="Century Gothic"/>
                <a:cs typeface="Century Gothic"/>
              </a:rPr>
              <a:t>(Region  </a:t>
            </a:r>
            <a:r>
              <a:rPr sz="700" spc="25" dirty="0">
                <a:latin typeface="Century Gothic"/>
                <a:cs typeface="Century Gothic"/>
              </a:rPr>
              <a:t>2 </a:t>
            </a:r>
            <a:r>
              <a:rPr sz="700" spc="-60" dirty="0">
                <a:latin typeface="Century Gothic"/>
                <a:cs typeface="Century Gothic"/>
              </a:rPr>
              <a:t>and </a:t>
            </a:r>
            <a:r>
              <a:rPr sz="700" spc="-25" dirty="0">
                <a:latin typeface="Century Gothic"/>
                <a:cs typeface="Century Gothic"/>
              </a:rPr>
              <a:t>Region </a:t>
            </a:r>
            <a:r>
              <a:rPr sz="700" spc="-20" dirty="0">
                <a:latin typeface="Century Gothic"/>
                <a:cs typeface="Century Gothic"/>
              </a:rPr>
              <a:t>9) </a:t>
            </a:r>
            <a:r>
              <a:rPr sz="700" spc="-40" dirty="0">
                <a:latin typeface="Century Gothic"/>
                <a:cs typeface="Century Gothic"/>
              </a:rPr>
              <a:t>contain </a:t>
            </a:r>
            <a:r>
              <a:rPr sz="700" spc="-65" dirty="0">
                <a:latin typeface="Century Gothic"/>
                <a:cs typeface="Century Gothic"/>
              </a:rPr>
              <a:t>data </a:t>
            </a:r>
            <a:r>
              <a:rPr sz="700" dirty="0">
                <a:latin typeface="Century Gothic"/>
                <a:cs typeface="Century Gothic"/>
              </a:rPr>
              <a:t>from </a:t>
            </a:r>
            <a:r>
              <a:rPr sz="700" spc="-5" dirty="0">
                <a:latin typeface="Century Gothic"/>
                <a:cs typeface="Century Gothic"/>
              </a:rPr>
              <a:t>states</a:t>
            </a:r>
            <a:r>
              <a:rPr sz="700" spc="10" dirty="0">
                <a:latin typeface="Century Gothic"/>
                <a:cs typeface="Century Gothic"/>
              </a:rPr>
              <a:t> </a:t>
            </a:r>
            <a:r>
              <a:rPr sz="700" spc="-30" dirty="0">
                <a:latin typeface="Century Gothic"/>
                <a:cs typeface="Century Gothic"/>
              </a:rPr>
              <a:t>only.</a:t>
            </a:r>
            <a:endParaRPr sz="7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249648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687070">
              <a:lnSpc>
                <a:spcPct val="107200"/>
              </a:lnSpc>
            </a:pPr>
            <a:r>
              <a:rPr sz="1400" b="1" spc="-5" dirty="0">
                <a:solidFill>
                  <a:srgbClr val="005E6E"/>
                </a:solidFill>
                <a:latin typeface="Century Gothic"/>
                <a:cs typeface="Century Gothic"/>
              </a:rPr>
              <a:t>Table</a:t>
            </a:r>
            <a:r>
              <a:rPr sz="1400" b="1" spc="-35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45" dirty="0">
                <a:solidFill>
                  <a:srgbClr val="005E6E"/>
                </a:solidFill>
                <a:latin typeface="Century Gothic"/>
                <a:cs typeface="Century Gothic"/>
              </a:rPr>
              <a:t>3.2.</a:t>
            </a:r>
            <a:r>
              <a:rPr sz="1400" b="1" spc="-35" dirty="0">
                <a:solidFill>
                  <a:srgbClr val="005E6E"/>
                </a:solidFill>
                <a:latin typeface="Century Gothic"/>
                <a:cs typeface="Century Gothic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Number</a:t>
            </a:r>
            <a:r>
              <a:rPr sz="1400" b="1" spc="-6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15" dirty="0">
                <a:solidFill>
                  <a:srgbClr val="8C268A"/>
                </a:solidFill>
                <a:latin typeface="Century Gothic"/>
                <a:cs typeface="Century Gothic"/>
              </a:rPr>
              <a:t>rate*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40" dirty="0">
                <a:solidFill>
                  <a:srgbClr val="8C268A"/>
                </a:solidFill>
                <a:latin typeface="Century Gothic"/>
                <a:cs typeface="Century Gothic"/>
              </a:rPr>
              <a:t>reported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Century Gothic"/>
                <a:cs typeface="Century Gothic"/>
              </a:rPr>
              <a:t>cases†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of</a:t>
            </a:r>
            <a:r>
              <a:rPr sz="1400" b="1" spc="-5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acute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60" dirty="0">
                <a:solidFill>
                  <a:srgbClr val="8C268A"/>
                </a:solidFill>
                <a:latin typeface="Century Gothic"/>
                <a:cs typeface="Century Gothic"/>
              </a:rPr>
              <a:t>hepatitis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95" dirty="0">
                <a:solidFill>
                  <a:srgbClr val="8C268A"/>
                </a:solidFill>
                <a:latin typeface="Century Gothic"/>
                <a:cs typeface="Century Gothic"/>
              </a:rPr>
              <a:t>C,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 by  </a:t>
            </a:r>
            <a:r>
              <a:rPr sz="1400" b="1" spc="-20" dirty="0">
                <a:solidFill>
                  <a:srgbClr val="8C268A"/>
                </a:solidFill>
                <a:latin typeface="Century Gothic"/>
                <a:cs typeface="Century Gothic"/>
              </a:rPr>
              <a:t>demographic </a:t>
            </a:r>
            <a:r>
              <a:rPr sz="1400" b="1" spc="35" dirty="0">
                <a:solidFill>
                  <a:srgbClr val="8C268A"/>
                </a:solidFill>
                <a:latin typeface="Century Gothic"/>
                <a:cs typeface="Century Gothic"/>
              </a:rPr>
              <a:t>characteristics </a:t>
            </a:r>
            <a:r>
              <a:rPr sz="1400" b="1" spc="-3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20" dirty="0">
                <a:solidFill>
                  <a:srgbClr val="8C268A"/>
                </a:solidFill>
                <a:latin typeface="Century Gothic"/>
                <a:cs typeface="Century Gothic"/>
              </a:rPr>
              <a:t>region 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— </a:t>
            </a:r>
            <a:r>
              <a:rPr sz="1400" b="1" spc="55" dirty="0">
                <a:solidFill>
                  <a:srgbClr val="8C268A"/>
                </a:solidFill>
                <a:latin typeface="Century Gothic"/>
                <a:cs typeface="Century Gothic"/>
              </a:rPr>
              <a:t>United </a:t>
            </a:r>
            <a:r>
              <a:rPr sz="1400" b="1" spc="85" dirty="0">
                <a:solidFill>
                  <a:srgbClr val="8C268A"/>
                </a:solidFill>
                <a:latin typeface="Century Gothic"/>
                <a:cs typeface="Century Gothic"/>
              </a:rPr>
              <a:t>States</a:t>
            </a:r>
            <a:r>
              <a:rPr sz="1400" b="1" spc="-22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90" dirty="0">
                <a:solidFill>
                  <a:srgbClr val="8C268A"/>
                </a:solidFill>
                <a:latin typeface="Century Gothic"/>
                <a:cs typeface="Century Gothic"/>
              </a:rPr>
              <a:t>2014–2018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6996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5486" y="410360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9730" y="37804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98" y="22860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1936" y="248153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702" y="228608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369847"/>
            <a:ext cx="11323918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 States,</a:t>
            </a:r>
            <a:r>
              <a:rPr kumimoji="0" sz="2416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2743200"/>
            <a:ext cx="10089530" cy="64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3127" y="392847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0778" y="392846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92827" y="651268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50992" y="651268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34662" y="670155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76494" y="614402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76204" y="356531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04221" y="390269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76211" y="35654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F219E-3907-4AAE-9646-4CDCB861C4D5}"/>
              </a:ext>
            </a:extLst>
          </p:cNvPr>
          <p:cNvSpPr/>
          <p:nvPr/>
        </p:nvSpPr>
        <p:spPr>
          <a:xfrm>
            <a:off x="2984921" y="9449025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https://wwwdev.cdc.gov/hepatitis/statistics/2018surveillance/index.htm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716" y="1552936"/>
            <a:ext cx="10545084" cy="118469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1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3.7.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Availability of information </a:t>
            </a:r>
            <a:r>
              <a:rPr sz="2416" b="1" spc="-78" dirty="0">
                <a:solidFill>
                  <a:srgbClr val="8C268A"/>
                </a:solidFill>
                <a:latin typeface="Lucida Sans"/>
                <a:cs typeface="Lucida Sans"/>
              </a:rPr>
              <a:t>on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risk behaviors/exposures* 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associated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with</a:t>
            </a:r>
            <a:r>
              <a:rPr sz="2416" b="1" spc="-233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lang="en-US"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acute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6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2416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0983" y="4591431"/>
            <a:ext cx="3093122" cy="2090569"/>
          </a:xfrm>
          <a:custGeom>
            <a:avLst/>
            <a:gdLst/>
            <a:ahLst/>
            <a:cxnLst/>
            <a:rect l="l" t="t" r="r" b="b"/>
            <a:pathLst>
              <a:path w="1792605" h="1211579">
                <a:moveTo>
                  <a:pt x="0" y="0"/>
                </a:moveTo>
                <a:lnTo>
                  <a:pt x="1792224" y="0"/>
                </a:lnTo>
                <a:lnTo>
                  <a:pt x="1792224" y="1211579"/>
                </a:lnTo>
                <a:lnTo>
                  <a:pt x="0" y="12115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4" name="object 4"/>
          <p:cNvSpPr/>
          <p:nvPr/>
        </p:nvSpPr>
        <p:spPr>
          <a:xfrm>
            <a:off x="2204516" y="4734989"/>
            <a:ext cx="2809338" cy="1808978"/>
          </a:xfrm>
          <a:custGeom>
            <a:avLst/>
            <a:gdLst/>
            <a:ahLst/>
            <a:cxnLst/>
            <a:rect l="l" t="t" r="r" b="b"/>
            <a:pathLst>
              <a:path w="1628139" h="1048385">
                <a:moveTo>
                  <a:pt x="1627632" y="0"/>
                </a:moveTo>
                <a:lnTo>
                  <a:pt x="0" y="0"/>
                </a:lnTo>
                <a:lnTo>
                  <a:pt x="0" y="1048359"/>
                </a:lnTo>
                <a:lnTo>
                  <a:pt x="1627632" y="1048359"/>
                </a:lnTo>
                <a:lnTo>
                  <a:pt x="162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5" name="object 5"/>
          <p:cNvSpPr/>
          <p:nvPr/>
        </p:nvSpPr>
        <p:spPr>
          <a:xfrm>
            <a:off x="6781800" y="2689547"/>
            <a:ext cx="4859831" cy="494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6" name="object 6"/>
          <p:cNvSpPr/>
          <p:nvPr/>
        </p:nvSpPr>
        <p:spPr>
          <a:xfrm>
            <a:off x="2402222" y="4928881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005E6E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7" name="object 7"/>
          <p:cNvSpPr txBox="1"/>
          <p:nvPr/>
        </p:nvSpPr>
        <p:spPr>
          <a:xfrm>
            <a:off x="10043737" y="3816312"/>
            <a:ext cx="762596" cy="636125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marL="35062">
              <a:spcBef>
                <a:spcPts val="197"/>
              </a:spcBef>
            </a:pPr>
            <a:r>
              <a:rPr sz="1984" b="1" spc="78" dirty="0">
                <a:solidFill>
                  <a:srgbClr val="FFFFFF"/>
                </a:solidFill>
                <a:latin typeface="Century Gothic"/>
                <a:cs typeface="Century Gothic"/>
              </a:rPr>
              <a:t>1,350</a:t>
            </a:r>
            <a:endParaRPr sz="1984">
              <a:latin typeface="Century Gothic"/>
              <a:cs typeface="Century Gothic"/>
            </a:endParaRPr>
          </a:p>
          <a:p>
            <a:pPr marL="21914"/>
            <a:r>
              <a:rPr sz="1984" b="1" spc="35" dirty="0">
                <a:solidFill>
                  <a:srgbClr val="FFFFFF"/>
                </a:solidFill>
                <a:latin typeface="Century Gothic"/>
                <a:cs typeface="Century Gothic"/>
              </a:rPr>
              <a:t>(37%)</a:t>
            </a:r>
            <a:endParaRPr sz="1984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2222" y="5503700"/>
            <a:ext cx="548939" cy="310079"/>
          </a:xfrm>
          <a:custGeom>
            <a:avLst/>
            <a:gdLst/>
            <a:ahLst/>
            <a:cxnLst/>
            <a:rect l="l" t="t" r="r" b="b"/>
            <a:pathLst>
              <a:path w="318135" h="179704">
                <a:moveTo>
                  <a:pt x="0" y="179501"/>
                </a:moveTo>
                <a:lnTo>
                  <a:pt x="317754" y="179501"/>
                </a:lnTo>
                <a:lnTo>
                  <a:pt x="317754" y="0"/>
                </a:lnTo>
                <a:lnTo>
                  <a:pt x="0" y="0"/>
                </a:lnTo>
                <a:lnTo>
                  <a:pt x="0" y="179501"/>
                </a:lnTo>
                <a:close/>
              </a:path>
            </a:pathLst>
          </a:custGeom>
          <a:solidFill>
            <a:srgbClr val="B8D2D5"/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 txBox="1"/>
          <p:nvPr/>
        </p:nvSpPr>
        <p:spPr>
          <a:xfrm>
            <a:off x="9348201" y="5808466"/>
            <a:ext cx="762596" cy="636125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algn="ctr">
              <a:spcBef>
                <a:spcPts val="197"/>
              </a:spcBef>
            </a:pPr>
            <a:r>
              <a:rPr sz="1984" b="1" spc="104" dirty="0">
                <a:latin typeface="Century Gothic"/>
                <a:cs typeface="Century Gothic"/>
              </a:rPr>
              <a:t>514</a:t>
            </a:r>
            <a:endParaRPr sz="1984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984" b="1" spc="35" dirty="0">
                <a:latin typeface="Century Gothic"/>
                <a:cs typeface="Century Gothic"/>
              </a:rPr>
              <a:t>(14%)</a:t>
            </a:r>
            <a:endParaRPr sz="1984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4274" y="6088642"/>
            <a:ext cx="525929" cy="289261"/>
          </a:xfrm>
          <a:custGeom>
            <a:avLst/>
            <a:gdLst/>
            <a:ahLst/>
            <a:cxnLst/>
            <a:rect l="l" t="t" r="r" b="b"/>
            <a:pathLst>
              <a:path w="304800" h="167639">
                <a:moveTo>
                  <a:pt x="0" y="167208"/>
                </a:moveTo>
                <a:lnTo>
                  <a:pt x="304596" y="167208"/>
                </a:lnTo>
                <a:lnTo>
                  <a:pt x="304596" y="0"/>
                </a:lnTo>
                <a:lnTo>
                  <a:pt x="0" y="0"/>
                </a:lnTo>
                <a:lnTo>
                  <a:pt x="0" y="167208"/>
                </a:lnTo>
                <a:close/>
              </a:path>
            </a:pathLst>
          </a:custGeom>
          <a:ln w="12700">
            <a:solidFill>
              <a:srgbClr val="337E8B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1" name="object 11"/>
          <p:cNvSpPr txBox="1"/>
          <p:nvPr/>
        </p:nvSpPr>
        <p:spPr>
          <a:xfrm>
            <a:off x="2204516" y="4937909"/>
            <a:ext cx="2809338" cy="1330050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911616">
              <a:spcBef>
                <a:spcPts val="173"/>
              </a:spcBef>
            </a:pPr>
            <a:r>
              <a:rPr sz="1553" b="1" spc="78" dirty="0">
                <a:solidFill>
                  <a:srgbClr val="8C268A"/>
                </a:solidFill>
                <a:latin typeface="Century Gothic"/>
                <a:cs typeface="Century Gothic"/>
              </a:rPr>
              <a:t>Risk</a:t>
            </a:r>
            <a:r>
              <a:rPr sz="1553" b="1" spc="-78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553" b="1" spc="9" dirty="0">
                <a:solidFill>
                  <a:srgbClr val="8C268A"/>
                </a:solidFill>
                <a:latin typeface="Century Gothic"/>
                <a:cs typeface="Century Gothic"/>
              </a:rPr>
              <a:t>identified*</a:t>
            </a:r>
            <a:endParaRPr sz="1553">
              <a:latin typeface="Century Gothic"/>
              <a:cs typeface="Century Gothic"/>
            </a:endParaRPr>
          </a:p>
          <a:p>
            <a:pPr marL="911616" marR="216947">
              <a:lnSpc>
                <a:spcPct val="241699"/>
              </a:lnSpc>
              <a:spcBef>
                <a:spcPts val="52"/>
              </a:spcBef>
            </a:pPr>
            <a:r>
              <a:rPr sz="1553" b="1" spc="-43" dirty="0">
                <a:solidFill>
                  <a:srgbClr val="8C268A"/>
                </a:solidFill>
                <a:latin typeface="Century Gothic"/>
                <a:cs typeface="Century Gothic"/>
              </a:rPr>
              <a:t>No </a:t>
            </a:r>
            <a:r>
              <a:rPr sz="1553" b="1" spc="69" dirty="0">
                <a:solidFill>
                  <a:srgbClr val="8C268A"/>
                </a:solidFill>
                <a:latin typeface="Century Gothic"/>
                <a:cs typeface="Century Gothic"/>
              </a:rPr>
              <a:t>risk </a:t>
            </a:r>
            <a:r>
              <a:rPr sz="1553" b="1" spc="17" dirty="0">
                <a:solidFill>
                  <a:srgbClr val="8C268A"/>
                </a:solidFill>
                <a:latin typeface="Century Gothic"/>
                <a:cs typeface="Century Gothic"/>
              </a:rPr>
              <a:t>identified  </a:t>
            </a:r>
            <a:r>
              <a:rPr sz="1553" b="1" spc="78" dirty="0">
                <a:solidFill>
                  <a:srgbClr val="8C268A"/>
                </a:solidFill>
                <a:latin typeface="Century Gothic"/>
                <a:cs typeface="Century Gothic"/>
              </a:rPr>
              <a:t>Risk </a:t>
            </a:r>
            <a:r>
              <a:rPr sz="1553" b="1" spc="-43" dirty="0">
                <a:solidFill>
                  <a:srgbClr val="8C268A"/>
                </a:solidFill>
                <a:latin typeface="Century Gothic"/>
                <a:cs typeface="Century Gothic"/>
              </a:rPr>
              <a:t>data</a:t>
            </a:r>
            <a:r>
              <a:rPr sz="1553" b="1" spc="-319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553" b="1" spc="26" dirty="0">
                <a:solidFill>
                  <a:srgbClr val="8C268A"/>
                </a:solidFill>
                <a:latin typeface="Century Gothic"/>
                <a:cs typeface="Century Gothic"/>
              </a:rPr>
              <a:t>missing</a:t>
            </a:r>
            <a:endParaRPr sz="1553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3997" y="4267756"/>
            <a:ext cx="762596" cy="636125"/>
          </a:xfrm>
          <a:prstGeom prst="rect">
            <a:avLst/>
          </a:prstGeom>
        </p:spPr>
        <p:txBody>
          <a:bodyPr vert="horz" wrap="square" lIns="0" tIns="25199" rIns="0" bIns="0" rtlCol="0">
            <a:spAutoFit/>
          </a:bodyPr>
          <a:lstStyle/>
          <a:p>
            <a:pPr marL="35062">
              <a:spcBef>
                <a:spcPts val="197"/>
              </a:spcBef>
            </a:pPr>
            <a:r>
              <a:rPr sz="1984" b="1" spc="78" dirty="0">
                <a:latin typeface="Century Gothic"/>
                <a:cs typeface="Century Gothic"/>
              </a:rPr>
              <a:t>1,757</a:t>
            </a:r>
            <a:endParaRPr sz="1984">
              <a:latin typeface="Century Gothic"/>
              <a:cs typeface="Century Gothic"/>
            </a:endParaRPr>
          </a:p>
          <a:p>
            <a:pPr marL="21914"/>
            <a:r>
              <a:rPr sz="1984" b="1" spc="35" dirty="0">
                <a:latin typeface="Century Gothic"/>
                <a:cs typeface="Century Gothic"/>
              </a:rPr>
              <a:t>(49%)</a:t>
            </a:r>
            <a:endParaRPr sz="1984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9079" y="5371171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2439079" y="5945956"/>
            <a:ext cx="2383118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858" y="0"/>
                </a:lnTo>
              </a:path>
            </a:pathLst>
          </a:custGeom>
          <a:ln w="16510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 txBox="1"/>
          <p:nvPr/>
        </p:nvSpPr>
        <p:spPr>
          <a:xfrm>
            <a:off x="7557076" y="817679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47" dirty="0">
                <a:solidFill>
                  <a:srgbClr val="8C268A"/>
                </a:solidFill>
                <a:latin typeface="Century Gothic"/>
                <a:cs typeface="Century Gothic"/>
              </a:rPr>
              <a:t>VIRAL</a:t>
            </a:r>
            <a:r>
              <a:rPr sz="2071" b="1" spc="-43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2071" b="1" spc="224" dirty="0">
                <a:solidFill>
                  <a:srgbClr val="8C268A"/>
                </a:solidFill>
                <a:latin typeface="Century Gothic"/>
                <a:cs typeface="Century Gothic"/>
              </a:rPr>
              <a:t>HEPATITIS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94727" y="817678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250" dirty="0">
                <a:solidFill>
                  <a:srgbClr val="005E6E"/>
                </a:solidFill>
                <a:latin typeface="Tahoma"/>
                <a:cs typeface="Tahoma"/>
              </a:rPr>
              <a:t>SU</a:t>
            </a:r>
            <a:r>
              <a:rPr sz="2071" spc="216" dirty="0">
                <a:solidFill>
                  <a:srgbClr val="005E6E"/>
                </a:solidFill>
                <a:latin typeface="Tahoma"/>
                <a:cs typeface="Tahoma"/>
              </a:rPr>
              <a:t>R</a:t>
            </a:r>
            <a:r>
              <a:rPr sz="2071" spc="197" dirty="0">
                <a:solidFill>
                  <a:srgbClr val="005E6E"/>
                </a:solidFill>
                <a:latin typeface="Tahoma"/>
                <a:cs typeface="Tahoma"/>
              </a:rPr>
              <a:t>VEILLANCE</a:t>
            </a:r>
            <a:endParaRPr sz="2071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06776" y="107610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164941" y="107610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9" name="object 19"/>
          <p:cNvSpPr/>
          <p:nvPr/>
        </p:nvSpPr>
        <p:spPr>
          <a:xfrm>
            <a:off x="10248611" y="1094987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0" name="object 20"/>
          <p:cNvSpPr/>
          <p:nvPr/>
        </p:nvSpPr>
        <p:spPr>
          <a:xfrm>
            <a:off x="10290443" y="1039234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1" name="object 21"/>
          <p:cNvSpPr/>
          <p:nvPr/>
        </p:nvSpPr>
        <p:spPr>
          <a:xfrm>
            <a:off x="9990153" y="78136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2" name="object 22"/>
          <p:cNvSpPr/>
          <p:nvPr/>
        </p:nvSpPr>
        <p:spPr>
          <a:xfrm>
            <a:off x="10018170" y="815101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3" name="object 23"/>
          <p:cNvSpPr/>
          <p:nvPr/>
        </p:nvSpPr>
        <p:spPr>
          <a:xfrm>
            <a:off x="9990160" y="78137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8D7F226-4EC4-4CB7-9E48-61D6228AAE5D}"/>
              </a:ext>
            </a:extLst>
          </p:cNvPr>
          <p:cNvSpPr txBox="1"/>
          <p:nvPr/>
        </p:nvSpPr>
        <p:spPr>
          <a:xfrm>
            <a:off x="1677460" y="8021303"/>
            <a:ext cx="9964171" cy="891982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69" dirty="0">
                <a:latin typeface="Century Gothic"/>
                <a:cs typeface="Century Gothic"/>
              </a:rPr>
              <a:t>Source: </a:t>
            </a:r>
            <a:r>
              <a:rPr sz="1208" spc="-173" dirty="0">
                <a:latin typeface="Century Gothic"/>
                <a:cs typeface="Century Gothic"/>
              </a:rPr>
              <a:t>CDC, </a:t>
            </a:r>
            <a:r>
              <a:rPr sz="1208" spc="-69" dirty="0">
                <a:latin typeface="Century Gothic"/>
                <a:cs typeface="Century Gothic"/>
              </a:rPr>
              <a:t>Nationally </a:t>
            </a:r>
            <a:r>
              <a:rPr sz="1208" spc="-60" dirty="0">
                <a:latin typeface="Century Gothic"/>
                <a:cs typeface="Century Gothic"/>
              </a:rPr>
              <a:t>Notifiable </a:t>
            </a:r>
            <a:r>
              <a:rPr sz="1208" spc="-43" dirty="0">
                <a:latin typeface="Century Gothic"/>
                <a:cs typeface="Century Gothic"/>
              </a:rPr>
              <a:t>Diseases </a:t>
            </a:r>
            <a:r>
              <a:rPr sz="1208" spc="-60" dirty="0">
                <a:latin typeface="Century Gothic"/>
                <a:cs typeface="Century Gothic"/>
              </a:rPr>
              <a:t>Surveillance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System</a:t>
            </a:r>
            <a:r>
              <a:rPr lang="en-US" sz="1208" spc="-26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 marR="111759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spc="-129" dirty="0">
                <a:latin typeface="Century Gothic"/>
                <a:cs typeface="Century Gothic"/>
              </a:rPr>
              <a:t>Case </a:t>
            </a:r>
            <a:r>
              <a:rPr sz="1208" spc="-17" dirty="0">
                <a:latin typeface="Century Gothic"/>
                <a:cs typeface="Century Gothic"/>
              </a:rPr>
              <a:t>reports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86" dirty="0">
                <a:latin typeface="Century Gothic"/>
                <a:cs typeface="Century Gothic"/>
              </a:rPr>
              <a:t>at </a:t>
            </a:r>
            <a:r>
              <a:rPr sz="1208" spc="-52" dirty="0">
                <a:latin typeface="Century Gothic"/>
                <a:cs typeface="Century Gothic"/>
              </a:rPr>
              <a:t>least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-43" dirty="0">
                <a:latin typeface="Century Gothic"/>
                <a:cs typeface="Century Gothic"/>
              </a:rPr>
              <a:t>of </a:t>
            </a:r>
            <a:r>
              <a:rPr sz="1208" spc="-60" dirty="0">
                <a:latin typeface="Century Gothic"/>
                <a:cs typeface="Century Gothic"/>
              </a:rPr>
              <a:t>the </a:t>
            </a:r>
            <a:r>
              <a:rPr sz="1208" spc="-52" dirty="0">
                <a:latin typeface="Century Gothic"/>
                <a:cs typeface="Century Gothic"/>
              </a:rPr>
              <a:t>following </a:t>
            </a:r>
            <a:r>
              <a:rPr sz="1208" spc="43" dirty="0">
                <a:latin typeface="Century Gothic"/>
                <a:cs typeface="Century Gothic"/>
              </a:rPr>
              <a:t>risk </a:t>
            </a:r>
            <a:r>
              <a:rPr sz="1208" spc="-69" dirty="0">
                <a:latin typeface="Century Gothic"/>
                <a:cs typeface="Century Gothic"/>
              </a:rPr>
              <a:t>behaviors/ </a:t>
            </a:r>
            <a:r>
              <a:rPr sz="1208" spc="-43" dirty="0">
                <a:latin typeface="Century Gothic"/>
                <a:cs typeface="Century Gothic"/>
              </a:rPr>
              <a:t>exposures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43" dirty="0">
                <a:latin typeface="Century Gothic"/>
                <a:cs typeface="Century Gothic"/>
              </a:rPr>
              <a:t>6 </a:t>
            </a:r>
            <a:r>
              <a:rPr sz="1208" spc="-69" dirty="0">
                <a:latin typeface="Century Gothic"/>
                <a:cs typeface="Century Gothic"/>
              </a:rPr>
              <a:t>weeks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43" dirty="0">
                <a:latin typeface="Century Gothic"/>
                <a:cs typeface="Century Gothic"/>
              </a:rPr>
              <a:t>6 </a:t>
            </a:r>
            <a:r>
              <a:rPr sz="1208" spc="-35" dirty="0">
                <a:latin typeface="Century Gothic"/>
                <a:cs typeface="Century Gothic"/>
              </a:rPr>
              <a:t>months </a:t>
            </a:r>
            <a:r>
              <a:rPr sz="1208" dirty="0">
                <a:latin typeface="Century Gothic"/>
                <a:cs typeface="Century Gothic"/>
              </a:rPr>
              <a:t>prior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52" dirty="0">
                <a:latin typeface="Century Gothic"/>
                <a:cs typeface="Century Gothic"/>
              </a:rPr>
              <a:t>symptom onset: </a:t>
            </a:r>
            <a:r>
              <a:rPr sz="1208" spc="-43" dirty="0">
                <a:latin typeface="Century Gothic"/>
                <a:cs typeface="Century Gothic"/>
              </a:rPr>
              <a:t>1) </a:t>
            </a:r>
            <a:r>
              <a:rPr sz="1208" spc="-60" dirty="0">
                <a:latin typeface="Century Gothic"/>
                <a:cs typeface="Century Gothic"/>
              </a:rPr>
              <a:t>injection drug  </a:t>
            </a:r>
            <a:r>
              <a:rPr sz="1208" spc="-43" dirty="0">
                <a:latin typeface="Century Gothic"/>
                <a:cs typeface="Century Gothic"/>
              </a:rPr>
              <a:t>use; 2) </a:t>
            </a:r>
            <a:r>
              <a:rPr sz="1208" spc="-26" dirty="0">
                <a:latin typeface="Century Gothic"/>
                <a:cs typeface="Century Gothic"/>
              </a:rPr>
              <a:t>sex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78" dirty="0">
                <a:latin typeface="Century Gothic"/>
                <a:cs typeface="Century Gothic"/>
              </a:rPr>
              <a:t>suspected/confirmed </a:t>
            </a:r>
            <a:r>
              <a:rPr sz="1208" spc="-43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9" dirty="0">
                <a:latin typeface="Century Gothic"/>
                <a:cs typeface="Century Gothic"/>
              </a:rPr>
              <a:t>patient; </a:t>
            </a:r>
            <a:r>
              <a:rPr sz="1208" spc="-43" dirty="0">
                <a:latin typeface="Century Gothic"/>
                <a:cs typeface="Century Gothic"/>
              </a:rPr>
              <a:t>3) </a:t>
            </a:r>
            <a:r>
              <a:rPr sz="1208" spc="-86" dirty="0">
                <a:latin typeface="Century Gothic"/>
                <a:cs typeface="Century Gothic"/>
              </a:rPr>
              <a:t>men </a:t>
            </a:r>
            <a:r>
              <a:rPr sz="1208" spc="-78" dirty="0">
                <a:latin typeface="Century Gothic"/>
                <a:cs typeface="Century Gothic"/>
              </a:rPr>
              <a:t>who </a:t>
            </a:r>
            <a:r>
              <a:rPr sz="1208" spc="-129" dirty="0">
                <a:latin typeface="Century Gothic"/>
                <a:cs typeface="Century Gothic"/>
              </a:rPr>
              <a:t>have </a:t>
            </a:r>
            <a:r>
              <a:rPr sz="1208" spc="-26" dirty="0">
                <a:latin typeface="Century Gothic"/>
                <a:cs typeface="Century Gothic"/>
              </a:rPr>
              <a:t>sex with </a:t>
            </a:r>
            <a:r>
              <a:rPr sz="1208" spc="-78" dirty="0">
                <a:latin typeface="Century Gothic"/>
                <a:cs typeface="Century Gothic"/>
              </a:rPr>
              <a:t>men; </a:t>
            </a:r>
            <a:r>
              <a:rPr sz="1208" spc="-43" dirty="0">
                <a:latin typeface="Century Gothic"/>
                <a:cs typeface="Century Gothic"/>
              </a:rPr>
              <a:t>4) multiple </a:t>
            </a:r>
            <a:r>
              <a:rPr sz="1208" spc="-26" dirty="0">
                <a:latin typeface="Century Gothic"/>
                <a:cs typeface="Century Gothic"/>
              </a:rPr>
              <a:t>sex </a:t>
            </a:r>
            <a:r>
              <a:rPr sz="1208" spc="-35" dirty="0">
                <a:latin typeface="Century Gothic"/>
                <a:cs typeface="Century Gothic"/>
              </a:rPr>
              <a:t>partners; </a:t>
            </a:r>
            <a:r>
              <a:rPr sz="1208" spc="-43" dirty="0">
                <a:latin typeface="Century Gothic"/>
                <a:cs typeface="Century Gothic"/>
              </a:rPr>
              <a:t>5) </a:t>
            </a:r>
            <a:r>
              <a:rPr sz="1208" spc="-112" dirty="0">
                <a:latin typeface="Century Gothic"/>
                <a:cs typeface="Century Gothic"/>
              </a:rPr>
              <a:t>occupational </a:t>
            </a:r>
            <a:r>
              <a:rPr sz="1208" spc="-60" dirty="0">
                <a:latin typeface="Century Gothic"/>
                <a:cs typeface="Century Gothic"/>
              </a:rPr>
              <a:t>exposure 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blood;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6)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dialysis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patient;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7)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04" dirty="0">
                <a:latin typeface="Century Gothic"/>
                <a:cs typeface="Century Gothic"/>
              </a:rPr>
              <a:t>receive</a:t>
            </a:r>
            <a:r>
              <a:rPr sz="1208" spc="-86" dirty="0">
                <a:latin typeface="Century Gothic"/>
                <a:cs typeface="Century Gothic"/>
              </a:rPr>
              <a:t> blood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17" dirty="0">
                <a:latin typeface="Century Gothic"/>
                <a:cs typeface="Century Gothic"/>
              </a:rPr>
              <a:t>transfusion;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8)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>
                <a:latin typeface="Century Gothic"/>
                <a:cs typeface="Century Gothic"/>
              </a:rPr>
              <a:t>underwent</a:t>
            </a:r>
            <a:r>
              <a:rPr sz="1208" spc="-86">
                <a:latin typeface="Century Gothic"/>
                <a:cs typeface="Century Gothic"/>
              </a:rPr>
              <a:t> </a:t>
            </a:r>
            <a:r>
              <a:rPr sz="1208" spc="-26">
                <a:latin typeface="Century Gothic"/>
                <a:cs typeface="Century Gothic"/>
              </a:rPr>
              <a:t>surgery</a:t>
            </a:r>
            <a:r>
              <a:rPr lang="en-US" sz="1208" spc="-26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8709" y="1681435"/>
            <a:ext cx="9659570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121" dirty="0">
                <a:solidFill>
                  <a:srgbClr val="005E6E"/>
                </a:solidFill>
                <a:latin typeface="Lucida Sans"/>
                <a:cs typeface="Lucida Sans"/>
              </a:rPr>
              <a:t>Table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3.3.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risk </a:t>
            </a:r>
            <a:r>
              <a:rPr sz="2416" b="1" spc="-86" dirty="0">
                <a:solidFill>
                  <a:srgbClr val="8C268A"/>
                </a:solidFill>
                <a:latin typeface="Lucida Sans"/>
                <a:cs typeface="Lucida Sans"/>
              </a:rPr>
              <a:t>behaviors/exposures†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among</a:t>
            </a:r>
            <a:r>
              <a:rPr sz="2416" b="1" spc="-569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reported 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cases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lang="en-US"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acute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2416" b="1" spc="-164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2416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583628"/>
            <a:ext cx="10114280" cy="4891144"/>
          </a:xfrm>
          <a:custGeom>
            <a:avLst/>
            <a:gdLst/>
            <a:ahLst/>
            <a:cxnLst/>
            <a:rect l="l" t="t" r="r" b="b"/>
            <a:pathLst>
              <a:path w="5861684" h="2834640">
                <a:moveTo>
                  <a:pt x="0" y="0"/>
                </a:moveTo>
                <a:lnTo>
                  <a:pt x="5861304" y="0"/>
                </a:lnTo>
                <a:lnTo>
                  <a:pt x="5861304" y="2834639"/>
                </a:lnTo>
                <a:lnTo>
                  <a:pt x="0" y="2834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9287" y="2727165"/>
          <a:ext cx="9830497" cy="4607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behaviors/exposures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identified*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 risk</a:t>
                      </a:r>
                      <a:r>
                        <a:rPr sz="1600" b="1" spc="-1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identified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Risk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data</a:t>
                      </a:r>
                      <a:r>
                        <a:rPr sz="1600" b="1" spc="-15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missing</a:t>
                      </a:r>
                      <a:endParaRPr sz="1600">
                        <a:latin typeface="Lucida Sans"/>
                        <a:cs typeface="Lucida Sans"/>
                      </a:endParaRPr>
                    </a:p>
                  </a:txBody>
                  <a:tcPr marL="0" marR="0" marT="136961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Injection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use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889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1,102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433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2,086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41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Multiple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sex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partners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212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462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2,947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832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2,665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Sexual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300" b="1" spc="7" baseline="33333" dirty="0">
                          <a:latin typeface="Arial"/>
                          <a:cs typeface="Arial"/>
                        </a:rPr>
                        <a:t>§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278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3,238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Needlesticsk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781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2,749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15" dirty="0">
                          <a:latin typeface="Arial"/>
                          <a:cs typeface="Arial"/>
                        </a:rPr>
                        <a:t>Men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who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sex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6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1300" b="1" spc="22" baseline="33333" dirty="0">
                          <a:latin typeface="Arial"/>
                          <a:cs typeface="Arial"/>
                        </a:rPr>
                        <a:t>¶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33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277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1,702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Household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(non-sexual)</a:t>
                      </a:r>
                      <a:r>
                        <a:rPr sz="1300" b="1" spc="-15" baseline="33333" dirty="0">
                          <a:latin typeface="Arial"/>
                          <a:cs typeface="Arial"/>
                        </a:rPr>
                        <a:t>§</a:t>
                      </a:r>
                      <a:endParaRPr sz="1300" baseline="33333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353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3,238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5" dirty="0">
                          <a:latin typeface="Arial"/>
                          <a:cs typeface="Arial"/>
                        </a:rPr>
                        <a:t>Dialysis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1,041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2,562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Occupational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1,145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2,469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Transfusion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956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25" dirty="0">
                          <a:latin typeface="Arial"/>
                          <a:cs typeface="Arial"/>
                        </a:rPr>
                        <a:t>2,664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368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58102" y="7618309"/>
            <a:ext cx="9964171" cy="181120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69" dirty="0">
                <a:latin typeface="Century Gothic"/>
                <a:cs typeface="Century Gothic"/>
              </a:rPr>
              <a:t>Source: </a:t>
            </a:r>
            <a:r>
              <a:rPr sz="1208" spc="-173" dirty="0">
                <a:latin typeface="Century Gothic"/>
                <a:cs typeface="Century Gothic"/>
              </a:rPr>
              <a:t>CDC, </a:t>
            </a:r>
            <a:r>
              <a:rPr sz="1208" spc="-69" dirty="0">
                <a:latin typeface="Century Gothic"/>
                <a:cs typeface="Century Gothic"/>
              </a:rPr>
              <a:t>Nationally </a:t>
            </a:r>
            <a:r>
              <a:rPr sz="1208" spc="-60" dirty="0">
                <a:latin typeface="Century Gothic"/>
                <a:cs typeface="Century Gothic"/>
              </a:rPr>
              <a:t>Notifiable </a:t>
            </a:r>
            <a:r>
              <a:rPr sz="1208" spc="-43" dirty="0">
                <a:latin typeface="Century Gothic"/>
                <a:cs typeface="Century Gothic"/>
              </a:rPr>
              <a:t>Diseases </a:t>
            </a:r>
            <a:r>
              <a:rPr sz="1208" spc="-60" dirty="0">
                <a:latin typeface="Century Gothic"/>
                <a:cs typeface="Century Gothic"/>
              </a:rPr>
              <a:t>Surveillance</a:t>
            </a:r>
            <a:r>
              <a:rPr sz="1208" spc="-121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System</a:t>
            </a:r>
            <a:r>
              <a:rPr lang="en-US" sz="1208" spc="-26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 marR="111759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spc="-129" dirty="0">
                <a:latin typeface="Century Gothic"/>
                <a:cs typeface="Century Gothic"/>
              </a:rPr>
              <a:t>Case </a:t>
            </a:r>
            <a:r>
              <a:rPr sz="1208" spc="-17" dirty="0">
                <a:latin typeface="Century Gothic"/>
                <a:cs typeface="Century Gothic"/>
              </a:rPr>
              <a:t>reports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86" dirty="0">
                <a:latin typeface="Century Gothic"/>
                <a:cs typeface="Century Gothic"/>
              </a:rPr>
              <a:t>at </a:t>
            </a:r>
            <a:r>
              <a:rPr sz="1208" spc="-52" dirty="0">
                <a:latin typeface="Century Gothic"/>
                <a:cs typeface="Century Gothic"/>
              </a:rPr>
              <a:t>least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-43" dirty="0">
                <a:latin typeface="Century Gothic"/>
                <a:cs typeface="Century Gothic"/>
              </a:rPr>
              <a:t>of </a:t>
            </a:r>
            <a:r>
              <a:rPr sz="1208" spc="-60" dirty="0">
                <a:latin typeface="Century Gothic"/>
                <a:cs typeface="Century Gothic"/>
              </a:rPr>
              <a:t>the </a:t>
            </a:r>
            <a:r>
              <a:rPr sz="1208" spc="-52" dirty="0">
                <a:latin typeface="Century Gothic"/>
                <a:cs typeface="Century Gothic"/>
              </a:rPr>
              <a:t>following </a:t>
            </a:r>
            <a:r>
              <a:rPr sz="1208" spc="43" dirty="0">
                <a:latin typeface="Century Gothic"/>
                <a:cs typeface="Century Gothic"/>
              </a:rPr>
              <a:t>risk </a:t>
            </a:r>
            <a:r>
              <a:rPr sz="1208" spc="-69" dirty="0">
                <a:latin typeface="Century Gothic"/>
                <a:cs typeface="Century Gothic"/>
              </a:rPr>
              <a:t>behaviors/ </a:t>
            </a:r>
            <a:r>
              <a:rPr sz="1208" spc="-43" dirty="0">
                <a:latin typeface="Century Gothic"/>
                <a:cs typeface="Century Gothic"/>
              </a:rPr>
              <a:t>exposures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43" dirty="0">
                <a:latin typeface="Century Gothic"/>
                <a:cs typeface="Century Gothic"/>
              </a:rPr>
              <a:t>6 </a:t>
            </a:r>
            <a:r>
              <a:rPr sz="1208" spc="-69" dirty="0">
                <a:latin typeface="Century Gothic"/>
                <a:cs typeface="Century Gothic"/>
              </a:rPr>
              <a:t>weeks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43" dirty="0">
                <a:latin typeface="Century Gothic"/>
                <a:cs typeface="Century Gothic"/>
              </a:rPr>
              <a:t>6 </a:t>
            </a:r>
            <a:r>
              <a:rPr sz="1208" spc="-35" dirty="0">
                <a:latin typeface="Century Gothic"/>
                <a:cs typeface="Century Gothic"/>
              </a:rPr>
              <a:t>months </a:t>
            </a:r>
            <a:r>
              <a:rPr sz="1208" dirty="0">
                <a:latin typeface="Century Gothic"/>
                <a:cs typeface="Century Gothic"/>
              </a:rPr>
              <a:t>prior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52" dirty="0">
                <a:latin typeface="Century Gothic"/>
                <a:cs typeface="Century Gothic"/>
              </a:rPr>
              <a:t>symptom onset: </a:t>
            </a:r>
            <a:r>
              <a:rPr sz="1208" spc="-43" dirty="0">
                <a:latin typeface="Century Gothic"/>
                <a:cs typeface="Century Gothic"/>
              </a:rPr>
              <a:t>1) </a:t>
            </a:r>
            <a:r>
              <a:rPr sz="1208" spc="-60" dirty="0">
                <a:latin typeface="Century Gothic"/>
                <a:cs typeface="Century Gothic"/>
              </a:rPr>
              <a:t>injection drug  </a:t>
            </a:r>
            <a:r>
              <a:rPr sz="1208" spc="-43" dirty="0">
                <a:latin typeface="Century Gothic"/>
                <a:cs typeface="Century Gothic"/>
              </a:rPr>
              <a:t>use; 2) </a:t>
            </a:r>
            <a:r>
              <a:rPr sz="1208" spc="-26" dirty="0">
                <a:latin typeface="Century Gothic"/>
                <a:cs typeface="Century Gothic"/>
              </a:rPr>
              <a:t>sex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78" dirty="0">
                <a:latin typeface="Century Gothic"/>
                <a:cs typeface="Century Gothic"/>
              </a:rPr>
              <a:t>suspected/confirmed </a:t>
            </a:r>
            <a:r>
              <a:rPr sz="1208" spc="-43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9" dirty="0">
                <a:latin typeface="Century Gothic"/>
                <a:cs typeface="Century Gothic"/>
              </a:rPr>
              <a:t>patient; </a:t>
            </a:r>
            <a:r>
              <a:rPr sz="1208" spc="-43" dirty="0">
                <a:latin typeface="Century Gothic"/>
                <a:cs typeface="Century Gothic"/>
              </a:rPr>
              <a:t>3) </a:t>
            </a:r>
            <a:r>
              <a:rPr sz="1208" spc="-86" dirty="0">
                <a:latin typeface="Century Gothic"/>
                <a:cs typeface="Century Gothic"/>
              </a:rPr>
              <a:t>men </a:t>
            </a:r>
            <a:r>
              <a:rPr sz="1208" spc="-78" dirty="0">
                <a:latin typeface="Century Gothic"/>
                <a:cs typeface="Century Gothic"/>
              </a:rPr>
              <a:t>who </a:t>
            </a:r>
            <a:r>
              <a:rPr sz="1208" spc="-129" dirty="0">
                <a:latin typeface="Century Gothic"/>
                <a:cs typeface="Century Gothic"/>
              </a:rPr>
              <a:t>have </a:t>
            </a:r>
            <a:r>
              <a:rPr sz="1208" spc="-26" dirty="0">
                <a:latin typeface="Century Gothic"/>
                <a:cs typeface="Century Gothic"/>
              </a:rPr>
              <a:t>sex with </a:t>
            </a:r>
            <a:r>
              <a:rPr sz="1208" spc="-78" dirty="0">
                <a:latin typeface="Century Gothic"/>
                <a:cs typeface="Century Gothic"/>
              </a:rPr>
              <a:t>men; </a:t>
            </a:r>
            <a:r>
              <a:rPr sz="1208" spc="-43" dirty="0">
                <a:latin typeface="Century Gothic"/>
                <a:cs typeface="Century Gothic"/>
              </a:rPr>
              <a:t>4) multiple </a:t>
            </a:r>
            <a:r>
              <a:rPr sz="1208" spc="-26" dirty="0">
                <a:latin typeface="Century Gothic"/>
                <a:cs typeface="Century Gothic"/>
              </a:rPr>
              <a:t>sex </a:t>
            </a:r>
            <a:r>
              <a:rPr sz="1208" spc="-35" dirty="0">
                <a:latin typeface="Century Gothic"/>
                <a:cs typeface="Century Gothic"/>
              </a:rPr>
              <a:t>partners; </a:t>
            </a:r>
            <a:r>
              <a:rPr sz="1208" spc="-43" dirty="0">
                <a:latin typeface="Century Gothic"/>
                <a:cs typeface="Century Gothic"/>
              </a:rPr>
              <a:t>5) </a:t>
            </a:r>
            <a:r>
              <a:rPr sz="1208" spc="-112" dirty="0">
                <a:latin typeface="Century Gothic"/>
                <a:cs typeface="Century Gothic"/>
              </a:rPr>
              <a:t>occupational </a:t>
            </a:r>
            <a:r>
              <a:rPr sz="1208" spc="-60" dirty="0">
                <a:latin typeface="Century Gothic"/>
                <a:cs typeface="Century Gothic"/>
              </a:rPr>
              <a:t>exposure  </a:t>
            </a:r>
            <a:r>
              <a:rPr sz="1208" spc="-43" dirty="0">
                <a:latin typeface="Century Gothic"/>
                <a:cs typeface="Century Gothic"/>
              </a:rPr>
              <a:t>to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blood;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6)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dialysis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patient;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7)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04" dirty="0">
                <a:latin typeface="Century Gothic"/>
                <a:cs typeface="Century Gothic"/>
              </a:rPr>
              <a:t>receive</a:t>
            </a:r>
            <a:r>
              <a:rPr sz="1208" spc="-86" dirty="0">
                <a:latin typeface="Century Gothic"/>
                <a:cs typeface="Century Gothic"/>
              </a:rPr>
              <a:t> blood</a:t>
            </a:r>
            <a:r>
              <a:rPr sz="1208" spc="-95" dirty="0">
                <a:latin typeface="Century Gothic"/>
                <a:cs typeface="Century Gothic"/>
              </a:rPr>
              <a:t> </a:t>
            </a:r>
            <a:r>
              <a:rPr sz="1208" spc="-17" dirty="0">
                <a:latin typeface="Century Gothic"/>
                <a:cs typeface="Century Gothic"/>
              </a:rPr>
              <a:t>transfusion;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8)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underwent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26" dirty="0">
                <a:latin typeface="Century Gothic"/>
                <a:cs typeface="Century Gothic"/>
              </a:rPr>
              <a:t>surgery</a:t>
            </a:r>
            <a:r>
              <a:rPr lang="en-US" sz="1208" spc="-26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208" spc="-190" dirty="0">
                <a:latin typeface="Century Gothic"/>
                <a:cs typeface="Century Gothic"/>
              </a:rPr>
              <a:t>†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cases </a:t>
            </a:r>
            <a:r>
              <a:rPr sz="1208" spc="-112" dirty="0">
                <a:latin typeface="Century Gothic"/>
                <a:cs typeface="Century Gothic"/>
              </a:rPr>
              <a:t>may </a:t>
            </a:r>
            <a:r>
              <a:rPr sz="1208" spc="-86" dirty="0">
                <a:latin typeface="Century Gothic"/>
                <a:cs typeface="Century Gothic"/>
              </a:rPr>
              <a:t>include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43" dirty="0">
                <a:latin typeface="Century Gothic"/>
                <a:cs typeface="Century Gothic"/>
              </a:rPr>
              <a:t>risk</a:t>
            </a:r>
            <a:r>
              <a:rPr sz="1208" spc="-190" dirty="0">
                <a:latin typeface="Century Gothic"/>
                <a:cs typeface="Century Gothic"/>
              </a:rPr>
              <a:t> </a:t>
            </a:r>
            <a:r>
              <a:rPr sz="1208" spc="-78" dirty="0">
                <a:latin typeface="Century Gothic"/>
                <a:cs typeface="Century Gothic"/>
              </a:rPr>
              <a:t>behavior/exposure.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035" spc="26" baseline="34722" dirty="0">
                <a:latin typeface="Century Gothic"/>
                <a:cs typeface="Century Gothic"/>
              </a:rPr>
              <a:t>§ </a:t>
            </a:r>
            <a:r>
              <a:rPr sz="1208" spc="-95" dirty="0">
                <a:latin typeface="Century Gothic"/>
                <a:cs typeface="Century Gothic"/>
              </a:rPr>
              <a:t>Cases </a:t>
            </a:r>
            <a:r>
              <a:rPr sz="1208" spc="-26" dirty="0">
                <a:latin typeface="Century Gothic"/>
                <a:cs typeface="Century Gothic"/>
              </a:rPr>
              <a:t>with </a:t>
            </a:r>
            <a:r>
              <a:rPr sz="1208" spc="-60" dirty="0">
                <a:latin typeface="Century Gothic"/>
                <a:cs typeface="Century Gothic"/>
              </a:rPr>
              <a:t>more </a:t>
            </a:r>
            <a:r>
              <a:rPr sz="1208" spc="-69" dirty="0">
                <a:latin typeface="Century Gothic"/>
                <a:cs typeface="Century Gothic"/>
              </a:rPr>
              <a:t>than </a:t>
            </a:r>
            <a:r>
              <a:rPr sz="1208" spc="-104" dirty="0">
                <a:latin typeface="Century Gothic"/>
                <a:cs typeface="Century Gothic"/>
              </a:rPr>
              <a:t>one </a:t>
            </a:r>
            <a:r>
              <a:rPr sz="1208" spc="-78" dirty="0">
                <a:latin typeface="Century Gothic"/>
                <a:cs typeface="Century Gothic"/>
              </a:rPr>
              <a:t>type </a:t>
            </a:r>
            <a:r>
              <a:rPr sz="1208" spc="-43" dirty="0">
                <a:latin typeface="Century Gothic"/>
                <a:cs typeface="Century Gothic"/>
              </a:rPr>
              <a:t>of </a:t>
            </a:r>
            <a:r>
              <a:rPr sz="1208" spc="-112" dirty="0">
                <a:latin typeface="Century Gothic"/>
                <a:cs typeface="Century Gothic"/>
              </a:rPr>
              <a:t>contact </a:t>
            </a:r>
            <a:r>
              <a:rPr sz="1208" spc="-60" dirty="0">
                <a:latin typeface="Century Gothic"/>
                <a:cs typeface="Century Gothic"/>
              </a:rPr>
              <a:t>reported </a:t>
            </a:r>
            <a:r>
              <a:rPr sz="1208" spc="-86" dirty="0">
                <a:latin typeface="Century Gothic"/>
                <a:cs typeface="Century Gothic"/>
              </a:rPr>
              <a:t>were categorized </a:t>
            </a:r>
            <a:r>
              <a:rPr sz="1208" spc="-112" dirty="0">
                <a:latin typeface="Century Gothic"/>
                <a:cs typeface="Century Gothic"/>
              </a:rPr>
              <a:t>according </a:t>
            </a:r>
            <a:r>
              <a:rPr sz="1208" spc="-43" dirty="0">
                <a:latin typeface="Century Gothic"/>
                <a:cs typeface="Century Gothic"/>
              </a:rPr>
              <a:t>to </a:t>
            </a:r>
            <a:r>
              <a:rPr sz="1208" spc="-181" dirty="0">
                <a:latin typeface="Century Gothic"/>
                <a:cs typeface="Century Gothic"/>
              </a:rPr>
              <a:t>a </a:t>
            </a:r>
            <a:r>
              <a:rPr sz="1208" spc="-69" dirty="0">
                <a:latin typeface="Century Gothic"/>
                <a:cs typeface="Century Gothic"/>
              </a:rPr>
              <a:t>hierarchy: </a:t>
            </a:r>
            <a:r>
              <a:rPr sz="1208" spc="-78" dirty="0">
                <a:latin typeface="Century Gothic"/>
                <a:cs typeface="Century Gothic"/>
              </a:rPr>
              <a:t>(1) </a:t>
            </a:r>
            <a:r>
              <a:rPr sz="1208" spc="-60" dirty="0">
                <a:latin typeface="Century Gothic"/>
                <a:cs typeface="Century Gothic"/>
              </a:rPr>
              <a:t>sexual </a:t>
            </a:r>
            <a:r>
              <a:rPr sz="1208" spc="-104" dirty="0">
                <a:latin typeface="Century Gothic"/>
                <a:cs typeface="Century Gothic"/>
              </a:rPr>
              <a:t>contact; </a:t>
            </a:r>
            <a:r>
              <a:rPr sz="1208" spc="-78" dirty="0">
                <a:latin typeface="Century Gothic"/>
                <a:cs typeface="Century Gothic"/>
              </a:rPr>
              <a:t>(2) </a:t>
            </a:r>
            <a:r>
              <a:rPr sz="1208" spc="-69" dirty="0">
                <a:latin typeface="Century Gothic"/>
                <a:cs typeface="Century Gothic"/>
              </a:rPr>
              <a:t>household </a:t>
            </a:r>
            <a:r>
              <a:rPr sz="1208" spc="-112" dirty="0">
                <a:latin typeface="Century Gothic"/>
                <a:cs typeface="Century Gothic"/>
              </a:rPr>
              <a:t>contact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9" dirty="0">
                <a:latin typeface="Century Gothic"/>
                <a:cs typeface="Century Gothic"/>
              </a:rPr>
              <a:t>(</a:t>
            </a:r>
            <a:r>
              <a:rPr sz="1208" spc="-69">
                <a:latin typeface="Century Gothic"/>
                <a:cs typeface="Century Gothic"/>
              </a:rPr>
              <a:t>non-sexual)</a:t>
            </a:r>
            <a:r>
              <a:rPr lang="en-US" sz="1208" spc="-69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  <a:p>
            <a:pPr marL="21914">
              <a:spcBef>
                <a:spcPts val="878"/>
              </a:spcBef>
            </a:pPr>
            <a:r>
              <a:rPr sz="1035" spc="38" baseline="34722" dirty="0">
                <a:latin typeface="Century Gothic"/>
                <a:cs typeface="Century Gothic"/>
              </a:rPr>
              <a:t>¶</a:t>
            </a:r>
            <a:r>
              <a:rPr sz="1035" spc="52" baseline="34722" dirty="0">
                <a:latin typeface="Century Gothic"/>
                <a:cs typeface="Century Gothic"/>
              </a:rPr>
              <a:t> </a:t>
            </a:r>
            <a:r>
              <a:rPr sz="1208" spc="-95" dirty="0">
                <a:latin typeface="Century Gothic"/>
                <a:cs typeface="Century Gothic"/>
              </a:rPr>
              <a:t>A</a:t>
            </a:r>
            <a:r>
              <a:rPr sz="1208" spc="-129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total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of</a:t>
            </a:r>
            <a:r>
              <a:rPr sz="1208" spc="-112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2,012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29" dirty="0">
                <a:latin typeface="Century Gothic"/>
                <a:cs typeface="Century Gothic"/>
              </a:rPr>
              <a:t>acute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43" dirty="0">
                <a:latin typeface="Century Gothic"/>
                <a:cs typeface="Century Gothic"/>
              </a:rPr>
              <a:t>hepatitis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233" dirty="0">
                <a:latin typeface="Century Gothic"/>
                <a:cs typeface="Century Gothic"/>
              </a:rPr>
              <a:t>C</a:t>
            </a:r>
            <a:r>
              <a:rPr sz="1208" spc="-190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cases</a:t>
            </a:r>
            <a:r>
              <a:rPr sz="1208" spc="-104" dirty="0">
                <a:latin typeface="Century Gothic"/>
                <a:cs typeface="Century Gothic"/>
              </a:rPr>
              <a:t> </a:t>
            </a:r>
            <a:r>
              <a:rPr sz="1208" spc="-86" dirty="0">
                <a:latin typeface="Century Gothic"/>
                <a:cs typeface="Century Gothic"/>
              </a:rPr>
              <a:t>were </a:t>
            </a:r>
            <a:r>
              <a:rPr sz="1208" spc="-60" dirty="0">
                <a:latin typeface="Century Gothic"/>
                <a:cs typeface="Century Gothic"/>
              </a:rPr>
              <a:t>reported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112" dirty="0">
                <a:latin typeface="Century Gothic"/>
                <a:cs typeface="Century Gothic"/>
              </a:rPr>
              <a:t>among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60" dirty="0">
                <a:latin typeface="Century Gothic"/>
                <a:cs typeface="Century Gothic"/>
              </a:rPr>
              <a:t>males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in</a:t>
            </a:r>
            <a:r>
              <a:rPr sz="1208" spc="-86" dirty="0">
                <a:latin typeface="Century Gothic"/>
                <a:cs typeface="Century Gothic"/>
              </a:rPr>
              <a:t> </a:t>
            </a:r>
            <a:r>
              <a:rPr sz="1208" dirty="0">
                <a:latin typeface="Century Gothic"/>
                <a:cs typeface="Century Gothic"/>
              </a:rPr>
              <a:t>2018.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63474" y="818489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1125" y="818488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13174" y="107691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9" name="object 9"/>
          <p:cNvSpPr/>
          <p:nvPr/>
        </p:nvSpPr>
        <p:spPr>
          <a:xfrm>
            <a:off x="10171339" y="1076910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0" name="object 10"/>
          <p:cNvSpPr/>
          <p:nvPr/>
        </p:nvSpPr>
        <p:spPr>
          <a:xfrm>
            <a:off x="10255009" y="1095797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1" name="object 11"/>
          <p:cNvSpPr/>
          <p:nvPr/>
        </p:nvSpPr>
        <p:spPr>
          <a:xfrm>
            <a:off x="10296841" y="1040044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/>
          <p:nvPr/>
        </p:nvSpPr>
        <p:spPr>
          <a:xfrm>
            <a:off x="9996551" y="782173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024568" y="815911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9996558" y="782185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95842" y="1459714"/>
          <a:ext cx="2748280" cy="779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Perinatal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800" b="1" spc="-1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60"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213301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5" dirty="0">
                          <a:latin typeface="Lucida Sans"/>
                          <a:cs typeface="Lucida Sans"/>
                        </a:rPr>
                        <a:t>214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1" y="9485401"/>
            <a:ext cx="75882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Source: </a:t>
            </a:r>
            <a:r>
              <a:rPr sz="600" spc="-85" dirty="0">
                <a:latin typeface="Century Gothic"/>
                <a:cs typeface="Century Gothic"/>
              </a:rPr>
              <a:t>CDC, </a:t>
            </a:r>
            <a:r>
              <a:rPr sz="600" spc="-35" dirty="0">
                <a:latin typeface="Century Gothic"/>
                <a:cs typeface="Century Gothic"/>
              </a:rPr>
              <a:t>National  </a:t>
            </a:r>
            <a:r>
              <a:rPr sz="600" spc="-25" dirty="0">
                <a:latin typeface="Century Gothic"/>
                <a:cs typeface="Century Gothic"/>
              </a:rPr>
              <a:t>Notifiable </a:t>
            </a:r>
            <a:r>
              <a:rPr sz="600" spc="-20" dirty="0">
                <a:latin typeface="Century Gothic"/>
                <a:cs typeface="Century Gothic"/>
              </a:rPr>
              <a:t>Diseases  </a:t>
            </a:r>
            <a:r>
              <a:rPr sz="600" spc="-30" dirty="0">
                <a:latin typeface="Century Gothic"/>
                <a:cs typeface="Century Gothic"/>
              </a:rPr>
              <a:t>Surveillance</a:t>
            </a:r>
            <a:r>
              <a:rPr sz="600" spc="-45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System.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2580" y="9485401"/>
            <a:ext cx="1160780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* </a:t>
            </a:r>
            <a:r>
              <a:rPr sz="600" spc="15" dirty="0">
                <a:latin typeface="Century Gothic"/>
                <a:cs typeface="Century Gothic"/>
              </a:rPr>
              <a:t>For </a:t>
            </a:r>
            <a:r>
              <a:rPr sz="600" spc="-60" dirty="0">
                <a:latin typeface="Century Gothic"/>
                <a:cs typeface="Century Gothic"/>
              </a:rPr>
              <a:t>case </a:t>
            </a:r>
            <a:r>
              <a:rPr sz="600" spc="-20" dirty="0">
                <a:latin typeface="Century Gothic"/>
                <a:cs typeface="Century Gothic"/>
              </a:rPr>
              <a:t>definition, </a:t>
            </a:r>
            <a:r>
              <a:rPr sz="600" spc="-35" dirty="0">
                <a:latin typeface="Century Gothic"/>
                <a:cs typeface="Century Gothic"/>
              </a:rPr>
              <a:t>see</a:t>
            </a:r>
            <a:r>
              <a:rPr sz="600" spc="-35" dirty="0">
                <a:solidFill>
                  <a:srgbClr val="215E9E"/>
                </a:solidFill>
                <a:latin typeface="Century Gothic"/>
                <a:cs typeface="Century Gothic"/>
              </a:rPr>
              <a:t> </a:t>
            </a:r>
            <a:r>
              <a:rPr sz="6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  </a:t>
            </a:r>
            <a:r>
              <a:rPr sz="60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wwwn.cdc.gov/nndss/conditions/  </a:t>
            </a:r>
            <a:r>
              <a:rPr sz="6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hepatitis-c-perinatal-infection/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7586" y="9485324"/>
            <a:ext cx="975994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45" dirty="0">
                <a:latin typeface="Century Gothic"/>
                <a:cs typeface="Century Gothic"/>
              </a:rPr>
              <a:t>—: </a:t>
            </a:r>
            <a:r>
              <a:rPr sz="600" spc="-35" dirty="0">
                <a:latin typeface="Century Gothic"/>
                <a:cs typeface="Century Gothic"/>
              </a:rPr>
              <a:t>No </a:t>
            </a:r>
            <a:r>
              <a:rPr sz="600" spc="-30" dirty="0">
                <a:latin typeface="Century Gothic"/>
                <a:cs typeface="Century Gothic"/>
              </a:rPr>
              <a:t>reported </a:t>
            </a:r>
            <a:r>
              <a:rPr sz="600" spc="-40" dirty="0">
                <a:latin typeface="Century Gothic"/>
                <a:cs typeface="Century Gothic"/>
              </a:rPr>
              <a:t>cases. </a:t>
            </a:r>
            <a:r>
              <a:rPr sz="600" spc="-10" dirty="0">
                <a:latin typeface="Century Gothic"/>
                <a:cs typeface="Century Gothic"/>
              </a:rPr>
              <a:t>The  </a:t>
            </a:r>
            <a:r>
              <a:rPr sz="600" spc="-25" dirty="0">
                <a:latin typeface="Century Gothic"/>
                <a:cs typeface="Century Gothic"/>
              </a:rPr>
              <a:t>reporting </a:t>
            </a:r>
            <a:r>
              <a:rPr sz="600" spc="-15" dirty="0">
                <a:latin typeface="Century Gothic"/>
                <a:cs typeface="Century Gothic"/>
              </a:rPr>
              <a:t>jurisdiction </a:t>
            </a:r>
            <a:r>
              <a:rPr sz="600" spc="-40" dirty="0">
                <a:latin typeface="Century Gothic"/>
                <a:cs typeface="Century Gothic"/>
              </a:rPr>
              <a:t>did</a:t>
            </a:r>
            <a:r>
              <a:rPr sz="600" spc="-125" dirty="0">
                <a:latin typeface="Century Gothic"/>
                <a:cs typeface="Century Gothic"/>
              </a:rPr>
              <a:t> </a:t>
            </a:r>
            <a:r>
              <a:rPr sz="600" spc="-25" dirty="0">
                <a:latin typeface="Century Gothic"/>
                <a:cs typeface="Century Gothic"/>
              </a:rPr>
              <a:t>not  </a:t>
            </a:r>
            <a:r>
              <a:rPr sz="600" spc="-10" dirty="0">
                <a:latin typeface="Century Gothic"/>
                <a:cs typeface="Century Gothic"/>
              </a:rPr>
              <a:t>submit </a:t>
            </a:r>
            <a:r>
              <a:rPr sz="600" spc="-50" dirty="0">
                <a:latin typeface="Century Gothic"/>
                <a:cs typeface="Century Gothic"/>
              </a:rPr>
              <a:t>any </a:t>
            </a:r>
            <a:r>
              <a:rPr sz="600" spc="-40" dirty="0">
                <a:latin typeface="Century Gothic"/>
                <a:cs typeface="Century Gothic"/>
              </a:rPr>
              <a:t>cases </a:t>
            </a:r>
            <a:r>
              <a:rPr sz="600" spc="-20" dirty="0">
                <a:latin typeface="Century Gothic"/>
                <a:cs typeface="Century Gothic"/>
              </a:rPr>
              <a:t>to</a:t>
            </a:r>
            <a:r>
              <a:rPr sz="600" spc="-55" dirty="0">
                <a:latin typeface="Century Gothic"/>
                <a:cs typeface="Century Gothic"/>
              </a:rPr>
              <a:t> </a:t>
            </a:r>
            <a:r>
              <a:rPr sz="600" spc="-85" dirty="0">
                <a:latin typeface="Century Gothic"/>
                <a:cs typeface="Century Gothic"/>
              </a:rPr>
              <a:t>CDC.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7200" y="9502584"/>
            <a:ext cx="518744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600" spc="-5" dirty="0">
                <a:latin typeface="Century Gothic"/>
                <a:cs typeface="Century Gothic"/>
              </a:rPr>
              <a:t>U:</a:t>
            </a:r>
            <a:r>
              <a:rPr lang="en-US" sz="600" spc="-100" dirty="0">
                <a:latin typeface="Century Gothic"/>
                <a:cs typeface="Century Gothic"/>
              </a:rPr>
              <a:t> </a:t>
            </a:r>
            <a:r>
              <a:rPr lang="en-US" sz="600" spc="-45" dirty="0">
                <a:latin typeface="Century Gothic"/>
                <a:cs typeface="Century Gothic"/>
              </a:rPr>
              <a:t>Unavailable.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60" dirty="0">
                <a:latin typeface="Century Gothic"/>
                <a:cs typeface="Century Gothic"/>
              </a:rPr>
              <a:t>data</a:t>
            </a:r>
            <a:r>
              <a:rPr sz="600" spc="-120" dirty="0">
                <a:latin typeface="Century Gothic"/>
                <a:cs typeface="Century Gothic"/>
              </a:rPr>
              <a:t> </a:t>
            </a:r>
            <a:r>
              <a:rPr sz="600" spc="-45" dirty="0">
                <a:latin typeface="Century Gothic"/>
                <a:cs typeface="Century Gothic"/>
              </a:rPr>
              <a:t>are  </a:t>
            </a:r>
            <a:r>
              <a:rPr sz="600" spc="-50" dirty="0">
                <a:latin typeface="Century Gothic"/>
                <a:cs typeface="Century Gothic"/>
              </a:rPr>
              <a:t>unavailable.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7434" y="9495536"/>
            <a:ext cx="20485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25" dirty="0">
                <a:latin typeface="Century Gothic"/>
                <a:cs typeface="Century Gothic"/>
              </a:rPr>
              <a:t>N: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5" dirty="0">
                <a:latin typeface="Century Gothic"/>
                <a:cs typeface="Century Gothic"/>
              </a:rPr>
              <a:t>reportable.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30" dirty="0">
                <a:latin typeface="Century Gothic"/>
                <a:cs typeface="Century Gothic"/>
              </a:rPr>
              <a:t>disease </a:t>
            </a:r>
            <a:r>
              <a:rPr sz="600" dirty="0">
                <a:latin typeface="Century Gothic"/>
                <a:cs typeface="Century Gothic"/>
              </a:rPr>
              <a:t>or </a:t>
            </a:r>
            <a:r>
              <a:rPr sz="600" spc="-35" dirty="0">
                <a:latin typeface="Century Gothic"/>
                <a:cs typeface="Century Gothic"/>
              </a:rPr>
              <a:t>condition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7411" y="9587001"/>
            <a:ext cx="1325245" cy="20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was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0" dirty="0">
                <a:latin typeface="Century Gothic"/>
                <a:cs typeface="Century Gothic"/>
              </a:rPr>
              <a:t>reportable </a:t>
            </a:r>
            <a:r>
              <a:rPr sz="600" spc="-40" dirty="0">
                <a:latin typeface="Century Gothic"/>
                <a:cs typeface="Century Gothic"/>
              </a:rPr>
              <a:t>by </a:t>
            </a:r>
            <a:r>
              <a:rPr sz="600" spc="-50" dirty="0">
                <a:latin typeface="Century Gothic"/>
                <a:cs typeface="Century Gothic"/>
              </a:rPr>
              <a:t>law, </a:t>
            </a:r>
            <a:r>
              <a:rPr sz="600" spc="-25" dirty="0">
                <a:latin typeface="Century Gothic"/>
                <a:cs typeface="Century Gothic"/>
              </a:rPr>
              <a:t>statue, </a:t>
            </a:r>
            <a:r>
              <a:rPr sz="600" spc="-5" dirty="0">
                <a:latin typeface="Century Gothic"/>
                <a:cs typeface="Century Gothic"/>
              </a:rPr>
              <a:t>or  </a:t>
            </a:r>
            <a:r>
              <a:rPr sz="600" spc="-30" dirty="0">
                <a:latin typeface="Century Gothic"/>
                <a:cs typeface="Century Gothic"/>
              </a:rPr>
              <a:t>regulation </a:t>
            </a:r>
            <a:r>
              <a:rPr sz="600" spc="-5" dirty="0">
                <a:latin typeface="Century Gothic"/>
                <a:cs typeface="Century Gothic"/>
              </a:rPr>
              <a:t>in </a:t>
            </a:r>
            <a:r>
              <a:rPr sz="600" spc="-30" dirty="0">
                <a:latin typeface="Century Gothic"/>
                <a:cs typeface="Century Gothic"/>
              </a:rPr>
              <a:t>the </a:t>
            </a:r>
            <a:r>
              <a:rPr sz="600" spc="-20" dirty="0">
                <a:latin typeface="Century Gothic"/>
                <a:cs typeface="Century Gothic"/>
              </a:rPr>
              <a:t>reporting</a:t>
            </a:r>
            <a:r>
              <a:rPr sz="600" spc="-60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jurisdiction.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3785" y="338226"/>
            <a:ext cx="684784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4304">
              <a:spcBef>
                <a:spcPts val="100"/>
              </a:spcBef>
              <a:tabLst>
                <a:tab pos="560895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11454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3.4.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0" dirty="0">
                <a:solidFill>
                  <a:srgbClr val="8C268A"/>
                </a:solidFill>
                <a:latin typeface="Lucida Sans"/>
                <a:cs typeface="Lucida Sans"/>
              </a:rPr>
              <a:t>cases*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perinatal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C,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20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5" dirty="0">
                <a:solidFill>
                  <a:srgbClr val="8C268A"/>
                </a:solidFill>
                <a:latin typeface="Lucida Sans"/>
                <a:cs typeface="Lucida Sans"/>
              </a:rPr>
              <a:t>state</a:t>
            </a:r>
            <a:r>
              <a:rPr sz="1400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or 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5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42220" y="1509510"/>
          <a:ext cx="2748280" cy="779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Chronic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60"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Alabama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Alaska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Arizona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Arkansas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California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Colorado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2,871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Connecticut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1,897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Delaware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latin typeface="Calibri"/>
                          <a:cs typeface="Calibri"/>
                        </a:rPr>
                        <a:t>Columbia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Florida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16,193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Georgia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5,451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Hawaii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6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Idaho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Illinois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4,965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Indiana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1,498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Kansas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1,272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Kentucky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Louisiana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6,640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Maine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888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Maryland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3,882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Massachusetts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4,772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Michigan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4,058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Minnesota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Mississippi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—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Missouri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4,658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Montana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Nebraska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696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Nevada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Hampshire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224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latin typeface="Calibri"/>
                          <a:cs typeface="Calibri"/>
                        </a:rPr>
                        <a:t>Jersey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3,882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Mexico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5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956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York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8,047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717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Ohio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10,582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Oklahoma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1,569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Oregon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800" b="1" spc="9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b="1" spc="9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Pennsylvania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5" dirty="0">
                          <a:latin typeface="Calibri"/>
                          <a:cs typeface="Calibri"/>
                        </a:rPr>
                        <a:t>12,874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Island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Carolina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3,071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latin typeface="Calibri"/>
                          <a:cs typeface="Calibri"/>
                        </a:rPr>
                        <a:t>Dakota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Tennessee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9,949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Utah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1,012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Vermont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463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5745"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4,772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5" dirty="0">
                          <a:latin typeface="Calibri"/>
                          <a:cs typeface="Calibri"/>
                        </a:rPr>
                        <a:t>Washington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5,219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latin typeface="Calibri"/>
                          <a:cs typeface="Calibri"/>
                        </a:rPr>
                        <a:t>Virginia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4,832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45757">
                <a:tc>
                  <a:txBody>
                    <a:bodyPr/>
                    <a:lstStyle/>
                    <a:p>
                      <a:pPr marL="56515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60" dirty="0">
                          <a:latin typeface="Calibri"/>
                          <a:cs typeface="Calibri"/>
                        </a:rPr>
                        <a:t>Wisconsin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  <a:spcBef>
                          <a:spcPts val="100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2,090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575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70" dirty="0">
                          <a:latin typeface="Calibri"/>
                          <a:cs typeface="Calibri"/>
                        </a:rPr>
                        <a:t>Wyoming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1" spc="90" dirty="0">
                          <a:latin typeface="Calibri"/>
                          <a:cs typeface="Calibri"/>
                        </a:rPr>
                        <a:t>355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5E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213301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5" dirty="0">
                          <a:latin typeface="Lucida Sans"/>
                          <a:cs typeface="Lucida Sans"/>
                        </a:rPr>
                        <a:t>United</a:t>
                      </a:r>
                      <a:r>
                        <a:rPr sz="800" b="1" spc="-50" dirty="0"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20" dirty="0">
                          <a:latin typeface="Lucida Sans"/>
                          <a:cs typeface="Lucida Sans"/>
                        </a:rPr>
                        <a:t>States</a:t>
                      </a: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0" dirty="0">
                          <a:latin typeface="Lucida Sans"/>
                          <a:cs typeface="Lucida Sans"/>
                        </a:rPr>
                        <a:t>137,713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3901" y="9485401"/>
            <a:ext cx="75882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30" dirty="0">
                <a:latin typeface="Century Gothic"/>
                <a:cs typeface="Century Gothic"/>
              </a:rPr>
              <a:t>Source: </a:t>
            </a:r>
            <a:r>
              <a:rPr sz="600" spc="-85" dirty="0">
                <a:latin typeface="Century Gothic"/>
                <a:cs typeface="Century Gothic"/>
              </a:rPr>
              <a:t>CDC, </a:t>
            </a:r>
            <a:r>
              <a:rPr sz="600" spc="-35" dirty="0">
                <a:latin typeface="Century Gothic"/>
                <a:cs typeface="Century Gothic"/>
              </a:rPr>
              <a:t>National  </a:t>
            </a:r>
            <a:r>
              <a:rPr sz="600" spc="-25" dirty="0">
                <a:latin typeface="Century Gothic"/>
                <a:cs typeface="Century Gothic"/>
              </a:rPr>
              <a:t>Notifiable </a:t>
            </a:r>
            <a:r>
              <a:rPr sz="600" spc="-20" dirty="0">
                <a:latin typeface="Century Gothic"/>
                <a:cs typeface="Century Gothic"/>
              </a:rPr>
              <a:t>Diseases  </a:t>
            </a:r>
            <a:r>
              <a:rPr sz="600" spc="-30" dirty="0">
                <a:latin typeface="Century Gothic"/>
                <a:cs typeface="Century Gothic"/>
              </a:rPr>
              <a:t>Surveillance</a:t>
            </a:r>
            <a:r>
              <a:rPr sz="600" spc="-45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System.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2123" y="9508057"/>
            <a:ext cx="516255" cy="311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600" spc="-5" dirty="0">
                <a:latin typeface="Century Gothic"/>
                <a:cs typeface="Century Gothic"/>
              </a:rPr>
              <a:t>U:</a:t>
            </a:r>
            <a:r>
              <a:rPr lang="en-US" sz="600" spc="-100" dirty="0">
                <a:latin typeface="Century Gothic"/>
                <a:cs typeface="Century Gothic"/>
              </a:rPr>
              <a:t> </a:t>
            </a:r>
            <a:r>
              <a:rPr lang="en-US" sz="600" spc="-45" dirty="0">
                <a:latin typeface="Century Gothic"/>
                <a:cs typeface="Century Gothic"/>
              </a:rPr>
              <a:t>Unavailable.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60" dirty="0">
                <a:latin typeface="Century Gothic"/>
                <a:cs typeface="Century Gothic"/>
              </a:rPr>
              <a:t>data</a:t>
            </a:r>
            <a:r>
              <a:rPr sz="600" spc="-120" dirty="0">
                <a:latin typeface="Century Gothic"/>
                <a:cs typeface="Century Gothic"/>
              </a:rPr>
              <a:t> </a:t>
            </a:r>
            <a:r>
              <a:rPr sz="600" spc="-45" dirty="0">
                <a:latin typeface="Century Gothic"/>
                <a:cs typeface="Century Gothic"/>
              </a:rPr>
              <a:t>are  </a:t>
            </a:r>
            <a:r>
              <a:rPr sz="600" spc="-50" dirty="0">
                <a:latin typeface="Century Gothic"/>
                <a:cs typeface="Century Gothic"/>
              </a:rPr>
              <a:t>unavailable.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9113" y="9503842"/>
            <a:ext cx="427926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73480" algn="l"/>
                <a:tab pos="2243455" algn="l"/>
              </a:tabLst>
            </a:pPr>
            <a:r>
              <a:rPr sz="600" spc="-30" dirty="0">
                <a:latin typeface="Century Gothic"/>
                <a:cs typeface="Century Gothic"/>
              </a:rPr>
              <a:t>* </a:t>
            </a:r>
            <a:r>
              <a:rPr sz="600" spc="15" dirty="0">
                <a:latin typeface="Century Gothic"/>
                <a:cs typeface="Century Gothic"/>
              </a:rPr>
              <a:t>For </a:t>
            </a:r>
            <a:r>
              <a:rPr sz="600" spc="-60" dirty="0">
                <a:latin typeface="Century Gothic"/>
                <a:cs typeface="Century Gothic"/>
              </a:rPr>
              <a:t>case</a:t>
            </a:r>
            <a:r>
              <a:rPr sz="600" spc="-75" dirty="0">
                <a:latin typeface="Century Gothic"/>
                <a:cs typeface="Century Gothic"/>
              </a:rPr>
              <a:t> </a:t>
            </a:r>
            <a:r>
              <a:rPr sz="600" spc="-20" dirty="0">
                <a:latin typeface="Century Gothic"/>
                <a:cs typeface="Century Gothic"/>
              </a:rPr>
              <a:t>definition,</a:t>
            </a:r>
            <a:r>
              <a:rPr sz="600" spc="-25" dirty="0">
                <a:latin typeface="Century Gothic"/>
                <a:cs typeface="Century Gothic"/>
              </a:rPr>
              <a:t> </a:t>
            </a:r>
            <a:r>
              <a:rPr sz="600" spc="-35" dirty="0">
                <a:latin typeface="Century Gothic"/>
                <a:cs typeface="Century Gothic"/>
              </a:rPr>
              <a:t>see	</a:t>
            </a:r>
            <a:r>
              <a:rPr sz="600" spc="-45" dirty="0">
                <a:latin typeface="Century Gothic"/>
                <a:cs typeface="Century Gothic"/>
              </a:rPr>
              <a:t>—: </a:t>
            </a:r>
            <a:r>
              <a:rPr sz="600" spc="-35" dirty="0">
                <a:latin typeface="Century Gothic"/>
                <a:cs typeface="Century Gothic"/>
              </a:rPr>
              <a:t>No </a:t>
            </a:r>
            <a:r>
              <a:rPr sz="600" spc="-30" dirty="0">
                <a:latin typeface="Century Gothic"/>
                <a:cs typeface="Century Gothic"/>
              </a:rPr>
              <a:t>reported</a:t>
            </a:r>
            <a:r>
              <a:rPr sz="600" spc="20" dirty="0">
                <a:latin typeface="Century Gothic"/>
                <a:cs typeface="Century Gothic"/>
              </a:rPr>
              <a:t> </a:t>
            </a:r>
            <a:r>
              <a:rPr sz="600" spc="-40" dirty="0">
                <a:latin typeface="Century Gothic"/>
                <a:cs typeface="Century Gothic"/>
              </a:rPr>
              <a:t>cases. </a:t>
            </a:r>
            <a:r>
              <a:rPr sz="600" spc="-10" dirty="0">
                <a:latin typeface="Century Gothic"/>
                <a:cs typeface="Century Gothic"/>
              </a:rPr>
              <a:t>The	</a:t>
            </a:r>
            <a:r>
              <a:rPr sz="600" spc="-25" dirty="0">
                <a:latin typeface="Century Gothic"/>
                <a:cs typeface="Century Gothic"/>
              </a:rPr>
              <a:t>N: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5" dirty="0">
                <a:latin typeface="Century Gothic"/>
                <a:cs typeface="Century Gothic"/>
              </a:rPr>
              <a:t>reportable. </a:t>
            </a:r>
            <a:r>
              <a:rPr sz="600" spc="-10" dirty="0">
                <a:latin typeface="Century Gothic"/>
                <a:cs typeface="Century Gothic"/>
              </a:rPr>
              <a:t>The </a:t>
            </a:r>
            <a:r>
              <a:rPr sz="600" spc="-30" dirty="0">
                <a:latin typeface="Century Gothic"/>
                <a:cs typeface="Century Gothic"/>
              </a:rPr>
              <a:t>disease </a:t>
            </a:r>
            <a:r>
              <a:rPr sz="600" dirty="0">
                <a:latin typeface="Century Gothic"/>
                <a:cs typeface="Century Gothic"/>
              </a:rPr>
              <a:t>or </a:t>
            </a:r>
            <a:r>
              <a:rPr sz="600" spc="-35" dirty="0">
                <a:latin typeface="Century Gothic"/>
                <a:cs typeface="Century Gothic"/>
              </a:rPr>
              <a:t>condition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106" y="9605417"/>
            <a:ext cx="34874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73480" algn="l"/>
              </a:tabLst>
            </a:pPr>
            <a:r>
              <a:rPr sz="60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https://wwwn.cdc.gov/nndss/</a:t>
            </a:r>
            <a:r>
              <a:rPr sz="600" spc="-40" dirty="0">
                <a:solidFill>
                  <a:srgbClr val="215E9E"/>
                </a:solidFill>
                <a:latin typeface="Century Gothic"/>
                <a:cs typeface="Century Gothic"/>
              </a:rPr>
              <a:t>	</a:t>
            </a:r>
            <a:r>
              <a:rPr sz="600" spc="-25" dirty="0">
                <a:latin typeface="Century Gothic"/>
                <a:cs typeface="Century Gothic"/>
              </a:rPr>
              <a:t>reporting </a:t>
            </a:r>
            <a:r>
              <a:rPr sz="600" spc="-15" dirty="0">
                <a:latin typeface="Century Gothic"/>
                <a:cs typeface="Century Gothic"/>
              </a:rPr>
              <a:t>jurisdiction </a:t>
            </a:r>
            <a:r>
              <a:rPr sz="600" spc="-40" dirty="0">
                <a:latin typeface="Century Gothic"/>
                <a:cs typeface="Century Gothic"/>
              </a:rPr>
              <a:t>did </a:t>
            </a:r>
            <a:r>
              <a:rPr sz="600" spc="-25" dirty="0">
                <a:latin typeface="Century Gothic"/>
                <a:cs typeface="Century Gothic"/>
              </a:rPr>
              <a:t>not </a:t>
            </a:r>
            <a:r>
              <a:rPr sz="600" spc="-30" dirty="0">
                <a:latin typeface="Century Gothic"/>
                <a:cs typeface="Century Gothic"/>
              </a:rPr>
              <a:t>was </a:t>
            </a:r>
            <a:r>
              <a:rPr sz="600" spc="-20" dirty="0">
                <a:latin typeface="Century Gothic"/>
                <a:cs typeface="Century Gothic"/>
              </a:rPr>
              <a:t>not </a:t>
            </a:r>
            <a:r>
              <a:rPr sz="600" spc="-30" dirty="0">
                <a:latin typeface="Century Gothic"/>
                <a:cs typeface="Century Gothic"/>
              </a:rPr>
              <a:t>reportable </a:t>
            </a:r>
            <a:r>
              <a:rPr sz="600" spc="-40" dirty="0">
                <a:latin typeface="Century Gothic"/>
                <a:cs typeface="Century Gothic"/>
              </a:rPr>
              <a:t>by </a:t>
            </a:r>
            <a:r>
              <a:rPr sz="600" spc="-50" dirty="0">
                <a:latin typeface="Century Gothic"/>
                <a:cs typeface="Century Gothic"/>
              </a:rPr>
              <a:t>law, </a:t>
            </a:r>
            <a:r>
              <a:rPr sz="600" spc="-25" dirty="0">
                <a:latin typeface="Century Gothic"/>
                <a:cs typeface="Century Gothic"/>
              </a:rPr>
              <a:t>statue,</a:t>
            </a:r>
            <a:r>
              <a:rPr sz="600" spc="-120" dirty="0">
                <a:latin typeface="Century Gothic"/>
                <a:cs typeface="Century Gothic"/>
              </a:rPr>
              <a:t> </a:t>
            </a:r>
            <a:r>
              <a:rPr sz="600" spc="-5" dirty="0">
                <a:latin typeface="Century Gothic"/>
                <a:cs typeface="Century Gothic"/>
              </a:rPr>
              <a:t>or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7" y="9706992"/>
            <a:ext cx="355663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43455" algn="l"/>
              </a:tabLst>
            </a:pPr>
            <a:r>
              <a:rPr sz="600" u="sng" spc="-2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conditions/hepatitis-c-chronic/</a:t>
            </a:r>
            <a:r>
              <a:rPr sz="600" spc="-25" dirty="0">
                <a:solidFill>
                  <a:srgbClr val="215E9E"/>
                </a:solidFill>
                <a:latin typeface="Century Gothic"/>
                <a:cs typeface="Century Gothic"/>
              </a:rPr>
              <a:t>      </a:t>
            </a:r>
            <a:r>
              <a:rPr sz="600" spc="-10" dirty="0">
                <a:latin typeface="Century Gothic"/>
                <a:cs typeface="Century Gothic"/>
              </a:rPr>
              <a:t>submit </a:t>
            </a:r>
            <a:r>
              <a:rPr sz="600" spc="-50" dirty="0">
                <a:latin typeface="Century Gothic"/>
                <a:cs typeface="Century Gothic"/>
              </a:rPr>
              <a:t>any </a:t>
            </a:r>
            <a:r>
              <a:rPr sz="600" spc="-40" dirty="0">
                <a:latin typeface="Century Gothic"/>
                <a:cs typeface="Century Gothic"/>
              </a:rPr>
              <a:t>cases</a:t>
            </a:r>
            <a:r>
              <a:rPr sz="600" dirty="0">
                <a:latin typeface="Century Gothic"/>
                <a:cs typeface="Century Gothic"/>
              </a:rPr>
              <a:t> </a:t>
            </a:r>
            <a:r>
              <a:rPr sz="600" spc="-20" dirty="0">
                <a:latin typeface="Century Gothic"/>
                <a:cs typeface="Century Gothic"/>
              </a:rPr>
              <a:t>to</a:t>
            </a:r>
            <a:r>
              <a:rPr sz="600" spc="-25" dirty="0">
                <a:latin typeface="Century Gothic"/>
                <a:cs typeface="Century Gothic"/>
              </a:rPr>
              <a:t> </a:t>
            </a:r>
            <a:r>
              <a:rPr sz="600" spc="-85" dirty="0">
                <a:latin typeface="Century Gothic"/>
                <a:cs typeface="Century Gothic"/>
              </a:rPr>
              <a:t>CDC.	</a:t>
            </a:r>
            <a:r>
              <a:rPr sz="600" spc="-30" dirty="0">
                <a:latin typeface="Century Gothic"/>
                <a:cs typeface="Century Gothic"/>
              </a:rPr>
              <a:t>regulation </a:t>
            </a:r>
            <a:r>
              <a:rPr sz="600" spc="-5" dirty="0">
                <a:latin typeface="Century Gothic"/>
                <a:cs typeface="Century Gothic"/>
              </a:rPr>
              <a:t>in </a:t>
            </a:r>
            <a:r>
              <a:rPr sz="600" spc="-30" dirty="0">
                <a:latin typeface="Century Gothic"/>
                <a:cs typeface="Century Gothic"/>
              </a:rPr>
              <a:t>the </a:t>
            </a:r>
            <a:r>
              <a:rPr sz="600" spc="-20" dirty="0">
                <a:latin typeface="Century Gothic"/>
                <a:cs typeface="Century Gothic"/>
              </a:rPr>
              <a:t>reporting</a:t>
            </a:r>
            <a:r>
              <a:rPr sz="600" spc="-55" dirty="0">
                <a:latin typeface="Century Gothic"/>
                <a:cs typeface="Century Gothic"/>
              </a:rPr>
              <a:t> </a:t>
            </a:r>
            <a:r>
              <a:rPr sz="600" spc="-15" dirty="0">
                <a:latin typeface="Century Gothic"/>
                <a:cs typeface="Century Gothic"/>
              </a:rPr>
              <a:t>jurisdiction.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5183" y="338227"/>
            <a:ext cx="6696709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2540">
              <a:spcBef>
                <a:spcPts val="100"/>
              </a:spcBef>
              <a:tabLst>
                <a:tab pos="5457190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>
              <a:latin typeface="Century Gothic"/>
              <a:cs typeface="Century Gothic"/>
            </a:endParaRPr>
          </a:p>
          <a:p>
            <a:pPr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353060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3.5.</a:t>
            </a:r>
            <a:r>
              <a:rPr sz="1400" b="1" spc="-13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reported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cases*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0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chronic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C,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8C268A"/>
                </a:solidFill>
                <a:latin typeface="Lucida Sans"/>
                <a:cs typeface="Lucida Sans"/>
              </a:rPr>
              <a:t>state 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or</a:t>
            </a:r>
            <a:r>
              <a:rPr sz="1400" b="1" spc="-18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4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2018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1241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6996" y="48799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5486" y="49893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9730" y="46662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5698" y="317180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91936" y="336732"/>
            <a:ext cx="168107" cy="20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75702" y="317187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153" y="1583424"/>
            <a:ext cx="11539768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3.8.</a:t>
            </a:r>
            <a:r>
              <a:rPr sz="2416" b="1" spc="-147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reported*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chronic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38" dirty="0">
                <a:solidFill>
                  <a:srgbClr val="8C268A"/>
                </a:solidFill>
                <a:latin typeface="Lucida Sans"/>
                <a:cs typeface="Lucida Sans"/>
              </a:rPr>
              <a:t>cases†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86" dirty="0">
                <a:solidFill>
                  <a:srgbClr val="8C268A"/>
                </a:solidFill>
                <a:latin typeface="Lucida Sans"/>
                <a:cs typeface="Lucida Sans"/>
              </a:rPr>
              <a:t>sex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and 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age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526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78" dirty="0">
                <a:solidFill>
                  <a:srgbClr val="8C268A"/>
                </a:solidFill>
                <a:latin typeface="Lucida Sans"/>
                <a:cs typeface="Lucida Sans"/>
              </a:rPr>
              <a:t>2018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(N=137,713)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2652466"/>
            <a:ext cx="9331542" cy="4753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8" name="object 8"/>
          <p:cNvSpPr txBox="1"/>
          <p:nvPr/>
        </p:nvSpPr>
        <p:spPr>
          <a:xfrm>
            <a:off x="846694" y="7536199"/>
            <a:ext cx="11801635" cy="1193474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spc="-17" dirty="0">
                <a:latin typeface="Century Gothic"/>
                <a:cs typeface="Century Gothic"/>
              </a:rPr>
              <a:t>During </a:t>
            </a:r>
            <a:r>
              <a:rPr sz="1208" spc="26" dirty="0">
                <a:latin typeface="Century Gothic"/>
                <a:cs typeface="Century Gothic"/>
              </a:rPr>
              <a:t>2018,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60" dirty="0">
                <a:latin typeface="Century Gothic"/>
                <a:cs typeface="Century Gothic"/>
              </a:rPr>
              <a:t>chronic </a:t>
            </a:r>
            <a:r>
              <a:rPr sz="1208" spc="-26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9" dirty="0">
                <a:latin typeface="Century Gothic"/>
                <a:cs typeface="Century Gothic"/>
              </a:rPr>
              <a:t>were </a:t>
            </a:r>
            <a:r>
              <a:rPr sz="1208" spc="-17" dirty="0">
                <a:latin typeface="Century Gothic"/>
                <a:cs typeface="Century Gothic"/>
              </a:rPr>
              <a:t>either </a:t>
            </a:r>
            <a:r>
              <a:rPr sz="1208" spc="-35" dirty="0">
                <a:latin typeface="Century Gothic"/>
                <a:cs typeface="Century Gothic"/>
              </a:rPr>
              <a:t>not </a:t>
            </a:r>
            <a:r>
              <a:rPr sz="1208" spc="-43" dirty="0">
                <a:latin typeface="Century Gothic"/>
                <a:cs typeface="Century Gothic"/>
              </a:rPr>
              <a:t>reportable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86" dirty="0">
                <a:latin typeface="Century Gothic"/>
                <a:cs typeface="Century Gothic"/>
              </a:rPr>
              <a:t>law, </a:t>
            </a:r>
            <a:r>
              <a:rPr sz="1208" spc="-26" dirty="0">
                <a:latin typeface="Century Gothic"/>
                <a:cs typeface="Century Gothic"/>
              </a:rPr>
              <a:t>statute, </a:t>
            </a:r>
            <a:r>
              <a:rPr sz="1208" spc="17" dirty="0">
                <a:latin typeface="Century Gothic"/>
                <a:cs typeface="Century Gothic"/>
              </a:rPr>
              <a:t>or </a:t>
            </a:r>
            <a:r>
              <a:rPr sz="1208" spc="-43" dirty="0">
                <a:latin typeface="Century Gothic"/>
                <a:cs typeface="Century Gothic"/>
              </a:rPr>
              <a:t>regulation; </a:t>
            </a:r>
            <a:r>
              <a:rPr sz="1208" spc="-35" dirty="0">
                <a:latin typeface="Century Gothic"/>
                <a:cs typeface="Century Gothic"/>
              </a:rPr>
              <a:t>not reported; </a:t>
            </a:r>
            <a:r>
              <a:rPr sz="1208" spc="17" dirty="0">
                <a:latin typeface="Century Gothic"/>
                <a:cs typeface="Century Gothic"/>
              </a:rPr>
              <a:t>or </a:t>
            </a:r>
            <a:r>
              <a:rPr sz="1208" spc="-17" dirty="0">
                <a:latin typeface="Century Gothic"/>
                <a:cs typeface="Century Gothic"/>
              </a:rPr>
              <a:t>otherwise </a:t>
            </a:r>
            <a:r>
              <a:rPr sz="1208" spc="-78" dirty="0">
                <a:latin typeface="Century Gothic"/>
                <a:cs typeface="Century Gothic"/>
              </a:rPr>
              <a:t>unavailable </a:t>
            </a:r>
            <a:r>
              <a:rPr sz="1208" spc="-26" dirty="0">
                <a:latin typeface="Century Gothic"/>
                <a:cs typeface="Century Gothic"/>
              </a:rPr>
              <a:t>to </a:t>
            </a:r>
            <a:r>
              <a:rPr sz="1208" spc="-181" dirty="0">
                <a:latin typeface="Century Gothic"/>
                <a:cs typeface="Century Gothic"/>
              </a:rPr>
              <a:t>CDC </a:t>
            </a:r>
            <a:r>
              <a:rPr sz="1208" dirty="0">
                <a:latin typeface="Century Gothic"/>
                <a:cs typeface="Century Gothic"/>
              </a:rPr>
              <a:t>from </a:t>
            </a:r>
            <a:r>
              <a:rPr sz="1208" spc="-104" dirty="0">
                <a:latin typeface="Century Gothic"/>
                <a:cs typeface="Century Gothic"/>
              </a:rPr>
              <a:t>Alabama, </a:t>
            </a:r>
            <a:r>
              <a:rPr sz="1208" spc="-26" dirty="0">
                <a:latin typeface="Century Gothic"/>
                <a:cs typeface="Century Gothic"/>
              </a:rPr>
              <a:t>Arizona,  Arkansas, </a:t>
            </a:r>
            <a:r>
              <a:rPr sz="1208" spc="-52" dirty="0">
                <a:latin typeface="Century Gothic"/>
                <a:cs typeface="Century Gothic"/>
              </a:rPr>
              <a:t>California, </a:t>
            </a:r>
            <a:r>
              <a:rPr sz="1208" spc="-86" dirty="0">
                <a:latin typeface="Century Gothic"/>
                <a:cs typeface="Century Gothic"/>
              </a:rPr>
              <a:t>Delaware, </a:t>
            </a:r>
            <a:r>
              <a:rPr sz="1208" spc="9" dirty="0">
                <a:latin typeface="Century Gothic"/>
                <a:cs typeface="Century Gothic"/>
              </a:rPr>
              <a:t>District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78" dirty="0">
                <a:latin typeface="Century Gothic"/>
                <a:cs typeface="Century Gothic"/>
              </a:rPr>
              <a:t>Columbia, </a:t>
            </a:r>
            <a:r>
              <a:rPr sz="1208" spc="-60" dirty="0">
                <a:latin typeface="Century Gothic"/>
                <a:cs typeface="Century Gothic"/>
              </a:rPr>
              <a:t>Hawaii, </a:t>
            </a:r>
            <a:r>
              <a:rPr sz="1208" spc="-69" dirty="0">
                <a:latin typeface="Century Gothic"/>
                <a:cs typeface="Century Gothic"/>
              </a:rPr>
              <a:t>Indiana, </a:t>
            </a:r>
            <a:r>
              <a:rPr sz="1208" spc="-60" dirty="0">
                <a:latin typeface="Century Gothic"/>
                <a:cs typeface="Century Gothic"/>
              </a:rPr>
              <a:t>Kentucky, </a:t>
            </a:r>
            <a:r>
              <a:rPr sz="1208" spc="26" dirty="0">
                <a:latin typeface="Century Gothic"/>
                <a:cs typeface="Century Gothic"/>
              </a:rPr>
              <a:t>Mississippi, </a:t>
            </a:r>
            <a:r>
              <a:rPr sz="1208" spc="-112" dirty="0">
                <a:latin typeface="Century Gothic"/>
                <a:cs typeface="Century Gothic"/>
              </a:rPr>
              <a:t>Nevada, </a:t>
            </a:r>
            <a:r>
              <a:rPr sz="1208" dirty="0">
                <a:latin typeface="Century Gothic"/>
                <a:cs typeface="Century Gothic"/>
              </a:rPr>
              <a:t>North </a:t>
            </a:r>
            <a:r>
              <a:rPr sz="1208" spc="-69" dirty="0">
                <a:latin typeface="Century Gothic"/>
                <a:cs typeface="Century Gothic"/>
              </a:rPr>
              <a:t>Carolina, </a:t>
            </a:r>
            <a:r>
              <a:rPr sz="1208" spc="-60" dirty="0">
                <a:latin typeface="Century Gothic"/>
                <a:cs typeface="Century Gothic"/>
              </a:rPr>
              <a:t>Rhode </a:t>
            </a:r>
            <a:r>
              <a:rPr sz="1208" spc="-26" dirty="0">
                <a:latin typeface="Century Gothic"/>
                <a:cs typeface="Century Gothic"/>
              </a:rPr>
              <a:t>Island, </a:t>
            </a:r>
            <a:r>
              <a:rPr sz="1208" spc="-104" dirty="0">
                <a:latin typeface="Century Gothic"/>
                <a:cs typeface="Century Gothic"/>
              </a:rPr>
              <a:t>and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Texas.</a:t>
            </a:r>
            <a:endParaRPr sz="1208" dirty="0">
              <a:latin typeface="Century Gothic"/>
              <a:cs typeface="Century Gothic"/>
            </a:endParaRPr>
          </a:p>
          <a:p>
            <a:pPr marL="21914" marR="350622">
              <a:lnSpc>
                <a:spcPct val="107200"/>
              </a:lnSpc>
              <a:spcBef>
                <a:spcPts val="768"/>
              </a:spcBef>
            </a:pPr>
            <a:r>
              <a:rPr sz="1208" spc="-190" dirty="0">
                <a:latin typeface="Century Gothic"/>
                <a:cs typeface="Century Gothic"/>
              </a:rPr>
              <a:t>† </a:t>
            </a:r>
            <a:r>
              <a:rPr sz="1208" spc="-52" dirty="0">
                <a:latin typeface="Century Gothic"/>
                <a:cs typeface="Century Gothic"/>
              </a:rPr>
              <a:t>Only </a:t>
            </a:r>
            <a:r>
              <a:rPr sz="1208" spc="-43" dirty="0">
                <a:latin typeface="Century Gothic"/>
                <a:cs typeface="Century Gothic"/>
              </a:rPr>
              <a:t>confirmed, </a:t>
            </a:r>
            <a:r>
              <a:rPr sz="1208" spc="-52" dirty="0">
                <a:latin typeface="Century Gothic"/>
                <a:cs typeface="Century Gothic"/>
              </a:rPr>
              <a:t>newly </a:t>
            </a:r>
            <a:r>
              <a:rPr sz="1208" spc="-69" dirty="0">
                <a:latin typeface="Century Gothic"/>
                <a:cs typeface="Century Gothic"/>
              </a:rPr>
              <a:t>diagnosed, </a:t>
            </a:r>
            <a:r>
              <a:rPr sz="1208" spc="-60" dirty="0">
                <a:latin typeface="Century Gothic"/>
                <a:cs typeface="Century Gothic"/>
              </a:rPr>
              <a:t>chronic </a:t>
            </a:r>
            <a:r>
              <a:rPr sz="1208" spc="-26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are </a:t>
            </a:r>
            <a:r>
              <a:rPr sz="1208" spc="-69" dirty="0">
                <a:latin typeface="Century Gothic"/>
                <a:cs typeface="Century Gothic"/>
              </a:rPr>
              <a:t>included. </a:t>
            </a:r>
            <a:r>
              <a:rPr sz="1208" spc="35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86" dirty="0">
                <a:latin typeface="Century Gothic"/>
                <a:cs typeface="Century Gothic"/>
              </a:rPr>
              <a:t>complete </a:t>
            </a:r>
            <a:r>
              <a:rPr sz="1208" spc="-104" dirty="0">
                <a:latin typeface="Century Gothic"/>
                <a:cs typeface="Century Gothic"/>
              </a:rPr>
              <a:t>case </a:t>
            </a:r>
            <a:r>
              <a:rPr sz="1208" spc="-26" dirty="0">
                <a:latin typeface="Century Gothic"/>
                <a:cs typeface="Century Gothic"/>
              </a:rPr>
              <a:t>definition, </a:t>
            </a:r>
            <a:r>
              <a:rPr sz="1208" spc="-60" dirty="0">
                <a:latin typeface="Century Gothic"/>
                <a:cs typeface="Century Gothic"/>
              </a:rPr>
              <a:t>see </a:t>
            </a:r>
            <a:r>
              <a:rPr sz="1208" u="sng" spc="-43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https://wwwn.cdc.gov/nndss/conditions/hepatitis-c- </a:t>
            </a:r>
            <a:r>
              <a:rPr sz="1208" spc="-43" dirty="0">
                <a:solidFill>
                  <a:srgbClr val="215E9E"/>
                </a:solidFill>
                <a:latin typeface="Century Gothic"/>
                <a:cs typeface="Century Gothic"/>
              </a:rPr>
              <a:t> </a:t>
            </a:r>
            <a:r>
              <a:rPr sz="1208" u="sng" spc="-3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3"/>
              </a:rPr>
              <a:t>chronic/case-definition/2016/</a:t>
            </a:r>
            <a:r>
              <a:rPr sz="1208" spc="-35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1081" y="606424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8732" y="606423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00781" y="86484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/>
          <p:nvPr/>
        </p:nvSpPr>
        <p:spPr>
          <a:xfrm>
            <a:off x="10258946" y="864845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342616" y="883732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384448" y="827979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084158" y="57010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12175" y="603846"/>
            <a:ext cx="290067" cy="34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084165" y="570120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286" y="1978958"/>
            <a:ext cx="11539768" cy="786889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35" dirty="0">
                <a:solidFill>
                  <a:srgbClr val="005E6E"/>
                </a:solidFill>
                <a:latin typeface="Lucida Sans"/>
                <a:cs typeface="Lucida Sans"/>
              </a:rPr>
              <a:t>Figure</a:t>
            </a:r>
            <a:r>
              <a:rPr sz="2416" b="1" spc="-15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17" dirty="0">
                <a:solidFill>
                  <a:srgbClr val="005E6E"/>
                </a:solidFill>
                <a:latin typeface="Lucida Sans"/>
                <a:cs typeface="Lucida Sans"/>
              </a:rPr>
              <a:t>3.8.</a:t>
            </a:r>
            <a:r>
              <a:rPr sz="2416" b="1" spc="-147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newly</a:t>
            </a:r>
            <a:r>
              <a:rPr sz="2416" b="1" spc="-19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reported*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43" dirty="0">
                <a:solidFill>
                  <a:srgbClr val="8C268A"/>
                </a:solidFill>
                <a:latin typeface="Lucida Sans"/>
                <a:cs typeface="Lucida Sans"/>
              </a:rPr>
              <a:t>chronic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224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2416" b="1" spc="-15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138" dirty="0">
                <a:solidFill>
                  <a:srgbClr val="8C268A"/>
                </a:solidFill>
                <a:latin typeface="Lucida Sans"/>
                <a:cs typeface="Lucida Sans"/>
              </a:rPr>
              <a:t>cases†</a:t>
            </a:r>
            <a:r>
              <a:rPr sz="2416" b="1" spc="-147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69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2416" b="1" spc="-19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86" dirty="0">
                <a:solidFill>
                  <a:srgbClr val="8C268A"/>
                </a:solidFill>
                <a:latin typeface="Lucida Sans"/>
                <a:cs typeface="Lucida Sans"/>
              </a:rPr>
              <a:t>sex</a:t>
            </a:r>
            <a:r>
              <a:rPr sz="2416" b="1" spc="-181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35" dirty="0">
                <a:solidFill>
                  <a:srgbClr val="8C268A"/>
                </a:solidFill>
                <a:latin typeface="Lucida Sans"/>
                <a:cs typeface="Lucida Sans"/>
              </a:rPr>
              <a:t>and  </a:t>
            </a:r>
            <a:r>
              <a:rPr sz="2416" b="1" spc="-52" dirty="0">
                <a:solidFill>
                  <a:srgbClr val="8C268A"/>
                </a:solidFill>
                <a:latin typeface="Lucida Sans"/>
                <a:cs typeface="Lucida Sans"/>
              </a:rPr>
              <a:t>age </a:t>
            </a:r>
            <a:r>
              <a:rPr sz="2416" b="1" spc="-112" dirty="0">
                <a:solidFill>
                  <a:srgbClr val="8C268A"/>
                </a:solidFill>
                <a:latin typeface="Lucida Sans"/>
                <a:cs typeface="Lucida Sans"/>
              </a:rPr>
              <a:t>— </a:t>
            </a:r>
            <a:r>
              <a:rPr sz="2416" b="1" spc="-17" dirty="0">
                <a:solidFill>
                  <a:srgbClr val="8C268A"/>
                </a:solidFill>
                <a:latin typeface="Lucida Sans"/>
                <a:cs typeface="Lucida Sans"/>
              </a:rPr>
              <a:t>United </a:t>
            </a:r>
            <a:r>
              <a:rPr sz="2416" b="1" spc="52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2416" b="1" spc="-526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2416" b="1" spc="-78" dirty="0">
                <a:solidFill>
                  <a:srgbClr val="8C268A"/>
                </a:solidFill>
                <a:latin typeface="Lucida Sans"/>
                <a:cs typeface="Lucida Sans"/>
              </a:rPr>
              <a:t>2018 </a:t>
            </a:r>
            <a:r>
              <a:rPr sz="2416" b="1" spc="-26" dirty="0">
                <a:solidFill>
                  <a:srgbClr val="8C268A"/>
                </a:solidFill>
                <a:latin typeface="Lucida Sans"/>
                <a:cs typeface="Lucida Sans"/>
              </a:rPr>
              <a:t>(N=137,713)</a:t>
            </a:r>
            <a:endParaRPr sz="2416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3048000"/>
            <a:ext cx="11833412" cy="3206401"/>
          </a:xfrm>
          <a:prstGeom prst="rect">
            <a:avLst/>
          </a:prstGeom>
          <a:solidFill>
            <a:srgbClr val="E5EFF0"/>
          </a:solidFill>
        </p:spPr>
        <p:txBody>
          <a:bodyPr vert="horz" wrap="square" lIns="0" tIns="207083" rIns="0" bIns="0" rtlCol="0">
            <a:spAutoFit/>
          </a:bodyPr>
          <a:lstStyle/>
          <a:p>
            <a:pPr marL="295837" marR="292550">
              <a:lnSpc>
                <a:spcPct val="136900"/>
              </a:lnSpc>
              <a:spcBef>
                <a:spcPts val="1629"/>
              </a:spcBef>
            </a:pPr>
            <a:r>
              <a:rPr sz="2416" spc="147" dirty="0">
                <a:latin typeface="Century Gothic"/>
                <a:cs typeface="Century Gothic"/>
              </a:rPr>
              <a:t>This </a:t>
            </a:r>
            <a:r>
              <a:rPr sz="2416" spc="-112" dirty="0">
                <a:latin typeface="Century Gothic"/>
                <a:cs typeface="Century Gothic"/>
              </a:rPr>
              <a:t>graph </a:t>
            </a:r>
            <a:r>
              <a:rPr sz="2416" spc="17" dirty="0">
                <a:latin typeface="Century Gothic"/>
                <a:cs typeface="Century Gothic"/>
              </a:rPr>
              <a:t>shows </a:t>
            </a:r>
            <a:r>
              <a:rPr sz="2416" spc="-69" dirty="0">
                <a:latin typeface="Century Gothic"/>
                <a:cs typeface="Century Gothic"/>
              </a:rPr>
              <a:t>the </a:t>
            </a:r>
            <a:r>
              <a:rPr sz="2416" spc="-52" dirty="0">
                <a:latin typeface="Century Gothic"/>
                <a:cs typeface="Century Gothic"/>
              </a:rPr>
              <a:t>number </a:t>
            </a:r>
            <a:r>
              <a:rPr sz="2416" spc="-35" dirty="0">
                <a:latin typeface="Century Gothic"/>
                <a:cs typeface="Century Gothic"/>
              </a:rPr>
              <a:t>of </a:t>
            </a:r>
            <a:r>
              <a:rPr sz="2416" spc="-78" dirty="0">
                <a:latin typeface="Century Gothic"/>
                <a:cs typeface="Century Gothic"/>
              </a:rPr>
              <a:t>newly </a:t>
            </a:r>
            <a:r>
              <a:rPr sz="2416" spc="-60" dirty="0">
                <a:latin typeface="Century Gothic"/>
                <a:cs typeface="Century Gothic"/>
              </a:rPr>
              <a:t>reported </a:t>
            </a:r>
            <a:r>
              <a:rPr sz="2416" spc="-104" dirty="0">
                <a:latin typeface="Century Gothic"/>
                <a:cs typeface="Century Gothic"/>
              </a:rPr>
              <a:t>chronic </a:t>
            </a:r>
            <a:r>
              <a:rPr sz="2416" spc="-26" dirty="0">
                <a:latin typeface="Century Gothic"/>
                <a:cs typeface="Century Gothic"/>
              </a:rPr>
              <a:t>hepatitis </a:t>
            </a:r>
            <a:r>
              <a:rPr sz="2416" spc="-466" dirty="0">
                <a:latin typeface="Century Gothic"/>
                <a:cs typeface="Century Gothic"/>
              </a:rPr>
              <a:t>C </a:t>
            </a:r>
            <a:r>
              <a:rPr sz="2416" spc="-104" dirty="0">
                <a:latin typeface="Century Gothic"/>
                <a:cs typeface="Century Gothic"/>
              </a:rPr>
              <a:t>cases </a:t>
            </a:r>
            <a:r>
              <a:rPr sz="2416" spc="-138" dirty="0">
                <a:latin typeface="Century Gothic"/>
                <a:cs typeface="Century Gothic"/>
              </a:rPr>
              <a:t>by  </a:t>
            </a:r>
            <a:r>
              <a:rPr sz="2416" dirty="0">
                <a:latin typeface="Century Gothic"/>
                <a:cs typeface="Century Gothic"/>
              </a:rPr>
              <a:t>sex </a:t>
            </a:r>
            <a:r>
              <a:rPr sz="2416" spc="-190" dirty="0">
                <a:latin typeface="Century Gothic"/>
                <a:cs typeface="Century Gothic"/>
              </a:rPr>
              <a:t>and </a:t>
            </a:r>
            <a:r>
              <a:rPr sz="2416" spc="-285" dirty="0">
                <a:latin typeface="Century Gothic"/>
                <a:cs typeface="Century Gothic"/>
              </a:rPr>
              <a:t>age </a:t>
            </a:r>
            <a:r>
              <a:rPr sz="2416" spc="17" dirty="0">
                <a:latin typeface="Century Gothic"/>
                <a:cs typeface="Century Gothic"/>
              </a:rPr>
              <a:t>in </a:t>
            </a:r>
            <a:r>
              <a:rPr sz="2416" spc="-69" dirty="0">
                <a:latin typeface="Century Gothic"/>
                <a:cs typeface="Century Gothic"/>
              </a:rPr>
              <a:t>the </a:t>
            </a:r>
            <a:r>
              <a:rPr sz="2416" spc="-35" dirty="0">
                <a:latin typeface="Century Gothic"/>
                <a:cs typeface="Century Gothic"/>
              </a:rPr>
              <a:t>United </a:t>
            </a:r>
            <a:r>
              <a:rPr sz="2416" dirty="0">
                <a:latin typeface="Century Gothic"/>
                <a:cs typeface="Century Gothic"/>
              </a:rPr>
              <a:t>States </a:t>
            </a:r>
            <a:r>
              <a:rPr sz="2416" spc="52" dirty="0">
                <a:latin typeface="Century Gothic"/>
                <a:cs typeface="Century Gothic"/>
              </a:rPr>
              <a:t>for </a:t>
            </a:r>
            <a:r>
              <a:rPr sz="2416" spc="69" dirty="0">
                <a:latin typeface="Century Gothic"/>
                <a:cs typeface="Century Gothic"/>
              </a:rPr>
              <a:t>2018. </a:t>
            </a:r>
            <a:r>
              <a:rPr sz="2416" spc="-69" dirty="0">
                <a:latin typeface="Century Gothic"/>
                <a:cs typeface="Century Gothic"/>
              </a:rPr>
              <a:t>Males </a:t>
            </a:r>
            <a:r>
              <a:rPr sz="2416" spc="-78" dirty="0">
                <a:latin typeface="Century Gothic"/>
                <a:cs typeface="Century Gothic"/>
              </a:rPr>
              <a:t>overall </a:t>
            </a:r>
            <a:r>
              <a:rPr sz="2416" spc="-190" dirty="0">
                <a:latin typeface="Century Gothic"/>
                <a:cs typeface="Century Gothic"/>
              </a:rPr>
              <a:t>had </a:t>
            </a:r>
            <a:r>
              <a:rPr sz="2416" spc="-35" dirty="0">
                <a:latin typeface="Century Gothic"/>
                <a:cs typeface="Century Gothic"/>
              </a:rPr>
              <a:t>higher </a:t>
            </a:r>
            <a:r>
              <a:rPr sz="2416" spc="-17" dirty="0">
                <a:latin typeface="Century Gothic"/>
                <a:cs typeface="Century Gothic"/>
              </a:rPr>
              <a:t>rates </a:t>
            </a:r>
            <a:r>
              <a:rPr sz="2416" spc="-35" dirty="0">
                <a:latin typeface="Century Gothic"/>
                <a:cs typeface="Century Gothic"/>
              </a:rPr>
              <a:t>of  </a:t>
            </a:r>
            <a:r>
              <a:rPr sz="2416" spc="-26" dirty="0">
                <a:latin typeface="Century Gothic"/>
                <a:cs typeface="Century Gothic"/>
              </a:rPr>
              <a:t>hepatitis </a:t>
            </a:r>
            <a:r>
              <a:rPr sz="2416" spc="-466" dirty="0">
                <a:latin typeface="Century Gothic"/>
                <a:cs typeface="Century Gothic"/>
              </a:rPr>
              <a:t>C </a:t>
            </a:r>
            <a:r>
              <a:rPr sz="2416" spc="-86" dirty="0">
                <a:latin typeface="Century Gothic"/>
                <a:cs typeface="Century Gothic"/>
              </a:rPr>
              <a:t>than </a:t>
            </a:r>
            <a:r>
              <a:rPr sz="2416" spc="-78" dirty="0">
                <a:latin typeface="Century Gothic"/>
                <a:cs typeface="Century Gothic"/>
              </a:rPr>
              <a:t>females. </a:t>
            </a:r>
            <a:r>
              <a:rPr sz="2416" spc="26" dirty="0">
                <a:latin typeface="Century Gothic"/>
                <a:cs typeface="Century Gothic"/>
              </a:rPr>
              <a:t>Both </a:t>
            </a:r>
            <a:r>
              <a:rPr sz="2416" spc="-69" dirty="0">
                <a:latin typeface="Century Gothic"/>
                <a:cs typeface="Century Gothic"/>
              </a:rPr>
              <a:t>males </a:t>
            </a:r>
            <a:r>
              <a:rPr sz="2416" spc="-190" dirty="0">
                <a:latin typeface="Century Gothic"/>
                <a:cs typeface="Century Gothic"/>
              </a:rPr>
              <a:t>and </a:t>
            </a:r>
            <a:r>
              <a:rPr sz="2416" spc="-78" dirty="0">
                <a:latin typeface="Century Gothic"/>
                <a:cs typeface="Century Gothic"/>
              </a:rPr>
              <a:t>females </a:t>
            </a:r>
            <a:r>
              <a:rPr sz="2416" spc="-95" dirty="0">
                <a:latin typeface="Century Gothic"/>
                <a:cs typeface="Century Gothic"/>
              </a:rPr>
              <a:t>showed </a:t>
            </a:r>
            <a:r>
              <a:rPr sz="2416" spc="-362" dirty="0">
                <a:latin typeface="Century Gothic"/>
                <a:cs typeface="Century Gothic"/>
              </a:rPr>
              <a:t>a </a:t>
            </a:r>
            <a:r>
              <a:rPr sz="2416" spc="-86" dirty="0">
                <a:latin typeface="Century Gothic"/>
                <a:cs typeface="Century Gothic"/>
              </a:rPr>
              <a:t>biphasic </a:t>
            </a:r>
            <a:r>
              <a:rPr sz="2416" spc="-52" dirty="0">
                <a:latin typeface="Century Gothic"/>
                <a:cs typeface="Century Gothic"/>
              </a:rPr>
              <a:t>pattern </a:t>
            </a:r>
            <a:r>
              <a:rPr sz="2416" spc="-35" dirty="0">
                <a:latin typeface="Century Gothic"/>
                <a:cs typeface="Century Gothic"/>
              </a:rPr>
              <a:t>of  </a:t>
            </a:r>
            <a:r>
              <a:rPr sz="2416" spc="-138" dirty="0">
                <a:latin typeface="Century Gothic"/>
                <a:cs typeface="Century Gothic"/>
              </a:rPr>
              <a:t>new </a:t>
            </a:r>
            <a:r>
              <a:rPr sz="2416" spc="-35" dirty="0">
                <a:latin typeface="Century Gothic"/>
                <a:cs typeface="Century Gothic"/>
              </a:rPr>
              <a:t>infections, </a:t>
            </a:r>
            <a:r>
              <a:rPr sz="2416" spc="9" dirty="0">
                <a:latin typeface="Century Gothic"/>
                <a:cs typeface="Century Gothic"/>
              </a:rPr>
              <a:t>with </a:t>
            </a:r>
            <a:r>
              <a:rPr sz="2416" spc="-35" dirty="0">
                <a:latin typeface="Century Gothic"/>
                <a:cs typeface="Century Gothic"/>
              </a:rPr>
              <a:t>infections </a:t>
            </a:r>
            <a:r>
              <a:rPr sz="2416" spc="69" dirty="0">
                <a:latin typeface="Century Gothic"/>
                <a:cs typeface="Century Gothic"/>
              </a:rPr>
              <a:t>rising </a:t>
            </a:r>
            <a:r>
              <a:rPr sz="2416" spc="-35" dirty="0">
                <a:latin typeface="Century Gothic"/>
                <a:cs typeface="Century Gothic"/>
              </a:rPr>
              <a:t>throughout </a:t>
            </a:r>
            <a:r>
              <a:rPr sz="2416" spc="-112" dirty="0">
                <a:latin typeface="Century Gothic"/>
                <a:cs typeface="Century Gothic"/>
              </a:rPr>
              <a:t>late </a:t>
            </a:r>
            <a:r>
              <a:rPr sz="2416" spc="-52" dirty="0">
                <a:latin typeface="Century Gothic"/>
                <a:cs typeface="Century Gothic"/>
              </a:rPr>
              <a:t>teens </a:t>
            </a:r>
            <a:r>
              <a:rPr sz="2416" spc="-190" dirty="0">
                <a:latin typeface="Century Gothic"/>
                <a:cs typeface="Century Gothic"/>
              </a:rPr>
              <a:t>and </a:t>
            </a:r>
            <a:r>
              <a:rPr sz="2416" spc="-60" dirty="0">
                <a:latin typeface="Century Gothic"/>
                <a:cs typeface="Century Gothic"/>
              </a:rPr>
              <a:t>early </a:t>
            </a:r>
            <a:r>
              <a:rPr sz="2416" spc="-26" dirty="0">
                <a:latin typeface="Century Gothic"/>
                <a:cs typeface="Century Gothic"/>
              </a:rPr>
              <a:t>twenties,  </a:t>
            </a:r>
            <a:r>
              <a:rPr sz="2416" spc="-112" dirty="0">
                <a:latin typeface="Century Gothic"/>
                <a:cs typeface="Century Gothic"/>
              </a:rPr>
              <a:t>decreasing </a:t>
            </a:r>
            <a:r>
              <a:rPr sz="2416" spc="-35" dirty="0">
                <a:latin typeface="Century Gothic"/>
                <a:cs typeface="Century Gothic"/>
              </a:rPr>
              <a:t>through </a:t>
            </a:r>
            <a:r>
              <a:rPr sz="2416" spc="-69" dirty="0">
                <a:latin typeface="Century Gothic"/>
                <a:cs typeface="Century Gothic"/>
              </a:rPr>
              <a:t>the </a:t>
            </a:r>
            <a:r>
              <a:rPr sz="2416" spc="-17" dirty="0">
                <a:latin typeface="Century Gothic"/>
                <a:cs typeface="Century Gothic"/>
              </a:rPr>
              <a:t>twenties </a:t>
            </a:r>
            <a:r>
              <a:rPr sz="2416" spc="-190" dirty="0">
                <a:latin typeface="Century Gothic"/>
                <a:cs typeface="Century Gothic"/>
              </a:rPr>
              <a:t>and </a:t>
            </a:r>
            <a:r>
              <a:rPr sz="2416" spc="52" dirty="0">
                <a:latin typeface="Century Gothic"/>
                <a:cs typeface="Century Gothic"/>
              </a:rPr>
              <a:t>thirties, </a:t>
            </a:r>
            <a:r>
              <a:rPr sz="2416" spc="69" dirty="0">
                <a:latin typeface="Century Gothic"/>
                <a:cs typeface="Century Gothic"/>
              </a:rPr>
              <a:t>rising </a:t>
            </a:r>
            <a:r>
              <a:rPr sz="2416" spc="-173" dirty="0">
                <a:latin typeface="Century Gothic"/>
                <a:cs typeface="Century Gothic"/>
              </a:rPr>
              <a:t>again </a:t>
            </a:r>
            <a:r>
              <a:rPr sz="2416" spc="17" dirty="0">
                <a:latin typeface="Century Gothic"/>
                <a:cs typeface="Century Gothic"/>
              </a:rPr>
              <a:t>in </a:t>
            </a:r>
            <a:r>
              <a:rPr sz="2416" spc="-69" dirty="0">
                <a:latin typeface="Century Gothic"/>
                <a:cs typeface="Century Gothic"/>
              </a:rPr>
              <a:t>the </a:t>
            </a:r>
            <a:r>
              <a:rPr sz="2416" spc="-112" dirty="0">
                <a:latin typeface="Century Gothic"/>
                <a:cs typeface="Century Gothic"/>
              </a:rPr>
              <a:t>late </a:t>
            </a:r>
            <a:r>
              <a:rPr sz="2416" spc="52" dirty="0">
                <a:latin typeface="Century Gothic"/>
                <a:cs typeface="Century Gothic"/>
              </a:rPr>
              <a:t>forties  </a:t>
            </a:r>
            <a:r>
              <a:rPr sz="2416" spc="-35" dirty="0">
                <a:latin typeface="Century Gothic"/>
                <a:cs typeface="Century Gothic"/>
              </a:rPr>
              <a:t>through </a:t>
            </a:r>
            <a:r>
              <a:rPr sz="2416" spc="-60" dirty="0">
                <a:latin typeface="Century Gothic"/>
                <a:cs typeface="Century Gothic"/>
              </a:rPr>
              <a:t>early </a:t>
            </a:r>
            <a:r>
              <a:rPr sz="2416" spc="52" dirty="0">
                <a:latin typeface="Century Gothic"/>
                <a:cs typeface="Century Gothic"/>
              </a:rPr>
              <a:t>sixties, </a:t>
            </a:r>
            <a:r>
              <a:rPr sz="2416" spc="-60" dirty="0">
                <a:latin typeface="Century Gothic"/>
                <a:cs typeface="Century Gothic"/>
              </a:rPr>
              <a:t>then </a:t>
            </a:r>
            <a:r>
              <a:rPr sz="2416" spc="-95" dirty="0">
                <a:latin typeface="Century Gothic"/>
                <a:cs typeface="Century Gothic"/>
              </a:rPr>
              <a:t>declining </a:t>
            </a:r>
            <a:r>
              <a:rPr sz="2416" spc="52" dirty="0">
                <a:latin typeface="Century Gothic"/>
                <a:cs typeface="Century Gothic"/>
              </a:rPr>
              <a:t>for </a:t>
            </a:r>
            <a:r>
              <a:rPr sz="2416" spc="-69" dirty="0">
                <a:latin typeface="Century Gothic"/>
                <a:cs typeface="Century Gothic"/>
              </a:rPr>
              <a:t>the remaining</a:t>
            </a:r>
            <a:r>
              <a:rPr sz="2416" spc="-138" dirty="0">
                <a:latin typeface="Century Gothic"/>
                <a:cs typeface="Century Gothic"/>
              </a:rPr>
              <a:t> </a:t>
            </a:r>
            <a:r>
              <a:rPr sz="2416" spc="-52" dirty="0">
                <a:latin typeface="Century Gothic"/>
                <a:cs typeface="Century Gothic"/>
              </a:rPr>
              <a:t>years.</a:t>
            </a:r>
            <a:endParaRPr sz="2416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286" y="6810584"/>
            <a:ext cx="11801635" cy="1193474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35" dirty="0">
                <a:latin typeface="Century Gothic"/>
                <a:cs typeface="Century Gothic"/>
              </a:rPr>
              <a:t>Notifiable </a:t>
            </a:r>
            <a:r>
              <a:rPr sz="1208" spc="-26" dirty="0">
                <a:latin typeface="Century Gothic"/>
                <a:cs typeface="Century Gothic"/>
              </a:rPr>
              <a:t>Diseases </a:t>
            </a:r>
            <a:r>
              <a:rPr sz="1208" spc="-43" dirty="0">
                <a:latin typeface="Century Gothic"/>
                <a:cs typeface="Century Gothic"/>
              </a:rPr>
              <a:t>Surveillance</a:t>
            </a:r>
            <a:r>
              <a:rPr sz="1208" spc="-69" dirty="0">
                <a:latin typeface="Century Gothic"/>
                <a:cs typeface="Century Gothic"/>
              </a:rPr>
              <a:t> </a:t>
            </a:r>
            <a:r>
              <a:rPr sz="1208" spc="-9" dirty="0">
                <a:latin typeface="Century Gothic"/>
                <a:cs typeface="Century Gothic"/>
              </a:rPr>
              <a:t>System.</a:t>
            </a:r>
            <a:endParaRPr sz="1208" dirty="0">
              <a:latin typeface="Century Gothic"/>
              <a:cs typeface="Century Gothic"/>
            </a:endParaRPr>
          </a:p>
          <a:p>
            <a:pPr marL="21914" marR="8766">
              <a:lnSpc>
                <a:spcPct val="107200"/>
              </a:lnSpc>
              <a:spcBef>
                <a:spcPts val="776"/>
              </a:spcBef>
            </a:pPr>
            <a:r>
              <a:rPr sz="1208" spc="-60" dirty="0">
                <a:latin typeface="Century Gothic"/>
                <a:cs typeface="Century Gothic"/>
              </a:rPr>
              <a:t>* </a:t>
            </a:r>
            <a:r>
              <a:rPr sz="1208" spc="-17" dirty="0">
                <a:latin typeface="Century Gothic"/>
                <a:cs typeface="Century Gothic"/>
              </a:rPr>
              <a:t>During </a:t>
            </a:r>
            <a:r>
              <a:rPr sz="1208" spc="26" dirty="0">
                <a:latin typeface="Century Gothic"/>
                <a:cs typeface="Century Gothic"/>
              </a:rPr>
              <a:t>2018,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60" dirty="0">
                <a:latin typeface="Century Gothic"/>
                <a:cs typeface="Century Gothic"/>
              </a:rPr>
              <a:t>chronic </a:t>
            </a:r>
            <a:r>
              <a:rPr sz="1208" spc="-26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9" dirty="0">
                <a:latin typeface="Century Gothic"/>
                <a:cs typeface="Century Gothic"/>
              </a:rPr>
              <a:t>were </a:t>
            </a:r>
            <a:r>
              <a:rPr sz="1208" spc="-17" dirty="0">
                <a:latin typeface="Century Gothic"/>
                <a:cs typeface="Century Gothic"/>
              </a:rPr>
              <a:t>either </a:t>
            </a:r>
            <a:r>
              <a:rPr sz="1208" spc="-35" dirty="0">
                <a:latin typeface="Century Gothic"/>
                <a:cs typeface="Century Gothic"/>
              </a:rPr>
              <a:t>not </a:t>
            </a:r>
            <a:r>
              <a:rPr sz="1208" spc="-43" dirty="0">
                <a:latin typeface="Century Gothic"/>
                <a:cs typeface="Century Gothic"/>
              </a:rPr>
              <a:t>reportable </a:t>
            </a:r>
            <a:r>
              <a:rPr sz="1208" spc="-78" dirty="0">
                <a:latin typeface="Century Gothic"/>
                <a:cs typeface="Century Gothic"/>
              </a:rPr>
              <a:t>by </a:t>
            </a:r>
            <a:r>
              <a:rPr sz="1208" spc="-86" dirty="0">
                <a:latin typeface="Century Gothic"/>
                <a:cs typeface="Century Gothic"/>
              </a:rPr>
              <a:t>law, </a:t>
            </a:r>
            <a:r>
              <a:rPr sz="1208" spc="-26" dirty="0">
                <a:latin typeface="Century Gothic"/>
                <a:cs typeface="Century Gothic"/>
              </a:rPr>
              <a:t>statute, </a:t>
            </a:r>
            <a:r>
              <a:rPr sz="1208" spc="17" dirty="0">
                <a:latin typeface="Century Gothic"/>
                <a:cs typeface="Century Gothic"/>
              </a:rPr>
              <a:t>or </a:t>
            </a:r>
            <a:r>
              <a:rPr sz="1208" spc="-43" dirty="0">
                <a:latin typeface="Century Gothic"/>
                <a:cs typeface="Century Gothic"/>
              </a:rPr>
              <a:t>regulation; </a:t>
            </a:r>
            <a:r>
              <a:rPr sz="1208" spc="-35" dirty="0">
                <a:latin typeface="Century Gothic"/>
                <a:cs typeface="Century Gothic"/>
              </a:rPr>
              <a:t>not reported; </a:t>
            </a:r>
            <a:r>
              <a:rPr sz="1208" spc="17" dirty="0">
                <a:latin typeface="Century Gothic"/>
                <a:cs typeface="Century Gothic"/>
              </a:rPr>
              <a:t>or </a:t>
            </a:r>
            <a:r>
              <a:rPr sz="1208" spc="-17" dirty="0">
                <a:latin typeface="Century Gothic"/>
                <a:cs typeface="Century Gothic"/>
              </a:rPr>
              <a:t>otherwise </a:t>
            </a:r>
            <a:r>
              <a:rPr sz="1208" spc="-78" dirty="0">
                <a:latin typeface="Century Gothic"/>
                <a:cs typeface="Century Gothic"/>
              </a:rPr>
              <a:t>unavailable </a:t>
            </a:r>
            <a:r>
              <a:rPr sz="1208" spc="-26" dirty="0">
                <a:latin typeface="Century Gothic"/>
                <a:cs typeface="Century Gothic"/>
              </a:rPr>
              <a:t>to </a:t>
            </a:r>
            <a:r>
              <a:rPr sz="1208" spc="-181" dirty="0">
                <a:latin typeface="Century Gothic"/>
                <a:cs typeface="Century Gothic"/>
              </a:rPr>
              <a:t>CDC </a:t>
            </a:r>
            <a:r>
              <a:rPr sz="1208" dirty="0">
                <a:latin typeface="Century Gothic"/>
                <a:cs typeface="Century Gothic"/>
              </a:rPr>
              <a:t>from </a:t>
            </a:r>
            <a:r>
              <a:rPr sz="1208" spc="-104" dirty="0">
                <a:latin typeface="Century Gothic"/>
                <a:cs typeface="Century Gothic"/>
              </a:rPr>
              <a:t>Alabama, </a:t>
            </a:r>
            <a:r>
              <a:rPr sz="1208" spc="-26" dirty="0">
                <a:latin typeface="Century Gothic"/>
                <a:cs typeface="Century Gothic"/>
              </a:rPr>
              <a:t>Arizona,  Arkansas, </a:t>
            </a:r>
            <a:r>
              <a:rPr sz="1208" spc="-52" dirty="0">
                <a:latin typeface="Century Gothic"/>
                <a:cs typeface="Century Gothic"/>
              </a:rPr>
              <a:t>California, </a:t>
            </a:r>
            <a:r>
              <a:rPr sz="1208" spc="-86" dirty="0">
                <a:latin typeface="Century Gothic"/>
                <a:cs typeface="Century Gothic"/>
              </a:rPr>
              <a:t>Delaware, </a:t>
            </a:r>
            <a:r>
              <a:rPr sz="1208" spc="9" dirty="0">
                <a:latin typeface="Century Gothic"/>
                <a:cs typeface="Century Gothic"/>
              </a:rPr>
              <a:t>District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78" dirty="0">
                <a:latin typeface="Century Gothic"/>
                <a:cs typeface="Century Gothic"/>
              </a:rPr>
              <a:t>Columbia, </a:t>
            </a:r>
            <a:r>
              <a:rPr sz="1208" spc="-60" dirty="0">
                <a:latin typeface="Century Gothic"/>
                <a:cs typeface="Century Gothic"/>
              </a:rPr>
              <a:t>Hawaii, </a:t>
            </a:r>
            <a:r>
              <a:rPr sz="1208" spc="-69" dirty="0">
                <a:latin typeface="Century Gothic"/>
                <a:cs typeface="Century Gothic"/>
              </a:rPr>
              <a:t>Indiana, </a:t>
            </a:r>
            <a:r>
              <a:rPr sz="1208" spc="-60" dirty="0">
                <a:latin typeface="Century Gothic"/>
                <a:cs typeface="Century Gothic"/>
              </a:rPr>
              <a:t>Kentucky, </a:t>
            </a:r>
            <a:r>
              <a:rPr sz="1208" spc="26" dirty="0">
                <a:latin typeface="Century Gothic"/>
                <a:cs typeface="Century Gothic"/>
              </a:rPr>
              <a:t>Mississippi, </a:t>
            </a:r>
            <a:r>
              <a:rPr sz="1208" spc="-112" dirty="0">
                <a:latin typeface="Century Gothic"/>
                <a:cs typeface="Century Gothic"/>
              </a:rPr>
              <a:t>Nevada, </a:t>
            </a:r>
            <a:r>
              <a:rPr sz="1208" dirty="0">
                <a:latin typeface="Century Gothic"/>
                <a:cs typeface="Century Gothic"/>
              </a:rPr>
              <a:t>North </a:t>
            </a:r>
            <a:r>
              <a:rPr sz="1208" spc="-69" dirty="0">
                <a:latin typeface="Century Gothic"/>
                <a:cs typeface="Century Gothic"/>
              </a:rPr>
              <a:t>Carolina, </a:t>
            </a:r>
            <a:r>
              <a:rPr sz="1208" spc="-60" dirty="0">
                <a:latin typeface="Century Gothic"/>
                <a:cs typeface="Century Gothic"/>
              </a:rPr>
              <a:t>Rhode </a:t>
            </a:r>
            <a:r>
              <a:rPr sz="1208" spc="-26" dirty="0">
                <a:latin typeface="Century Gothic"/>
                <a:cs typeface="Century Gothic"/>
              </a:rPr>
              <a:t>Island, </a:t>
            </a:r>
            <a:r>
              <a:rPr sz="1208" spc="-104" dirty="0">
                <a:latin typeface="Century Gothic"/>
                <a:cs typeface="Century Gothic"/>
              </a:rPr>
              <a:t>and</a:t>
            </a:r>
            <a:r>
              <a:rPr sz="1208" spc="-78" dirty="0">
                <a:latin typeface="Century Gothic"/>
                <a:cs typeface="Century Gothic"/>
              </a:rPr>
              <a:t> </a:t>
            </a:r>
            <a:r>
              <a:rPr sz="1208" spc="-35" dirty="0">
                <a:latin typeface="Century Gothic"/>
                <a:cs typeface="Century Gothic"/>
              </a:rPr>
              <a:t>Texas.</a:t>
            </a:r>
            <a:endParaRPr sz="1208" dirty="0">
              <a:latin typeface="Century Gothic"/>
              <a:cs typeface="Century Gothic"/>
            </a:endParaRPr>
          </a:p>
          <a:p>
            <a:pPr marL="21914" marR="350622">
              <a:lnSpc>
                <a:spcPct val="107200"/>
              </a:lnSpc>
              <a:spcBef>
                <a:spcPts val="768"/>
              </a:spcBef>
            </a:pPr>
            <a:r>
              <a:rPr sz="1208" spc="-190" dirty="0">
                <a:latin typeface="Century Gothic"/>
                <a:cs typeface="Century Gothic"/>
              </a:rPr>
              <a:t>† </a:t>
            </a:r>
            <a:r>
              <a:rPr sz="1208" spc="-52" dirty="0">
                <a:latin typeface="Century Gothic"/>
                <a:cs typeface="Century Gothic"/>
              </a:rPr>
              <a:t>Only </a:t>
            </a:r>
            <a:r>
              <a:rPr sz="1208" spc="-43" dirty="0">
                <a:latin typeface="Century Gothic"/>
                <a:cs typeface="Century Gothic"/>
              </a:rPr>
              <a:t>confirmed, </a:t>
            </a:r>
            <a:r>
              <a:rPr sz="1208" spc="-52" dirty="0">
                <a:latin typeface="Century Gothic"/>
                <a:cs typeface="Century Gothic"/>
              </a:rPr>
              <a:t>newly </a:t>
            </a:r>
            <a:r>
              <a:rPr sz="1208" spc="-69" dirty="0">
                <a:latin typeface="Century Gothic"/>
                <a:cs typeface="Century Gothic"/>
              </a:rPr>
              <a:t>diagnosed, </a:t>
            </a:r>
            <a:r>
              <a:rPr sz="1208" spc="-60" dirty="0">
                <a:latin typeface="Century Gothic"/>
                <a:cs typeface="Century Gothic"/>
              </a:rPr>
              <a:t>chronic </a:t>
            </a:r>
            <a:r>
              <a:rPr sz="1208" spc="-26" dirty="0">
                <a:latin typeface="Century Gothic"/>
                <a:cs typeface="Century Gothic"/>
              </a:rPr>
              <a:t>hepatitis </a:t>
            </a:r>
            <a:r>
              <a:rPr sz="1208" spc="-233" dirty="0">
                <a:latin typeface="Century Gothic"/>
                <a:cs typeface="Century Gothic"/>
              </a:rPr>
              <a:t>C </a:t>
            </a:r>
            <a:r>
              <a:rPr sz="1208" spc="-60" dirty="0">
                <a:latin typeface="Century Gothic"/>
                <a:cs typeface="Century Gothic"/>
              </a:rPr>
              <a:t>cases </a:t>
            </a:r>
            <a:r>
              <a:rPr sz="1208" spc="-78" dirty="0">
                <a:latin typeface="Century Gothic"/>
                <a:cs typeface="Century Gothic"/>
              </a:rPr>
              <a:t>are </a:t>
            </a:r>
            <a:r>
              <a:rPr sz="1208" spc="-69" dirty="0">
                <a:latin typeface="Century Gothic"/>
                <a:cs typeface="Century Gothic"/>
              </a:rPr>
              <a:t>included. </a:t>
            </a:r>
            <a:r>
              <a:rPr sz="1208" spc="35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the </a:t>
            </a:r>
            <a:r>
              <a:rPr sz="1208" spc="-86" dirty="0">
                <a:latin typeface="Century Gothic"/>
                <a:cs typeface="Century Gothic"/>
              </a:rPr>
              <a:t>complete </a:t>
            </a:r>
            <a:r>
              <a:rPr sz="1208" spc="-104" dirty="0">
                <a:latin typeface="Century Gothic"/>
                <a:cs typeface="Century Gothic"/>
              </a:rPr>
              <a:t>case </a:t>
            </a:r>
            <a:r>
              <a:rPr sz="1208" spc="-26" dirty="0">
                <a:latin typeface="Century Gothic"/>
                <a:cs typeface="Century Gothic"/>
              </a:rPr>
              <a:t>definition, </a:t>
            </a:r>
            <a:r>
              <a:rPr sz="1208" spc="-60" dirty="0">
                <a:latin typeface="Century Gothic"/>
                <a:cs typeface="Century Gothic"/>
              </a:rPr>
              <a:t>see </a:t>
            </a:r>
            <a:r>
              <a:rPr sz="1208" u="sng" spc="-43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https://wwwn.cdc.gov/nndss/conditions/hepatitis-c- </a:t>
            </a:r>
            <a:r>
              <a:rPr sz="1208" spc="-43" dirty="0">
                <a:solidFill>
                  <a:srgbClr val="215E9E"/>
                </a:solidFill>
                <a:latin typeface="Century Gothic"/>
                <a:cs typeface="Century Gothic"/>
              </a:rPr>
              <a:t> </a:t>
            </a:r>
            <a:r>
              <a:rPr sz="1208" u="sng" spc="-35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Century Gothic"/>
                <a:cs typeface="Century Gothic"/>
                <a:hlinkClick r:id="rId2"/>
              </a:rPr>
              <a:t>chronic/case-definition/2016/</a:t>
            </a:r>
            <a:r>
              <a:rPr sz="1208" spc="-35" dirty="0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1214" y="100195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8865" y="100195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70914" y="12603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2" name="object 12"/>
          <p:cNvSpPr/>
          <p:nvPr/>
        </p:nvSpPr>
        <p:spPr>
          <a:xfrm>
            <a:off x="10329079" y="126037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412749" y="127926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454581" y="122351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154291" y="96564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182308" y="999380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154298" y="96565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  <p:extLst>
      <p:ext uri="{BB962C8B-B14F-4D97-AF65-F5344CB8AC3E}">
        <p14:creationId xmlns:p14="http://schemas.microsoft.com/office/powerpoint/2010/main" val="341593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900" y="8906714"/>
            <a:ext cx="68529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650" spc="-30" dirty="0">
                <a:latin typeface="Lucida Sans"/>
                <a:cs typeface="Lucida Sans"/>
              </a:rPr>
              <a:t>Source: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55" dirty="0">
                <a:latin typeface="Lucida Sans"/>
                <a:cs typeface="Lucida Sans"/>
              </a:rPr>
              <a:t>CDC,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National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Center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for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Health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Statistics,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Multiple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Cause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1999–2018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on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55" dirty="0">
                <a:latin typeface="Lucida Sans"/>
                <a:cs typeface="Lucida Sans"/>
              </a:rPr>
              <a:t>CDC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5" dirty="0">
                <a:latin typeface="Lucida Sans"/>
                <a:cs typeface="Lucida Sans"/>
              </a:rPr>
              <a:t>WONDER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Online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Database.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Data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from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2014–2018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Multiple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Cause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files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and 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based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on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information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from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all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death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certificates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filed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in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vital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records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offices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fifty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states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and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District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Columbia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through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Vital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Statistics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Cooperative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Program.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Deaths 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nonresidents</a:t>
            </a:r>
            <a:r>
              <a:rPr sz="650" spc="-55" dirty="0">
                <a:latin typeface="Lucida Sans"/>
                <a:cs typeface="Lucida Sans"/>
              </a:rPr>
              <a:t> (e.g., </a:t>
            </a:r>
            <a:r>
              <a:rPr sz="650" spc="-30" dirty="0">
                <a:latin typeface="Lucida Sans"/>
                <a:cs typeface="Lucida Sans"/>
              </a:rPr>
              <a:t>nonresident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aliens,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nationals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living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abroad,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residents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of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10" dirty="0">
                <a:latin typeface="Lucida Sans"/>
                <a:cs typeface="Lucida Sans"/>
              </a:rPr>
              <a:t>Puerto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Rico,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Guam,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the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Virgin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Islands,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and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other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U.S.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Territories)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and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fetal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deaths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excluded.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Numbers</a:t>
            </a:r>
            <a:r>
              <a:rPr lang="en-US" sz="650" spc="-2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slightly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lower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than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previously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reported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for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2013–2016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due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to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NCHS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standards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which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restrict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displayed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data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to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spc="15" dirty="0">
                <a:latin typeface="Lucida Sans"/>
                <a:cs typeface="Lucida Sans"/>
              </a:rPr>
              <a:t>U</a:t>
            </a:r>
            <a:r>
              <a:rPr lang="en-US" sz="650" spc="15" dirty="0">
                <a:latin typeface="Lucida Sans"/>
                <a:cs typeface="Lucida Sans"/>
              </a:rPr>
              <a:t>.</a:t>
            </a:r>
            <a:r>
              <a:rPr sz="650" spc="15" dirty="0">
                <a:latin typeface="Lucida Sans"/>
                <a:cs typeface="Lucida Sans"/>
              </a:rPr>
              <a:t>S</a:t>
            </a:r>
            <a:r>
              <a:rPr lang="en-US" sz="650" spc="15" dirty="0">
                <a:latin typeface="Lucida Sans"/>
                <a:cs typeface="Lucida Sans"/>
              </a:rPr>
              <a:t>.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residents.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Accessed</a:t>
            </a:r>
            <a:r>
              <a:rPr sz="650" spc="-50" dirty="0">
                <a:latin typeface="Lucida Sans"/>
                <a:cs typeface="Lucida Sans"/>
              </a:rPr>
              <a:t> </a:t>
            </a:r>
            <a:r>
              <a:rPr sz="650" spc="-15" dirty="0">
                <a:latin typeface="Lucida Sans"/>
                <a:cs typeface="Lucida Sans"/>
              </a:rPr>
              <a:t>at</a:t>
            </a:r>
            <a:r>
              <a:rPr sz="650" spc="-45" dirty="0">
                <a:latin typeface="Lucida Sans"/>
                <a:cs typeface="Lucida Sans"/>
              </a:rPr>
              <a:t> </a:t>
            </a:r>
            <a:r>
              <a:rPr sz="6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2"/>
              </a:rPr>
              <a:t>http://wonder.cdc.gov/mcd-icd10.htm</a:t>
            </a:r>
            <a:r>
              <a:rPr sz="650" spc="-40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l</a:t>
            </a:r>
            <a:r>
              <a:rPr sz="650" spc="-45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on  </a:t>
            </a:r>
            <a:r>
              <a:rPr sz="650" spc="-20" dirty="0">
                <a:latin typeface="Lucida Sans"/>
                <a:cs typeface="Lucida Sans"/>
              </a:rPr>
              <a:t>February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14,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2020.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55" dirty="0">
                <a:latin typeface="Lucida Sans"/>
                <a:cs typeface="Lucida Sans"/>
              </a:rPr>
              <a:t>CDC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5" dirty="0">
                <a:latin typeface="Lucida Sans"/>
                <a:cs typeface="Lucida Sans"/>
              </a:rPr>
              <a:t>WONDER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dataset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documentation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and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technical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methods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can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be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accessed</a:t>
            </a:r>
            <a:r>
              <a:rPr sz="650" spc="-55" dirty="0">
                <a:latin typeface="Lucida Sans"/>
                <a:cs typeface="Lucida Sans"/>
              </a:rPr>
              <a:t> </a:t>
            </a:r>
            <a:r>
              <a:rPr sz="650" spc="-15" dirty="0">
                <a:latin typeface="Lucida Sans"/>
                <a:cs typeface="Lucida Sans"/>
              </a:rPr>
              <a:t>at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u="sng" spc="-4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3"/>
              </a:rPr>
              <a:t>https://wonder.cdc.gov/wonder/help/mcd.html#</a:t>
            </a:r>
            <a:r>
              <a:rPr sz="650" spc="-40" dirty="0">
                <a:latin typeface="Lucida Sans"/>
                <a:cs typeface="Lucida Sans"/>
              </a:rPr>
              <a:t>.</a:t>
            </a:r>
            <a:endParaRPr sz="650" dirty="0">
              <a:latin typeface="Lucida Sans"/>
              <a:cs typeface="Lucida Sans"/>
            </a:endParaRPr>
          </a:p>
          <a:p>
            <a:pPr marL="12700" marR="53340">
              <a:spcBef>
                <a:spcPts val="450"/>
              </a:spcBef>
            </a:pPr>
            <a:r>
              <a:rPr sz="650" spc="-70" dirty="0">
                <a:latin typeface="Lucida Sans"/>
                <a:cs typeface="Lucida Sans"/>
              </a:rPr>
              <a:t>*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Rates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age-adjusted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per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100,000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U.S.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standard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population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in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2000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using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following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age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group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distribution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(in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years):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&lt;1,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1–4,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5–14,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15–24,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25–34,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35–44,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45–54,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55–64,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65–74,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5" dirty="0">
                <a:latin typeface="Lucida Sans"/>
                <a:cs typeface="Lucida Sans"/>
              </a:rPr>
              <a:t>75–  </a:t>
            </a:r>
            <a:r>
              <a:rPr sz="650" spc="-45" dirty="0">
                <a:latin typeface="Lucida Sans"/>
                <a:cs typeface="Lucida Sans"/>
              </a:rPr>
              <a:t>84,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and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85+.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15" dirty="0">
                <a:latin typeface="Lucida Sans"/>
                <a:cs typeface="Lucida Sans"/>
              </a:rPr>
              <a:t>For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age-adjusted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death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rates,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age-specific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death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rate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is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rounded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to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one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decimal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place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before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proceeding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to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next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step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in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calculation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30">
                <a:latin typeface="Lucida Sans"/>
                <a:cs typeface="Lucida Sans"/>
              </a:rPr>
              <a:t>age-adjusted</a:t>
            </a:r>
            <a:r>
              <a:rPr sz="650" spc="-65">
                <a:latin typeface="Lucida Sans"/>
                <a:cs typeface="Lucida Sans"/>
              </a:rPr>
              <a:t> </a:t>
            </a:r>
            <a:r>
              <a:rPr sz="650" spc="-30">
                <a:latin typeface="Lucida Sans"/>
                <a:cs typeface="Lucida Sans"/>
              </a:rPr>
              <a:t>death</a:t>
            </a:r>
            <a:r>
              <a:rPr lang="en-US" sz="650" spc="-30">
                <a:latin typeface="Lucida Sans"/>
                <a:cs typeface="Lucida Sans"/>
              </a:rPr>
              <a:t> </a:t>
            </a:r>
            <a:r>
              <a:rPr sz="650" spc="-25">
                <a:latin typeface="Lucida Sans"/>
                <a:cs typeface="Lucida Sans"/>
              </a:rPr>
              <a:t>rates</a:t>
            </a:r>
            <a:r>
              <a:rPr sz="650" spc="-75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for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20" dirty="0">
                <a:latin typeface="Lucida Sans"/>
                <a:cs typeface="Lucida Sans"/>
              </a:rPr>
              <a:t>NCHS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Multiple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Cause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55" dirty="0">
                <a:latin typeface="Lucida Sans"/>
                <a:cs typeface="Lucida Sans"/>
              </a:rPr>
              <a:t>CDC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10" dirty="0">
                <a:latin typeface="Lucida Sans"/>
                <a:cs typeface="Lucida Sans"/>
              </a:rPr>
              <a:t>WONDER.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This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rounding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step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may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affect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precision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rates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calculated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for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small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numbers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deaths.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Missing</a:t>
            </a:r>
            <a:r>
              <a:rPr sz="650" spc="-6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data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are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not</a:t>
            </a:r>
            <a:r>
              <a:rPr sz="650" spc="-60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included.</a:t>
            </a:r>
            <a:endParaRPr sz="650" dirty="0">
              <a:latin typeface="Lucida Sans"/>
              <a:cs typeface="Lucida Sans"/>
            </a:endParaRPr>
          </a:p>
          <a:p>
            <a:pPr marL="12700" algn="just">
              <a:spcBef>
                <a:spcPts val="450"/>
              </a:spcBef>
            </a:pPr>
            <a:r>
              <a:rPr sz="650" spc="-155" dirty="0">
                <a:latin typeface="Lucida Sans"/>
                <a:cs typeface="Lucida Sans"/>
              </a:rPr>
              <a:t>† </a:t>
            </a:r>
            <a:r>
              <a:rPr sz="650" spc="-12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Cause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defined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one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95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multiple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causes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death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and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based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on</a:t>
            </a:r>
            <a:r>
              <a:rPr sz="650" spc="-8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the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International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Classification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25" dirty="0">
                <a:latin typeface="Lucida Sans"/>
                <a:cs typeface="Lucida Sans"/>
              </a:rPr>
              <a:t>of</a:t>
            </a:r>
            <a:r>
              <a:rPr sz="650" spc="-85" dirty="0">
                <a:latin typeface="Lucida Sans"/>
                <a:cs typeface="Lucida Sans"/>
              </a:rPr>
              <a:t> </a:t>
            </a:r>
            <a:r>
              <a:rPr sz="650" spc="-45" dirty="0">
                <a:latin typeface="Lucida Sans"/>
                <a:cs typeface="Lucida Sans"/>
              </a:rPr>
              <a:t>Diseases,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10th</a:t>
            </a:r>
            <a:r>
              <a:rPr sz="650" spc="-75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Revision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(ICD-10)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codes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B17.1,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0" dirty="0">
                <a:latin typeface="Lucida Sans"/>
                <a:cs typeface="Lucida Sans"/>
              </a:rPr>
              <a:t>and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35" dirty="0">
                <a:latin typeface="Lucida Sans"/>
                <a:cs typeface="Lucida Sans"/>
              </a:rPr>
              <a:t>B18.2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40" dirty="0">
                <a:latin typeface="Lucida Sans"/>
                <a:cs typeface="Lucida Sans"/>
              </a:rPr>
              <a:t>(hepatitis</a:t>
            </a:r>
            <a:r>
              <a:rPr sz="650" spc="-70" dirty="0">
                <a:latin typeface="Lucida Sans"/>
                <a:cs typeface="Lucida Sans"/>
              </a:rPr>
              <a:t> </a:t>
            </a:r>
            <a:r>
              <a:rPr sz="650" spc="-60" dirty="0">
                <a:latin typeface="Lucida Sans"/>
                <a:cs typeface="Lucida Sans"/>
              </a:rPr>
              <a:t>C)</a:t>
            </a:r>
            <a:r>
              <a:rPr lang="en-US" sz="650" spc="-60" dirty="0">
                <a:latin typeface="Lucida Sans"/>
                <a:cs typeface="Lucida Sans"/>
              </a:rPr>
              <a:t>.</a:t>
            </a:r>
            <a:endParaRPr sz="65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2399" y="1242441"/>
            <a:ext cx="7023100" cy="7612380"/>
          </a:xfrm>
          <a:custGeom>
            <a:avLst/>
            <a:gdLst/>
            <a:ahLst/>
            <a:cxnLst/>
            <a:rect l="l" t="t" r="r" b="b"/>
            <a:pathLst>
              <a:path w="7023100" h="7612380">
                <a:moveTo>
                  <a:pt x="0" y="0"/>
                </a:moveTo>
                <a:lnTo>
                  <a:pt x="7022592" y="0"/>
                </a:lnTo>
                <a:lnTo>
                  <a:pt x="7022592" y="7612380"/>
                </a:lnTo>
                <a:lnTo>
                  <a:pt x="0" y="7612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76601" y="1323339"/>
          <a:ext cx="6854825" cy="744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3443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State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7366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865"/>
                        </a:lnSpc>
                        <a:spcBef>
                          <a:spcPts val="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No.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Rate*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Alabama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3.97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875"/>
                        </a:lnSpc>
                        <a:spcBef>
                          <a:spcPts val="11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Alaska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Arizona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553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5.81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480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Arkansas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4.39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5.01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California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3,409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3,245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2,917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2,630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2,391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Colorado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5.74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Connecticut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Delaware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District </a:t>
                      </a:r>
                      <a:r>
                        <a:rPr sz="750" b="1" spc="4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7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0" dirty="0">
                          <a:latin typeface="Calibri"/>
                          <a:cs typeface="Calibri"/>
                        </a:rPr>
                        <a:t>Columbia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13.21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13.93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13.37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9.40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Florida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1,266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1,270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1,222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1,222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4.16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1,005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651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Georgia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Hawaii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Idaho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35" dirty="0">
                          <a:latin typeface="Calibri"/>
                          <a:cs typeface="Calibri"/>
                        </a:rPr>
                        <a:t>Illinois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399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Indiana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269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0" dirty="0">
                          <a:latin typeface="Calibri"/>
                          <a:cs typeface="Calibri"/>
                        </a:rPr>
                        <a:t>Iowa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Kansas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4.20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Kentucky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269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Louisiana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6.49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5.92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40" dirty="0">
                          <a:latin typeface="Calibri"/>
                          <a:cs typeface="Calibri"/>
                        </a:rPr>
                        <a:t>Maine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1.69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Maryland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327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Massachusetts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261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Michigan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Minnesota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2.81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Mississippi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Missouri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314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Montana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5.76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5.36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Nebraska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Nevada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173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181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75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5" dirty="0">
                          <a:latin typeface="Calibri"/>
                          <a:cs typeface="Calibri"/>
                        </a:rPr>
                        <a:t>Hampshire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3.36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75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60" dirty="0">
                          <a:latin typeface="Calibri"/>
                          <a:cs typeface="Calibri"/>
                        </a:rPr>
                        <a:t>Jersey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3.93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75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Mexico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8.29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8.05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8.12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7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45" dirty="0">
                          <a:latin typeface="Calibri"/>
                          <a:cs typeface="Calibri"/>
                        </a:rPr>
                        <a:t>York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1,092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701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45" dirty="0">
                          <a:latin typeface="Calibri"/>
                          <a:cs typeface="Calibri"/>
                        </a:rPr>
                        <a:t>Carolina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3.92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0" dirty="0">
                          <a:latin typeface="Calibri"/>
                          <a:cs typeface="Calibri"/>
                        </a:rPr>
                        <a:t>Dakota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894"/>
                        </a:lnSpc>
                        <a:spcBef>
                          <a:spcPts val="90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Ohio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480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Oklahoma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11.62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11.02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555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11.00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Oregon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10.79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9.68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8.90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9.24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8.03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Pennsylvania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564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2.37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Rhode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0" dirty="0">
                          <a:latin typeface="Calibri"/>
                          <a:cs typeface="Calibri"/>
                        </a:rPr>
                        <a:t>Island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6.37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45" dirty="0">
                          <a:latin typeface="Calibri"/>
                          <a:cs typeface="Calibri"/>
                        </a:rPr>
                        <a:t>Carolina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294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4.67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299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4.51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4.51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7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50" dirty="0">
                          <a:latin typeface="Calibri"/>
                          <a:cs typeface="Calibri"/>
                        </a:rPr>
                        <a:t>Dakota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2.80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Tennessee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554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592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7.27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469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6.01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Texas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1,860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1,996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1,886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1,888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6.03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5" dirty="0">
                          <a:latin typeface="Calibri"/>
                          <a:cs typeface="Calibri"/>
                        </a:rPr>
                        <a:t>1,708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Utah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3.34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3.47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85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2.98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0" dirty="0">
                          <a:latin typeface="Calibri"/>
                          <a:cs typeface="Calibri"/>
                        </a:rPr>
                        <a:t>Vermont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3.86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45" dirty="0">
                          <a:latin typeface="Calibri"/>
                          <a:cs typeface="Calibri"/>
                        </a:rPr>
                        <a:t>Virginia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3.27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327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3.03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Washington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90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651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7.06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528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5.46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466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7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45" dirty="0">
                          <a:latin typeface="Calibri"/>
                          <a:cs typeface="Calibri"/>
                        </a:rPr>
                        <a:t>Virginia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116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3807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5" dirty="0">
                          <a:latin typeface="Calibri"/>
                          <a:cs typeface="Calibri"/>
                        </a:rPr>
                        <a:t>Wisconsin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208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214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2.70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145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1.82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151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1.90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3807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Wyoming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4.77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3.95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4.89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80" dirty="0">
                          <a:latin typeface="Calibri"/>
                          <a:cs typeface="Calibri"/>
                        </a:rPr>
                        <a:t>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50" b="1" spc="60" dirty="0">
                          <a:latin typeface="Calibri"/>
                          <a:cs typeface="Calibri"/>
                        </a:rPr>
                        <a:t>5.84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38076">
                <a:tc>
                  <a:txBody>
                    <a:bodyPr/>
                    <a:lstStyle/>
                    <a:p>
                      <a:pPr marL="57150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25" dirty="0">
                          <a:latin typeface="Lucida Sans"/>
                          <a:cs typeface="Lucida Sans"/>
                        </a:rPr>
                        <a:t>Total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19,613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5.01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19,566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4.91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18,093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4.42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17,253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4.13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10" dirty="0">
                          <a:latin typeface="Lucida Sans"/>
                          <a:cs typeface="Lucida Sans"/>
                        </a:rPr>
                        <a:t>15,713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69"/>
                        </a:lnSpc>
                        <a:spcBef>
                          <a:spcPts val="114"/>
                        </a:spcBef>
                      </a:pPr>
                      <a:r>
                        <a:rPr sz="750" b="1" spc="-5" dirty="0">
                          <a:latin typeface="Lucida Sans"/>
                          <a:cs typeface="Lucida Sans"/>
                        </a:rPr>
                        <a:t>3.72</a:t>
                      </a:r>
                      <a:endParaRPr sz="750">
                        <a:latin typeface="Lucida Sans"/>
                        <a:cs typeface="Lucida Sans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63901" y="249648"/>
            <a:ext cx="689800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24130">
              <a:lnSpc>
                <a:spcPct val="107200"/>
              </a:lnSpc>
            </a:pPr>
            <a:r>
              <a:rPr sz="1400" b="1" spc="-90" dirty="0">
                <a:solidFill>
                  <a:srgbClr val="005E6E"/>
                </a:solidFill>
                <a:latin typeface="Lucida Sans"/>
                <a:cs typeface="Lucida Sans"/>
              </a:rPr>
              <a:t>Table</a:t>
            </a:r>
            <a:r>
              <a:rPr sz="1400" b="1" spc="-140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" dirty="0">
                <a:solidFill>
                  <a:srgbClr val="005E6E"/>
                </a:solidFill>
                <a:latin typeface="Lucida Sans"/>
                <a:cs typeface="Lucida Sans"/>
              </a:rPr>
              <a:t>3.6.</a:t>
            </a:r>
            <a:r>
              <a:rPr sz="1400" b="1" spc="-135" dirty="0">
                <a:solidFill>
                  <a:srgbClr val="005E6E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Number</a:t>
            </a:r>
            <a:r>
              <a:rPr sz="1400" b="1" spc="-17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rate*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deaths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with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hepatitis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130" dirty="0">
                <a:solidFill>
                  <a:srgbClr val="8C268A"/>
                </a:solidFill>
                <a:latin typeface="Lucida Sans"/>
                <a:cs typeface="Lucida Sans"/>
              </a:rPr>
              <a:t>C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Lucida Sans"/>
                <a:cs typeface="Lucida Sans"/>
              </a:rPr>
              <a:t>listed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5" dirty="0">
                <a:solidFill>
                  <a:srgbClr val="8C268A"/>
                </a:solidFill>
                <a:latin typeface="Lucida Sans"/>
                <a:cs typeface="Lucida Sans"/>
              </a:rPr>
              <a:t>as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25" dirty="0">
                <a:solidFill>
                  <a:srgbClr val="8C268A"/>
                </a:solidFill>
                <a:latin typeface="Lucida Sans"/>
                <a:cs typeface="Lucida Sans"/>
              </a:rPr>
              <a:t>a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cause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of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75" dirty="0">
                <a:solidFill>
                  <a:srgbClr val="8C268A"/>
                </a:solidFill>
                <a:latin typeface="Lucida Sans"/>
                <a:cs typeface="Lucida Sans"/>
              </a:rPr>
              <a:t>death†  </a:t>
            </a:r>
            <a:r>
              <a:rPr sz="1400" b="1" spc="-60" dirty="0">
                <a:solidFill>
                  <a:srgbClr val="8C268A"/>
                </a:solidFill>
                <a:latin typeface="Lucida Sans"/>
                <a:cs typeface="Lucida Sans"/>
              </a:rPr>
              <a:t>among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20" dirty="0">
                <a:solidFill>
                  <a:srgbClr val="8C268A"/>
                </a:solidFill>
                <a:latin typeface="Lucida Sans"/>
                <a:cs typeface="Lucida Sans"/>
              </a:rPr>
              <a:t>U</a:t>
            </a:r>
            <a:r>
              <a:rPr lang="en-US" sz="1400" b="1" spc="20" dirty="0">
                <a:solidFill>
                  <a:srgbClr val="8C268A"/>
                </a:solidFill>
                <a:latin typeface="Lucida Sans"/>
                <a:cs typeface="Lucida Sans"/>
              </a:rPr>
              <a:t>.</a:t>
            </a:r>
            <a:r>
              <a:rPr sz="1400" b="1" spc="20" dirty="0">
                <a:solidFill>
                  <a:srgbClr val="8C268A"/>
                </a:solidFill>
                <a:latin typeface="Lucida Sans"/>
                <a:cs typeface="Lucida Sans"/>
              </a:rPr>
              <a:t>S</a:t>
            </a:r>
            <a:r>
              <a:rPr lang="en-US" sz="1400" b="1" spc="20" dirty="0">
                <a:solidFill>
                  <a:srgbClr val="8C268A"/>
                </a:solidFill>
                <a:latin typeface="Lucida Sans"/>
                <a:cs typeface="Lucida Sans"/>
              </a:rPr>
              <a:t>.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residents,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50" dirty="0">
                <a:solidFill>
                  <a:srgbClr val="8C268A"/>
                </a:solidFill>
                <a:latin typeface="Lucida Sans"/>
                <a:cs typeface="Lucida Sans"/>
              </a:rPr>
              <a:t>by</a:t>
            </a:r>
            <a:r>
              <a:rPr sz="1400" b="1" spc="-16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jurisdiction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Lucida Sans"/>
                <a:cs typeface="Lucida Sans"/>
              </a:rPr>
              <a:t>and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year</a:t>
            </a:r>
            <a:r>
              <a:rPr sz="1400" b="1" spc="-16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65" dirty="0">
                <a:solidFill>
                  <a:srgbClr val="8C268A"/>
                </a:solidFill>
                <a:latin typeface="Lucida Sans"/>
                <a:cs typeface="Lucida Sans"/>
              </a:rPr>
              <a:t>—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Lucida Sans"/>
                <a:cs typeface="Lucida Sans"/>
              </a:rPr>
              <a:t>United</a:t>
            </a:r>
            <a:r>
              <a:rPr sz="1400" b="1" spc="-140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Lucida Sans"/>
                <a:cs typeface="Lucida Sans"/>
              </a:rPr>
              <a:t>States,</a:t>
            </a:r>
            <a:r>
              <a:rPr sz="1400" b="1" spc="-135" dirty="0">
                <a:solidFill>
                  <a:srgbClr val="8C268A"/>
                </a:solidFill>
                <a:latin typeface="Lucida Sans"/>
                <a:cs typeface="Lucida Sans"/>
              </a:rPr>
              <a:t> </a:t>
            </a:r>
            <a:r>
              <a:rPr sz="1400" b="1" spc="-35" dirty="0">
                <a:solidFill>
                  <a:srgbClr val="8C268A"/>
                </a:solidFill>
                <a:latin typeface="Lucida Sans"/>
                <a:cs typeface="Lucida Sans"/>
              </a:rPr>
              <a:t>2014–2018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01241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6996" y="3994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486" y="410360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9730" y="37804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5698" y="22860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1936" y="248153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5702" y="228608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201" y="1115371"/>
            <a:ext cx="11513471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2416" b="1" spc="-9" dirty="0">
                <a:solidFill>
                  <a:srgbClr val="005E6E"/>
                </a:solidFill>
                <a:latin typeface="Tahoma"/>
                <a:cs typeface="Tahoma"/>
              </a:rPr>
              <a:t>Figure</a:t>
            </a:r>
            <a:r>
              <a:rPr sz="2416" b="1" spc="-86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52" dirty="0">
                <a:solidFill>
                  <a:srgbClr val="005E6E"/>
                </a:solidFill>
                <a:latin typeface="Tahoma"/>
                <a:cs typeface="Tahoma"/>
              </a:rPr>
              <a:t>3.9.</a:t>
            </a:r>
            <a:r>
              <a:rPr sz="2416" b="1" spc="-78" dirty="0">
                <a:solidFill>
                  <a:srgbClr val="005E6E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Rate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deaths</a:t>
            </a:r>
            <a:r>
              <a:rPr sz="2416" b="1" spc="-121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9" dirty="0">
                <a:solidFill>
                  <a:srgbClr val="8C268A"/>
                </a:solidFill>
                <a:latin typeface="Tahoma"/>
                <a:cs typeface="Tahoma"/>
              </a:rPr>
              <a:t>with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7" dirty="0">
                <a:solidFill>
                  <a:srgbClr val="8C268A"/>
                </a:solidFill>
                <a:latin typeface="Tahoma"/>
                <a:cs typeface="Tahoma"/>
              </a:rPr>
              <a:t>hepatitis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12" dirty="0">
                <a:solidFill>
                  <a:srgbClr val="8C268A"/>
                </a:solidFill>
                <a:latin typeface="Tahoma"/>
                <a:cs typeface="Tahoma"/>
              </a:rPr>
              <a:t>C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listed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26" dirty="0">
                <a:solidFill>
                  <a:srgbClr val="8C268A"/>
                </a:solidFill>
                <a:latin typeface="Tahoma"/>
                <a:cs typeface="Tahoma"/>
              </a:rPr>
              <a:t>as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a </a:t>
            </a:r>
            <a:r>
              <a:rPr sz="2416" b="1" spc="-26" dirty="0">
                <a:solidFill>
                  <a:srgbClr val="8C268A"/>
                </a:solidFill>
                <a:latin typeface="Tahoma"/>
                <a:cs typeface="Tahoma"/>
              </a:rPr>
              <a:t>cause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35" dirty="0">
                <a:solidFill>
                  <a:srgbClr val="8C268A"/>
                </a:solidFill>
                <a:latin typeface="Tahoma"/>
                <a:cs typeface="Tahoma"/>
              </a:rPr>
              <a:t>of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death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among  </a:t>
            </a:r>
            <a:r>
              <a:rPr sz="2416" b="1" spc="-26" dirty="0">
                <a:solidFill>
                  <a:srgbClr val="8C268A"/>
                </a:solidFill>
                <a:latin typeface="Tahoma"/>
                <a:cs typeface="Tahoma"/>
              </a:rPr>
              <a:t>US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residents,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by</a:t>
            </a:r>
            <a:r>
              <a:rPr sz="2416" b="1" spc="-13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jurisdiction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and</a:t>
            </a:r>
            <a:r>
              <a:rPr sz="2416" b="1" spc="-129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17" dirty="0">
                <a:solidFill>
                  <a:srgbClr val="8C268A"/>
                </a:solidFill>
                <a:latin typeface="Tahoma"/>
                <a:cs typeface="Tahoma"/>
              </a:rPr>
              <a:t>year</a:t>
            </a:r>
            <a:r>
              <a:rPr sz="2416" b="1" spc="-147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112" dirty="0">
                <a:solidFill>
                  <a:srgbClr val="8C268A"/>
                </a:solidFill>
                <a:latin typeface="Tahoma"/>
                <a:cs typeface="Tahoma"/>
              </a:rPr>
              <a:t>—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dirty="0">
                <a:solidFill>
                  <a:srgbClr val="8C268A"/>
                </a:solidFill>
                <a:latin typeface="Tahoma"/>
                <a:cs typeface="Tahoma"/>
              </a:rPr>
              <a:t>United</a:t>
            </a:r>
            <a:r>
              <a:rPr sz="2416" b="1" spc="-86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9" dirty="0">
                <a:solidFill>
                  <a:srgbClr val="8C268A"/>
                </a:solidFill>
                <a:latin typeface="Tahoma"/>
                <a:cs typeface="Tahoma"/>
              </a:rPr>
              <a:t>States,</a:t>
            </a:r>
            <a:r>
              <a:rPr sz="2416" b="1" spc="-78" dirty="0">
                <a:solidFill>
                  <a:srgbClr val="8C268A"/>
                </a:solidFill>
                <a:latin typeface="Tahoma"/>
                <a:cs typeface="Tahoma"/>
              </a:rPr>
              <a:t> </a:t>
            </a:r>
            <a:r>
              <a:rPr sz="2416" b="1" spc="-60" dirty="0">
                <a:solidFill>
                  <a:srgbClr val="8C268A"/>
                </a:solidFill>
                <a:latin typeface="Tahoma"/>
                <a:cs typeface="Tahoma"/>
              </a:rPr>
              <a:t>2018</a:t>
            </a:r>
            <a:endParaRPr sz="2416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4768" y="2050694"/>
            <a:ext cx="8394063" cy="539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7" name="object 7"/>
          <p:cNvSpPr/>
          <p:nvPr/>
        </p:nvSpPr>
        <p:spPr>
          <a:xfrm>
            <a:off x="7870077" y="7162801"/>
            <a:ext cx="5248879" cy="2741372"/>
          </a:xfrm>
          <a:custGeom>
            <a:avLst/>
            <a:gdLst/>
            <a:ahLst/>
            <a:cxnLst/>
            <a:rect l="l" t="t" r="r" b="b"/>
            <a:pathLst>
              <a:path w="4105910" h="1948179">
                <a:moveTo>
                  <a:pt x="0" y="0"/>
                </a:moveTo>
                <a:lnTo>
                  <a:pt x="4105655" y="0"/>
                </a:lnTo>
                <a:lnTo>
                  <a:pt x="4105655" y="1947672"/>
                </a:lnTo>
                <a:lnTo>
                  <a:pt x="0" y="1947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3106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49223" y="7239000"/>
          <a:ext cx="5080977" cy="2588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740">
                <a:tc>
                  <a:txBody>
                    <a:bodyPr/>
                    <a:lstStyle/>
                    <a:p>
                      <a:pPr marL="183515" marR="137160" indent="-43815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63503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149225" indent="-95250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0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Cases/100,000 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Population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6350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628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B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50" dirty="0">
                          <a:latin typeface="Arial"/>
                          <a:cs typeface="Arial"/>
                        </a:rPr>
                        <a:t>0-2.49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183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5" dirty="0">
                          <a:latin typeface="Arial"/>
                          <a:cs typeface="Arial"/>
                        </a:rPr>
                        <a:t>CT,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DE,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GA,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HI,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IL,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IA,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ME, MA,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NY,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PA, VA,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WI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1183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909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40" dirty="0">
                          <a:latin typeface="Arial"/>
                          <a:cs typeface="Arial"/>
                        </a:rPr>
                        <a:t>&gt;2.49-3.12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AL,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MI, MN,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MO,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NJ,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NC,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ND,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SD,</a:t>
                      </a:r>
                      <a:r>
                        <a:rPr sz="10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UT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35E6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40" dirty="0">
                          <a:latin typeface="Arial"/>
                          <a:cs typeface="Arial"/>
                        </a:rPr>
                        <a:t>&gt;3.12-3.85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AZ,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FL, 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KS,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MS,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NE,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NV,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NH,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OH, 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SC,</a:t>
                      </a:r>
                      <a:r>
                        <a:rPr sz="10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VT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D41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40" dirty="0">
                          <a:latin typeface="Arial"/>
                          <a:cs typeface="Arial"/>
                        </a:rPr>
                        <a:t>&gt;3.85-5.49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AK,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AR,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CA,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ID,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MD,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MT,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TX,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WA,</a:t>
                      </a:r>
                      <a:r>
                        <a:rPr sz="10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WV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A252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40" dirty="0">
                          <a:latin typeface="Arial"/>
                          <a:cs typeface="Arial"/>
                        </a:rPr>
                        <a:t>&gt;5.49-11.00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DC, 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KY,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LA, 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NM,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OK,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OR,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RI, TN,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WY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03395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35156" y="7603101"/>
            <a:ext cx="5846644" cy="4046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>
              <a:lnSpc>
                <a:spcPct val="107200"/>
              </a:lnSpc>
              <a:spcBef>
                <a:spcPts val="173"/>
              </a:spcBef>
            </a:pPr>
            <a:r>
              <a:rPr sz="1208" spc="-52" dirty="0">
                <a:latin typeface="Century Gothic"/>
                <a:cs typeface="Century Gothic"/>
              </a:rPr>
              <a:t>Source: </a:t>
            </a:r>
            <a:r>
              <a:rPr sz="1208" spc="-155" dirty="0">
                <a:latin typeface="Century Gothic"/>
                <a:cs typeface="Century Gothic"/>
              </a:rPr>
              <a:t>CDC, </a:t>
            </a:r>
            <a:r>
              <a:rPr sz="1208" spc="-52" dirty="0">
                <a:latin typeface="Century Gothic"/>
                <a:cs typeface="Century Gothic"/>
              </a:rPr>
              <a:t>National </a:t>
            </a:r>
            <a:r>
              <a:rPr sz="1208" spc="-69" dirty="0">
                <a:latin typeface="Century Gothic"/>
                <a:cs typeface="Century Gothic"/>
              </a:rPr>
              <a:t>Center </a:t>
            </a:r>
            <a:r>
              <a:rPr sz="1208" spc="17" dirty="0">
                <a:latin typeface="Century Gothic"/>
                <a:cs typeface="Century Gothic"/>
              </a:rPr>
              <a:t>for </a:t>
            </a:r>
            <a:r>
              <a:rPr sz="1208" spc="-43" dirty="0">
                <a:latin typeface="Century Gothic"/>
                <a:cs typeface="Century Gothic"/>
              </a:rPr>
              <a:t>Health </a:t>
            </a:r>
            <a:r>
              <a:rPr sz="1208" dirty="0">
                <a:latin typeface="Century Gothic"/>
                <a:cs typeface="Century Gothic"/>
              </a:rPr>
              <a:t>Statistics, </a:t>
            </a:r>
            <a:r>
              <a:rPr sz="1208" spc="-17" dirty="0">
                <a:latin typeface="Century Gothic"/>
                <a:cs typeface="Century Gothic"/>
              </a:rPr>
              <a:t>Multiple </a:t>
            </a:r>
            <a:r>
              <a:rPr sz="1208" spc="-95" dirty="0">
                <a:latin typeface="Century Gothic"/>
                <a:cs typeface="Century Gothic"/>
              </a:rPr>
              <a:t>Cause </a:t>
            </a:r>
            <a:r>
              <a:rPr sz="1208" spc="-26" dirty="0">
                <a:latin typeface="Century Gothic"/>
                <a:cs typeface="Century Gothic"/>
              </a:rPr>
              <a:t>of </a:t>
            </a:r>
            <a:r>
              <a:rPr sz="1208" spc="-78" dirty="0">
                <a:latin typeface="Century Gothic"/>
                <a:cs typeface="Century Gothic"/>
              </a:rPr>
              <a:t>Death </a:t>
            </a:r>
            <a:r>
              <a:rPr sz="1208" spc="43" dirty="0">
                <a:latin typeface="Century Gothic"/>
                <a:cs typeface="Century Gothic"/>
              </a:rPr>
              <a:t>2018 </a:t>
            </a:r>
            <a:r>
              <a:rPr sz="1208" spc="-60" dirty="0">
                <a:latin typeface="Century Gothic"/>
                <a:cs typeface="Century Gothic"/>
              </a:rPr>
              <a:t>on </a:t>
            </a:r>
            <a:r>
              <a:rPr sz="1208" spc="-181" dirty="0">
                <a:latin typeface="Century Gothic"/>
                <a:cs typeface="Century Gothic"/>
              </a:rPr>
              <a:t>CDC </a:t>
            </a:r>
            <a:r>
              <a:rPr sz="1208" spc="-9" dirty="0">
                <a:latin typeface="Century Gothic"/>
                <a:cs typeface="Century Gothic"/>
              </a:rPr>
              <a:t>WONDER  </a:t>
            </a:r>
            <a:r>
              <a:rPr sz="1208" spc="-52">
                <a:latin typeface="Century Gothic"/>
                <a:cs typeface="Century Gothic"/>
              </a:rPr>
              <a:t>Online</a:t>
            </a:r>
            <a:r>
              <a:rPr sz="1208" spc="-43">
                <a:latin typeface="Century Gothic"/>
                <a:cs typeface="Century Gothic"/>
              </a:rPr>
              <a:t> </a:t>
            </a:r>
            <a:r>
              <a:rPr sz="1208" spc="-95">
                <a:latin typeface="Century Gothic"/>
                <a:cs typeface="Century Gothic"/>
              </a:rPr>
              <a:t>Database</a:t>
            </a:r>
            <a:r>
              <a:rPr lang="en-US" sz="1208" spc="-95">
                <a:latin typeface="Century Gothic"/>
                <a:cs typeface="Century Gothic"/>
              </a:rPr>
              <a:t>.</a:t>
            </a:r>
            <a:endParaRPr sz="1208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5803" y="513383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b="1" spc="164" dirty="0">
                <a:solidFill>
                  <a:srgbClr val="8C268A"/>
                </a:solidFill>
                <a:latin typeface="Trebuchet MS"/>
                <a:cs typeface="Trebuchet MS"/>
              </a:rPr>
              <a:t>VIRAL</a:t>
            </a:r>
            <a:r>
              <a:rPr sz="2071" b="1" spc="-9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2071" b="1" spc="147" dirty="0">
                <a:solidFill>
                  <a:srgbClr val="8C268A"/>
                </a:solidFill>
                <a:latin typeface="Trebuchet MS"/>
                <a:cs typeface="Trebuchet MS"/>
              </a:rPr>
              <a:t>HEPATITIS</a:t>
            </a:r>
            <a:endParaRPr sz="2071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3454" y="513382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>
              <a:spcBef>
                <a:spcPts val="173"/>
              </a:spcBef>
            </a:pPr>
            <a:r>
              <a:rPr sz="2071" spc="302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2071" spc="276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2071" spc="138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2071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75503" y="771804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3" name="object 13"/>
          <p:cNvSpPr/>
          <p:nvPr/>
        </p:nvSpPr>
        <p:spPr>
          <a:xfrm>
            <a:off x="10433668" y="771804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4" name="object 14"/>
          <p:cNvSpPr/>
          <p:nvPr/>
        </p:nvSpPr>
        <p:spPr>
          <a:xfrm>
            <a:off x="10517338" y="790691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5" name="object 15"/>
          <p:cNvSpPr/>
          <p:nvPr/>
        </p:nvSpPr>
        <p:spPr>
          <a:xfrm>
            <a:off x="10559170" y="734938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6" name="object 16"/>
          <p:cNvSpPr/>
          <p:nvPr/>
        </p:nvSpPr>
        <p:spPr>
          <a:xfrm>
            <a:off x="10258880" y="477067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7" name="object 17"/>
          <p:cNvSpPr/>
          <p:nvPr/>
        </p:nvSpPr>
        <p:spPr>
          <a:xfrm>
            <a:off x="10286897" y="510805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06"/>
          </a:p>
        </p:txBody>
      </p:sp>
      <p:sp>
        <p:nvSpPr>
          <p:cNvPr id="18" name="object 18"/>
          <p:cNvSpPr/>
          <p:nvPr/>
        </p:nvSpPr>
        <p:spPr>
          <a:xfrm>
            <a:off x="10258887" y="477079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 sz="3106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6601" y="1527811"/>
          <a:ext cx="6851645" cy="7328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43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5430" marR="262890" indent="15240">
                        <a:lnSpc>
                          <a:spcPts val="800"/>
                        </a:lnSpc>
                      </a:pP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Demographic  cha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75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eristic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2014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2015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494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lang="en-US"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*</a:t>
                      </a: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 dirty="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494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lang="en-US"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*</a:t>
                      </a: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 dirty="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9385" marR="155575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lang="en-US"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*</a:t>
                      </a: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 dirty="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59385" marR="156210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lang="en-US"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*</a:t>
                      </a: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 dirty="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0495" indent="80645">
                        <a:lnSpc>
                          <a:spcPts val="800"/>
                        </a:lnSpc>
                        <a:spcBef>
                          <a:spcPts val="415"/>
                        </a:spcBef>
                      </a:pP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lang="en-US"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*</a:t>
                      </a:r>
                      <a:r>
                        <a:rPr sz="750" b="1" spc="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sz="750" b="1" spc="-1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CI)</a:t>
                      </a:r>
                      <a:endParaRPr sz="750" dirty="0">
                        <a:latin typeface="Century Gothic"/>
                        <a:cs typeface="Century Gothic"/>
                      </a:endParaRPr>
                    </a:p>
                  </a:txBody>
                  <a:tcPr marL="0" marR="0" marT="5270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9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5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Age </a:t>
                      </a: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group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(years)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0–34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162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0.11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(0.09-0.13)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196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0.13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(0.11-0.15)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0.11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(0.09-0.13)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0.12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(0.10-0.14)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0.14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(0.12-0.16)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0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35–44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549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(1.24-1.47)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592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1.46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(1.34-1.58)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532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1.31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(1.20-1.43)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507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(1.13-1.35)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1.21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(1.10-1.31)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45–54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4,108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(9.16-9.74)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3,659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8.47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(8.20-8.75)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3,026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7.07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(6.82-7.32)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2,556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6.03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(5.80-6.27)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2,040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4.90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(4.69-5.11)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55–64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9,976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24.89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(24.40-25.38)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9,678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23.68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(23.20-24.15)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9,011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21.73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(21.28-22.18)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8,275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19.70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(19.28-20.13)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7,297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17.26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(16.87-17.66)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65" dirty="0">
                          <a:latin typeface="Arial"/>
                          <a:cs typeface="Arial"/>
                        </a:rPr>
                        <a:t>65–74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3,382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12.81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(12.38-13.24)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4,009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14.55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(14.10-15.00)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4,071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14.22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(13.78-14.66)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4,397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14.81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(14.38-15.25)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4,429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14.52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(14.10-14.95)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50" dirty="0">
                          <a:latin typeface="Arial"/>
                          <a:cs typeface="Arial"/>
                        </a:rPr>
                        <a:t>75+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1,431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7.21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(6.84-7.58)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1,431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7.08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(6.71-7.45)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1,288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6.25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(5.91-6.59)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1,329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6.28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(5.94-6.61)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1,235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5.63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(5.32-5.94)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Race/ethnicity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30" dirty="0">
                          <a:latin typeface="Arial"/>
                          <a:cs typeface="Arial"/>
                        </a:rPr>
                        <a:t>White,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819"/>
                        </a:lnSpc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12,438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4.42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(4.34-4.50)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12,329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(4.27-4.43)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11,389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3.95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(3.88-4.03)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10,781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3.7</a:t>
                      </a:r>
                      <a:r>
                        <a:rPr lang="en-US" sz="700" b="1" spc="5" dirty="0"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(3.63-3.78)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9,858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(3.28-3.42)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Black,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819"/>
                        </a:lnSpc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3,535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8.12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(7.85-8.39)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3,602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8.13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(7.86-8.40)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3,360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7.42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(7.16-7.68)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3,262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7.03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(6.79-7.28)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2,978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6.31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(6.08-6.54)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31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2,792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6.90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(6.63-7.16)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2,737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6.48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(6.23-6.74)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2,510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5.76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(5.53-6.00)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2,399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5.29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(5.08-5.51)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2,190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20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4.64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(4.44-4.84)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 marR="151765">
                        <a:lnSpc>
                          <a:spcPts val="800"/>
                        </a:lnSpc>
                        <a:spcBef>
                          <a:spcPts val="250"/>
                        </a:spcBef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Asian/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Pacific 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Islander, 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2.43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(2.19-2.67)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415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(2.09-2.55)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384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2.03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(1.82-2.24)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368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1.86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(1.67-2.05)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1.43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(1.27-1.60)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 marR="128270">
                        <a:lnSpc>
                          <a:spcPts val="800"/>
                        </a:lnSpc>
                        <a:spcBef>
                          <a:spcPts val="250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American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Indian/</a:t>
                      </a:r>
                      <a:r>
                        <a:rPr sz="7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Alaska 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Native,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Non-Hispanic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287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10.05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(8.86-11.24)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324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11.45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(10.18-12.73)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285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9.80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(8.63-10.97)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299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10.24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(9.04-11.44)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9.05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(7.93-10.17)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35" dirty="0">
                          <a:latin typeface="Arial"/>
                          <a:cs typeface="Arial"/>
                        </a:rPr>
                        <a:t>Male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13,962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(7.26-7.51)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14,043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(7.15-7.40)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12,815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6.48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(6.36-6.59)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12,287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6.12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(6.01-6.23)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11,242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5.53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(5.42-5.63)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0" dirty="0">
                          <a:latin typeface="Arial"/>
                          <a:cs typeface="Arial"/>
                        </a:rPr>
                        <a:t>Female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5,651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2.82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(2.75-2.90)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5,523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2.71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(2.63-2.78)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5,278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2.54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(2.47-2.61)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4,966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2.32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(2.26-2.39)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4,471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2.09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(2.02-2.15)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49">
                <a:tc gridSpan="11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50" b="1" spc="7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DHHS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50" b="1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Region</a:t>
                      </a:r>
                      <a:endParaRPr sz="750">
                        <a:latin typeface="Century Gothic"/>
                        <a:cs typeface="Century Gothic"/>
                      </a:endParaRPr>
                    </a:p>
                  </a:txBody>
                  <a:tcPr marL="0" marR="0" marT="29209" marB="0">
                    <a:solidFill>
                      <a:srgbClr val="005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Boston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3.77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(3.48-4.05)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732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3.78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(3.50-4.07)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3.10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(2.85-3.35)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602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2.97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(2.72-3.21)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519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2.56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(2.33-2.79)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2: </a:t>
                      </a:r>
                      <a:r>
                        <a:rPr sz="700" b="1" spc="3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York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1,538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4.27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(4.05-4.49)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1,379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3.78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(3.58-3.98)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1167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3.12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(2.94-3.30)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1,043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2.76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(2.59-2.93)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924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2.48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(2.31-2.64)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3: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Philadelphia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1,551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3.95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(3.75-4.15)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1,675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4.17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(3.96-4.37)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1,478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3.68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(3.48-3.87)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1,441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3.53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(3.35-3.72)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1,253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3.04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(2.87-3.22)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4: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Atlanta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3,679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4.61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(4.46-4.76)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3,703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4.53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(4.38-4.68)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4.18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(4.03-4.32)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3,450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4.03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(3.89-4.16)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3,160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3.60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(3.47-3.72)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5: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Chicago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2,155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3.23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(3.10-3.37)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2,182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3.24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(3.11-3.38)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2,064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3.01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(2.88-3.15)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1,846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2.63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(2.51-2.75)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1,762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2.52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(2.40-2.64)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6: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Dallas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3,148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6.94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(6.69-7.18)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3,280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7.08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(6.83-7.33)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3,194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6.69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(6.45-6.92)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3,169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6.54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(6.31-6.77)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2,907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19"/>
                        </a:lnSpc>
                        <a:spcBef>
                          <a:spcPts val="190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5.85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(5.64-6.07)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7: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Kansas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City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3.96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(3.40-3.99)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623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3.58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(3.29-3.87)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593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3.31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(3.04-3.59)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589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3.24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(2.97-3.51)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544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3.04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(2.78-3.30)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8: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Denver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589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4.44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(4.07-4.80)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4.67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(4.30-5.04)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4.69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(4.32-5.06)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25" dirty="0">
                          <a:latin typeface="Arial"/>
                          <a:cs typeface="Arial"/>
                        </a:rPr>
                        <a:t>615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(4.02-4.73)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636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4.45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(4.09-4.80)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Region 9: San</a:t>
                      </a:r>
                      <a:r>
                        <a:rPr sz="7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Francisco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4,230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7.3</a:t>
                      </a:r>
                      <a:r>
                        <a:rPr lang="en-US" sz="700" b="1" spc="5" dirty="0"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(7.07-7.52)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4,053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6.84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(6.63-7.05)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3,668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6.08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(5.88-6.28)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3,330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5.37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(5.19-5.56)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2,928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4.63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(4.46-4.80)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10: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Seattle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1,377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8.10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(7.66-8.54)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1,305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7.49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(7.08-7.91)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1,173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6.56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(6.17-6.94)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1,168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6.38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(6.01-6.76)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1,080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5.79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Arial"/>
                          <a:cs typeface="Arial"/>
                        </a:rPr>
                        <a:t>(5.43-6.14)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5E6E"/>
                      </a:solidFill>
                      <a:prstDash val="solid"/>
                    </a:lnL>
                    <a:lnB w="19050">
                      <a:solidFill>
                        <a:srgbClr val="005E6E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700" b="1" spc="20" dirty="0">
                          <a:latin typeface="Century Gothic"/>
                          <a:cs typeface="Century Gothic"/>
                        </a:rPr>
                        <a:t>Overall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7155" marB="0"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19,613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5.01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(4.93-5.08)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50" dirty="0">
                          <a:latin typeface="Century Gothic"/>
                          <a:cs typeface="Century Gothic"/>
                        </a:rPr>
                        <a:t>19,566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4.91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(4.84-4.98)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18,093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4.42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(4.36-4.49)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17,253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4.13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(4.07-4.20)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R w="19050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15,713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35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3.72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ts val="819"/>
                        </a:lnSpc>
                      </a:pP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(3.66-3.78)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5E6E"/>
                      </a:solidFill>
                      <a:prstDash val="solid"/>
                    </a:lnL>
                    <a:lnT w="19050">
                      <a:solidFill>
                        <a:srgbClr val="005E6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56910" y="8950326"/>
            <a:ext cx="6834505" cy="10318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spc="-20" dirty="0">
                <a:latin typeface="Lucida Sans"/>
                <a:cs typeface="Lucida Sans"/>
              </a:rPr>
              <a:t>Source: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45" dirty="0">
                <a:latin typeface="Lucida Sans"/>
                <a:cs typeface="Lucida Sans"/>
              </a:rPr>
              <a:t>CDC,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National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Center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for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Health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Statistics,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Multiple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Cause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Death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1999–2018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on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45" dirty="0">
                <a:latin typeface="Lucida Sans"/>
                <a:cs typeface="Lucida Sans"/>
              </a:rPr>
              <a:t>CDC </a:t>
            </a:r>
            <a:r>
              <a:rPr sz="600" spc="10" dirty="0">
                <a:latin typeface="Lucida Sans"/>
                <a:cs typeface="Lucida Sans"/>
              </a:rPr>
              <a:t>WONDER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Online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Database.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Data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are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from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2014–2018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Multiple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Cause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Death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files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are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based  </a:t>
            </a:r>
            <a:r>
              <a:rPr sz="600" spc="-20" dirty="0">
                <a:latin typeface="Lucida Sans"/>
                <a:cs typeface="Lucida Sans"/>
              </a:rPr>
              <a:t>on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information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from</a:t>
            </a:r>
            <a:r>
              <a:rPr sz="600" spc="-30" dirty="0">
                <a:latin typeface="Lucida Sans"/>
                <a:cs typeface="Lucida Sans"/>
              </a:rPr>
              <a:t> all </a:t>
            </a:r>
            <a:r>
              <a:rPr sz="600" spc="-15" dirty="0">
                <a:latin typeface="Lucida Sans"/>
                <a:cs typeface="Lucida Sans"/>
              </a:rPr>
              <a:t>death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certificates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filed</a:t>
            </a:r>
            <a:r>
              <a:rPr sz="600" spc="-30" dirty="0">
                <a:latin typeface="Lucida Sans"/>
                <a:cs typeface="Lucida Sans"/>
              </a:rPr>
              <a:t> in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vital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records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offices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fifty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states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District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Columbia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through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Vital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Statistics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Cooperative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Program.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Deaths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nonresidents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45" dirty="0">
                <a:latin typeface="Lucida Sans"/>
                <a:cs typeface="Lucida Sans"/>
              </a:rPr>
              <a:t>(e.g.,  </a:t>
            </a:r>
            <a:r>
              <a:rPr sz="600" spc="-20" dirty="0">
                <a:latin typeface="Lucida Sans"/>
                <a:cs typeface="Lucida Sans"/>
              </a:rPr>
              <a:t>nonresident </a:t>
            </a:r>
            <a:r>
              <a:rPr sz="600" spc="-30" dirty="0">
                <a:latin typeface="Lucida Sans"/>
                <a:cs typeface="Lucida Sans"/>
              </a:rPr>
              <a:t>aliens, </a:t>
            </a:r>
            <a:r>
              <a:rPr sz="600" spc="-20" dirty="0">
                <a:latin typeface="Lucida Sans"/>
                <a:cs typeface="Lucida Sans"/>
              </a:rPr>
              <a:t>nationals </a:t>
            </a:r>
            <a:r>
              <a:rPr sz="600" spc="-30" dirty="0">
                <a:latin typeface="Lucida Sans"/>
                <a:cs typeface="Lucida Sans"/>
              </a:rPr>
              <a:t>living </a:t>
            </a:r>
            <a:r>
              <a:rPr sz="600" spc="-25" dirty="0">
                <a:latin typeface="Lucida Sans"/>
                <a:cs typeface="Lucida Sans"/>
              </a:rPr>
              <a:t>abroad, </a:t>
            </a:r>
            <a:r>
              <a:rPr sz="600" spc="-20" dirty="0">
                <a:latin typeface="Lucida Sans"/>
                <a:cs typeface="Lucida Sans"/>
              </a:rPr>
              <a:t>residents of </a:t>
            </a:r>
            <a:r>
              <a:rPr sz="600" spc="-5" dirty="0">
                <a:latin typeface="Lucida Sans"/>
                <a:cs typeface="Lucida Sans"/>
              </a:rPr>
              <a:t>Puerto </a:t>
            </a:r>
            <a:r>
              <a:rPr sz="600" spc="-25" dirty="0">
                <a:latin typeface="Lucida Sans"/>
                <a:cs typeface="Lucida Sans"/>
              </a:rPr>
              <a:t>Rico, Guam, </a:t>
            </a:r>
            <a:r>
              <a:rPr sz="600" spc="-10" dirty="0">
                <a:latin typeface="Lucida Sans"/>
                <a:cs typeface="Lucida Sans"/>
              </a:rPr>
              <a:t>the </a:t>
            </a:r>
            <a:r>
              <a:rPr sz="600" spc="-25" dirty="0">
                <a:latin typeface="Lucida Sans"/>
                <a:cs typeface="Lucida Sans"/>
              </a:rPr>
              <a:t>Virgin Islands, </a:t>
            </a:r>
            <a:r>
              <a:rPr sz="600" spc="-15" dirty="0">
                <a:latin typeface="Lucida Sans"/>
                <a:cs typeface="Lucida Sans"/>
              </a:rPr>
              <a:t>and other </a:t>
            </a:r>
            <a:r>
              <a:rPr sz="600" spc="-20" dirty="0">
                <a:latin typeface="Lucida Sans"/>
                <a:cs typeface="Lucida Sans"/>
              </a:rPr>
              <a:t>U.S. </a:t>
            </a:r>
            <a:r>
              <a:rPr sz="600" spc="-25" dirty="0">
                <a:latin typeface="Lucida Sans"/>
                <a:cs typeface="Lucida Sans"/>
              </a:rPr>
              <a:t>Territories) </a:t>
            </a:r>
            <a:r>
              <a:rPr sz="600" spc="-15" dirty="0">
                <a:latin typeface="Lucida Sans"/>
                <a:cs typeface="Lucida Sans"/>
              </a:rPr>
              <a:t>and </a:t>
            </a:r>
            <a:r>
              <a:rPr sz="600" spc="-20" dirty="0">
                <a:latin typeface="Lucida Sans"/>
                <a:cs typeface="Lucida Sans"/>
              </a:rPr>
              <a:t>fetal </a:t>
            </a:r>
            <a:r>
              <a:rPr sz="600" spc="-15" dirty="0">
                <a:latin typeface="Lucida Sans"/>
                <a:cs typeface="Lucida Sans"/>
              </a:rPr>
              <a:t>deaths are </a:t>
            </a:r>
            <a:r>
              <a:rPr sz="600" spc="-30" dirty="0">
                <a:latin typeface="Lucida Sans"/>
                <a:cs typeface="Lucida Sans"/>
              </a:rPr>
              <a:t>excluded. </a:t>
            </a:r>
            <a:r>
              <a:rPr sz="600" spc="-15" dirty="0">
                <a:latin typeface="Lucida Sans"/>
                <a:cs typeface="Lucida Sans"/>
              </a:rPr>
              <a:t>Numbers are </a:t>
            </a:r>
            <a:r>
              <a:rPr sz="600" spc="-25" dirty="0">
                <a:latin typeface="Lucida Sans"/>
                <a:cs typeface="Lucida Sans"/>
              </a:rPr>
              <a:t>slightly </a:t>
            </a:r>
            <a:r>
              <a:rPr sz="600" spc="-15" dirty="0">
                <a:latin typeface="Lucida Sans"/>
                <a:cs typeface="Lucida Sans"/>
              </a:rPr>
              <a:t>lower than </a:t>
            </a:r>
            <a:r>
              <a:rPr sz="600" spc="-25" dirty="0">
                <a:latin typeface="Lucida Sans"/>
                <a:cs typeface="Lucida Sans"/>
              </a:rPr>
              <a:t>previously  </a:t>
            </a:r>
            <a:r>
              <a:rPr sz="600" spc="-15" dirty="0">
                <a:latin typeface="Lucida Sans"/>
                <a:cs typeface="Lucida Sans"/>
              </a:rPr>
              <a:t>reported for 2013–2016 </a:t>
            </a:r>
            <a:r>
              <a:rPr sz="600" spc="-20" dirty="0">
                <a:latin typeface="Lucida Sans"/>
                <a:cs typeface="Lucida Sans"/>
              </a:rPr>
              <a:t>due </a:t>
            </a:r>
            <a:r>
              <a:rPr sz="600" spc="-15" dirty="0">
                <a:latin typeface="Lucida Sans"/>
                <a:cs typeface="Lucida Sans"/>
              </a:rPr>
              <a:t>to </a:t>
            </a:r>
            <a:r>
              <a:rPr sz="600" spc="-10" dirty="0">
                <a:latin typeface="Lucida Sans"/>
                <a:cs typeface="Lucida Sans"/>
              </a:rPr>
              <a:t>NCHS </a:t>
            </a:r>
            <a:r>
              <a:rPr sz="600" spc="-15" dirty="0">
                <a:latin typeface="Lucida Sans"/>
                <a:cs typeface="Lucida Sans"/>
              </a:rPr>
              <a:t>standards </a:t>
            </a:r>
            <a:r>
              <a:rPr sz="600" spc="-20" dirty="0">
                <a:latin typeface="Lucida Sans"/>
                <a:cs typeface="Lucida Sans"/>
              </a:rPr>
              <a:t>which </a:t>
            </a:r>
            <a:r>
              <a:rPr sz="600" spc="-15" dirty="0">
                <a:latin typeface="Lucida Sans"/>
                <a:cs typeface="Lucida Sans"/>
              </a:rPr>
              <a:t>restrict </a:t>
            </a:r>
            <a:r>
              <a:rPr sz="600" spc="-25" dirty="0">
                <a:latin typeface="Lucida Sans"/>
                <a:cs typeface="Lucida Sans"/>
              </a:rPr>
              <a:t>displayed </a:t>
            </a:r>
            <a:r>
              <a:rPr sz="600" spc="-10" dirty="0">
                <a:latin typeface="Lucida Sans"/>
                <a:cs typeface="Lucida Sans"/>
              </a:rPr>
              <a:t>data </a:t>
            </a:r>
            <a:r>
              <a:rPr sz="600" spc="-15" dirty="0">
                <a:latin typeface="Lucida Sans"/>
                <a:cs typeface="Lucida Sans"/>
              </a:rPr>
              <a:t>to </a:t>
            </a:r>
            <a:r>
              <a:rPr sz="600" spc="20">
                <a:latin typeface="Lucida Sans"/>
                <a:cs typeface="Lucida Sans"/>
              </a:rPr>
              <a:t>U</a:t>
            </a:r>
            <a:r>
              <a:rPr lang="en-US" sz="600" spc="20">
                <a:latin typeface="Lucida Sans"/>
                <a:cs typeface="Lucida Sans"/>
              </a:rPr>
              <a:t>.</a:t>
            </a:r>
            <a:r>
              <a:rPr sz="600" spc="20">
                <a:latin typeface="Lucida Sans"/>
                <a:cs typeface="Lucida Sans"/>
              </a:rPr>
              <a:t>S</a:t>
            </a:r>
            <a:r>
              <a:rPr lang="en-US" sz="600" spc="20">
                <a:latin typeface="Lucida Sans"/>
                <a:cs typeface="Lucida Sans"/>
              </a:rPr>
              <a:t>. </a:t>
            </a:r>
            <a:r>
              <a:rPr sz="600" spc="-25">
                <a:latin typeface="Lucida Sans"/>
                <a:cs typeface="Lucida Sans"/>
              </a:rPr>
              <a:t>residents</a:t>
            </a:r>
            <a:r>
              <a:rPr sz="600" spc="-25" dirty="0">
                <a:latin typeface="Lucida Sans"/>
                <a:cs typeface="Lucida Sans"/>
              </a:rPr>
              <a:t>. </a:t>
            </a:r>
            <a:r>
              <a:rPr sz="600" spc="-20" dirty="0">
                <a:latin typeface="Lucida Sans"/>
                <a:cs typeface="Lucida Sans"/>
              </a:rPr>
              <a:t>Accessed </a:t>
            </a:r>
            <a:r>
              <a:rPr sz="600" spc="-10" dirty="0">
                <a:latin typeface="Lucida Sans"/>
                <a:cs typeface="Lucida Sans"/>
              </a:rPr>
              <a:t>at </a:t>
            </a:r>
            <a:r>
              <a:rPr sz="6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2"/>
              </a:rPr>
              <a:t>http://wonder.cdc.gov/mcd-icd10.htm</a:t>
            </a:r>
            <a:r>
              <a:rPr sz="600" spc="-30" dirty="0">
                <a:solidFill>
                  <a:srgbClr val="215E9E"/>
                </a:solidFill>
                <a:latin typeface="Lucida Sans"/>
                <a:cs typeface="Lucida Sans"/>
                <a:hlinkClick r:id="rId2"/>
              </a:rPr>
              <a:t>l </a:t>
            </a:r>
            <a:r>
              <a:rPr sz="600" spc="-20" dirty="0">
                <a:latin typeface="Lucida Sans"/>
                <a:cs typeface="Lucida Sans"/>
              </a:rPr>
              <a:t>on </a:t>
            </a:r>
            <a:r>
              <a:rPr sz="600" spc="-10" dirty="0">
                <a:latin typeface="Lucida Sans"/>
                <a:cs typeface="Lucida Sans"/>
              </a:rPr>
              <a:t>February </a:t>
            </a:r>
            <a:r>
              <a:rPr sz="600" spc="-35" dirty="0">
                <a:latin typeface="Lucida Sans"/>
                <a:cs typeface="Lucida Sans"/>
              </a:rPr>
              <a:t>14, </a:t>
            </a:r>
            <a:r>
              <a:rPr sz="600" spc="-30" dirty="0">
                <a:latin typeface="Lucida Sans"/>
                <a:cs typeface="Lucida Sans"/>
              </a:rPr>
              <a:t>2020. </a:t>
            </a:r>
            <a:r>
              <a:rPr sz="600" spc="-45" dirty="0">
                <a:latin typeface="Lucida Sans"/>
                <a:cs typeface="Lucida Sans"/>
              </a:rPr>
              <a:t>CDC </a:t>
            </a:r>
            <a:r>
              <a:rPr sz="600" spc="10" dirty="0">
                <a:latin typeface="Lucida Sans"/>
                <a:cs typeface="Lucida Sans"/>
              </a:rPr>
              <a:t>WONDER </a:t>
            </a:r>
            <a:r>
              <a:rPr sz="600" spc="-15" dirty="0">
                <a:latin typeface="Lucida Sans"/>
                <a:cs typeface="Lucida Sans"/>
              </a:rPr>
              <a:t>dataset  </a:t>
            </a:r>
            <a:r>
              <a:rPr sz="600" spc="-20" dirty="0">
                <a:latin typeface="Lucida Sans"/>
                <a:cs typeface="Lucida Sans"/>
              </a:rPr>
              <a:t>documentation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technical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methods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can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be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accessed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at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u="sng" spc="-30" dirty="0">
                <a:solidFill>
                  <a:srgbClr val="215E9E"/>
                </a:solidFill>
                <a:uFill>
                  <a:solidFill>
                    <a:srgbClr val="215E9E"/>
                  </a:solidFill>
                </a:uFill>
                <a:latin typeface="Lucida Sans"/>
                <a:cs typeface="Lucida Sans"/>
                <a:hlinkClick r:id="rId3"/>
              </a:rPr>
              <a:t>https://wonder.cdc.gov/wonder/help/mcd.html#</a:t>
            </a:r>
            <a:r>
              <a:rPr sz="600" spc="-30" dirty="0">
                <a:latin typeface="Lucida Sans"/>
                <a:cs typeface="Lucida Sans"/>
              </a:rPr>
              <a:t>.</a:t>
            </a:r>
            <a:endParaRPr sz="600" dirty="0">
              <a:latin typeface="Lucida Sans"/>
              <a:cs typeface="Lucida Sans"/>
            </a:endParaRPr>
          </a:p>
          <a:p>
            <a:pPr marL="12700" marR="212725">
              <a:lnSpc>
                <a:spcPts val="700"/>
              </a:lnSpc>
              <a:spcBef>
                <a:spcPts val="450"/>
              </a:spcBef>
            </a:pPr>
            <a:r>
              <a:rPr sz="600" spc="-65" dirty="0">
                <a:latin typeface="Lucida Sans"/>
                <a:cs typeface="Lucida Sans"/>
              </a:rPr>
              <a:t>*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5" dirty="0">
                <a:latin typeface="Lucida Sans"/>
                <a:cs typeface="Lucida Sans"/>
              </a:rPr>
              <a:t>Rates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for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race/ethnicity,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40" dirty="0">
                <a:latin typeface="Lucida Sans"/>
                <a:cs typeface="Lucida Sans"/>
              </a:rPr>
              <a:t>sex,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overall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total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are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age-adjusted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per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30" dirty="0">
                <a:latin typeface="Lucida Sans"/>
                <a:cs typeface="Lucida Sans"/>
              </a:rPr>
              <a:t>100,000 </a:t>
            </a:r>
            <a:r>
              <a:rPr sz="600" spc="-20" dirty="0">
                <a:latin typeface="Lucida Sans"/>
                <a:cs typeface="Lucida Sans"/>
              </a:rPr>
              <a:t>U.S.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standard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population</a:t>
            </a:r>
            <a:r>
              <a:rPr sz="600" spc="-30" dirty="0">
                <a:latin typeface="Lucida Sans"/>
                <a:cs typeface="Lucida Sans"/>
              </a:rPr>
              <a:t> in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2000</a:t>
            </a:r>
            <a:r>
              <a:rPr sz="600" spc="-30" dirty="0">
                <a:latin typeface="Lucida Sans"/>
                <a:cs typeface="Lucida Sans"/>
              </a:rPr>
              <a:t> using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following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age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group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distribution</a:t>
            </a:r>
            <a:r>
              <a:rPr sz="600" spc="-30" dirty="0">
                <a:latin typeface="Lucida Sans"/>
                <a:cs typeface="Lucida Sans"/>
              </a:rPr>
              <a:t> (in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years):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35" dirty="0">
                <a:latin typeface="Lucida Sans"/>
                <a:cs typeface="Lucida Sans"/>
              </a:rPr>
              <a:t>&lt;1, </a:t>
            </a:r>
            <a:r>
              <a:rPr sz="600" spc="-5" dirty="0">
                <a:latin typeface="Lucida Sans"/>
                <a:cs typeface="Lucida Sans"/>
              </a:rPr>
              <a:t>1–4,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5–14,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15–24,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2  </a:t>
            </a:r>
            <a:r>
              <a:rPr sz="600" dirty="0">
                <a:latin typeface="Lucida Sans"/>
                <a:cs typeface="Lucida Sans"/>
              </a:rPr>
              <a:t>SYMFONISK </a:t>
            </a:r>
            <a:r>
              <a:rPr sz="600" spc="-10" dirty="0">
                <a:latin typeface="Lucida Sans"/>
                <a:cs typeface="Lucida Sans"/>
              </a:rPr>
              <a:t>5–34, </a:t>
            </a:r>
            <a:r>
              <a:rPr sz="600" spc="-15" dirty="0">
                <a:latin typeface="Lucida Sans"/>
                <a:cs typeface="Lucida Sans"/>
              </a:rPr>
              <a:t>35–44, 45–54, 55–64, 65–74, 75–84, and </a:t>
            </a:r>
            <a:r>
              <a:rPr sz="600" spc="-30" dirty="0">
                <a:latin typeface="Lucida Sans"/>
                <a:cs typeface="Lucida Sans"/>
              </a:rPr>
              <a:t>85+. </a:t>
            </a:r>
            <a:r>
              <a:rPr sz="600" spc="-20" dirty="0">
                <a:latin typeface="Lucida Sans"/>
                <a:cs typeface="Lucida Sans"/>
              </a:rPr>
              <a:t>Missing </a:t>
            </a:r>
            <a:r>
              <a:rPr sz="600" spc="-10" dirty="0">
                <a:latin typeface="Lucida Sans"/>
                <a:cs typeface="Lucida Sans"/>
              </a:rPr>
              <a:t>data </a:t>
            </a:r>
            <a:r>
              <a:rPr sz="600" spc="-15" dirty="0">
                <a:latin typeface="Lucida Sans"/>
                <a:cs typeface="Lucida Sans"/>
              </a:rPr>
              <a:t>are </a:t>
            </a:r>
            <a:r>
              <a:rPr sz="600" spc="-20" dirty="0">
                <a:latin typeface="Lucida Sans"/>
                <a:cs typeface="Lucida Sans"/>
              </a:rPr>
              <a:t>not </a:t>
            </a:r>
            <a:r>
              <a:rPr sz="600" spc="-25" dirty="0">
                <a:latin typeface="Lucida Sans"/>
                <a:cs typeface="Lucida Sans"/>
              </a:rPr>
              <a:t>included. </a:t>
            </a:r>
            <a:r>
              <a:rPr sz="600" spc="-5" dirty="0">
                <a:latin typeface="Lucida Sans"/>
                <a:cs typeface="Lucida Sans"/>
              </a:rPr>
              <a:t>For </a:t>
            </a:r>
            <a:r>
              <a:rPr sz="600" spc="-15" dirty="0">
                <a:latin typeface="Lucida Sans"/>
                <a:cs typeface="Lucida Sans"/>
              </a:rPr>
              <a:t>age-adjusted death </a:t>
            </a:r>
            <a:r>
              <a:rPr sz="600" spc="-20" dirty="0">
                <a:latin typeface="Lucida Sans"/>
                <a:cs typeface="Lucida Sans"/>
              </a:rPr>
              <a:t>rates, </a:t>
            </a:r>
            <a:r>
              <a:rPr sz="600" spc="-10" dirty="0">
                <a:latin typeface="Lucida Sans"/>
                <a:cs typeface="Lucida Sans"/>
              </a:rPr>
              <a:t>the </a:t>
            </a:r>
            <a:r>
              <a:rPr sz="600" spc="-15" dirty="0">
                <a:latin typeface="Lucida Sans"/>
                <a:cs typeface="Lucida Sans"/>
              </a:rPr>
              <a:t>age-specific death rate </a:t>
            </a:r>
            <a:r>
              <a:rPr sz="600" spc="-30" dirty="0">
                <a:latin typeface="Lucida Sans"/>
                <a:cs typeface="Lucida Sans"/>
              </a:rPr>
              <a:t>is </a:t>
            </a:r>
            <a:r>
              <a:rPr sz="600" spc="-20" dirty="0">
                <a:latin typeface="Lucida Sans"/>
                <a:cs typeface="Lucida Sans"/>
              </a:rPr>
              <a:t>rounded </a:t>
            </a:r>
            <a:r>
              <a:rPr sz="600" spc="-15" dirty="0">
                <a:latin typeface="Lucida Sans"/>
                <a:cs typeface="Lucida Sans"/>
              </a:rPr>
              <a:t>to </a:t>
            </a:r>
            <a:r>
              <a:rPr sz="600" spc="-20" dirty="0">
                <a:latin typeface="Lucida Sans"/>
                <a:cs typeface="Lucida Sans"/>
              </a:rPr>
              <a:t>one decimal place  before proceeding </a:t>
            </a:r>
            <a:r>
              <a:rPr sz="600" spc="-15" dirty="0">
                <a:latin typeface="Lucida Sans"/>
                <a:cs typeface="Lucida Sans"/>
              </a:rPr>
              <a:t>to </a:t>
            </a:r>
            <a:r>
              <a:rPr sz="600" spc="-10" dirty="0">
                <a:latin typeface="Lucida Sans"/>
                <a:cs typeface="Lucida Sans"/>
              </a:rPr>
              <a:t>the </a:t>
            </a:r>
            <a:r>
              <a:rPr sz="600" spc="-30" dirty="0">
                <a:latin typeface="Lucida Sans"/>
                <a:cs typeface="Lucida Sans"/>
              </a:rPr>
              <a:t>next </a:t>
            </a:r>
            <a:r>
              <a:rPr sz="600" spc="-15" dirty="0">
                <a:latin typeface="Lucida Sans"/>
                <a:cs typeface="Lucida Sans"/>
              </a:rPr>
              <a:t>step </a:t>
            </a:r>
            <a:r>
              <a:rPr sz="600" spc="-30" dirty="0">
                <a:latin typeface="Lucida Sans"/>
                <a:cs typeface="Lucida Sans"/>
              </a:rPr>
              <a:t>in </a:t>
            </a:r>
            <a:r>
              <a:rPr sz="600" spc="-10" dirty="0">
                <a:latin typeface="Lucida Sans"/>
                <a:cs typeface="Lucida Sans"/>
              </a:rPr>
              <a:t>the </a:t>
            </a:r>
            <a:r>
              <a:rPr sz="600" spc="-25" dirty="0">
                <a:latin typeface="Lucida Sans"/>
                <a:cs typeface="Lucida Sans"/>
              </a:rPr>
              <a:t>calculation </a:t>
            </a:r>
            <a:r>
              <a:rPr sz="600" spc="-20" dirty="0">
                <a:latin typeface="Lucida Sans"/>
                <a:cs typeface="Lucida Sans"/>
              </a:rPr>
              <a:t>of </a:t>
            </a:r>
            <a:r>
              <a:rPr sz="600" spc="-15" dirty="0">
                <a:latin typeface="Lucida Sans"/>
                <a:cs typeface="Lucida Sans"/>
              </a:rPr>
              <a:t>age-adjusted death rates for </a:t>
            </a:r>
            <a:r>
              <a:rPr sz="600" spc="-10" dirty="0">
                <a:latin typeface="Lucida Sans"/>
                <a:cs typeface="Lucida Sans"/>
              </a:rPr>
              <a:t>NCHS </a:t>
            </a:r>
            <a:r>
              <a:rPr sz="600" spc="-20" dirty="0">
                <a:latin typeface="Lucida Sans"/>
                <a:cs typeface="Lucida Sans"/>
              </a:rPr>
              <a:t>Multiple </a:t>
            </a:r>
            <a:r>
              <a:rPr sz="600" spc="-25" dirty="0">
                <a:latin typeface="Lucida Sans"/>
                <a:cs typeface="Lucida Sans"/>
              </a:rPr>
              <a:t>Cause </a:t>
            </a:r>
            <a:r>
              <a:rPr sz="600" spc="-20" dirty="0">
                <a:latin typeface="Lucida Sans"/>
                <a:cs typeface="Lucida Sans"/>
              </a:rPr>
              <a:t>of Death on </a:t>
            </a:r>
            <a:r>
              <a:rPr sz="600" spc="-45" dirty="0">
                <a:latin typeface="Lucida Sans"/>
                <a:cs typeface="Lucida Sans"/>
              </a:rPr>
              <a:t>CDC </a:t>
            </a:r>
            <a:r>
              <a:rPr sz="600" dirty="0">
                <a:latin typeface="Lucida Sans"/>
                <a:cs typeface="Lucida Sans"/>
              </a:rPr>
              <a:t>WONDER. </a:t>
            </a:r>
            <a:r>
              <a:rPr sz="600" spc="-30" dirty="0">
                <a:latin typeface="Lucida Sans"/>
                <a:cs typeface="Lucida Sans"/>
              </a:rPr>
              <a:t>This </a:t>
            </a:r>
            <a:r>
              <a:rPr sz="600" spc="-25" dirty="0">
                <a:latin typeface="Lucida Sans"/>
                <a:cs typeface="Lucida Sans"/>
              </a:rPr>
              <a:t>rounding </a:t>
            </a:r>
            <a:r>
              <a:rPr sz="600" spc="-15" dirty="0">
                <a:latin typeface="Lucida Sans"/>
                <a:cs typeface="Lucida Sans"/>
              </a:rPr>
              <a:t>step may </a:t>
            </a:r>
            <a:r>
              <a:rPr sz="600" spc="-10" dirty="0">
                <a:latin typeface="Lucida Sans"/>
                <a:cs typeface="Lucida Sans"/>
              </a:rPr>
              <a:t>affect the </a:t>
            </a:r>
            <a:r>
              <a:rPr sz="600" spc="-25" dirty="0">
                <a:latin typeface="Lucida Sans"/>
                <a:cs typeface="Lucida Sans"/>
              </a:rPr>
              <a:t>precision </a:t>
            </a:r>
            <a:r>
              <a:rPr sz="600" spc="-20" dirty="0">
                <a:latin typeface="Lucida Sans"/>
                <a:cs typeface="Lucida Sans"/>
              </a:rPr>
              <a:t>of </a:t>
            </a:r>
            <a:r>
              <a:rPr sz="600" spc="-15" dirty="0">
                <a:latin typeface="Lucida Sans"/>
                <a:cs typeface="Lucida Sans"/>
              </a:rPr>
              <a:t>rates  </a:t>
            </a:r>
            <a:r>
              <a:rPr sz="600" spc="-20" dirty="0">
                <a:latin typeface="Lucida Sans"/>
                <a:cs typeface="Lucida Sans"/>
              </a:rPr>
              <a:t>calculated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for</a:t>
            </a:r>
            <a:r>
              <a:rPr sz="600" spc="-6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small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numbers</a:t>
            </a:r>
            <a:r>
              <a:rPr sz="600" spc="-4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5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deaths.</a:t>
            </a:r>
            <a:endParaRPr sz="600" dirty="0">
              <a:latin typeface="Lucida Sans"/>
              <a:cs typeface="Lucida Sans"/>
            </a:endParaRPr>
          </a:p>
          <a:p>
            <a:pPr marL="12700">
              <a:spcBef>
                <a:spcPts val="409"/>
              </a:spcBef>
            </a:pPr>
            <a:r>
              <a:rPr sz="600" spc="-145" dirty="0">
                <a:latin typeface="Lucida Sans"/>
                <a:cs typeface="Lucida Sans"/>
              </a:rPr>
              <a:t>†</a:t>
            </a:r>
            <a:r>
              <a:rPr sz="600" spc="-12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Cause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5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death</a:t>
            </a:r>
            <a:r>
              <a:rPr sz="600" spc="-30" dirty="0">
                <a:latin typeface="Lucida Sans"/>
                <a:cs typeface="Lucida Sans"/>
              </a:rPr>
              <a:t> is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defined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one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60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multiple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causes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death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30" dirty="0">
                <a:latin typeface="Lucida Sans"/>
                <a:cs typeface="Lucida Sans"/>
              </a:rPr>
              <a:t>is </a:t>
            </a:r>
            <a:r>
              <a:rPr sz="600" spc="-15" dirty="0">
                <a:latin typeface="Lucida Sans"/>
                <a:cs typeface="Lucida Sans"/>
              </a:rPr>
              <a:t>based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on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10" dirty="0">
                <a:latin typeface="Lucida Sans"/>
                <a:cs typeface="Lucida Sans"/>
              </a:rPr>
              <a:t>the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International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Classification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of</a:t>
            </a:r>
            <a:r>
              <a:rPr sz="600" spc="-45" dirty="0">
                <a:latin typeface="Lucida Sans"/>
                <a:cs typeface="Lucida Sans"/>
              </a:rPr>
              <a:t> </a:t>
            </a:r>
            <a:r>
              <a:rPr sz="600" spc="-25" dirty="0">
                <a:latin typeface="Lucida Sans"/>
                <a:cs typeface="Lucida Sans"/>
              </a:rPr>
              <a:t>Diseases,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10th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Revision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(ICD-10)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codes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B17.1,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and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15" dirty="0">
                <a:latin typeface="Lucida Sans"/>
                <a:cs typeface="Lucida Sans"/>
              </a:rPr>
              <a:t>B18.2</a:t>
            </a:r>
            <a:r>
              <a:rPr sz="600" spc="-35" dirty="0">
                <a:latin typeface="Lucida Sans"/>
                <a:cs typeface="Lucida Sans"/>
              </a:rPr>
              <a:t> </a:t>
            </a:r>
            <a:r>
              <a:rPr sz="600" spc="-20" dirty="0">
                <a:latin typeface="Lucida Sans"/>
                <a:cs typeface="Lucida Sans"/>
              </a:rPr>
              <a:t>(hepatitis</a:t>
            </a:r>
            <a:r>
              <a:rPr sz="600" spc="-30" dirty="0">
                <a:latin typeface="Lucida Sans"/>
                <a:cs typeface="Lucida Sans"/>
              </a:rPr>
              <a:t> </a:t>
            </a:r>
            <a:r>
              <a:rPr sz="600" spc="-45" dirty="0">
                <a:latin typeface="Lucida Sans"/>
                <a:cs typeface="Lucida Sans"/>
              </a:rPr>
              <a:t>C).</a:t>
            </a:r>
            <a:endParaRPr sz="6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1" y="185826"/>
            <a:ext cx="6898005" cy="114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835">
              <a:spcBef>
                <a:spcPts val="100"/>
              </a:spcBef>
              <a:tabLst>
                <a:tab pos="5658485" algn="l"/>
              </a:tabLst>
            </a:pPr>
            <a:r>
              <a:rPr sz="1200" b="1" spc="105" dirty="0">
                <a:solidFill>
                  <a:srgbClr val="8C268A"/>
                </a:solidFill>
                <a:latin typeface="Trebuchet MS"/>
                <a:cs typeface="Trebuchet MS"/>
              </a:rPr>
              <a:t>VIRA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L</a:t>
            </a:r>
            <a:r>
              <a:rPr sz="1200" b="1" spc="-5" dirty="0">
                <a:solidFill>
                  <a:srgbClr val="8C268A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8C268A"/>
                </a:solidFill>
                <a:latin typeface="Trebuchet MS"/>
                <a:cs typeface="Trebuchet MS"/>
              </a:rPr>
              <a:t>HE</a:t>
            </a:r>
            <a:r>
              <a:rPr sz="1200" b="1" spc="70" dirty="0">
                <a:solidFill>
                  <a:srgbClr val="8C268A"/>
                </a:solidFill>
                <a:latin typeface="Trebuchet MS"/>
                <a:cs typeface="Trebuchet MS"/>
              </a:rPr>
              <a:t>P</a:t>
            </a:r>
            <a:r>
              <a:rPr sz="1200" b="1" spc="45" dirty="0">
                <a:solidFill>
                  <a:srgbClr val="8C268A"/>
                </a:solidFill>
                <a:latin typeface="Trebuchet MS"/>
                <a:cs typeface="Trebuchet MS"/>
              </a:rPr>
              <a:t>A</a:t>
            </a:r>
            <a:r>
              <a:rPr sz="1200" b="1" spc="80" dirty="0">
                <a:solidFill>
                  <a:srgbClr val="8C268A"/>
                </a:solidFill>
                <a:latin typeface="Trebuchet MS"/>
                <a:cs typeface="Trebuchet MS"/>
              </a:rPr>
              <a:t>TITI</a:t>
            </a:r>
            <a:r>
              <a:rPr sz="1200" b="1" spc="25" dirty="0">
                <a:solidFill>
                  <a:srgbClr val="8C268A"/>
                </a:solidFill>
                <a:latin typeface="Trebuchet MS"/>
                <a:cs typeface="Trebuchet MS"/>
              </a:rPr>
              <a:t>S</a:t>
            </a:r>
            <a:r>
              <a:rPr sz="1200" b="1" dirty="0">
                <a:solidFill>
                  <a:srgbClr val="8C268A"/>
                </a:solidFill>
                <a:latin typeface="Trebuchet MS"/>
                <a:cs typeface="Trebuchet MS"/>
              </a:rPr>
              <a:t>	</a:t>
            </a:r>
            <a:r>
              <a:rPr sz="1200" spc="175" dirty="0">
                <a:solidFill>
                  <a:srgbClr val="005E6E"/>
                </a:solidFill>
                <a:latin typeface="Century Gothic"/>
                <a:cs typeface="Century Gothic"/>
              </a:rPr>
              <a:t>SU</a:t>
            </a:r>
            <a:r>
              <a:rPr sz="1200" spc="160" dirty="0">
                <a:solidFill>
                  <a:srgbClr val="005E6E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005E6E"/>
                </a:solidFill>
                <a:latin typeface="Century Gothic"/>
                <a:cs typeface="Century Gothic"/>
              </a:rPr>
              <a:t>VEILLANCE</a:t>
            </a:r>
            <a:endParaRPr sz="1200" dirty="0">
              <a:latin typeface="Century Gothic"/>
              <a:cs typeface="Century Gothic"/>
            </a:endParaRPr>
          </a:p>
          <a:p>
            <a:pPr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172085">
              <a:lnSpc>
                <a:spcPct val="107200"/>
              </a:lnSpc>
            </a:pPr>
            <a:r>
              <a:rPr sz="1400" b="1" spc="-15" dirty="0">
                <a:solidFill>
                  <a:srgbClr val="005E6E"/>
                </a:solidFill>
                <a:latin typeface="Century Gothic"/>
                <a:cs typeface="Century Gothic"/>
              </a:rPr>
              <a:t>Table </a:t>
            </a:r>
            <a:r>
              <a:rPr sz="1400" b="1" spc="35" dirty="0">
                <a:solidFill>
                  <a:srgbClr val="005E6E"/>
                </a:solidFill>
                <a:latin typeface="Century Gothic"/>
                <a:cs typeface="Century Gothic"/>
              </a:rPr>
              <a:t>3.7. </a:t>
            </a:r>
            <a:r>
              <a:rPr sz="1400" b="1" dirty="0">
                <a:solidFill>
                  <a:srgbClr val="8C268A"/>
                </a:solidFill>
                <a:latin typeface="Century Gothic"/>
                <a:cs typeface="Century Gothic"/>
              </a:rPr>
              <a:t>Number </a:t>
            </a:r>
            <a:r>
              <a:rPr sz="1400" b="1" spc="-45" dirty="0">
                <a:solidFill>
                  <a:srgbClr val="8C268A"/>
                </a:solidFill>
                <a:latin typeface="Century Gothic"/>
                <a:cs typeface="Century Gothic"/>
              </a:rPr>
              <a:t>and </a:t>
            </a:r>
            <a:r>
              <a:rPr sz="1400" b="1" spc="5" dirty="0">
                <a:solidFill>
                  <a:srgbClr val="8C268A"/>
                </a:solidFill>
                <a:latin typeface="Century Gothic"/>
                <a:cs typeface="Century Gothic"/>
              </a:rPr>
              <a:t>rate* </a:t>
            </a:r>
            <a:r>
              <a:rPr sz="1400" b="1" spc="70" dirty="0">
                <a:solidFill>
                  <a:srgbClr val="8C268A"/>
                </a:solidFill>
                <a:latin typeface="Century Gothic"/>
                <a:cs typeface="Century Gothic"/>
              </a:rPr>
              <a:t>of </a:t>
            </a:r>
            <a:r>
              <a:rPr sz="1400" b="1" spc="10" dirty="0">
                <a:solidFill>
                  <a:srgbClr val="8C268A"/>
                </a:solidFill>
                <a:latin typeface="Century Gothic"/>
                <a:cs typeface="Century Gothic"/>
              </a:rPr>
              <a:t>deaths </a:t>
            </a:r>
            <a:r>
              <a:rPr sz="1400" b="1" spc="90" dirty="0">
                <a:solidFill>
                  <a:srgbClr val="8C268A"/>
                </a:solidFill>
                <a:latin typeface="Century Gothic"/>
                <a:cs typeface="Century Gothic"/>
              </a:rPr>
              <a:t>with </a:t>
            </a:r>
            <a:r>
              <a:rPr sz="1400" b="1" spc="50" dirty="0">
                <a:solidFill>
                  <a:srgbClr val="8C268A"/>
                </a:solidFill>
                <a:latin typeface="Century Gothic"/>
                <a:cs typeface="Century Gothic"/>
              </a:rPr>
              <a:t>hepatitis </a:t>
            </a:r>
            <a:r>
              <a:rPr sz="1400" b="1" spc="-225" dirty="0">
                <a:solidFill>
                  <a:srgbClr val="8C268A"/>
                </a:solidFill>
                <a:latin typeface="Century Gothic"/>
                <a:cs typeface="Century Gothic"/>
              </a:rPr>
              <a:t>C </a:t>
            </a:r>
            <a:r>
              <a:rPr sz="1400" b="1" spc="50" dirty="0">
                <a:solidFill>
                  <a:srgbClr val="8C268A"/>
                </a:solidFill>
                <a:latin typeface="Century Gothic"/>
                <a:cs typeface="Century Gothic"/>
              </a:rPr>
              <a:t>listed </a:t>
            </a:r>
            <a:r>
              <a:rPr sz="1400" b="1" spc="-15" dirty="0">
                <a:solidFill>
                  <a:srgbClr val="8C268A"/>
                </a:solidFill>
                <a:latin typeface="Century Gothic"/>
                <a:cs typeface="Century Gothic"/>
              </a:rPr>
              <a:t>as </a:t>
            </a:r>
            <a:r>
              <a:rPr sz="1400" b="1" spc="-130" dirty="0">
                <a:solidFill>
                  <a:srgbClr val="8C268A"/>
                </a:solidFill>
                <a:latin typeface="Century Gothic"/>
                <a:cs typeface="Century Gothic"/>
              </a:rPr>
              <a:t>a </a:t>
            </a:r>
            <a:r>
              <a:rPr sz="1400" b="1" spc="-55" dirty="0">
                <a:solidFill>
                  <a:srgbClr val="8C268A"/>
                </a:solidFill>
                <a:latin typeface="Century Gothic"/>
                <a:cs typeface="Century Gothic"/>
              </a:rPr>
              <a:t>cause </a:t>
            </a:r>
            <a:r>
              <a:rPr sz="1400" b="1" spc="70" dirty="0">
                <a:solidFill>
                  <a:srgbClr val="8C268A"/>
                </a:solidFill>
                <a:latin typeface="Century Gothic"/>
                <a:cs typeface="Century Gothic"/>
              </a:rPr>
              <a:t>of  </a:t>
            </a:r>
            <a:r>
              <a:rPr sz="1400" b="1" spc="-40" dirty="0">
                <a:solidFill>
                  <a:srgbClr val="8C268A"/>
                </a:solidFill>
                <a:latin typeface="Century Gothic"/>
                <a:cs typeface="Century Gothic"/>
              </a:rPr>
              <a:t>death†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45" dirty="0">
                <a:solidFill>
                  <a:srgbClr val="8C268A"/>
                </a:solidFill>
                <a:latin typeface="Century Gothic"/>
                <a:cs typeface="Century Gothic"/>
              </a:rPr>
              <a:t>among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25" dirty="0">
                <a:solidFill>
                  <a:srgbClr val="8C268A"/>
                </a:solidFill>
                <a:latin typeface="Century Gothic"/>
                <a:cs typeface="Century Gothic"/>
              </a:rPr>
              <a:t>U</a:t>
            </a:r>
            <a:r>
              <a:rPr lang="en-US" sz="1400" b="1" spc="125" dirty="0">
                <a:solidFill>
                  <a:srgbClr val="8C268A"/>
                </a:solidFill>
                <a:latin typeface="Century Gothic"/>
                <a:cs typeface="Century Gothic"/>
              </a:rPr>
              <a:t>.</a:t>
            </a:r>
            <a:r>
              <a:rPr sz="1400" b="1" spc="125" dirty="0">
                <a:solidFill>
                  <a:srgbClr val="8C268A"/>
                </a:solidFill>
                <a:latin typeface="Century Gothic"/>
                <a:cs typeface="Century Gothic"/>
              </a:rPr>
              <a:t>S</a:t>
            </a:r>
            <a:r>
              <a:rPr lang="en-US" sz="1400" b="1" spc="125" dirty="0">
                <a:solidFill>
                  <a:srgbClr val="8C268A"/>
                </a:solidFill>
                <a:latin typeface="Century Gothic"/>
                <a:cs typeface="Century Gothic"/>
              </a:rPr>
              <a:t>.</a:t>
            </a:r>
            <a:r>
              <a:rPr sz="1400" b="1" spc="-6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45" dirty="0">
                <a:solidFill>
                  <a:srgbClr val="8C268A"/>
                </a:solidFill>
                <a:latin typeface="Century Gothic"/>
                <a:cs typeface="Century Gothic"/>
              </a:rPr>
              <a:t>residents,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40" dirty="0">
                <a:solidFill>
                  <a:srgbClr val="8C268A"/>
                </a:solidFill>
                <a:latin typeface="Century Gothic"/>
                <a:cs typeface="Century Gothic"/>
              </a:rPr>
              <a:t>by</a:t>
            </a:r>
            <a:r>
              <a:rPr sz="1400" b="1" spc="-9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30" dirty="0">
                <a:solidFill>
                  <a:srgbClr val="8C268A"/>
                </a:solidFill>
                <a:latin typeface="Century Gothic"/>
                <a:cs typeface="Century Gothic"/>
              </a:rPr>
              <a:t>demographic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20" dirty="0">
                <a:solidFill>
                  <a:srgbClr val="8C268A"/>
                </a:solidFill>
                <a:latin typeface="Century Gothic"/>
                <a:cs typeface="Century Gothic"/>
              </a:rPr>
              <a:t>characteristics,</a:t>
            </a:r>
            <a:r>
              <a:rPr sz="1400" b="1" spc="-60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10" dirty="0">
                <a:solidFill>
                  <a:srgbClr val="8C268A"/>
                </a:solidFill>
                <a:latin typeface="Century Gothic"/>
                <a:cs typeface="Century Gothic"/>
              </a:rPr>
              <a:t>region,</a:t>
            </a:r>
            <a:r>
              <a:rPr sz="1400" b="1" spc="-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45">
                <a:solidFill>
                  <a:srgbClr val="8C268A"/>
                </a:solidFill>
                <a:latin typeface="Century Gothic"/>
                <a:cs typeface="Century Gothic"/>
              </a:rPr>
              <a:t>and</a:t>
            </a:r>
            <a:r>
              <a:rPr sz="1400" b="1" spc="-9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-20">
                <a:solidFill>
                  <a:srgbClr val="8C268A"/>
                </a:solidFill>
                <a:latin typeface="Century Gothic"/>
                <a:cs typeface="Century Gothic"/>
              </a:rPr>
              <a:t>year</a:t>
            </a:r>
            <a:r>
              <a:rPr sz="1400" b="1" spc="-65">
                <a:solidFill>
                  <a:srgbClr val="8C268A"/>
                </a:solidFill>
                <a:latin typeface="Century Gothic"/>
                <a:cs typeface="Century Gothic"/>
              </a:rPr>
              <a:t>— </a:t>
            </a:r>
            <a:r>
              <a:rPr sz="1400" b="1" spc="45" dirty="0">
                <a:solidFill>
                  <a:srgbClr val="8C268A"/>
                </a:solidFill>
                <a:latin typeface="Century Gothic"/>
                <a:cs typeface="Century Gothic"/>
              </a:rPr>
              <a:t>United </a:t>
            </a:r>
            <a:r>
              <a:rPr sz="1400" b="1" spc="65" dirty="0">
                <a:solidFill>
                  <a:srgbClr val="8C268A"/>
                </a:solidFill>
                <a:latin typeface="Century Gothic"/>
                <a:cs typeface="Century Gothic"/>
              </a:rPr>
              <a:t>States,</a:t>
            </a:r>
            <a:r>
              <a:rPr sz="1400" b="1" spc="-165" dirty="0">
                <a:solidFill>
                  <a:srgbClr val="8C268A"/>
                </a:solidFill>
                <a:latin typeface="Century Gothic"/>
                <a:cs typeface="Century Gothic"/>
              </a:rPr>
              <a:t> </a:t>
            </a:r>
            <a:r>
              <a:rPr sz="1400" b="1" spc="75" dirty="0">
                <a:solidFill>
                  <a:srgbClr val="8C268A"/>
                </a:solidFill>
                <a:latin typeface="Century Gothic"/>
                <a:cs typeface="Century Gothic"/>
              </a:rPr>
              <a:t>2014–2018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1241" y="3232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6996" y="32321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5486" y="334161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9730" y="30184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5699" y="152401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1936" y="171953"/>
            <a:ext cx="168107" cy="202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5703" y="152408"/>
            <a:ext cx="200660" cy="244475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287" y="1473948"/>
            <a:ext cx="11323918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1.3.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2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jurisdiction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  States,</a:t>
            </a:r>
            <a:r>
              <a:rPr kumimoji="0" sz="2416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1314" y="3056866"/>
            <a:ext cx="7684048" cy="4347683"/>
          </a:xfrm>
          <a:custGeom>
            <a:avLst/>
            <a:gdLst/>
            <a:ahLst/>
            <a:cxnLst/>
            <a:rect l="l" t="t" r="r" b="b"/>
            <a:pathLst>
              <a:path w="4453255" h="2519679">
                <a:moveTo>
                  <a:pt x="0" y="0"/>
                </a:moveTo>
                <a:lnTo>
                  <a:pt x="4453128" y="0"/>
                </a:lnTo>
                <a:lnTo>
                  <a:pt x="4453128" y="2519172"/>
                </a:lnTo>
                <a:lnTo>
                  <a:pt x="0" y="25191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276600" y="3200400"/>
          <a:ext cx="7400265" cy="4163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153">
                <a:tc>
                  <a:txBody>
                    <a:bodyPr/>
                    <a:lstStyle/>
                    <a:p>
                      <a:pPr marL="183515" marR="137160" indent="-43815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olor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635" marR="148590" indent="-95250">
                        <a:lnSpc>
                          <a:spcPct val="104200"/>
                        </a:lnSpc>
                        <a:spcBef>
                          <a:spcPts val="390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Cases/100,000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Population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4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191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E4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50" dirty="0">
                          <a:latin typeface="Arial"/>
                          <a:cs typeface="Arial"/>
                        </a:rPr>
                        <a:t>0-0.3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819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AK,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HI,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ID,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IA,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MN,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NE,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OK,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SD,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TX,</a:t>
                      </a:r>
                      <a:r>
                        <a:rPr sz="14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WI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819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9B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&gt;0.3-0.7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CA,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CT,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DE, IL,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KS,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ME,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MS,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OR,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RI,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SC,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VT,</a:t>
                      </a:r>
                      <a:r>
                        <a:rPr sz="1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909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&gt;0.7-0.9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AL,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GA,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LA,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MD,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NH,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NJ,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NY,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PA,</a:t>
                      </a:r>
                      <a:r>
                        <a:rPr sz="14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WY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3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&gt;0.9-3.9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AZ,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DC, FL,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MI,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NV,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NM,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NC,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D414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&gt;3.9-9.7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AR,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MA,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MO,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TN,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A252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0" dirty="0">
                          <a:latin typeface="Arial"/>
                          <a:cs typeface="Arial"/>
                        </a:rPr>
                        <a:t>&gt;9.7-124.4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IN,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KY,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OH,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WV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6767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reported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cases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248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MT,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248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253897" y="7447719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9214" y="496948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6865" y="496947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88914" y="75536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47079" y="755369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30749" y="774256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72581" y="718503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72291" y="460632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00308" y="494370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72298" y="46064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723" y="1660190"/>
            <a:ext cx="10987542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1.4.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age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group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 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628" y="2819400"/>
            <a:ext cx="11837943" cy="599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628" y="8961739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9651" y="68319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7302" y="68318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19351" y="94161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77516" y="94161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1186" y="96049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03018" y="90474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02728" y="64687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30745" y="680612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02735" y="64688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156" y="1546520"/>
            <a:ext cx="10987542" cy="781888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8766" lvl="0" indent="0" algn="l" defTabSz="914400" rtl="0" eaLnBrk="1" fontAlgn="auto" latinLnBrk="0" hangingPunct="1">
              <a:lnSpc>
                <a:spcPct val="1072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1.4.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3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age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group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 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2617" y="2828267"/>
            <a:ext cx="12118290" cy="4229349"/>
          </a:xfrm>
          <a:custGeom>
            <a:avLst/>
            <a:gdLst/>
            <a:ahLst/>
            <a:cxnLst/>
            <a:rect l="l" t="t" r="r" b="b"/>
            <a:pathLst>
              <a:path w="7023100" h="2451100">
                <a:moveTo>
                  <a:pt x="0" y="0"/>
                </a:moveTo>
                <a:lnTo>
                  <a:pt x="7022592" y="0"/>
                </a:lnTo>
                <a:lnTo>
                  <a:pt x="7022592" y="2450592"/>
                </a:lnTo>
                <a:lnTo>
                  <a:pt x="0" y="24505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400" y="2971800"/>
          <a:ext cx="11827937" cy="3944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7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Age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(years)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3367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0-9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44631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10-19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20-29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6.1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30-39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9.8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40-49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1.2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0.8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6.6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45" dirty="0">
                          <a:latin typeface="Century Gothic"/>
                          <a:cs typeface="Century Gothic"/>
                        </a:rPr>
                        <a:t>50-59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1.3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E5EFF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3.5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E5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35" dirty="0">
                          <a:latin typeface="Century Gothic"/>
                          <a:cs typeface="Century Gothic"/>
                        </a:rPr>
                        <a:t>60+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R w="19050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19050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2.1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0.6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0.7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lnR w="9525">
                      <a:solidFill>
                        <a:srgbClr val="005E6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25" dirty="0">
                          <a:latin typeface="Century Gothic"/>
                          <a:cs typeface="Century Gothic"/>
                        </a:rPr>
                        <a:t>1.4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9152" marB="0">
                    <a:lnL w="9525">
                      <a:solidFill>
                        <a:srgbClr val="005E6E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92485" y="7113933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5084" y="569520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2735" y="569519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94784" y="82794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52949" y="827941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36619" y="846828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78451" y="791075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78161" y="533204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06178" y="566942"/>
            <a:ext cx="290067" cy="34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78168" y="53321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89" y="1632137"/>
            <a:ext cx="11745757" cy="393896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16" b="1" i="0" u="none" strike="noStrike" kern="1200" cap="none" spc="-9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Figure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5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1.5.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Rates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3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reported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hepatitis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A,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1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</a:t>
            </a:r>
            <a:r>
              <a:rPr kumimoji="0" sz="2416" b="1" i="0" u="none" strike="noStrike" kern="1200" cap="none" spc="-12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6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sex</a:t>
            </a:r>
            <a:r>
              <a:rPr kumimoji="0" sz="2416" b="1" i="0" u="none" strike="noStrike" kern="1200" cap="none" spc="-121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112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0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United</a:t>
            </a:r>
            <a:r>
              <a:rPr kumimoji="0" sz="2416" b="1" i="0" u="none" strike="noStrike" kern="1200" cap="none" spc="-86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9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States,</a:t>
            </a:r>
            <a:r>
              <a:rPr kumimoji="0" sz="2416" b="1" i="0" u="none" strike="noStrike" kern="1200" cap="none" spc="-78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16" b="1" i="0" u="none" strike="noStrike" kern="1200" cap="none" spc="-43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2003–2018</a:t>
            </a:r>
            <a:endParaRPr kumimoji="0" sz="241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715" y="2514600"/>
            <a:ext cx="11793770" cy="5974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715" y="8843334"/>
            <a:ext cx="4376171" cy="208013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Source: </a:t>
            </a:r>
            <a:r>
              <a:rPr kumimoji="0" sz="1208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CDC, </a:t>
            </a:r>
            <a:r>
              <a:rPr kumimoji="0" sz="1208" b="0" i="0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National </a:t>
            </a:r>
            <a:r>
              <a:rPr kumimoji="0" sz="1208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Notifiable </a:t>
            </a:r>
            <a:r>
              <a:rPr kumimoji="0" sz="1208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Diseases </a:t>
            </a:r>
            <a:r>
              <a:rPr kumimoji="0" sz="1208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Surveillance</a:t>
            </a:r>
            <a:r>
              <a:rPr kumimoji="0" sz="1208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8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System.</a:t>
            </a:r>
            <a:endParaRPr kumimoji="0" sz="12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9117" y="628752"/>
            <a:ext cx="2365587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1" i="0" u="none" strike="noStrike" kern="1200" cap="none" spc="164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VIRAL</a:t>
            </a:r>
            <a:r>
              <a:rPr kumimoji="0" sz="2071" b="1" i="0" u="none" strike="noStrike" kern="1200" cap="none" spc="-95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71" b="1" i="0" u="none" strike="noStrike" kern="1200" cap="none" spc="147" normalizeH="0" baseline="0" noProof="0" dirty="0">
                <a:ln>
                  <a:noFill/>
                </a:ln>
                <a:solidFill>
                  <a:srgbClr val="8C268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HEPATITIS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6768" y="628751"/>
            <a:ext cx="2159598" cy="340805"/>
          </a:xfrm>
          <a:prstGeom prst="rect">
            <a:avLst/>
          </a:prstGeom>
        </p:spPr>
        <p:txBody>
          <a:bodyPr vert="horz" wrap="square" lIns="0" tIns="21914" rIns="0" bIns="0" rtlCol="0">
            <a:spAutoFit/>
          </a:bodyPr>
          <a:lstStyle/>
          <a:p>
            <a:pPr marL="21914" marR="0" lvl="0" indent="0" algn="l" defTabSz="914400" rtl="0" eaLnBrk="1" fontAlgn="auto" latinLnBrk="0" hangingPunct="1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71" b="0" i="0" u="none" strike="noStrike" kern="1200" cap="none" spc="302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</a:t>
            </a:r>
            <a:r>
              <a:rPr kumimoji="0" sz="2071" b="0" i="0" u="none" strike="noStrike" kern="1200" cap="none" spc="276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</a:t>
            </a:r>
            <a:r>
              <a:rPr kumimoji="0" sz="2071" b="0" i="0" u="none" strike="noStrike" kern="1200" cap="none" spc="138" normalizeH="0" baseline="0" noProof="0" dirty="0">
                <a:ln>
                  <a:noFill/>
                </a:ln>
                <a:solidFill>
                  <a:srgbClr val="005E6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VEILLANCE</a:t>
            </a:r>
            <a:endParaRPr kumimoji="0" sz="2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28817" y="88717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86982" y="887173"/>
            <a:ext cx="0" cy="8984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70652" y="906060"/>
            <a:ext cx="0" cy="7012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12484" y="850307"/>
            <a:ext cx="0" cy="126004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C26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12194" y="592436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40211" y="626174"/>
            <a:ext cx="290067" cy="34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12201" y="592448"/>
            <a:ext cx="346237" cy="42183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14193</Words>
  <Application>Microsoft Office PowerPoint</Application>
  <PresentationFormat>Custom</PresentationFormat>
  <Paragraphs>7047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Bw Glenn Sans Bold</vt:lpstr>
      <vt:lpstr>Bw Glenn Sans ExtraBold</vt:lpstr>
      <vt:lpstr>Bw Glenn Sans Medium</vt:lpstr>
      <vt:lpstr>Calibri</vt:lpstr>
      <vt:lpstr>Century Gothic</vt:lpstr>
      <vt:lpstr>Gill Sans MT</vt:lpstr>
      <vt:lpstr>Lucida Sans</vt:lpstr>
      <vt:lpstr>Tahoma</vt:lpstr>
      <vt:lpstr>Times New Roman</vt:lpstr>
      <vt:lpstr>Trebuchet MS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 Surveillance — United States, 2018 </dc:title>
  <dc:subject>Figure 1.1. Number of reported hepatitis A cases and estimated infections — United States, 2011–2018</dc:subject>
  <dc:creator>HHS / CDC / DDID / NCHHSTP / DVH</dc:creator>
  <cp:lastModifiedBy>Peterson, Paul (CDC/DDID/NCHHSTP/DVH) (CTR)</cp:lastModifiedBy>
  <cp:revision>8</cp:revision>
  <dcterms:created xsi:type="dcterms:W3CDTF">2020-07-21T11:39:52Z</dcterms:created>
  <dcterms:modified xsi:type="dcterms:W3CDTF">2020-08-06T19:22:11Z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2020-07-21T00:00:00Z</vt:filetime>
  </property>
</Properties>
</file>