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94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n.cdc.gov/nndss/conditions/hepatitis-b-perinatal-virus-infection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544497" y="1551478"/>
          <a:ext cx="2748280" cy="7792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7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b="1" spc="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State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762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Perinatal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Hepatitis</a:t>
                      </a:r>
                      <a:r>
                        <a:rPr sz="800" b="1" spc="-1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60">
                <a:tc>
                  <a:txBody>
                    <a:bodyPr/>
                    <a:lstStyle/>
                    <a:p>
                      <a:pPr marL="56515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Alabama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Alaska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Arizona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Arkansas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California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Colorado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Connecticut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Delaware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District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8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0" dirty="0">
                          <a:latin typeface="Calibri"/>
                          <a:cs typeface="Calibri"/>
                        </a:rPr>
                        <a:t>Columbia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Florida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Georgia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60"/>
                        </a:lnSpc>
                        <a:spcBef>
                          <a:spcPts val="8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Hawaii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6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Idaho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40" dirty="0">
                          <a:latin typeface="Calibri"/>
                          <a:cs typeface="Calibri"/>
                        </a:rPr>
                        <a:t>Illinois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Indiana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spc="40" dirty="0">
                          <a:latin typeface="Calibri"/>
                          <a:cs typeface="Calibri"/>
                        </a:rPr>
                        <a:t>Iowa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60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75" dirty="0">
                          <a:latin typeface="Calibri"/>
                          <a:cs typeface="Calibri"/>
                        </a:rPr>
                        <a:t>Kansas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Kentucky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Louisiana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45" dirty="0">
                          <a:latin typeface="Calibri"/>
                          <a:cs typeface="Calibri"/>
                        </a:rPr>
                        <a:t>Maine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Maryland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Massachusetts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Michigan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Minnesota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Mississippi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Missouri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Montana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Nebraska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Nevada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5" dirty="0">
                          <a:latin typeface="Calibri"/>
                          <a:cs typeface="Calibri"/>
                        </a:rPr>
                        <a:t>Hampshire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5" dirty="0">
                          <a:latin typeface="Calibri"/>
                          <a:cs typeface="Calibri"/>
                        </a:rPr>
                        <a:t>Jersey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Mexico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York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North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Carolina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North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latin typeface="Calibri"/>
                          <a:cs typeface="Calibri"/>
                        </a:rPr>
                        <a:t>Dakota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Ohio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Oklahoma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Oregon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Pennsylvania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Rhode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latin typeface="Calibri"/>
                          <a:cs typeface="Calibri"/>
                        </a:rPr>
                        <a:t>Island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South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Carolina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South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latin typeface="Calibri"/>
                          <a:cs typeface="Calibri"/>
                        </a:rPr>
                        <a:t>Dakota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Tennessee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45" dirty="0">
                          <a:latin typeface="Calibri"/>
                          <a:cs typeface="Calibri"/>
                        </a:rPr>
                        <a:t>Texas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Utah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Vermont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45745">
                <a:tc>
                  <a:txBody>
                    <a:bodyPr/>
                    <a:lstStyle/>
                    <a:p>
                      <a:pPr marL="56515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Virginia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0"/>
                        </a:lnSpc>
                        <a:spcBef>
                          <a:spcPts val="10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Washington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West</a:t>
                      </a:r>
                      <a:r>
                        <a:rPr sz="8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Virginia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45757">
                <a:tc>
                  <a:txBody>
                    <a:bodyPr/>
                    <a:lstStyle/>
                    <a:p>
                      <a:pPr marL="56515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Wisconsin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44"/>
                        </a:lnSpc>
                        <a:spcBef>
                          <a:spcPts val="10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4575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Wyoming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05E6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005E6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213301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-25" dirty="0">
                          <a:latin typeface="Lucida Sans"/>
                          <a:cs typeface="Lucida Sans"/>
                        </a:rPr>
                        <a:t>Total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953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-15" dirty="0">
                          <a:latin typeface="Lucida Sans"/>
                          <a:cs typeface="Lucida Sans"/>
                        </a:rPr>
                        <a:t>23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9485401"/>
            <a:ext cx="7588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600" spc="-30" dirty="0">
                <a:latin typeface="Century Gothic"/>
                <a:cs typeface="Century Gothic"/>
              </a:rPr>
              <a:t>Source: </a:t>
            </a:r>
            <a:r>
              <a:rPr sz="600" spc="-85" dirty="0">
                <a:latin typeface="Century Gothic"/>
                <a:cs typeface="Century Gothic"/>
              </a:rPr>
              <a:t>CDC, </a:t>
            </a:r>
            <a:r>
              <a:rPr sz="600" spc="-35" dirty="0">
                <a:latin typeface="Century Gothic"/>
                <a:cs typeface="Century Gothic"/>
              </a:rPr>
              <a:t>National  </a:t>
            </a:r>
            <a:r>
              <a:rPr sz="600" spc="-25" dirty="0">
                <a:latin typeface="Century Gothic"/>
                <a:cs typeface="Century Gothic"/>
              </a:rPr>
              <a:t>Notifiable </a:t>
            </a:r>
            <a:r>
              <a:rPr sz="600" spc="-20" dirty="0">
                <a:latin typeface="Century Gothic"/>
                <a:cs typeface="Century Gothic"/>
              </a:rPr>
              <a:t>Diseases  </a:t>
            </a:r>
            <a:r>
              <a:rPr sz="600" spc="-30" dirty="0">
                <a:latin typeface="Century Gothic"/>
                <a:cs typeface="Century Gothic"/>
              </a:rPr>
              <a:t>Surveillance</a:t>
            </a:r>
            <a:r>
              <a:rPr sz="600" spc="-45" dirty="0">
                <a:latin typeface="Century Gothic"/>
                <a:cs typeface="Century Gothic"/>
              </a:rPr>
              <a:t> </a:t>
            </a:r>
            <a:r>
              <a:rPr sz="600" spc="-15" dirty="0">
                <a:latin typeface="Century Gothic"/>
                <a:cs typeface="Century Gothic"/>
              </a:rPr>
              <a:t>System.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3180" y="9485401"/>
            <a:ext cx="1282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600" spc="-30" dirty="0">
                <a:latin typeface="Century Gothic"/>
                <a:cs typeface="Century Gothic"/>
              </a:rPr>
              <a:t>* </a:t>
            </a:r>
            <a:r>
              <a:rPr sz="600" spc="15" dirty="0">
                <a:latin typeface="Century Gothic"/>
                <a:cs typeface="Century Gothic"/>
              </a:rPr>
              <a:t>For </a:t>
            </a:r>
            <a:r>
              <a:rPr sz="600" spc="-60" dirty="0">
                <a:latin typeface="Century Gothic"/>
                <a:cs typeface="Century Gothic"/>
              </a:rPr>
              <a:t>case </a:t>
            </a:r>
            <a:r>
              <a:rPr sz="600" spc="-20" dirty="0">
                <a:latin typeface="Century Gothic"/>
                <a:cs typeface="Century Gothic"/>
              </a:rPr>
              <a:t>definition, </a:t>
            </a:r>
            <a:r>
              <a:rPr sz="600" spc="-35" dirty="0">
                <a:latin typeface="Century Gothic"/>
                <a:cs typeface="Century Gothic"/>
              </a:rPr>
              <a:t>see</a:t>
            </a:r>
            <a:r>
              <a:rPr sz="600" spc="-35" dirty="0">
                <a:solidFill>
                  <a:srgbClr val="215E9E"/>
                </a:solidFill>
                <a:latin typeface="Century Gothic"/>
                <a:cs typeface="Century Gothic"/>
              </a:rPr>
              <a:t> </a:t>
            </a:r>
            <a:r>
              <a:rPr sz="600" u="sng" spc="-25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2"/>
              </a:rPr>
              <a:t>https://  </a:t>
            </a:r>
            <a:r>
              <a:rPr sz="600" u="sng" spc="-4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2"/>
              </a:rPr>
              <a:t>wwwn.cdc.gov/nndss/conditions/  </a:t>
            </a:r>
            <a:r>
              <a:rPr sz="600" u="sng" spc="-15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2"/>
              </a:rPr>
              <a:t>hepatitis-b-perinatal-virus-infection/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91155" y="9477019"/>
            <a:ext cx="97599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600" spc="-45" dirty="0">
                <a:latin typeface="Century Gothic"/>
                <a:cs typeface="Century Gothic"/>
              </a:rPr>
              <a:t>—: </a:t>
            </a:r>
            <a:r>
              <a:rPr sz="600" spc="-35" dirty="0">
                <a:latin typeface="Century Gothic"/>
                <a:cs typeface="Century Gothic"/>
              </a:rPr>
              <a:t>No </a:t>
            </a:r>
            <a:r>
              <a:rPr sz="600" spc="-30" dirty="0">
                <a:latin typeface="Century Gothic"/>
                <a:cs typeface="Century Gothic"/>
              </a:rPr>
              <a:t>reported </a:t>
            </a:r>
            <a:r>
              <a:rPr sz="600" spc="-40" dirty="0">
                <a:latin typeface="Century Gothic"/>
                <a:cs typeface="Century Gothic"/>
              </a:rPr>
              <a:t>cases. </a:t>
            </a:r>
            <a:r>
              <a:rPr sz="600" spc="-10" dirty="0">
                <a:latin typeface="Century Gothic"/>
                <a:cs typeface="Century Gothic"/>
              </a:rPr>
              <a:t>The  </a:t>
            </a:r>
            <a:r>
              <a:rPr sz="600" spc="-25" dirty="0">
                <a:latin typeface="Century Gothic"/>
                <a:cs typeface="Century Gothic"/>
              </a:rPr>
              <a:t>reporting </a:t>
            </a:r>
            <a:r>
              <a:rPr sz="600" spc="-15" dirty="0">
                <a:latin typeface="Century Gothic"/>
                <a:cs typeface="Century Gothic"/>
              </a:rPr>
              <a:t>jurisdiction </a:t>
            </a:r>
            <a:r>
              <a:rPr sz="600" spc="-40" dirty="0">
                <a:latin typeface="Century Gothic"/>
                <a:cs typeface="Century Gothic"/>
              </a:rPr>
              <a:t>did</a:t>
            </a:r>
            <a:r>
              <a:rPr sz="600" spc="-125" dirty="0">
                <a:latin typeface="Century Gothic"/>
                <a:cs typeface="Century Gothic"/>
              </a:rPr>
              <a:t> </a:t>
            </a:r>
            <a:r>
              <a:rPr sz="600" spc="-25" dirty="0">
                <a:latin typeface="Century Gothic"/>
                <a:cs typeface="Century Gothic"/>
              </a:rPr>
              <a:t>not  </a:t>
            </a:r>
            <a:r>
              <a:rPr sz="600" spc="-10" dirty="0">
                <a:latin typeface="Century Gothic"/>
                <a:cs typeface="Century Gothic"/>
              </a:rPr>
              <a:t>submit </a:t>
            </a:r>
            <a:r>
              <a:rPr sz="600" spc="-50" dirty="0">
                <a:latin typeface="Century Gothic"/>
                <a:cs typeface="Century Gothic"/>
              </a:rPr>
              <a:t>any </a:t>
            </a:r>
            <a:r>
              <a:rPr sz="600" spc="-40" dirty="0">
                <a:latin typeface="Century Gothic"/>
                <a:cs typeface="Century Gothic"/>
              </a:rPr>
              <a:t>cases </a:t>
            </a:r>
            <a:r>
              <a:rPr sz="600" spc="-20" dirty="0">
                <a:latin typeface="Century Gothic"/>
                <a:cs typeface="Century Gothic"/>
              </a:rPr>
              <a:t>to</a:t>
            </a:r>
            <a:r>
              <a:rPr sz="600" spc="-55" dirty="0">
                <a:latin typeface="Century Gothic"/>
                <a:cs typeface="Century Gothic"/>
              </a:rPr>
              <a:t> </a:t>
            </a:r>
            <a:r>
              <a:rPr sz="600" spc="-85" dirty="0">
                <a:latin typeface="Century Gothic"/>
                <a:cs typeface="Century Gothic"/>
              </a:rPr>
              <a:t>CDC.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89575" y="9578517"/>
            <a:ext cx="450215" cy="22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600" spc="-10" dirty="0">
                <a:latin typeface="Century Gothic"/>
                <a:cs typeface="Century Gothic"/>
              </a:rPr>
              <a:t>The </a:t>
            </a:r>
            <a:r>
              <a:rPr sz="600" spc="-60" dirty="0">
                <a:latin typeface="Century Gothic"/>
                <a:cs typeface="Century Gothic"/>
              </a:rPr>
              <a:t>data</a:t>
            </a:r>
            <a:r>
              <a:rPr sz="600" spc="-120" dirty="0">
                <a:latin typeface="Century Gothic"/>
                <a:cs typeface="Century Gothic"/>
              </a:rPr>
              <a:t> </a:t>
            </a:r>
            <a:r>
              <a:rPr sz="600" spc="-45" dirty="0">
                <a:latin typeface="Century Gothic"/>
                <a:cs typeface="Century Gothic"/>
              </a:rPr>
              <a:t>are  </a:t>
            </a:r>
            <a:r>
              <a:rPr sz="600" spc="-50" dirty="0">
                <a:latin typeface="Century Gothic"/>
                <a:cs typeface="Century Gothic"/>
              </a:rPr>
              <a:t>unavailable.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61003" y="9487230"/>
            <a:ext cx="204851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25" dirty="0">
                <a:latin typeface="Century Gothic"/>
                <a:cs typeface="Century Gothic"/>
              </a:rPr>
              <a:t>N: </a:t>
            </a:r>
            <a:r>
              <a:rPr sz="600" spc="-20" dirty="0">
                <a:latin typeface="Century Gothic"/>
                <a:cs typeface="Century Gothic"/>
              </a:rPr>
              <a:t>Not </a:t>
            </a:r>
            <a:r>
              <a:rPr sz="600" spc="-35" dirty="0">
                <a:latin typeface="Century Gothic"/>
                <a:cs typeface="Century Gothic"/>
              </a:rPr>
              <a:t>reportable. </a:t>
            </a:r>
            <a:r>
              <a:rPr sz="600" spc="-10" dirty="0">
                <a:latin typeface="Century Gothic"/>
                <a:cs typeface="Century Gothic"/>
              </a:rPr>
              <a:t>The </a:t>
            </a:r>
            <a:r>
              <a:rPr sz="600" spc="-30" dirty="0">
                <a:latin typeface="Century Gothic"/>
                <a:cs typeface="Century Gothic"/>
              </a:rPr>
              <a:t>disease </a:t>
            </a:r>
            <a:r>
              <a:rPr sz="600" dirty="0">
                <a:latin typeface="Century Gothic"/>
                <a:cs typeface="Century Gothic"/>
              </a:rPr>
              <a:t>or </a:t>
            </a:r>
            <a:r>
              <a:rPr sz="600" spc="-35" dirty="0">
                <a:latin typeface="Century Gothic"/>
                <a:cs typeface="Century Gothic"/>
              </a:rPr>
              <a:t>condition </a:t>
            </a:r>
            <a:r>
              <a:rPr sz="600" spc="-5" dirty="0">
                <a:latin typeface="Century Gothic"/>
                <a:cs typeface="Century Gothic"/>
              </a:rPr>
              <a:t>U:</a:t>
            </a:r>
            <a:r>
              <a:rPr sz="600" spc="-100" dirty="0">
                <a:latin typeface="Century Gothic"/>
                <a:cs typeface="Century Gothic"/>
              </a:rPr>
              <a:t> </a:t>
            </a:r>
            <a:r>
              <a:rPr sz="600" spc="-45" dirty="0">
                <a:latin typeface="Century Gothic"/>
                <a:cs typeface="Century Gothic"/>
              </a:rPr>
              <a:t>Unavailable.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61003" y="9578702"/>
            <a:ext cx="1325245" cy="22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11000"/>
              </a:lnSpc>
              <a:spcBef>
                <a:spcPts val="100"/>
              </a:spcBef>
            </a:pPr>
            <a:r>
              <a:rPr sz="600" spc="-30" dirty="0">
                <a:latin typeface="Century Gothic"/>
                <a:cs typeface="Century Gothic"/>
              </a:rPr>
              <a:t>was </a:t>
            </a:r>
            <a:r>
              <a:rPr sz="600" spc="-20" dirty="0">
                <a:latin typeface="Century Gothic"/>
                <a:cs typeface="Century Gothic"/>
              </a:rPr>
              <a:t>not </a:t>
            </a:r>
            <a:r>
              <a:rPr sz="600" spc="-30" dirty="0">
                <a:latin typeface="Century Gothic"/>
                <a:cs typeface="Century Gothic"/>
              </a:rPr>
              <a:t>reportable </a:t>
            </a:r>
            <a:r>
              <a:rPr sz="600" spc="-40" dirty="0">
                <a:latin typeface="Century Gothic"/>
                <a:cs typeface="Century Gothic"/>
              </a:rPr>
              <a:t>by </a:t>
            </a:r>
            <a:r>
              <a:rPr sz="600" spc="-50" dirty="0">
                <a:latin typeface="Century Gothic"/>
                <a:cs typeface="Century Gothic"/>
              </a:rPr>
              <a:t>law, </a:t>
            </a:r>
            <a:r>
              <a:rPr sz="600" spc="-25" dirty="0">
                <a:latin typeface="Century Gothic"/>
                <a:cs typeface="Century Gothic"/>
              </a:rPr>
              <a:t>statue, </a:t>
            </a:r>
            <a:r>
              <a:rPr sz="600" spc="-5" dirty="0">
                <a:latin typeface="Century Gothic"/>
                <a:cs typeface="Century Gothic"/>
              </a:rPr>
              <a:t>or  </a:t>
            </a:r>
            <a:r>
              <a:rPr sz="600" spc="-30" dirty="0">
                <a:latin typeface="Century Gothic"/>
                <a:cs typeface="Century Gothic"/>
              </a:rPr>
              <a:t>regulation </a:t>
            </a:r>
            <a:r>
              <a:rPr sz="600" spc="-5" dirty="0">
                <a:latin typeface="Century Gothic"/>
                <a:cs typeface="Century Gothic"/>
              </a:rPr>
              <a:t>in </a:t>
            </a:r>
            <a:r>
              <a:rPr sz="600" spc="-30" dirty="0">
                <a:latin typeface="Century Gothic"/>
                <a:cs typeface="Century Gothic"/>
              </a:rPr>
              <a:t>the </a:t>
            </a:r>
            <a:r>
              <a:rPr sz="600" spc="-20" dirty="0">
                <a:latin typeface="Century Gothic"/>
                <a:cs typeface="Century Gothic"/>
              </a:rPr>
              <a:t>reporting</a:t>
            </a:r>
            <a:r>
              <a:rPr sz="600" spc="-60" dirty="0">
                <a:latin typeface="Century Gothic"/>
                <a:cs typeface="Century Gothic"/>
              </a:rPr>
              <a:t> </a:t>
            </a:r>
            <a:r>
              <a:rPr sz="600" spc="-15" dirty="0">
                <a:latin typeface="Century Gothic"/>
                <a:cs typeface="Century Gothic"/>
              </a:rPr>
              <a:t>jurisdiction.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9107" y="338226"/>
            <a:ext cx="6812915" cy="883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29379">
              <a:lnSpc>
                <a:spcPct val="100000"/>
              </a:lnSpc>
              <a:spcBef>
                <a:spcPts val="100"/>
              </a:spcBef>
              <a:tabLst>
                <a:tab pos="5574030" algn="l"/>
              </a:tabLst>
            </a:pPr>
            <a:r>
              <a:rPr sz="1200" b="1" spc="105" dirty="0">
                <a:solidFill>
                  <a:srgbClr val="8C268A"/>
                </a:solidFill>
                <a:latin typeface="Trebuchet MS"/>
                <a:cs typeface="Trebuchet MS"/>
              </a:rPr>
              <a:t>VIRA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L</a:t>
            </a:r>
            <a:r>
              <a:rPr sz="1200" b="1" spc="-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1200" b="1" spc="125" dirty="0">
                <a:solidFill>
                  <a:srgbClr val="8C268A"/>
                </a:solidFill>
                <a:latin typeface="Trebuchet MS"/>
                <a:cs typeface="Trebuchet MS"/>
              </a:rPr>
              <a:t>HE</a:t>
            </a:r>
            <a:r>
              <a:rPr sz="1200" b="1" spc="70" dirty="0">
                <a:solidFill>
                  <a:srgbClr val="8C268A"/>
                </a:solidFill>
                <a:latin typeface="Trebuchet MS"/>
                <a:cs typeface="Trebuchet MS"/>
              </a:rPr>
              <a:t>P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A</a:t>
            </a:r>
            <a:r>
              <a:rPr sz="1200" b="1" spc="80" dirty="0">
                <a:solidFill>
                  <a:srgbClr val="8C268A"/>
                </a:solidFill>
                <a:latin typeface="Trebuchet MS"/>
                <a:cs typeface="Trebuchet MS"/>
              </a:rPr>
              <a:t>TITI</a:t>
            </a:r>
            <a:r>
              <a:rPr sz="1200" b="1" spc="25" dirty="0">
                <a:solidFill>
                  <a:srgbClr val="8C268A"/>
                </a:solidFill>
                <a:latin typeface="Trebuchet MS"/>
                <a:cs typeface="Trebuchet MS"/>
              </a:rPr>
              <a:t>S</a:t>
            </a:r>
            <a:r>
              <a:rPr sz="1200" b="1" dirty="0">
                <a:solidFill>
                  <a:srgbClr val="8C268A"/>
                </a:solidFill>
                <a:latin typeface="Trebuchet MS"/>
                <a:cs typeface="Trebuchet MS"/>
              </a:rPr>
              <a:t>	</a:t>
            </a:r>
            <a:r>
              <a:rPr sz="1200" spc="175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1200" spc="160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1200" spc="80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165735">
              <a:lnSpc>
                <a:spcPct val="107200"/>
              </a:lnSpc>
            </a:pPr>
            <a:r>
              <a:rPr sz="1400" b="1" spc="-90" dirty="0">
                <a:solidFill>
                  <a:srgbClr val="005E6E"/>
                </a:solidFill>
                <a:latin typeface="Lucida Sans"/>
                <a:cs typeface="Lucida Sans"/>
              </a:rPr>
              <a:t>Table</a:t>
            </a:r>
            <a:r>
              <a:rPr sz="1400" b="1" spc="-145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005E6E"/>
                </a:solidFill>
                <a:latin typeface="Lucida Sans"/>
                <a:cs typeface="Lucida Sans"/>
              </a:rPr>
              <a:t>2.4.</a:t>
            </a:r>
            <a:r>
              <a:rPr sz="1400" b="1" spc="-140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-55" dirty="0">
                <a:solidFill>
                  <a:srgbClr val="8C268A"/>
                </a:solidFill>
                <a:latin typeface="Lucida Sans"/>
                <a:cs typeface="Lucida Sans"/>
              </a:rPr>
              <a:t>Number</a:t>
            </a:r>
            <a:r>
              <a:rPr sz="1400" b="1" spc="-17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1400" b="1" spc="-17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8C268A"/>
                </a:solidFill>
                <a:latin typeface="Lucida Sans"/>
                <a:cs typeface="Lucida Sans"/>
              </a:rPr>
              <a:t>newly</a:t>
            </a:r>
            <a:r>
              <a:rPr sz="1400" b="1" spc="-16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A"/>
                </a:solidFill>
                <a:latin typeface="Lucida Sans"/>
                <a:cs typeface="Lucida Sans"/>
              </a:rPr>
              <a:t>reported</a:t>
            </a:r>
            <a:r>
              <a:rPr sz="1400" b="1" spc="-16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70" dirty="0">
                <a:solidFill>
                  <a:srgbClr val="8C268A"/>
                </a:solidFill>
                <a:latin typeface="Lucida Sans"/>
                <a:cs typeface="Lucida Sans"/>
              </a:rPr>
              <a:t>cases*</a:t>
            </a:r>
            <a:r>
              <a:rPr sz="1400" b="1" spc="-17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1400" b="1" spc="-19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8C268A"/>
                </a:solidFill>
                <a:latin typeface="Lucida Sans"/>
                <a:cs typeface="Lucida Sans"/>
              </a:rPr>
              <a:t>perinatal</a:t>
            </a:r>
            <a:r>
              <a:rPr sz="1400" b="1" spc="-16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1400" b="1" spc="-17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55" dirty="0">
                <a:solidFill>
                  <a:srgbClr val="8C268A"/>
                </a:solidFill>
                <a:latin typeface="Lucida Sans"/>
                <a:cs typeface="Lucida Sans"/>
              </a:rPr>
              <a:t>B,</a:t>
            </a:r>
            <a:r>
              <a:rPr sz="1400" b="1" spc="-16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8C268A"/>
                </a:solidFill>
                <a:latin typeface="Lucida Sans"/>
                <a:cs typeface="Lucida Sans"/>
              </a:rPr>
              <a:t>by</a:t>
            </a:r>
            <a:r>
              <a:rPr sz="1400" b="1" spc="-19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15" dirty="0">
                <a:solidFill>
                  <a:srgbClr val="8C268A"/>
                </a:solidFill>
                <a:latin typeface="Lucida Sans"/>
                <a:cs typeface="Lucida Sans"/>
              </a:rPr>
              <a:t>state</a:t>
            </a:r>
            <a:r>
              <a:rPr sz="1400" b="1" spc="-16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50" dirty="0">
                <a:solidFill>
                  <a:srgbClr val="8C268A"/>
                </a:solidFill>
                <a:latin typeface="Lucida Sans"/>
                <a:cs typeface="Lucida Sans"/>
              </a:rPr>
              <a:t>or  </a:t>
            </a:r>
            <a:r>
              <a:rPr sz="1400" b="1" spc="-45" dirty="0">
                <a:solidFill>
                  <a:srgbClr val="8C268A"/>
                </a:solidFill>
                <a:latin typeface="Lucida Sans"/>
                <a:cs typeface="Lucida Sans"/>
              </a:rPr>
              <a:t>jurisdiction</a:t>
            </a:r>
            <a:r>
              <a:rPr sz="1400" b="1" spc="-15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A"/>
                </a:solidFill>
                <a:latin typeface="Lucida Sans"/>
                <a:cs typeface="Lucida Sans"/>
              </a:rPr>
              <a:t>—</a:t>
            </a:r>
            <a:r>
              <a:rPr sz="1400" b="1" spc="-14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Lucida Sans"/>
                <a:cs typeface="Lucida Sans"/>
              </a:rPr>
              <a:t>United</a:t>
            </a:r>
            <a:r>
              <a:rPr sz="1400" b="1" spc="-14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15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1400" b="1" spc="-14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A"/>
                </a:solidFill>
                <a:latin typeface="Lucida Sans"/>
                <a:cs typeface="Lucida Sans"/>
              </a:rPr>
              <a:t>2018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81841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57596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06086" y="49893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30330" y="46662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56298" y="317179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72535" y="336732"/>
            <a:ext cx="168107" cy="2028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56302" y="317186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201</Words>
  <Application>Microsoft Office PowerPoint</Application>
  <PresentationFormat>Custom</PresentationFormat>
  <Paragraphs>115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Lucida Sans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Table 2.4. Number of newly reported cases of perinatal hepatitis B, by state or jurisdiction — United States, 2018</dc:subject>
  <dc:creator>HHS / CDC / DDID / NCHHSTP / DVH</dc:creator>
  <cp:lastModifiedBy>Peterson, Paul (CDC/DDID/NCHHSTP/DVH) (CTR)</cp:lastModifiedBy>
  <cp:revision>1</cp:revision>
  <dcterms:created xsi:type="dcterms:W3CDTF">2020-07-21T17:30:00Z</dcterms:created>
  <dcterms:modified xsi:type="dcterms:W3CDTF">2020-07-21T17:30:11Z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