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507871"/>
            <a:ext cx="7023100" cy="4658995"/>
          </a:xfrm>
          <a:custGeom>
            <a:avLst/>
            <a:gdLst/>
            <a:ahLst/>
            <a:cxnLst/>
            <a:rect l="l" t="t" r="r" b="b"/>
            <a:pathLst>
              <a:path w="7023100" h="4658995">
                <a:moveTo>
                  <a:pt x="0" y="0"/>
                </a:moveTo>
                <a:lnTo>
                  <a:pt x="7022592" y="0"/>
                </a:lnTo>
                <a:lnTo>
                  <a:pt x="7022592" y="4658868"/>
                </a:lnTo>
                <a:lnTo>
                  <a:pt x="0" y="46588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wonder/help/mcd.html" TargetMode="External"/><Relationship Id="rId2" Type="http://schemas.openxmlformats.org/officeDocument/2006/relationships/hyperlink" Target="http://wonder.cdc.gov/mcd-icd10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591310"/>
          <a:ext cx="6861802" cy="4493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6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83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2075" marR="88900" indent="1587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Demographic  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cha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eri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tic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27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203200" algn="r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7470" indent="91440">
                        <a:lnSpc>
                          <a:spcPct val="104200"/>
                        </a:lnSpc>
                        <a:spcBef>
                          <a:spcPts val="455"/>
                        </a:spcBef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78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203200" algn="r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7470" indent="91440">
                        <a:lnSpc>
                          <a:spcPct val="104200"/>
                        </a:lnSpc>
                        <a:spcBef>
                          <a:spcPts val="455"/>
                        </a:spcBef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78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7470" indent="91440">
                        <a:lnSpc>
                          <a:spcPct val="104200"/>
                        </a:lnSpc>
                        <a:spcBef>
                          <a:spcPts val="455"/>
                        </a:spcBef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78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R="203200" algn="r">
                        <a:lnSpc>
                          <a:spcPct val="100000"/>
                        </a:lnSpc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77470" indent="91440">
                        <a:lnSpc>
                          <a:spcPct val="104200"/>
                        </a:lnSpc>
                        <a:spcBef>
                          <a:spcPts val="455"/>
                        </a:spcBef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78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73660" indent="91440">
                        <a:lnSpc>
                          <a:spcPct val="104200"/>
                        </a:lnSpc>
                        <a:spcBef>
                          <a:spcPts val="455"/>
                        </a:spcBef>
                      </a:pPr>
                      <a:r>
                        <a:rPr sz="80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 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800" b="1" spc="-8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7785" marB="0">
                    <a:lnL w="952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98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group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0–44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7810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7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7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7810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00660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baseline="30864" dirty="0"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45–64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(0.03-0.06)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(0.02-0.04)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(0.03-0.06)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(0.03-0.06)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(0.07-0.11)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40" dirty="0">
                          <a:latin typeface="Arial"/>
                          <a:cs typeface="Arial"/>
                        </a:rPr>
                        <a:t>65+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0.08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(0.06-0.11)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0.08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(0.05-0.11)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(0.04-0.09)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47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(0.07-0.12)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0.13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(0.10-0.16)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3340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White,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(0.00-0.01)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0.06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(0.05-0.07)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25" dirty="0">
                          <a:latin typeface="Arial"/>
                          <a:cs typeface="Arial"/>
                        </a:rPr>
                        <a:t>Other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20833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241935" algn="r">
                        <a:lnSpc>
                          <a:spcPct val="100000"/>
                        </a:lnSpc>
                      </a:pPr>
                      <a:r>
                        <a:rPr sz="1200" b="1" baseline="-1736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dirty="0"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spc="-15" baseline="-1736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450" b="1" spc="-10" dirty="0">
                          <a:latin typeface="Arial"/>
                          <a:cs typeface="Arial"/>
                        </a:rPr>
                        <a:t>¶</a:t>
                      </a:r>
                      <a:endParaRPr sz="45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0.07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(0.06-0.08)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(0.00-0.01)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(0.01-0.02)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47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0.00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(0.00-0.00)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0.02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(0.02-0.03)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5E6E"/>
                      </a:solidFill>
                      <a:prstDash val="solid"/>
                    </a:lnL>
                    <a:lnB w="19050">
                      <a:solidFill>
                        <a:srgbClr val="005E6E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800" b="1" spc="10" dirty="0">
                          <a:latin typeface="Century Gothic"/>
                          <a:cs typeface="Century Gothic"/>
                        </a:rPr>
                        <a:t>Overall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entury Gothic"/>
                          <a:cs typeface="Century Gothic"/>
                        </a:rPr>
                        <a:t>76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800" b="1" spc="20" dirty="0">
                          <a:latin typeface="Century Gothic"/>
                          <a:cs typeface="Century Gothic"/>
                        </a:rPr>
                        <a:t>0.02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Century Gothic"/>
                          <a:cs typeface="Century Gothic"/>
                        </a:rPr>
                        <a:t>(0.02-0.03)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175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entury Gothic"/>
                          <a:cs typeface="Century Gothic"/>
                        </a:rPr>
                        <a:t>67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800" b="1" spc="20" dirty="0">
                          <a:latin typeface="Century Gothic"/>
                          <a:cs typeface="Century Gothic"/>
                        </a:rPr>
                        <a:t>0.01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Century Gothic"/>
                          <a:cs typeface="Century Gothic"/>
                        </a:rPr>
                        <a:t>(0.01-0.02)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239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latin typeface="Century Gothic"/>
                          <a:cs typeface="Century Gothic"/>
                        </a:rPr>
                        <a:t>70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800" b="1" spc="20" dirty="0">
                          <a:latin typeface="Century Gothic"/>
                          <a:cs typeface="Century Gothic"/>
                        </a:rPr>
                        <a:t>0.01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Century Gothic"/>
                          <a:cs typeface="Century Gothic"/>
                        </a:rPr>
                        <a:t>(0.00-0.02)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239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22796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Century Gothic"/>
                          <a:cs typeface="Century Gothic"/>
                        </a:rPr>
                        <a:t>91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800" b="1" spc="20" dirty="0">
                          <a:latin typeface="Century Gothic"/>
                          <a:cs typeface="Century Gothic"/>
                        </a:rPr>
                        <a:t>0.02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Century Gothic"/>
                          <a:cs typeface="Century Gothic"/>
                        </a:rPr>
                        <a:t>(0.02-0.03)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239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25" dirty="0">
                          <a:latin typeface="Century Gothic"/>
                          <a:cs typeface="Century Gothic"/>
                        </a:rPr>
                        <a:t>171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800" b="1" spc="20" dirty="0">
                          <a:latin typeface="Century Gothic"/>
                          <a:cs typeface="Century Gothic"/>
                        </a:rPr>
                        <a:t>0.05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15" dirty="0">
                          <a:latin typeface="Century Gothic"/>
                          <a:cs typeface="Century Gothic"/>
                        </a:rPr>
                        <a:t>(0.04-0.06)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72390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9050">
                      <a:solidFill>
                        <a:srgbClr val="005E6E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6269456"/>
            <a:ext cx="688340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0335">
              <a:lnSpc>
                <a:spcPct val="107200"/>
              </a:lnSpc>
              <a:spcBef>
                <a:spcPts val="100"/>
              </a:spcBef>
            </a:pPr>
            <a:r>
              <a:rPr sz="700" spc="-15" dirty="0">
                <a:latin typeface="Lucida Sans"/>
                <a:cs typeface="Lucida Sans"/>
              </a:rPr>
              <a:t>Source: </a:t>
            </a:r>
            <a:r>
              <a:rPr sz="700" spc="-50" dirty="0">
                <a:latin typeface="Lucida Sans"/>
                <a:cs typeface="Lucida Sans"/>
              </a:rPr>
              <a:t>CDC, </a:t>
            </a:r>
            <a:r>
              <a:rPr sz="700" spc="-20" dirty="0">
                <a:latin typeface="Lucida Sans"/>
                <a:cs typeface="Lucida Sans"/>
              </a:rPr>
              <a:t>National </a:t>
            </a:r>
            <a:r>
              <a:rPr sz="700" spc="-15" dirty="0">
                <a:latin typeface="Lucida Sans"/>
                <a:cs typeface="Lucida Sans"/>
              </a:rPr>
              <a:t>Center for Health Statistics, Multiple </a:t>
            </a:r>
            <a:r>
              <a:rPr sz="700" spc="-25" dirty="0">
                <a:latin typeface="Lucida Sans"/>
                <a:cs typeface="Lucida Sans"/>
              </a:rPr>
              <a:t>Cause </a:t>
            </a:r>
            <a:r>
              <a:rPr sz="700" spc="-15" dirty="0">
                <a:latin typeface="Lucida Sans"/>
                <a:cs typeface="Lucida Sans"/>
              </a:rPr>
              <a:t>of Death </a:t>
            </a:r>
            <a:r>
              <a:rPr sz="700" spc="-10" dirty="0">
                <a:latin typeface="Lucida Sans"/>
                <a:cs typeface="Lucida Sans"/>
              </a:rPr>
              <a:t>1999–2018 </a:t>
            </a:r>
            <a:r>
              <a:rPr sz="700" spc="-25" dirty="0">
                <a:latin typeface="Lucida Sans"/>
                <a:cs typeface="Lucida Sans"/>
              </a:rPr>
              <a:t>on </a:t>
            </a:r>
            <a:r>
              <a:rPr sz="700" spc="-45" dirty="0">
                <a:latin typeface="Lucida Sans"/>
                <a:cs typeface="Lucida Sans"/>
              </a:rPr>
              <a:t>CDC </a:t>
            </a:r>
            <a:r>
              <a:rPr sz="700" spc="15" dirty="0">
                <a:latin typeface="Lucida Sans"/>
                <a:cs typeface="Lucida Sans"/>
              </a:rPr>
              <a:t>WONDER </a:t>
            </a:r>
            <a:r>
              <a:rPr sz="700" spc="-25" dirty="0">
                <a:latin typeface="Lucida Sans"/>
                <a:cs typeface="Lucida Sans"/>
              </a:rPr>
              <a:t>Online </a:t>
            </a:r>
            <a:r>
              <a:rPr sz="700" spc="-20" dirty="0">
                <a:latin typeface="Lucida Sans"/>
                <a:cs typeface="Lucida Sans"/>
              </a:rPr>
              <a:t>Database. Data </a:t>
            </a:r>
            <a:r>
              <a:rPr sz="700" spc="-15" dirty="0">
                <a:latin typeface="Lucida Sans"/>
                <a:cs typeface="Lucida Sans"/>
              </a:rPr>
              <a:t>are from </a:t>
            </a:r>
            <a:r>
              <a:rPr sz="700" spc="-10" dirty="0">
                <a:latin typeface="Lucida Sans"/>
                <a:cs typeface="Lucida Sans"/>
              </a:rPr>
              <a:t>the 2014–2018 </a:t>
            </a:r>
            <a:r>
              <a:rPr sz="700" spc="-15" dirty="0">
                <a:latin typeface="Lucida Sans"/>
                <a:cs typeface="Lucida Sans"/>
              </a:rPr>
              <a:t>Multiple  </a:t>
            </a:r>
            <a:r>
              <a:rPr sz="700" spc="-25" dirty="0">
                <a:latin typeface="Lucida Sans"/>
                <a:cs typeface="Lucida Sans"/>
              </a:rPr>
              <a:t>Cause </a:t>
            </a:r>
            <a:r>
              <a:rPr sz="700" spc="-15" dirty="0">
                <a:latin typeface="Lucida Sans"/>
                <a:cs typeface="Lucida Sans"/>
              </a:rPr>
              <a:t>of Death </a:t>
            </a:r>
            <a:r>
              <a:rPr sz="700" spc="-20" dirty="0">
                <a:latin typeface="Lucida Sans"/>
                <a:cs typeface="Lucida Sans"/>
              </a:rPr>
              <a:t>files </a:t>
            </a:r>
            <a:r>
              <a:rPr sz="700" spc="-15" dirty="0">
                <a:latin typeface="Lucida Sans"/>
                <a:cs typeface="Lucida Sans"/>
              </a:rPr>
              <a:t>and are based </a:t>
            </a:r>
            <a:r>
              <a:rPr sz="700" spc="-25" dirty="0">
                <a:latin typeface="Lucida Sans"/>
                <a:cs typeface="Lucida Sans"/>
              </a:rPr>
              <a:t>on </a:t>
            </a:r>
            <a:r>
              <a:rPr sz="700" spc="-20" dirty="0">
                <a:latin typeface="Lucida Sans"/>
                <a:cs typeface="Lucida Sans"/>
              </a:rPr>
              <a:t>information </a:t>
            </a:r>
            <a:r>
              <a:rPr sz="700" spc="-15" dirty="0">
                <a:latin typeface="Lucida Sans"/>
                <a:cs typeface="Lucida Sans"/>
              </a:rPr>
              <a:t>from </a:t>
            </a:r>
            <a:r>
              <a:rPr sz="700" spc="-30" dirty="0">
                <a:latin typeface="Lucida Sans"/>
                <a:cs typeface="Lucida Sans"/>
              </a:rPr>
              <a:t>all </a:t>
            </a:r>
            <a:r>
              <a:rPr sz="700" spc="-10" dirty="0">
                <a:latin typeface="Lucida Sans"/>
                <a:cs typeface="Lucida Sans"/>
              </a:rPr>
              <a:t>death </a:t>
            </a:r>
            <a:r>
              <a:rPr sz="700" spc="-15" dirty="0">
                <a:latin typeface="Lucida Sans"/>
                <a:cs typeface="Lucida Sans"/>
              </a:rPr>
              <a:t>certificates </a:t>
            </a:r>
            <a:r>
              <a:rPr sz="700" spc="-20" dirty="0">
                <a:latin typeface="Lucida Sans"/>
                <a:cs typeface="Lucida Sans"/>
              </a:rPr>
              <a:t>filed </a:t>
            </a:r>
            <a:r>
              <a:rPr sz="700" spc="-30" dirty="0">
                <a:latin typeface="Lucida Sans"/>
                <a:cs typeface="Lucida Sans"/>
              </a:rPr>
              <a:t>in </a:t>
            </a:r>
            <a:r>
              <a:rPr sz="700" spc="-10" dirty="0">
                <a:latin typeface="Lucida Sans"/>
                <a:cs typeface="Lucida Sans"/>
              </a:rPr>
              <a:t>the </a:t>
            </a:r>
            <a:r>
              <a:rPr sz="700" spc="-20" dirty="0">
                <a:latin typeface="Lucida Sans"/>
                <a:cs typeface="Lucida Sans"/>
              </a:rPr>
              <a:t>vital records </a:t>
            </a:r>
            <a:r>
              <a:rPr sz="700" spc="-15" dirty="0">
                <a:latin typeface="Lucida Sans"/>
                <a:cs typeface="Lucida Sans"/>
              </a:rPr>
              <a:t>offices of </a:t>
            </a:r>
            <a:r>
              <a:rPr sz="700" spc="-10" dirty="0">
                <a:latin typeface="Lucida Sans"/>
                <a:cs typeface="Lucida Sans"/>
              </a:rPr>
              <a:t>the fifty states </a:t>
            </a:r>
            <a:r>
              <a:rPr sz="700" spc="-15" dirty="0">
                <a:latin typeface="Lucida Sans"/>
                <a:cs typeface="Lucida Sans"/>
              </a:rPr>
              <a:t>and </a:t>
            </a:r>
            <a:r>
              <a:rPr sz="700" spc="-10" dirty="0">
                <a:latin typeface="Lucida Sans"/>
                <a:cs typeface="Lucida Sans"/>
              </a:rPr>
              <a:t>the </a:t>
            </a:r>
            <a:r>
              <a:rPr sz="700" spc="-20" dirty="0">
                <a:latin typeface="Lucida Sans"/>
                <a:cs typeface="Lucida Sans"/>
              </a:rPr>
              <a:t>District </a:t>
            </a:r>
            <a:r>
              <a:rPr sz="700" spc="-15" dirty="0">
                <a:latin typeface="Lucida Sans"/>
                <a:cs typeface="Lucida Sans"/>
              </a:rPr>
              <a:t>of </a:t>
            </a:r>
            <a:r>
              <a:rPr sz="700" spc="-25" dirty="0">
                <a:latin typeface="Lucida Sans"/>
                <a:cs typeface="Lucida Sans"/>
              </a:rPr>
              <a:t>Columbia </a:t>
            </a:r>
            <a:r>
              <a:rPr sz="700" spc="-20" dirty="0">
                <a:latin typeface="Lucida Sans"/>
                <a:cs typeface="Lucida Sans"/>
              </a:rPr>
              <a:t>through  </a:t>
            </a:r>
            <a:r>
              <a:rPr sz="700" spc="-10" dirty="0">
                <a:latin typeface="Lucida Sans"/>
                <a:cs typeface="Lucida Sans"/>
              </a:rPr>
              <a:t>the </a:t>
            </a:r>
            <a:r>
              <a:rPr sz="700" spc="-20" dirty="0">
                <a:latin typeface="Lucida Sans"/>
                <a:cs typeface="Lucida Sans"/>
              </a:rPr>
              <a:t>Vital </a:t>
            </a:r>
            <a:r>
              <a:rPr sz="700" spc="-10" dirty="0">
                <a:latin typeface="Lucida Sans"/>
                <a:cs typeface="Lucida Sans"/>
              </a:rPr>
              <a:t>Statistics </a:t>
            </a:r>
            <a:r>
              <a:rPr sz="700" spc="-20" dirty="0">
                <a:latin typeface="Lucida Sans"/>
                <a:cs typeface="Lucida Sans"/>
              </a:rPr>
              <a:t>Cooperative </a:t>
            </a:r>
            <a:r>
              <a:rPr sz="700" spc="-10" dirty="0">
                <a:latin typeface="Lucida Sans"/>
                <a:cs typeface="Lucida Sans"/>
              </a:rPr>
              <a:t>Program. </a:t>
            </a:r>
            <a:r>
              <a:rPr sz="700" spc="-20" dirty="0">
                <a:latin typeface="Lucida Sans"/>
                <a:cs typeface="Lucida Sans"/>
              </a:rPr>
              <a:t>Deaths </a:t>
            </a:r>
            <a:r>
              <a:rPr sz="700" spc="-15" dirty="0">
                <a:latin typeface="Lucida Sans"/>
                <a:cs typeface="Lucida Sans"/>
              </a:rPr>
              <a:t>of </a:t>
            </a:r>
            <a:r>
              <a:rPr sz="700" spc="-20" dirty="0">
                <a:latin typeface="Lucida Sans"/>
                <a:cs typeface="Lucida Sans"/>
              </a:rPr>
              <a:t>nonresidents </a:t>
            </a:r>
            <a:r>
              <a:rPr sz="700" spc="-45" dirty="0">
                <a:latin typeface="Lucida Sans"/>
                <a:cs typeface="Lucida Sans"/>
              </a:rPr>
              <a:t>(e.g., </a:t>
            </a:r>
            <a:r>
              <a:rPr sz="700" spc="-20" dirty="0">
                <a:latin typeface="Lucida Sans"/>
                <a:cs typeface="Lucida Sans"/>
              </a:rPr>
              <a:t>nonresident </a:t>
            </a:r>
            <a:r>
              <a:rPr sz="700" spc="-30" dirty="0">
                <a:latin typeface="Lucida Sans"/>
                <a:cs typeface="Lucida Sans"/>
              </a:rPr>
              <a:t>aliens, </a:t>
            </a:r>
            <a:r>
              <a:rPr sz="700" spc="-20" dirty="0">
                <a:latin typeface="Lucida Sans"/>
                <a:cs typeface="Lucida Sans"/>
              </a:rPr>
              <a:t>nationals </a:t>
            </a:r>
            <a:r>
              <a:rPr sz="700" spc="-30" dirty="0">
                <a:latin typeface="Lucida Sans"/>
                <a:cs typeface="Lucida Sans"/>
              </a:rPr>
              <a:t>living </a:t>
            </a:r>
            <a:r>
              <a:rPr sz="700" spc="-20" dirty="0">
                <a:latin typeface="Lucida Sans"/>
                <a:cs typeface="Lucida Sans"/>
              </a:rPr>
              <a:t>abroad, </a:t>
            </a:r>
            <a:r>
              <a:rPr sz="700" spc="-15" dirty="0">
                <a:latin typeface="Lucida Sans"/>
                <a:cs typeface="Lucida Sans"/>
              </a:rPr>
              <a:t>residents of </a:t>
            </a:r>
            <a:r>
              <a:rPr sz="700" dirty="0">
                <a:latin typeface="Lucida Sans"/>
                <a:cs typeface="Lucida Sans"/>
              </a:rPr>
              <a:t>Puerto </a:t>
            </a:r>
            <a:r>
              <a:rPr sz="700" spc="-25" dirty="0">
                <a:latin typeface="Lucida Sans"/>
                <a:cs typeface="Lucida Sans"/>
              </a:rPr>
              <a:t>Rico, Guam, </a:t>
            </a:r>
            <a:r>
              <a:rPr sz="700" spc="-10" dirty="0">
                <a:latin typeface="Lucida Sans"/>
                <a:cs typeface="Lucida Sans"/>
              </a:rPr>
              <a:t>the </a:t>
            </a:r>
            <a:r>
              <a:rPr sz="700" spc="-25" dirty="0">
                <a:latin typeface="Lucida Sans"/>
                <a:cs typeface="Lucida Sans"/>
              </a:rPr>
              <a:t>Virgin Islands,  </a:t>
            </a:r>
            <a:r>
              <a:rPr sz="700" spc="-15" dirty="0">
                <a:latin typeface="Lucida Sans"/>
                <a:cs typeface="Lucida Sans"/>
              </a:rPr>
              <a:t>and </a:t>
            </a:r>
            <a:r>
              <a:rPr sz="700" spc="-10" dirty="0">
                <a:latin typeface="Lucida Sans"/>
                <a:cs typeface="Lucida Sans"/>
              </a:rPr>
              <a:t>other </a:t>
            </a:r>
            <a:r>
              <a:rPr sz="700" spc="-20" dirty="0">
                <a:latin typeface="Lucida Sans"/>
                <a:cs typeface="Lucida Sans"/>
              </a:rPr>
              <a:t>U.S. </a:t>
            </a:r>
            <a:r>
              <a:rPr sz="700" spc="-25" dirty="0">
                <a:latin typeface="Lucida Sans"/>
                <a:cs typeface="Lucida Sans"/>
              </a:rPr>
              <a:t>Territories) </a:t>
            </a:r>
            <a:r>
              <a:rPr sz="700" spc="-15" dirty="0">
                <a:latin typeface="Lucida Sans"/>
                <a:cs typeface="Lucida Sans"/>
              </a:rPr>
              <a:t>and fetal deaths are </a:t>
            </a:r>
            <a:r>
              <a:rPr sz="700" spc="-30" dirty="0">
                <a:latin typeface="Lucida Sans"/>
                <a:cs typeface="Lucida Sans"/>
              </a:rPr>
              <a:t>excluded. </a:t>
            </a:r>
            <a:r>
              <a:rPr sz="700" spc="-15" dirty="0">
                <a:latin typeface="Lucida Sans"/>
                <a:cs typeface="Lucida Sans"/>
              </a:rPr>
              <a:t>Numbers are </a:t>
            </a:r>
            <a:r>
              <a:rPr sz="700" spc="-25" dirty="0">
                <a:latin typeface="Lucida Sans"/>
                <a:cs typeface="Lucida Sans"/>
              </a:rPr>
              <a:t>slightly </a:t>
            </a:r>
            <a:r>
              <a:rPr sz="700" spc="-15" dirty="0">
                <a:latin typeface="Lucida Sans"/>
                <a:cs typeface="Lucida Sans"/>
              </a:rPr>
              <a:t>lower than </a:t>
            </a:r>
            <a:r>
              <a:rPr sz="700" spc="-20" dirty="0">
                <a:latin typeface="Lucida Sans"/>
                <a:cs typeface="Lucida Sans"/>
              </a:rPr>
              <a:t>previously </a:t>
            </a:r>
            <a:r>
              <a:rPr sz="700" spc="-10" dirty="0">
                <a:latin typeface="Lucida Sans"/>
                <a:cs typeface="Lucida Sans"/>
              </a:rPr>
              <a:t>reported </a:t>
            </a:r>
            <a:r>
              <a:rPr sz="700" spc="-15" dirty="0">
                <a:latin typeface="Lucida Sans"/>
                <a:cs typeface="Lucida Sans"/>
              </a:rPr>
              <a:t>for </a:t>
            </a:r>
            <a:r>
              <a:rPr sz="700" spc="-10" dirty="0">
                <a:latin typeface="Lucida Sans"/>
                <a:cs typeface="Lucida Sans"/>
              </a:rPr>
              <a:t>2013–2016 </a:t>
            </a:r>
            <a:r>
              <a:rPr sz="700" spc="-20" dirty="0">
                <a:latin typeface="Lucida Sans"/>
                <a:cs typeface="Lucida Sans"/>
              </a:rPr>
              <a:t>due </a:t>
            </a:r>
            <a:r>
              <a:rPr sz="700" spc="-15" dirty="0">
                <a:latin typeface="Lucida Sans"/>
                <a:cs typeface="Lucida Sans"/>
              </a:rPr>
              <a:t>to </a:t>
            </a:r>
            <a:r>
              <a:rPr sz="700" spc="-10" dirty="0">
                <a:latin typeface="Lucida Sans"/>
                <a:cs typeface="Lucida Sans"/>
              </a:rPr>
              <a:t>NCHS </a:t>
            </a:r>
            <a:r>
              <a:rPr sz="700" spc="-15" dirty="0">
                <a:latin typeface="Lucida Sans"/>
                <a:cs typeface="Lucida Sans"/>
              </a:rPr>
              <a:t>standards which </a:t>
            </a:r>
            <a:r>
              <a:rPr sz="700" spc="-10" dirty="0">
                <a:latin typeface="Lucida Sans"/>
                <a:cs typeface="Lucida Sans"/>
              </a:rPr>
              <a:t>restrict  </a:t>
            </a:r>
            <a:r>
              <a:rPr sz="700" spc="-20" dirty="0">
                <a:latin typeface="Lucida Sans"/>
                <a:cs typeface="Lucida Sans"/>
              </a:rPr>
              <a:t>displayed </a:t>
            </a:r>
            <a:r>
              <a:rPr sz="700" spc="-10" dirty="0">
                <a:latin typeface="Lucida Sans"/>
                <a:cs typeface="Lucida Sans"/>
              </a:rPr>
              <a:t>data </a:t>
            </a:r>
            <a:r>
              <a:rPr sz="700" spc="-15" dirty="0">
                <a:latin typeface="Lucida Sans"/>
                <a:cs typeface="Lucida Sans"/>
              </a:rPr>
              <a:t>to </a:t>
            </a:r>
            <a:r>
              <a:rPr sz="700" spc="25" dirty="0">
                <a:latin typeface="Lucida Sans"/>
                <a:cs typeface="Lucida Sans"/>
              </a:rPr>
              <a:t>US </a:t>
            </a:r>
            <a:r>
              <a:rPr sz="700" spc="-20" dirty="0">
                <a:latin typeface="Lucida Sans"/>
                <a:cs typeface="Lucida Sans"/>
              </a:rPr>
              <a:t>residents. </a:t>
            </a:r>
            <a:r>
              <a:rPr sz="700" spc="-15" dirty="0">
                <a:latin typeface="Lucida Sans"/>
                <a:cs typeface="Lucida Sans"/>
              </a:rPr>
              <a:t>Accessed </a:t>
            </a:r>
            <a:r>
              <a:rPr sz="700" spc="-5" dirty="0">
                <a:latin typeface="Lucida Sans"/>
                <a:cs typeface="Lucida Sans"/>
              </a:rPr>
              <a:t>at </a:t>
            </a:r>
            <a:r>
              <a:rPr sz="700" u="sng" spc="-2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2"/>
              </a:rPr>
              <a:t>http://wonder.cdc.gov/mcd-icd10.htm</a:t>
            </a:r>
            <a:r>
              <a:rPr sz="700" spc="-25" dirty="0">
                <a:solidFill>
                  <a:srgbClr val="215E9E"/>
                </a:solidFill>
                <a:latin typeface="Lucida Sans"/>
                <a:cs typeface="Lucida Sans"/>
                <a:hlinkClick r:id="rId2"/>
              </a:rPr>
              <a:t>l </a:t>
            </a:r>
            <a:r>
              <a:rPr sz="700" spc="-25" dirty="0">
                <a:latin typeface="Lucida Sans"/>
                <a:cs typeface="Lucida Sans"/>
              </a:rPr>
              <a:t>on </a:t>
            </a:r>
            <a:r>
              <a:rPr sz="700" spc="-5" dirty="0">
                <a:latin typeface="Lucida Sans"/>
                <a:cs typeface="Lucida Sans"/>
              </a:rPr>
              <a:t>February </a:t>
            </a:r>
            <a:r>
              <a:rPr sz="700" spc="-35" dirty="0">
                <a:latin typeface="Lucida Sans"/>
                <a:cs typeface="Lucida Sans"/>
              </a:rPr>
              <a:t>14, </a:t>
            </a:r>
            <a:r>
              <a:rPr sz="700" spc="-30" dirty="0">
                <a:latin typeface="Lucida Sans"/>
                <a:cs typeface="Lucida Sans"/>
              </a:rPr>
              <a:t>2020. </a:t>
            </a:r>
            <a:r>
              <a:rPr sz="700" spc="-45" dirty="0">
                <a:latin typeface="Lucida Sans"/>
                <a:cs typeface="Lucida Sans"/>
              </a:rPr>
              <a:t>CDC </a:t>
            </a:r>
            <a:r>
              <a:rPr sz="700" spc="15" dirty="0">
                <a:latin typeface="Lucida Sans"/>
                <a:cs typeface="Lucida Sans"/>
              </a:rPr>
              <a:t>WONDER </a:t>
            </a:r>
            <a:r>
              <a:rPr sz="700" spc="-10" dirty="0">
                <a:latin typeface="Lucida Sans"/>
                <a:cs typeface="Lucida Sans"/>
              </a:rPr>
              <a:t>dataset </a:t>
            </a:r>
            <a:r>
              <a:rPr sz="700" spc="-15" dirty="0">
                <a:latin typeface="Lucida Sans"/>
                <a:cs typeface="Lucida Sans"/>
              </a:rPr>
              <a:t>documentation and </a:t>
            </a:r>
            <a:r>
              <a:rPr sz="700" spc="-20" dirty="0">
                <a:latin typeface="Lucida Sans"/>
                <a:cs typeface="Lucida Sans"/>
              </a:rPr>
              <a:t>technical  </a:t>
            </a:r>
            <a:r>
              <a:rPr sz="700" spc="-15" dirty="0">
                <a:latin typeface="Lucida Sans"/>
                <a:cs typeface="Lucida Sans"/>
              </a:rPr>
              <a:t>methods can be accessed </a:t>
            </a:r>
            <a:r>
              <a:rPr sz="700" spc="-5" dirty="0">
                <a:latin typeface="Lucida Sans"/>
                <a:cs typeface="Lucida Sans"/>
              </a:rPr>
              <a:t>at</a:t>
            </a:r>
            <a:r>
              <a:rPr sz="700" spc="-114" dirty="0">
                <a:latin typeface="Lucida Sans"/>
                <a:cs typeface="Lucida Sans"/>
              </a:rPr>
              <a:t> </a:t>
            </a:r>
            <a:r>
              <a:rPr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Lucida Sans"/>
                <a:cs typeface="Lucida Sans"/>
                <a:hlinkClick r:id="rId3"/>
              </a:rPr>
              <a:t>https://wonder.cdc.gov/wonder/help/mcd.html#</a:t>
            </a:r>
            <a:r>
              <a:rPr sz="700" spc="-30" dirty="0">
                <a:latin typeface="Lucida Sans"/>
                <a:cs typeface="Lucida Sans"/>
              </a:rPr>
              <a:t>.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75" dirty="0">
                <a:latin typeface="Lucida Sans"/>
                <a:cs typeface="Lucida Sans"/>
              </a:rPr>
              <a:t>*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dirty="0">
                <a:latin typeface="Lucida Sans"/>
                <a:cs typeface="Lucida Sans"/>
              </a:rPr>
              <a:t>Rates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for</a:t>
            </a:r>
            <a:r>
              <a:rPr sz="700" spc="-45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race/ethnicity, </a:t>
            </a:r>
            <a:r>
              <a:rPr sz="700" spc="-45" dirty="0">
                <a:latin typeface="Lucida Sans"/>
                <a:cs typeface="Lucida Sans"/>
              </a:rPr>
              <a:t>sex,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and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overall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total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are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age-adjusted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per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100,000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U.S.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standard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population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in</a:t>
            </a:r>
            <a:r>
              <a:rPr sz="700" spc="-25" dirty="0">
                <a:latin typeface="Lucida Sans"/>
                <a:cs typeface="Lucida Sans"/>
              </a:rPr>
              <a:t> 2000 </a:t>
            </a:r>
            <a:r>
              <a:rPr sz="700" spc="-30" dirty="0">
                <a:latin typeface="Lucida Sans"/>
                <a:cs typeface="Lucida Sans"/>
              </a:rPr>
              <a:t>using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following </a:t>
            </a:r>
            <a:r>
              <a:rPr sz="700" spc="-20" dirty="0">
                <a:latin typeface="Lucida Sans"/>
                <a:cs typeface="Lucida Sans"/>
              </a:rPr>
              <a:t>age</a:t>
            </a:r>
            <a:r>
              <a:rPr sz="700" spc="-25" dirty="0">
                <a:latin typeface="Lucida Sans"/>
                <a:cs typeface="Lucida Sans"/>
              </a:rPr>
              <a:t> group </a:t>
            </a:r>
            <a:r>
              <a:rPr sz="700" spc="-20" dirty="0">
                <a:latin typeface="Lucida Sans"/>
                <a:cs typeface="Lucida Sans"/>
              </a:rPr>
              <a:t>distribution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(in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years):</a:t>
            </a:r>
            <a:endParaRPr sz="700">
              <a:latin typeface="Lucida Sans"/>
              <a:cs typeface="Lucida Sans"/>
            </a:endParaRPr>
          </a:p>
          <a:p>
            <a:pPr marL="12700" marR="136525">
              <a:lnSpc>
                <a:spcPct val="107200"/>
              </a:lnSpc>
            </a:pPr>
            <a:r>
              <a:rPr sz="700" spc="-35" dirty="0">
                <a:latin typeface="Lucida Sans"/>
                <a:cs typeface="Lucida Sans"/>
              </a:rPr>
              <a:t>&lt;1, </a:t>
            </a:r>
            <a:r>
              <a:rPr sz="700" spc="-5" dirty="0">
                <a:latin typeface="Lucida Sans"/>
                <a:cs typeface="Lucida Sans"/>
              </a:rPr>
              <a:t>1–4, </a:t>
            </a:r>
            <a:r>
              <a:rPr sz="700" spc="-10" dirty="0">
                <a:latin typeface="Lucida Sans"/>
                <a:cs typeface="Lucida Sans"/>
              </a:rPr>
              <a:t>5–14, 15–24, 25–34, 35–44, 45–54, 55–64, 65–74, 75–84, </a:t>
            </a:r>
            <a:r>
              <a:rPr sz="700" spc="-15" dirty="0">
                <a:latin typeface="Lucida Sans"/>
                <a:cs typeface="Lucida Sans"/>
              </a:rPr>
              <a:t>and </a:t>
            </a:r>
            <a:r>
              <a:rPr sz="700" spc="-35" dirty="0">
                <a:latin typeface="Lucida Sans"/>
                <a:cs typeface="Lucida Sans"/>
              </a:rPr>
              <a:t>85+. </a:t>
            </a:r>
            <a:r>
              <a:rPr sz="700" spc="-5" dirty="0">
                <a:latin typeface="Lucida Sans"/>
                <a:cs typeface="Lucida Sans"/>
              </a:rPr>
              <a:t>For </a:t>
            </a:r>
            <a:r>
              <a:rPr sz="700" spc="-10" dirty="0">
                <a:latin typeface="Lucida Sans"/>
                <a:cs typeface="Lucida Sans"/>
              </a:rPr>
              <a:t>age-adjusted death </a:t>
            </a:r>
            <a:r>
              <a:rPr sz="700" spc="-20" dirty="0">
                <a:latin typeface="Lucida Sans"/>
                <a:cs typeface="Lucida Sans"/>
              </a:rPr>
              <a:t>rates, </a:t>
            </a:r>
            <a:r>
              <a:rPr sz="700" spc="-10" dirty="0">
                <a:latin typeface="Lucida Sans"/>
                <a:cs typeface="Lucida Sans"/>
              </a:rPr>
              <a:t>the age-specific death rate </a:t>
            </a:r>
            <a:r>
              <a:rPr sz="700" spc="-30" dirty="0">
                <a:latin typeface="Lucida Sans"/>
                <a:cs typeface="Lucida Sans"/>
              </a:rPr>
              <a:t>is </a:t>
            </a:r>
            <a:r>
              <a:rPr sz="700" spc="-20" dirty="0">
                <a:latin typeface="Lucida Sans"/>
                <a:cs typeface="Lucida Sans"/>
              </a:rPr>
              <a:t>rounded </a:t>
            </a:r>
            <a:r>
              <a:rPr sz="700" spc="-15" dirty="0">
                <a:latin typeface="Lucida Sans"/>
                <a:cs typeface="Lucida Sans"/>
              </a:rPr>
              <a:t>to </a:t>
            </a:r>
            <a:r>
              <a:rPr sz="700" spc="-20" dirty="0">
                <a:latin typeface="Lucida Sans"/>
                <a:cs typeface="Lucida Sans"/>
              </a:rPr>
              <a:t>one decimal  place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before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proceeding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to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next </a:t>
            </a:r>
            <a:r>
              <a:rPr sz="700" spc="-15" dirty="0">
                <a:latin typeface="Lucida Sans"/>
                <a:cs typeface="Lucida Sans"/>
              </a:rPr>
              <a:t>step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in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calculation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age-adjusted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death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rates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for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NCHS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Multiple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Cause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4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Death</a:t>
            </a:r>
            <a:r>
              <a:rPr sz="700" spc="-25" dirty="0">
                <a:latin typeface="Lucida Sans"/>
                <a:cs typeface="Lucida Sans"/>
              </a:rPr>
              <a:t> on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45" dirty="0">
                <a:latin typeface="Lucida Sans"/>
                <a:cs typeface="Lucida Sans"/>
              </a:rPr>
              <a:t>CDC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5" dirty="0">
                <a:latin typeface="Lucida Sans"/>
                <a:cs typeface="Lucida Sans"/>
              </a:rPr>
              <a:t>WONDER.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35" dirty="0">
                <a:latin typeface="Lucida Sans"/>
                <a:cs typeface="Lucida Sans"/>
              </a:rPr>
              <a:t>This</a:t>
            </a:r>
            <a:r>
              <a:rPr sz="700" spc="-25" dirty="0">
                <a:latin typeface="Lucida Sans"/>
                <a:cs typeface="Lucida Sans"/>
              </a:rPr>
              <a:t> rounding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step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may  </a:t>
            </a:r>
            <a:r>
              <a:rPr sz="700" spc="-10" dirty="0">
                <a:latin typeface="Lucida Sans"/>
                <a:cs typeface="Lucida Sans"/>
              </a:rPr>
              <a:t>affect</a:t>
            </a:r>
            <a:r>
              <a:rPr sz="700" spc="-4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precision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rates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calculated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for</a:t>
            </a:r>
            <a:r>
              <a:rPr sz="700" spc="-55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small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numbers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deaths.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Missing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data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are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not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included.</a:t>
            </a:r>
            <a:endParaRPr sz="700">
              <a:latin typeface="Lucida Sans"/>
              <a:cs typeface="Lucida Sans"/>
            </a:endParaRPr>
          </a:p>
          <a:p>
            <a:pPr marL="12700" marR="309245">
              <a:lnSpc>
                <a:spcPct val="107200"/>
              </a:lnSpc>
              <a:spcBef>
                <a:spcPts val="450"/>
              </a:spcBef>
            </a:pPr>
            <a:r>
              <a:rPr sz="700" spc="-165" dirty="0">
                <a:latin typeface="Lucida Sans"/>
                <a:cs typeface="Lucida Sans"/>
              </a:rPr>
              <a:t>†</a:t>
            </a:r>
            <a:r>
              <a:rPr sz="700" spc="-14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Cause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death</a:t>
            </a:r>
            <a:r>
              <a:rPr sz="700" spc="-30" dirty="0">
                <a:latin typeface="Lucida Sans"/>
                <a:cs typeface="Lucida Sans"/>
              </a:rPr>
              <a:t> is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defined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as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one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multiple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causes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4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death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and</a:t>
            </a:r>
            <a:r>
              <a:rPr sz="700" spc="-30" dirty="0">
                <a:latin typeface="Lucida Sans"/>
                <a:cs typeface="Lucida Sans"/>
              </a:rPr>
              <a:t> is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based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on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International</a:t>
            </a:r>
            <a:r>
              <a:rPr sz="700" spc="-25" dirty="0">
                <a:latin typeface="Lucida Sans"/>
                <a:cs typeface="Lucida Sans"/>
              </a:rPr>
              <a:t> Classification </a:t>
            </a:r>
            <a:r>
              <a:rPr sz="700" spc="-15" dirty="0">
                <a:latin typeface="Lucida Sans"/>
                <a:cs typeface="Lucida Sans"/>
              </a:rPr>
              <a:t>of</a:t>
            </a:r>
            <a:r>
              <a:rPr sz="700" spc="-45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Diseases, </a:t>
            </a:r>
            <a:r>
              <a:rPr sz="700" spc="-15" dirty="0">
                <a:latin typeface="Lucida Sans"/>
                <a:cs typeface="Lucida Sans"/>
              </a:rPr>
              <a:t>10th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Revision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(ICD-10)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codes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5" dirty="0">
                <a:latin typeface="Lucida Sans"/>
                <a:cs typeface="Lucida Sans"/>
              </a:rPr>
              <a:t>B15  </a:t>
            </a:r>
            <a:r>
              <a:rPr sz="700" spc="-20" dirty="0">
                <a:latin typeface="Lucida Sans"/>
                <a:cs typeface="Lucida Sans"/>
              </a:rPr>
              <a:t>(hepatitis</a:t>
            </a:r>
            <a:r>
              <a:rPr sz="700" spc="-60" dirty="0">
                <a:latin typeface="Lucida Sans"/>
                <a:cs typeface="Lucida Sans"/>
              </a:rPr>
              <a:t> </a:t>
            </a:r>
            <a:r>
              <a:rPr sz="700" spc="-35" dirty="0">
                <a:latin typeface="Lucida Sans"/>
                <a:cs typeface="Lucida Sans"/>
              </a:rPr>
              <a:t>A).</a:t>
            </a:r>
            <a:endParaRPr sz="700">
              <a:latin typeface="Lucida Sans"/>
              <a:cs typeface="Lucida Sans"/>
            </a:endParaRPr>
          </a:p>
          <a:p>
            <a:pPr marL="35560" marR="1367155" indent="-23495">
              <a:lnSpc>
                <a:spcPct val="160400"/>
              </a:lnSpc>
            </a:pPr>
            <a:r>
              <a:rPr sz="700" spc="15" dirty="0">
                <a:latin typeface="Lucida Sans"/>
                <a:cs typeface="Lucida Sans"/>
              </a:rPr>
              <a:t>UR</a:t>
            </a:r>
            <a:r>
              <a:rPr sz="600" spc="22" baseline="34722" dirty="0">
                <a:latin typeface="Lucida Sans"/>
                <a:cs typeface="Lucida Sans"/>
              </a:rPr>
              <a:t>§</a:t>
            </a:r>
            <a:r>
              <a:rPr sz="600" spc="89" baseline="34722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Unreliable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rate: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dirty="0">
                <a:latin typeface="Lucida Sans"/>
                <a:cs typeface="Lucida Sans"/>
              </a:rPr>
              <a:t>Rates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where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death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counts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were</a:t>
            </a:r>
            <a:r>
              <a:rPr sz="700" spc="-25" dirty="0">
                <a:latin typeface="Lucida Sans"/>
                <a:cs typeface="Lucida Sans"/>
              </a:rPr>
              <a:t> less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than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20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were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not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displayed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due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to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2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instability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associated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with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those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rates.  </a:t>
            </a:r>
            <a:r>
              <a:rPr sz="700" spc="15" dirty="0">
                <a:latin typeface="Lucida Sans"/>
                <a:cs typeface="Lucida Sans"/>
              </a:rPr>
              <a:t>S</a:t>
            </a:r>
            <a:r>
              <a:rPr sz="600" spc="22" baseline="34722" dirty="0">
                <a:latin typeface="Lucida Sans"/>
                <a:cs typeface="Lucida Sans"/>
              </a:rPr>
              <a:t>¶</a:t>
            </a:r>
            <a:r>
              <a:rPr sz="600" spc="82" baseline="34722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Suppressed: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45" dirty="0">
                <a:latin typeface="Lucida Sans"/>
                <a:cs typeface="Lucida Sans"/>
              </a:rPr>
              <a:t>CDC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15" dirty="0">
                <a:latin typeface="Lucida Sans"/>
                <a:cs typeface="Lucida Sans"/>
              </a:rPr>
              <a:t>WONDER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25" dirty="0">
                <a:latin typeface="Lucida Sans"/>
                <a:cs typeface="Lucida Sans"/>
              </a:rPr>
              <a:t>did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not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have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40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functionality</a:t>
            </a:r>
            <a:r>
              <a:rPr sz="700" spc="-50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to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calculate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rates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15" dirty="0">
                <a:latin typeface="Lucida Sans"/>
                <a:cs typeface="Lucida Sans"/>
              </a:rPr>
              <a:t>for</a:t>
            </a:r>
            <a:r>
              <a:rPr sz="700" spc="-60" dirty="0">
                <a:latin typeface="Lucida Sans"/>
                <a:cs typeface="Lucida Sans"/>
              </a:rPr>
              <a:t> </a:t>
            </a:r>
            <a:r>
              <a:rPr sz="700" spc="-10" dirty="0">
                <a:latin typeface="Lucida Sans"/>
                <a:cs typeface="Lucida Sans"/>
              </a:rPr>
              <a:t>the</a:t>
            </a:r>
            <a:r>
              <a:rPr sz="700" spc="-30" dirty="0">
                <a:latin typeface="Lucida Sans"/>
                <a:cs typeface="Lucida Sans"/>
              </a:rPr>
              <a:t> </a:t>
            </a:r>
            <a:r>
              <a:rPr sz="700" spc="-5" dirty="0">
                <a:latin typeface="Lucida Sans"/>
                <a:cs typeface="Lucida Sans"/>
              </a:rPr>
              <a:t>“Other”</a:t>
            </a:r>
            <a:r>
              <a:rPr sz="700" spc="-35" dirty="0">
                <a:latin typeface="Lucida Sans"/>
                <a:cs typeface="Lucida Sans"/>
              </a:rPr>
              <a:t> </a:t>
            </a:r>
            <a:r>
              <a:rPr sz="700" spc="-20" dirty="0">
                <a:latin typeface="Lucida Sans"/>
                <a:cs typeface="Lucida Sans"/>
              </a:rPr>
              <a:t>race/ethnicity</a:t>
            </a:r>
            <a:r>
              <a:rPr sz="700" spc="-45" dirty="0">
                <a:latin typeface="Lucida Sans"/>
                <a:cs typeface="Lucida Sans"/>
              </a:rPr>
              <a:t> </a:t>
            </a:r>
            <a:r>
              <a:rPr sz="700" spc="-30" dirty="0">
                <a:latin typeface="Lucida Sans"/>
                <a:cs typeface="Lucida Sans"/>
              </a:rPr>
              <a:t>group.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226"/>
            <a:ext cx="6898005" cy="1150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422275">
              <a:lnSpc>
                <a:spcPct val="107200"/>
              </a:lnSpc>
            </a:pPr>
            <a:r>
              <a:rPr sz="1400" b="1" spc="-5" dirty="0">
                <a:solidFill>
                  <a:srgbClr val="005E6E"/>
                </a:solidFill>
                <a:latin typeface="Century Gothic"/>
                <a:cs typeface="Century Gothic"/>
              </a:rPr>
              <a:t>Table </a:t>
            </a:r>
            <a:r>
              <a:rPr sz="1400" b="1" spc="45" dirty="0">
                <a:solidFill>
                  <a:srgbClr val="005E6E"/>
                </a:solidFill>
                <a:latin typeface="Century Gothic"/>
                <a:cs typeface="Century Gothic"/>
              </a:rPr>
              <a:t>1.4.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Number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rate*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 </a:t>
            </a:r>
            <a:r>
              <a:rPr sz="1400" b="1" spc="25" dirty="0">
                <a:solidFill>
                  <a:srgbClr val="8C268A"/>
                </a:solidFill>
                <a:latin typeface="Century Gothic"/>
                <a:cs typeface="Century Gothic"/>
              </a:rPr>
              <a:t>deaths </a:t>
            </a:r>
            <a:r>
              <a:rPr sz="1400" b="1" spc="105" dirty="0">
                <a:solidFill>
                  <a:srgbClr val="8C268A"/>
                </a:solidFill>
                <a:latin typeface="Century Gothic"/>
                <a:cs typeface="Century Gothic"/>
              </a:rPr>
              <a:t>with </a:t>
            </a:r>
            <a:r>
              <a:rPr sz="1400" b="1" spc="60" dirty="0">
                <a:solidFill>
                  <a:srgbClr val="8C268A"/>
                </a:solidFill>
                <a:latin typeface="Century Gothic"/>
                <a:cs typeface="Century Gothic"/>
              </a:rPr>
              <a:t>hepatitis </a:t>
            </a:r>
            <a:r>
              <a:rPr sz="1400" b="1" spc="-60" dirty="0">
                <a:solidFill>
                  <a:srgbClr val="8C268A"/>
                </a:solidFill>
                <a:latin typeface="Century Gothic"/>
                <a:cs typeface="Century Gothic"/>
              </a:rPr>
              <a:t>A </a:t>
            </a:r>
            <a:r>
              <a:rPr sz="1400" b="1" spc="60" dirty="0">
                <a:solidFill>
                  <a:srgbClr val="8C268A"/>
                </a:solidFill>
                <a:latin typeface="Century Gothic"/>
                <a:cs typeface="Century Gothic"/>
              </a:rPr>
              <a:t>listed </a:t>
            </a:r>
            <a:r>
              <a:rPr sz="1400" b="1" spc="-10" dirty="0">
                <a:solidFill>
                  <a:srgbClr val="8C268A"/>
                </a:solidFill>
                <a:latin typeface="Century Gothic"/>
                <a:cs typeface="Century Gothic"/>
              </a:rPr>
              <a:t>as </a:t>
            </a:r>
            <a:r>
              <a:rPr sz="1400" b="1" spc="-130" dirty="0">
                <a:solidFill>
                  <a:srgbClr val="8C268A"/>
                </a:solidFill>
                <a:latin typeface="Century Gothic"/>
                <a:cs typeface="Century Gothic"/>
              </a:rPr>
              <a:t>a </a:t>
            </a:r>
            <a:r>
              <a:rPr sz="1400" b="1" spc="-40" dirty="0">
                <a:solidFill>
                  <a:srgbClr val="8C268A"/>
                </a:solidFill>
                <a:latin typeface="Century Gothic"/>
                <a:cs typeface="Century Gothic"/>
              </a:rPr>
              <a:t>cause 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sz="1400" b="1" spc="-4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death†</a:t>
            </a:r>
            <a:r>
              <a:rPr sz="1400" b="1" spc="-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among</a:t>
            </a:r>
            <a:r>
              <a:rPr sz="1400" b="1" spc="-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135" dirty="0">
                <a:solidFill>
                  <a:srgbClr val="8C268A"/>
                </a:solidFill>
                <a:latin typeface="Century Gothic"/>
                <a:cs typeface="Century Gothic"/>
              </a:rPr>
              <a:t>US</a:t>
            </a:r>
            <a:r>
              <a:rPr sz="1400" b="1" spc="-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55" dirty="0">
                <a:solidFill>
                  <a:srgbClr val="8C268A"/>
                </a:solidFill>
                <a:latin typeface="Century Gothic"/>
                <a:cs typeface="Century Gothic"/>
              </a:rPr>
              <a:t>residents,</a:t>
            </a:r>
            <a:r>
              <a:rPr sz="1400" b="1" spc="-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by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Century Gothic"/>
                <a:cs typeface="Century Gothic"/>
              </a:rPr>
              <a:t>demographic</a:t>
            </a:r>
            <a:r>
              <a:rPr sz="1400" b="1" spc="-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25" dirty="0">
                <a:solidFill>
                  <a:srgbClr val="8C268A"/>
                </a:solidFill>
                <a:latin typeface="Century Gothic"/>
                <a:cs typeface="Century Gothic"/>
              </a:rPr>
              <a:t>characteristic</a:t>
            </a:r>
            <a:r>
              <a:rPr sz="1400" b="1" spc="-2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Century Gothic"/>
                <a:cs typeface="Century Gothic"/>
              </a:rPr>
              <a:t>year</a:t>
            </a:r>
            <a:r>
              <a:rPr sz="1400" b="1" spc="-5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—  </a:t>
            </a:r>
            <a:r>
              <a:rPr sz="1400" b="1" spc="55" dirty="0">
                <a:solidFill>
                  <a:srgbClr val="8C268A"/>
                </a:solidFill>
                <a:latin typeface="Century Gothic"/>
                <a:cs typeface="Century Gothic"/>
              </a:rPr>
              <a:t>United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States,</a:t>
            </a:r>
            <a:r>
              <a:rPr sz="1400" b="1" spc="-1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90" dirty="0">
                <a:solidFill>
                  <a:srgbClr val="8C268A"/>
                </a:solidFill>
                <a:latin typeface="Century Gothic"/>
                <a:cs typeface="Century Gothic"/>
              </a:rPr>
              <a:t>2014–2018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623</Words>
  <Application>Microsoft Office PowerPoint</Application>
  <PresentationFormat>Custom</PresentationFormat>
  <Paragraphs>209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1.4. Number and rate of deaths with hepatitis A listed as a cause of death among US residents, by demographic characteristic and year — United States, 2014–2018</dc:subject>
  <dc:creator>HHS / CDC / DDID / NCHHSTP / DVH</dc:creator>
  <cp:lastModifiedBy>Peterson, Paul (CDC/DDID/NCHHSTP/DVH) (CTR)</cp:lastModifiedBy>
  <cp:revision>1</cp:revision>
  <dcterms:created xsi:type="dcterms:W3CDTF">2020-07-21T17:08:52Z</dcterms:created>
  <dcterms:modified xsi:type="dcterms:W3CDTF">2020-07-21T17:09:02Z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