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063"/>
            <a:ext cx="7013575" cy="7329170"/>
          </a:xfrm>
          <a:custGeom>
            <a:avLst/>
            <a:gdLst/>
            <a:ahLst/>
            <a:cxnLst/>
            <a:rect l="l" t="t" r="r" b="b"/>
            <a:pathLst>
              <a:path w="7013575" h="7329170">
                <a:moveTo>
                  <a:pt x="0" y="0"/>
                </a:moveTo>
                <a:lnTo>
                  <a:pt x="7013448" y="0"/>
                </a:lnTo>
                <a:lnTo>
                  <a:pt x="7013448" y="7328916"/>
                </a:lnTo>
                <a:lnTo>
                  <a:pt x="0" y="73289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bout/agencies/iea/regional-offices/index.html" TargetMode="External"/><Relationship Id="rId2" Type="http://schemas.openxmlformats.org/officeDocument/2006/relationships/hyperlink" Target="https://wwwn.cdc.gov/nndss/conditions/hepatitis-a-acute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78896"/>
              </p:ext>
            </p:extLst>
          </p:nvPr>
        </p:nvGraphicFramePr>
        <p:xfrm>
          <a:off x="457200" y="1348739"/>
          <a:ext cx="6845300" cy="7164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9108">
                <a:tc rowSpan="2">
                  <a:txBody>
                    <a:bodyPr/>
                    <a:lstStyle/>
                    <a:p>
                      <a:pPr marL="332105" marR="382905" indent="18415">
                        <a:lnSpc>
                          <a:spcPct val="106700"/>
                        </a:lnSpc>
                        <a:spcBef>
                          <a:spcPts val="720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Demographic  characteristic</a:t>
                      </a:r>
                      <a:endParaRPr sz="750" dirty="0">
                        <a:latin typeface="Lucida Sans"/>
                        <a:cs typeface="Lucida Sans"/>
                      </a:endParaRPr>
                    </a:p>
                  </a:txBody>
                  <a:tcPr marL="0" marR="0" marT="9144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144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15" dirty="0">
                          <a:latin typeface="Lucida Sans"/>
                          <a:cs typeface="Lucida Sans"/>
                        </a:rPr>
                        <a:t>Total</a:t>
                      </a:r>
                      <a:r>
                        <a:rPr sz="675" b="1" spc="-22" baseline="30864" dirty="0">
                          <a:latin typeface="Lucida Sans"/>
                          <a:cs typeface="Lucida Sans"/>
                        </a:rPr>
                        <a:t>§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1,239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1,390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2,007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3,366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20" dirty="0">
                          <a:latin typeface="Lucida Sans"/>
                          <a:cs typeface="Lucida Sans"/>
                        </a:rPr>
                        <a:t>12,474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3.8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Age group</a:t>
                      </a:r>
                      <a:r>
                        <a:rPr sz="800" b="1" spc="-7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(years)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60" dirty="0">
                          <a:latin typeface="Arial"/>
                          <a:cs typeface="Arial"/>
                        </a:rPr>
                        <a:t>0–9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10–19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20–29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2,763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6.1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30–39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4,268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9.8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40–49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2,658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6.6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50–59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1,509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0" dirty="0">
                          <a:latin typeface="Arial"/>
                          <a:cs typeface="Arial"/>
                        </a:rPr>
                        <a:t>60+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353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Sex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726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1,107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2,209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7,497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4.7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1,149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4,952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Race/ethnicity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15">
                <a:tc>
                  <a:txBody>
                    <a:bodyPr/>
                    <a:lstStyle/>
                    <a:p>
                      <a:pPr marL="55244" marR="527050">
                        <a:lnSpc>
                          <a:spcPct val="114599"/>
                        </a:lnSpc>
                        <a:spcBef>
                          <a:spcPts val="25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American</a:t>
                      </a:r>
                      <a:r>
                        <a:rPr sz="8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Indian/ 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Alaskan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Native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Asian/Pacific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Islander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Black,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White,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1,979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8670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HHS</a:t>
                      </a:r>
                      <a:r>
                        <a:rPr sz="800" b="1" spc="-5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Region</a:t>
                      </a:r>
                      <a:r>
                        <a:rPr sz="675" b="1" baseline="30864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2,498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8.1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5,030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7.6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3,074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5.9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599678"/>
            <a:ext cx="6946900" cy="1132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latin typeface="Century Gothic"/>
                <a:cs typeface="Century Gothic"/>
              </a:rPr>
              <a:t>Source: </a:t>
            </a:r>
            <a:r>
              <a:rPr sz="700" spc="-90" dirty="0">
                <a:latin typeface="Century Gothic"/>
                <a:cs typeface="Century Gothic"/>
              </a:rPr>
              <a:t>CDC, </a:t>
            </a:r>
            <a:r>
              <a:rPr sz="700" spc="-30" dirty="0">
                <a:latin typeface="Century Gothic"/>
                <a:cs typeface="Century Gothic"/>
              </a:rPr>
              <a:t>National </a:t>
            </a:r>
            <a:r>
              <a:rPr sz="700" spc="-20" dirty="0">
                <a:latin typeface="Century Gothic"/>
                <a:cs typeface="Century Gothic"/>
              </a:rPr>
              <a:t>Notifiable </a:t>
            </a:r>
            <a:r>
              <a:rPr sz="700" spc="-15" dirty="0">
                <a:latin typeface="Century Gothic"/>
                <a:cs typeface="Century Gothic"/>
              </a:rPr>
              <a:t>Diseases </a:t>
            </a:r>
            <a:r>
              <a:rPr sz="700" spc="-25" dirty="0">
                <a:latin typeface="Century Gothic"/>
                <a:cs typeface="Century Gothic"/>
              </a:rPr>
              <a:t>Surveillance</a:t>
            </a:r>
            <a:r>
              <a:rPr sz="700" spc="-40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System.</a:t>
            </a:r>
            <a:endParaRPr sz="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30" dirty="0">
                <a:latin typeface="Century Gothic"/>
                <a:cs typeface="Century Gothic"/>
              </a:rPr>
              <a:t>Rate </a:t>
            </a:r>
            <a:r>
              <a:rPr sz="700" spc="-20" dirty="0">
                <a:latin typeface="Century Gothic"/>
                <a:cs typeface="Century Gothic"/>
              </a:rPr>
              <a:t>per </a:t>
            </a:r>
            <a:r>
              <a:rPr sz="700" spc="15" dirty="0">
                <a:latin typeface="Century Gothic"/>
                <a:cs typeface="Century Gothic"/>
              </a:rPr>
              <a:t>100,000</a:t>
            </a:r>
            <a:r>
              <a:rPr sz="700" spc="-20" dirty="0">
                <a:latin typeface="Century Gothic"/>
                <a:cs typeface="Century Gothic"/>
              </a:rPr>
              <a:t> </a:t>
            </a:r>
            <a:r>
              <a:rPr sz="700" spc="-30" dirty="0">
                <a:latin typeface="Century Gothic"/>
                <a:cs typeface="Century Gothic"/>
              </a:rPr>
              <a:t>population.</a:t>
            </a:r>
            <a:endParaRPr sz="700" dirty="0">
              <a:latin typeface="Century Gothic"/>
              <a:cs typeface="Century Gothic"/>
            </a:endParaRPr>
          </a:p>
          <a:p>
            <a:pPr marL="12700">
              <a:spcBef>
                <a:spcPts val="509"/>
              </a:spcBef>
            </a:pPr>
            <a:r>
              <a:rPr sz="700" spc="-110" dirty="0">
                <a:latin typeface="Century Gothic"/>
                <a:cs typeface="Century Gothic"/>
              </a:rPr>
              <a:t>† </a:t>
            </a:r>
            <a:r>
              <a:rPr lang="en-US" sz="700" spc="-110" dirty="0">
                <a:latin typeface="Century Gothic"/>
                <a:cs typeface="Century Gothic"/>
              </a:rPr>
              <a:t> </a:t>
            </a:r>
            <a:r>
              <a:rPr sz="700" spc="20" dirty="0">
                <a:latin typeface="Century Gothic"/>
                <a:cs typeface="Century Gothic"/>
              </a:rPr>
              <a:t>For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60" dirty="0">
                <a:latin typeface="Century Gothic"/>
                <a:cs typeface="Century Gothic"/>
              </a:rPr>
              <a:t>case </a:t>
            </a:r>
            <a:r>
              <a:rPr sz="700" spc="-15" dirty="0">
                <a:latin typeface="Century Gothic"/>
                <a:cs typeface="Century Gothic"/>
              </a:rPr>
              <a:t>definition, </a:t>
            </a:r>
            <a:r>
              <a:rPr sz="700" spc="-35" dirty="0">
                <a:latin typeface="Century Gothic"/>
                <a:cs typeface="Century Gothic"/>
              </a:rPr>
              <a:t>see</a:t>
            </a:r>
            <a:r>
              <a:rPr sz="700" spc="-30" dirty="0">
                <a:latin typeface="Century Gothic"/>
                <a:cs typeface="Century Gothic"/>
              </a:rPr>
              <a:t> </a:t>
            </a:r>
            <a:r>
              <a:rPr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https://wwwn.cdc.gov/nndss/conditions/hepatitis-a-acute/</a:t>
            </a:r>
            <a:r>
              <a:rPr lang="en-US"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</a:rPr>
              <a:t>.</a:t>
            </a:r>
            <a:endParaRPr lang="en-US" sz="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</a:rPr>
              <a:t> </a:t>
            </a:r>
            <a:r>
              <a:rPr sz="600" spc="15" baseline="34722" dirty="0">
                <a:latin typeface="Century Gothic"/>
                <a:cs typeface="Century Gothic"/>
              </a:rPr>
              <a:t>§ </a:t>
            </a:r>
            <a:r>
              <a:rPr sz="700" spc="-10" dirty="0">
                <a:latin typeface="Century Gothic"/>
                <a:cs typeface="Century Gothic"/>
              </a:rPr>
              <a:t>Numbers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80" dirty="0">
                <a:latin typeface="Century Gothic"/>
                <a:cs typeface="Century Gothic"/>
              </a:rPr>
              <a:t>each </a:t>
            </a:r>
            <a:r>
              <a:rPr sz="700" spc="-45" dirty="0">
                <a:latin typeface="Century Gothic"/>
                <a:cs typeface="Century Gothic"/>
              </a:rPr>
              <a:t>category </a:t>
            </a:r>
            <a:r>
              <a:rPr sz="700" spc="-55" dirty="0">
                <a:latin typeface="Century Gothic"/>
                <a:cs typeface="Century Gothic"/>
              </a:rPr>
              <a:t>may </a:t>
            </a:r>
            <a:r>
              <a:rPr sz="700" spc="-20" dirty="0">
                <a:latin typeface="Century Gothic"/>
                <a:cs typeface="Century Gothic"/>
              </a:rPr>
              <a:t>not </a:t>
            </a:r>
            <a:r>
              <a:rPr sz="700" spc="-75" dirty="0">
                <a:latin typeface="Century Gothic"/>
                <a:cs typeface="Century Gothic"/>
              </a:rPr>
              <a:t>add </a:t>
            </a:r>
            <a:r>
              <a:rPr sz="700" spc="-40" dirty="0">
                <a:latin typeface="Century Gothic"/>
                <a:cs typeface="Century Gothic"/>
              </a:rPr>
              <a:t>up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20" dirty="0">
                <a:latin typeface="Century Gothic"/>
                <a:cs typeface="Century Gothic"/>
              </a:rPr>
              <a:t>total number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105" dirty="0">
                <a:latin typeface="Century Gothic"/>
                <a:cs typeface="Century Gothic"/>
              </a:rPr>
              <a:t>a </a:t>
            </a:r>
            <a:r>
              <a:rPr sz="700" spc="-35" dirty="0">
                <a:latin typeface="Century Gothic"/>
                <a:cs typeface="Century Gothic"/>
              </a:rPr>
              <a:t>year </a:t>
            </a:r>
            <a:r>
              <a:rPr sz="700" spc="-55" dirty="0">
                <a:latin typeface="Century Gothic"/>
                <a:cs typeface="Century Gothic"/>
              </a:rPr>
              <a:t>due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dirty="0">
                <a:latin typeface="Century Gothic"/>
                <a:cs typeface="Century Gothic"/>
              </a:rPr>
              <a:t>with </a:t>
            </a:r>
            <a:r>
              <a:rPr sz="700" spc="5" dirty="0">
                <a:latin typeface="Century Gothic"/>
                <a:cs typeface="Century Gothic"/>
              </a:rPr>
              <a:t>missing </a:t>
            </a:r>
            <a:r>
              <a:rPr sz="700" spc="-65" dirty="0">
                <a:latin typeface="Century Gothic"/>
                <a:cs typeface="Century Gothic"/>
              </a:rPr>
              <a:t>data </a:t>
            </a:r>
            <a:r>
              <a:rPr sz="700" spc="-25" dirty="0">
                <a:latin typeface="Century Gothic"/>
                <a:cs typeface="Century Gothic"/>
              </a:rPr>
              <a:t>or,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60" dirty="0">
                <a:latin typeface="Century Gothic"/>
                <a:cs typeface="Century Gothic"/>
              </a:rPr>
              <a:t>case </a:t>
            </a:r>
            <a:r>
              <a:rPr sz="700" spc="-15" dirty="0">
                <a:latin typeface="Century Gothic"/>
                <a:cs typeface="Century Gothic"/>
              </a:rPr>
              <a:t>of  </a:t>
            </a:r>
            <a:r>
              <a:rPr sz="700" spc="-35" dirty="0">
                <a:latin typeface="Century Gothic"/>
                <a:cs typeface="Century Gothic"/>
              </a:rPr>
              <a:t>race/ethnicity, cases </a:t>
            </a:r>
            <a:r>
              <a:rPr sz="700" spc="-40" dirty="0">
                <a:latin typeface="Century Gothic"/>
                <a:cs typeface="Century Gothic"/>
              </a:rPr>
              <a:t>categorized </a:t>
            </a:r>
            <a:r>
              <a:rPr sz="700" spc="-25" dirty="0">
                <a:latin typeface="Century Gothic"/>
                <a:cs typeface="Century Gothic"/>
              </a:rPr>
              <a:t>as</a:t>
            </a:r>
            <a:r>
              <a:rPr sz="700" spc="25" dirty="0">
                <a:latin typeface="Century Gothic"/>
                <a:cs typeface="Century Gothic"/>
              </a:rPr>
              <a:t> </a:t>
            </a:r>
            <a:r>
              <a:rPr sz="700" spc="-45" dirty="0">
                <a:latin typeface="Century Gothic"/>
                <a:cs typeface="Century Gothic"/>
              </a:rPr>
              <a:t>“Other”.</a:t>
            </a:r>
            <a:endParaRPr sz="700" dirty="0">
              <a:latin typeface="Century Gothic"/>
              <a:cs typeface="Century Gothic"/>
            </a:endParaRPr>
          </a:p>
          <a:p>
            <a:pPr marL="12700" marR="48260" indent="-635">
              <a:lnSpc>
                <a:spcPct val="107200"/>
              </a:lnSpc>
              <a:spcBef>
                <a:spcPts val="445"/>
              </a:spcBef>
            </a:pPr>
            <a:r>
              <a:rPr sz="600" spc="22" baseline="34722" dirty="0">
                <a:latin typeface="Century Gothic"/>
                <a:cs typeface="Century Gothic"/>
              </a:rPr>
              <a:t>¶ </a:t>
            </a:r>
            <a:r>
              <a:rPr sz="700" spc="-25" dirty="0">
                <a:latin typeface="Century Gothic"/>
                <a:cs typeface="Century Gothic"/>
              </a:rPr>
              <a:t>Health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30" dirty="0">
                <a:latin typeface="Century Gothic"/>
                <a:cs typeface="Century Gothic"/>
              </a:rPr>
              <a:t>Human </a:t>
            </a:r>
            <a:r>
              <a:rPr sz="700" spc="-15" dirty="0">
                <a:latin typeface="Century Gothic"/>
                <a:cs typeface="Century Gothic"/>
              </a:rPr>
              <a:t>Services Regions </a:t>
            </a:r>
            <a:r>
              <a:rPr sz="700" spc="-40" dirty="0">
                <a:latin typeface="Century Gothic"/>
                <a:cs typeface="Century Gothic"/>
              </a:rPr>
              <a:t>were categorized </a:t>
            </a:r>
            <a:r>
              <a:rPr sz="700" spc="-55" dirty="0">
                <a:latin typeface="Century Gothic"/>
                <a:cs typeface="Century Gothic"/>
              </a:rPr>
              <a:t>according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30" dirty="0">
                <a:latin typeface="Century Gothic"/>
                <a:cs typeface="Century Gothic"/>
              </a:rPr>
              <a:t>grouping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5" dirty="0">
                <a:latin typeface="Century Gothic"/>
                <a:cs typeface="Century Gothic"/>
              </a:rPr>
              <a:t>states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dirty="0">
                <a:latin typeface="Century Gothic"/>
                <a:cs typeface="Century Gothic"/>
              </a:rPr>
              <a:t>U.S. </a:t>
            </a:r>
            <a:r>
              <a:rPr sz="700" spc="15" dirty="0">
                <a:latin typeface="Century Gothic"/>
                <a:cs typeface="Century Gothic"/>
              </a:rPr>
              <a:t>Territories </a:t>
            </a:r>
            <a:r>
              <a:rPr sz="700" spc="-25" dirty="0">
                <a:latin typeface="Century Gothic"/>
                <a:cs typeface="Century Gothic"/>
              </a:rPr>
              <a:t>assigned </a:t>
            </a:r>
            <a:r>
              <a:rPr sz="700" spc="-20" dirty="0">
                <a:latin typeface="Century Gothic"/>
                <a:cs typeface="Century Gothic"/>
              </a:rPr>
              <a:t>under </a:t>
            </a:r>
            <a:r>
              <a:rPr sz="700" spc="-80" dirty="0">
                <a:latin typeface="Century Gothic"/>
                <a:cs typeface="Century Gothic"/>
              </a:rPr>
              <a:t>each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the ten  </a:t>
            </a:r>
            <a:r>
              <a:rPr sz="700" spc="-30" dirty="0">
                <a:latin typeface="Century Gothic"/>
                <a:cs typeface="Century Gothic"/>
              </a:rPr>
              <a:t>Department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Health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30" dirty="0">
                <a:latin typeface="Century Gothic"/>
                <a:cs typeface="Century Gothic"/>
              </a:rPr>
              <a:t>Human </a:t>
            </a:r>
            <a:r>
              <a:rPr sz="700" spc="-15" dirty="0">
                <a:latin typeface="Century Gothic"/>
                <a:cs typeface="Century Gothic"/>
              </a:rPr>
              <a:t>Services </a:t>
            </a:r>
            <a:r>
              <a:rPr sz="700" spc="-30" dirty="0">
                <a:latin typeface="Century Gothic"/>
                <a:cs typeface="Century Gothic"/>
              </a:rPr>
              <a:t>regional </a:t>
            </a:r>
            <a:r>
              <a:rPr sz="700" spc="-20" dirty="0">
                <a:latin typeface="Century Gothic"/>
                <a:cs typeface="Century Gothic"/>
              </a:rPr>
              <a:t>offices </a:t>
            </a:r>
            <a:r>
              <a:rPr sz="700" spc="-30" dirty="0">
                <a:latin typeface="Century Gothic"/>
                <a:cs typeface="Century Gothic"/>
              </a:rPr>
              <a:t>(</a:t>
            </a:r>
            <a:r>
              <a:rPr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https://www.hhs.gov/about/agencies/iea/regional-offices/index.htm</a:t>
            </a:r>
            <a:r>
              <a:rPr sz="700" spc="-30" dirty="0">
                <a:solidFill>
                  <a:srgbClr val="215E9E"/>
                </a:solidFill>
                <a:latin typeface="Century Gothic"/>
                <a:cs typeface="Century Gothic"/>
                <a:hlinkClick r:id="rId3"/>
              </a:rPr>
              <a:t>l</a:t>
            </a:r>
            <a:r>
              <a:rPr sz="700" spc="-30" dirty="0">
                <a:latin typeface="Century Gothic"/>
                <a:cs typeface="Century Gothic"/>
              </a:rPr>
              <a:t>). </a:t>
            </a:r>
            <a:r>
              <a:rPr sz="700" spc="20" dirty="0">
                <a:latin typeface="Century Gothic"/>
                <a:cs typeface="Century Gothic"/>
              </a:rPr>
              <a:t>For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10" dirty="0">
                <a:latin typeface="Century Gothic"/>
                <a:cs typeface="Century Gothic"/>
              </a:rPr>
              <a:t>purposes 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20" dirty="0">
                <a:latin typeface="Century Gothic"/>
                <a:cs typeface="Century Gothic"/>
              </a:rPr>
              <a:t>this </a:t>
            </a:r>
            <a:r>
              <a:rPr sz="700" spc="-10" dirty="0">
                <a:latin typeface="Century Gothic"/>
                <a:cs typeface="Century Gothic"/>
              </a:rPr>
              <a:t>report, </a:t>
            </a:r>
            <a:r>
              <a:rPr sz="700" spc="-15" dirty="0">
                <a:latin typeface="Century Gothic"/>
                <a:cs typeface="Century Gothic"/>
              </a:rPr>
              <a:t>regions </a:t>
            </a:r>
            <a:r>
              <a:rPr sz="700" dirty="0">
                <a:latin typeface="Century Gothic"/>
                <a:cs typeface="Century Gothic"/>
              </a:rPr>
              <a:t>with </a:t>
            </a:r>
            <a:r>
              <a:rPr sz="700" spc="50" dirty="0">
                <a:latin typeface="Century Gothic"/>
                <a:cs typeface="Century Gothic"/>
              </a:rPr>
              <a:t>U</a:t>
            </a:r>
            <a:r>
              <a:rPr lang="en-US" sz="700" spc="50" dirty="0">
                <a:latin typeface="Century Gothic"/>
                <a:cs typeface="Century Gothic"/>
              </a:rPr>
              <a:t>.</a:t>
            </a:r>
            <a:r>
              <a:rPr sz="700" spc="50" dirty="0">
                <a:latin typeface="Century Gothic"/>
                <a:cs typeface="Century Gothic"/>
              </a:rPr>
              <a:t>S</a:t>
            </a:r>
            <a:r>
              <a:rPr lang="en-US" sz="700" spc="50" dirty="0">
                <a:latin typeface="Century Gothic"/>
                <a:cs typeface="Century Gothic"/>
              </a:rPr>
              <a:t>.</a:t>
            </a:r>
            <a:r>
              <a:rPr sz="700" spc="-145" dirty="0">
                <a:latin typeface="Century Gothic"/>
                <a:cs typeface="Century Gothic"/>
              </a:rPr>
              <a:t> </a:t>
            </a:r>
            <a:r>
              <a:rPr sz="700" spc="15" dirty="0">
                <a:latin typeface="Century Gothic"/>
                <a:cs typeface="Century Gothic"/>
              </a:rPr>
              <a:t>territories </a:t>
            </a:r>
            <a:r>
              <a:rPr sz="700" spc="-30" dirty="0">
                <a:latin typeface="Century Gothic"/>
                <a:cs typeface="Century Gothic"/>
              </a:rPr>
              <a:t>(Region </a:t>
            </a:r>
            <a:r>
              <a:rPr sz="700" spc="25" dirty="0">
                <a:latin typeface="Century Gothic"/>
                <a:cs typeface="Century Gothic"/>
              </a:rPr>
              <a:t>2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25" dirty="0">
                <a:latin typeface="Century Gothic"/>
                <a:cs typeface="Century Gothic"/>
              </a:rPr>
              <a:t>Region </a:t>
            </a:r>
            <a:r>
              <a:rPr sz="700" spc="-20" dirty="0">
                <a:latin typeface="Century Gothic"/>
                <a:cs typeface="Century Gothic"/>
              </a:rPr>
              <a:t>9) </a:t>
            </a:r>
            <a:r>
              <a:rPr sz="700" spc="-40" dirty="0">
                <a:latin typeface="Century Gothic"/>
                <a:cs typeface="Century Gothic"/>
              </a:rPr>
              <a:t>contain </a:t>
            </a:r>
            <a:r>
              <a:rPr sz="700" spc="-65" dirty="0">
                <a:latin typeface="Century Gothic"/>
                <a:cs typeface="Century Gothic"/>
              </a:rPr>
              <a:t>data </a:t>
            </a:r>
            <a:r>
              <a:rPr sz="700" dirty="0">
                <a:latin typeface="Century Gothic"/>
                <a:cs typeface="Century Gothic"/>
              </a:rPr>
              <a:t>from </a:t>
            </a:r>
            <a:r>
              <a:rPr sz="700" spc="-5" dirty="0">
                <a:latin typeface="Century Gothic"/>
                <a:cs typeface="Century Gothic"/>
              </a:rPr>
              <a:t>states </a:t>
            </a:r>
            <a:r>
              <a:rPr sz="700" spc="-30" dirty="0">
                <a:latin typeface="Century Gothic"/>
                <a:cs typeface="Century Gothic"/>
              </a:rPr>
              <a:t>only.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226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15875">
              <a:lnSpc>
                <a:spcPct val="107200"/>
              </a:lnSpc>
            </a:pPr>
            <a:r>
              <a:rPr sz="1400" b="1" spc="-7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E"/>
                </a:solidFill>
                <a:latin typeface="Lucida Sans"/>
                <a:cs typeface="Lucida Sans"/>
              </a:rPr>
              <a:t>1.2.</a:t>
            </a: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rate*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1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8C268A"/>
                </a:solidFill>
                <a:latin typeface="Lucida Sans"/>
                <a:cs typeface="Lucida Sans"/>
              </a:rPr>
              <a:t>cases†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1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Lucida Sans"/>
                <a:cs typeface="Lucida Sans"/>
              </a:rPr>
              <a:t>A,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demographic 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characteristics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1400" b="1" spc="20" dirty="0">
                <a:solidFill>
                  <a:srgbClr val="8C268A"/>
                </a:solidFill>
                <a:latin typeface="Lucida Sans"/>
                <a:cs typeface="Lucida Sans"/>
              </a:rPr>
              <a:t>States</a:t>
            </a:r>
            <a:r>
              <a:rPr sz="1400" b="1" spc="-27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2014–2018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526</Words>
  <Application>Microsoft Office PowerPoint</Application>
  <PresentationFormat>Custom</PresentationFormat>
  <Paragraphs>303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1.2. Number and rate of reported cases of hepatitis A, by demographic characteristics — United States 2014–2018</dc:subject>
  <dc:creator>HHS / CDC / DDID / NCHHSTP / DVH</dc:creator>
  <cp:lastModifiedBy>Peterson, Paul (CDC/DDID/NCHHSTP/DVH) (CTR)</cp:lastModifiedBy>
  <cp:revision>2</cp:revision>
  <dcterms:created xsi:type="dcterms:W3CDTF">2020-07-21T17:05:23Z</dcterms:created>
  <dcterms:modified xsi:type="dcterms:W3CDTF">2020-07-24T18:59:10Z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