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drawings/drawing1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6" r:id="rId6"/>
    <p:sldId id="265" r:id="rId7"/>
    <p:sldId id="263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0000FF"/>
    <a:srgbClr val="8A343D"/>
    <a:srgbClr val="7CA295"/>
    <a:srgbClr val="993300"/>
    <a:srgbClr val="800000"/>
    <a:srgbClr val="FF9900"/>
    <a:srgbClr val="FF9933"/>
    <a:srgbClr val="9933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2947" autoAdjust="0"/>
  </p:normalViewPr>
  <p:slideViewPr>
    <p:cSldViewPr>
      <p:cViewPr varScale="1">
        <p:scale>
          <a:sx n="67" d="100"/>
          <a:sy n="67" d="100"/>
        </p:scale>
        <p:origin x="36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ReportedNumber</c:v>
                </c:pt>
              </c:strCache>
            </c:strRef>
          </c:tx>
          <c:spPr>
            <a:ln>
              <a:solidFill>
                <a:srgbClr val="00FF00"/>
              </a:solidFill>
            </a:ln>
          </c:spPr>
          <c:marker>
            <c:spPr>
              <a:solidFill>
                <a:srgbClr val="00FF00"/>
              </a:solidFill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</c:numCache>
            </c:num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7844</c:v>
                </c:pt>
                <c:pt idx="1">
                  <c:v>8064</c:v>
                </c:pt>
                <c:pt idx="2">
                  <c:v>7526</c:v>
                </c:pt>
                <c:pt idx="3">
                  <c:v>6212</c:v>
                </c:pt>
                <c:pt idx="4">
                  <c:v>5494</c:v>
                </c:pt>
                <c:pt idx="5">
                  <c:v>4713</c:v>
                </c:pt>
                <c:pt idx="6">
                  <c:v>4519</c:v>
                </c:pt>
                <c:pt idx="7">
                  <c:v>4029</c:v>
                </c:pt>
                <c:pt idx="8">
                  <c:v>3371</c:v>
                </c:pt>
                <c:pt idx="9">
                  <c:v>3350</c:v>
                </c:pt>
                <c:pt idx="10">
                  <c:v>2903</c:v>
                </c:pt>
                <c:pt idx="11">
                  <c:v>2895</c:v>
                </c:pt>
                <c:pt idx="12">
                  <c:v>3050</c:v>
                </c:pt>
                <c:pt idx="13">
                  <c:v>2791</c:v>
                </c:pt>
                <c:pt idx="14">
                  <c:v>3370</c:v>
                </c:pt>
                <c:pt idx="15">
                  <c:v>3218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45F-4264-AD2E-38812AB53E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2621688"/>
        <c:axId val="112622072"/>
      </c:lineChart>
      <c:catAx>
        <c:axId val="11262168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0">
                    <a:solidFill>
                      <a:schemeClr val="bg1"/>
                    </a:solidFill>
                  </a:defRPr>
                </a:pPr>
                <a:r>
                  <a:rPr lang="en-US" sz="1600" b="0" dirty="0" smtClean="0">
                    <a:solidFill>
                      <a:schemeClr val="bg1"/>
                    </a:solidFill>
                  </a:rPr>
                  <a:t>Year</a:t>
                </a:r>
                <a:endParaRPr lang="en-US" sz="1600" b="0" dirty="0">
                  <a:solidFill>
                    <a:schemeClr val="bg1"/>
                  </a:solidFill>
                </a:endParaRPr>
              </a:p>
            </c:rich>
          </c:tx>
          <c:layout>
            <c:manualLayout>
              <c:xMode val="edge"/>
              <c:yMode val="edge"/>
              <c:x val="0.47712644204358184"/>
              <c:y val="0.9030924855491330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1860000"/>
          <a:lstStyle/>
          <a:p>
            <a:pPr>
              <a:defRPr sz="1400">
                <a:solidFill>
                  <a:schemeClr val="bg1"/>
                </a:solidFill>
              </a:defRPr>
            </a:pPr>
            <a:endParaRPr lang="en-US"/>
          </a:p>
        </c:txPr>
        <c:crossAx val="112622072"/>
        <c:crosses val="autoZero"/>
        <c:auto val="1"/>
        <c:lblAlgn val="ctr"/>
        <c:lblOffset val="100"/>
        <c:tickLblSkip val="3"/>
        <c:noMultiLvlLbl val="0"/>
      </c:catAx>
      <c:valAx>
        <c:axId val="11262207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="0" baseline="0">
                    <a:solidFill>
                      <a:srgbClr val="FF9933"/>
                    </a:solidFill>
                  </a:defRPr>
                </a:pPr>
                <a:r>
                  <a:rPr lang="en-US" sz="1600" b="0" baseline="0" dirty="0" smtClean="0">
                    <a:solidFill>
                      <a:srgbClr val="FF9933"/>
                    </a:solidFill>
                  </a:rPr>
                  <a:t>Number of cases</a:t>
                </a:r>
                <a:endParaRPr lang="en-US" sz="1600" b="0" baseline="0" dirty="0">
                  <a:solidFill>
                    <a:srgbClr val="FF9933"/>
                  </a:solidFill>
                </a:endParaRPr>
              </a:p>
            </c:rich>
          </c:tx>
          <c:layout>
            <c:manualLayout>
              <c:xMode val="edge"/>
              <c:yMode val="edge"/>
              <c:x val="9.6899224806201549E-3"/>
              <c:y val="0.21614514587410677"/>
            </c:manualLayout>
          </c:layout>
          <c:overlay val="0"/>
        </c:title>
        <c:numFmt formatCode="#,##0" sourceLinked="0"/>
        <c:majorTickMark val="out"/>
        <c:minorTickMark val="out"/>
        <c:tickLblPos val="nextTo"/>
        <c:spPr>
          <a:ln>
            <a:solidFill>
              <a:srgbClr val="FFC000"/>
            </a:solidFill>
          </a:ln>
        </c:spPr>
        <c:txPr>
          <a:bodyPr/>
          <a:lstStyle/>
          <a:p>
            <a:pPr>
              <a:defRPr sz="1400">
                <a:solidFill>
                  <a:srgbClr val="FF9933"/>
                </a:solidFill>
              </a:defRPr>
            </a:pPr>
            <a:endParaRPr lang="en-US"/>
          </a:p>
        </c:txPr>
        <c:crossAx val="112621688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3505010737294202E-2"/>
          <c:y val="3.4378072664774773E-2"/>
          <c:w val="0.88061011691720348"/>
          <c:h val="0.7798796914345097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0-19 yrs</c:v>
                </c:pt>
              </c:strCache>
            </c:strRef>
          </c:tx>
          <c:spPr>
            <a:ln>
              <a:solidFill>
                <a:schemeClr val="bg2"/>
              </a:solidFill>
            </a:ln>
          </c:spPr>
          <c:marker>
            <c:symbol val="circle"/>
            <c:size val="10"/>
            <c:spPr>
              <a:noFill/>
              <a:ln>
                <a:solidFill>
                  <a:schemeClr val="bg2"/>
                </a:solidFill>
              </a:ln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</c:numCache>
            </c:num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0.46</c:v>
                </c:pt>
                <c:pt idx="1">
                  <c:v>0.34</c:v>
                </c:pt>
                <c:pt idx="2">
                  <c:v>0.26</c:v>
                </c:pt>
                <c:pt idx="3">
                  <c:v>0.18</c:v>
                </c:pt>
                <c:pt idx="4">
                  <c:v>0.15</c:v>
                </c:pt>
                <c:pt idx="5">
                  <c:v>0.09</c:v>
                </c:pt>
                <c:pt idx="6">
                  <c:v>0.1</c:v>
                </c:pt>
                <c:pt idx="7">
                  <c:v>0.09</c:v>
                </c:pt>
                <c:pt idx="8">
                  <c:v>0.06</c:v>
                </c:pt>
                <c:pt idx="9">
                  <c:v>0.06</c:v>
                </c:pt>
                <c:pt idx="10">
                  <c:v>0.04</c:v>
                </c:pt>
                <c:pt idx="11">
                  <c:v>0.03</c:v>
                </c:pt>
                <c:pt idx="12">
                  <c:v>0.03</c:v>
                </c:pt>
                <c:pt idx="13">
                  <c:v>0.02</c:v>
                </c:pt>
                <c:pt idx="14">
                  <c:v>0.02</c:v>
                </c:pt>
                <c:pt idx="15">
                  <c:v>0.02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311-473B-BCA5-3E143148916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20-29 yrs</c:v>
                </c:pt>
              </c:strCache>
            </c:strRef>
          </c:tx>
          <c:spPr>
            <a:ln>
              <a:solidFill>
                <a:srgbClr val="9933FF"/>
              </a:solidFill>
            </a:ln>
          </c:spPr>
          <c:marker>
            <c:symbol val="diamond"/>
            <c:size val="9"/>
            <c:spPr>
              <a:solidFill>
                <a:srgbClr val="9933FF"/>
              </a:solidFill>
              <a:ln>
                <a:solidFill>
                  <a:srgbClr val="9933FF"/>
                </a:solidFill>
              </a:ln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</c:numCache>
            </c:numRef>
          </c:cat>
          <c:val>
            <c:numRef>
              <c:f>Sheet1!$C$2:$C$17</c:f>
              <c:numCache>
                <c:formatCode>General</c:formatCode>
                <c:ptCount val="16"/>
                <c:pt idx="0">
                  <c:v>4.78</c:v>
                </c:pt>
                <c:pt idx="1">
                  <c:v>4.8099999999999996</c:v>
                </c:pt>
                <c:pt idx="2">
                  <c:v>4.3</c:v>
                </c:pt>
                <c:pt idx="3">
                  <c:v>3.49</c:v>
                </c:pt>
                <c:pt idx="4">
                  <c:v>2.89</c:v>
                </c:pt>
                <c:pt idx="5">
                  <c:v>2.27</c:v>
                </c:pt>
                <c:pt idx="6">
                  <c:v>2.0499999999999998</c:v>
                </c:pt>
                <c:pt idx="7">
                  <c:v>1.76</c:v>
                </c:pt>
                <c:pt idx="8">
                  <c:v>1.19</c:v>
                </c:pt>
                <c:pt idx="9">
                  <c:v>1.1100000000000001</c:v>
                </c:pt>
                <c:pt idx="10">
                  <c:v>0.98</c:v>
                </c:pt>
                <c:pt idx="11">
                  <c:v>0.89</c:v>
                </c:pt>
                <c:pt idx="12">
                  <c:v>0.75</c:v>
                </c:pt>
                <c:pt idx="13">
                  <c:v>0.63</c:v>
                </c:pt>
                <c:pt idx="14">
                  <c:v>0.78</c:v>
                </c:pt>
                <c:pt idx="15">
                  <c:v>0.64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311-473B-BCA5-3E143148916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30-39 yrs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marker>
            <c:symbol val="star"/>
            <c:size val="9"/>
            <c:spPr>
              <a:noFill/>
              <a:ln>
                <a:solidFill>
                  <a:srgbClr val="FFFF00"/>
                </a:solidFill>
              </a:ln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</c:numCache>
            </c:numRef>
          </c:cat>
          <c:val>
            <c:numRef>
              <c:f>Sheet1!$D$2:$D$17</c:f>
              <c:numCache>
                <c:formatCode>General</c:formatCode>
                <c:ptCount val="16"/>
                <c:pt idx="0">
                  <c:v>5.32</c:v>
                </c:pt>
                <c:pt idx="1">
                  <c:v>5.52</c:v>
                </c:pt>
                <c:pt idx="2">
                  <c:v>5.1100000000000003</c:v>
                </c:pt>
                <c:pt idx="3">
                  <c:v>4.03</c:v>
                </c:pt>
                <c:pt idx="4">
                  <c:v>3.68</c:v>
                </c:pt>
                <c:pt idx="5">
                  <c:v>3.37</c:v>
                </c:pt>
                <c:pt idx="6">
                  <c:v>3.05</c:v>
                </c:pt>
                <c:pt idx="7">
                  <c:v>2.71</c:v>
                </c:pt>
                <c:pt idx="8">
                  <c:v>2.27</c:v>
                </c:pt>
                <c:pt idx="9">
                  <c:v>2.33</c:v>
                </c:pt>
                <c:pt idx="10">
                  <c:v>2.0099999999999998</c:v>
                </c:pt>
                <c:pt idx="11">
                  <c:v>2.17</c:v>
                </c:pt>
                <c:pt idx="12">
                  <c:v>2.42</c:v>
                </c:pt>
                <c:pt idx="13">
                  <c:v>2.16</c:v>
                </c:pt>
                <c:pt idx="14">
                  <c:v>2.62</c:v>
                </c:pt>
                <c:pt idx="15">
                  <c:v>2.37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311-473B-BCA5-3E143148916C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40-49 yrs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triangle"/>
            <c:size val="9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</c:numCache>
            </c:numRef>
          </c:cat>
          <c:val>
            <c:numRef>
              <c:f>Sheet1!$E$2:$E$17</c:f>
              <c:numCache>
                <c:formatCode>General</c:formatCode>
                <c:ptCount val="16"/>
                <c:pt idx="0">
                  <c:v>4.22</c:v>
                </c:pt>
                <c:pt idx="1">
                  <c:v>4.28</c:v>
                </c:pt>
                <c:pt idx="2">
                  <c:v>4.33</c:v>
                </c:pt>
                <c:pt idx="3">
                  <c:v>3.45</c:v>
                </c:pt>
                <c:pt idx="4">
                  <c:v>3.13</c:v>
                </c:pt>
                <c:pt idx="5">
                  <c:v>2.81</c:v>
                </c:pt>
                <c:pt idx="6">
                  <c:v>2.75</c:v>
                </c:pt>
                <c:pt idx="7">
                  <c:v>2.56</c:v>
                </c:pt>
                <c:pt idx="8">
                  <c:v>2.1800000000000002</c:v>
                </c:pt>
                <c:pt idx="9">
                  <c:v>2.02</c:v>
                </c:pt>
                <c:pt idx="10">
                  <c:v>1.87</c:v>
                </c:pt>
                <c:pt idx="11">
                  <c:v>1.9</c:v>
                </c:pt>
                <c:pt idx="12">
                  <c:v>2.11</c:v>
                </c:pt>
                <c:pt idx="13">
                  <c:v>1.99</c:v>
                </c:pt>
                <c:pt idx="14">
                  <c:v>2.36</c:v>
                </c:pt>
                <c:pt idx="15">
                  <c:v>2.2400000000000002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311-473B-BCA5-3E143148916C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50-59 yrs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square"/>
            <c:size val="8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</c:numCache>
            </c:numRef>
          </c:cat>
          <c:val>
            <c:numRef>
              <c:f>Sheet1!$F$2:$F$17</c:f>
              <c:numCache>
                <c:formatCode>General</c:formatCode>
                <c:ptCount val="16"/>
                <c:pt idx="0">
                  <c:v>2.5299999999999998</c:v>
                </c:pt>
                <c:pt idx="1">
                  <c:v>2.63</c:v>
                </c:pt>
                <c:pt idx="2">
                  <c:v>2.44</c:v>
                </c:pt>
                <c:pt idx="3">
                  <c:v>2.25</c:v>
                </c:pt>
                <c:pt idx="4">
                  <c:v>2.04</c:v>
                </c:pt>
                <c:pt idx="5">
                  <c:v>1.76</c:v>
                </c:pt>
                <c:pt idx="6">
                  <c:v>1.76</c:v>
                </c:pt>
                <c:pt idx="7">
                  <c:v>1.53</c:v>
                </c:pt>
                <c:pt idx="8">
                  <c:v>1.38</c:v>
                </c:pt>
                <c:pt idx="9">
                  <c:v>1.46</c:v>
                </c:pt>
                <c:pt idx="10">
                  <c:v>1.0900000000000001</c:v>
                </c:pt>
                <c:pt idx="11">
                  <c:v>1.1399999999999999</c:v>
                </c:pt>
                <c:pt idx="12">
                  <c:v>1.1399999999999999</c:v>
                </c:pt>
                <c:pt idx="13">
                  <c:v>1.1499999999999999</c:v>
                </c:pt>
                <c:pt idx="14">
                  <c:v>1.4</c:v>
                </c:pt>
                <c:pt idx="15">
                  <c:v>1.51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8311-473B-BCA5-3E143148916C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60+ yrs</c:v>
                </c:pt>
              </c:strCache>
            </c:strRef>
          </c:tx>
          <c:spPr>
            <a:ln>
              <a:solidFill>
                <a:srgbClr val="FF00FF"/>
              </a:solidFill>
            </a:ln>
          </c:spPr>
          <c:marker>
            <c:symbol val="plus"/>
            <c:size val="9"/>
            <c:spPr>
              <a:noFill/>
              <a:ln>
                <a:solidFill>
                  <a:srgbClr val="FF00FF"/>
                </a:solidFill>
              </a:ln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</c:numCache>
            </c:numRef>
          </c:cat>
          <c:val>
            <c:numRef>
              <c:f>Sheet1!$G$2:$G$17</c:f>
              <c:numCache>
                <c:formatCode>General</c:formatCode>
                <c:ptCount val="16"/>
                <c:pt idx="0">
                  <c:v>1.26</c:v>
                </c:pt>
                <c:pt idx="1">
                  <c:v>1.28</c:v>
                </c:pt>
                <c:pt idx="2">
                  <c:v>1.2</c:v>
                </c:pt>
                <c:pt idx="3">
                  <c:v>1.07</c:v>
                </c:pt>
                <c:pt idx="4">
                  <c:v>0.8</c:v>
                </c:pt>
                <c:pt idx="5">
                  <c:v>0.8</c:v>
                </c:pt>
                <c:pt idx="6">
                  <c:v>0.78</c:v>
                </c:pt>
                <c:pt idx="7">
                  <c:v>0.67</c:v>
                </c:pt>
                <c:pt idx="8">
                  <c:v>0.67</c:v>
                </c:pt>
                <c:pt idx="9">
                  <c:v>0.7</c:v>
                </c:pt>
                <c:pt idx="10">
                  <c:v>0.52</c:v>
                </c:pt>
                <c:pt idx="11">
                  <c:v>0.4</c:v>
                </c:pt>
                <c:pt idx="12">
                  <c:v>0.44</c:v>
                </c:pt>
                <c:pt idx="13">
                  <c:v>0.42</c:v>
                </c:pt>
                <c:pt idx="14">
                  <c:v>0.47</c:v>
                </c:pt>
                <c:pt idx="15">
                  <c:v>0.5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8311-473B-BCA5-3E14314891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68480168"/>
        <c:axId val="268480560"/>
      </c:lineChart>
      <c:catAx>
        <c:axId val="2684801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0">
                    <a:solidFill>
                      <a:schemeClr val="bg2"/>
                    </a:solidFill>
                  </a:defRPr>
                </a:pPr>
                <a:r>
                  <a:rPr lang="en-US" sz="1600" b="0" dirty="0" smtClean="0">
                    <a:solidFill>
                      <a:schemeClr val="bg2"/>
                    </a:solidFill>
                  </a:rPr>
                  <a:t>Year</a:t>
                </a:r>
                <a:endParaRPr lang="en-US" sz="1600" b="0" dirty="0">
                  <a:solidFill>
                    <a:schemeClr val="bg2"/>
                  </a:solidFill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-1860000"/>
          <a:lstStyle/>
          <a:p>
            <a:pPr>
              <a:defRPr sz="1400">
                <a:solidFill>
                  <a:schemeClr val="bg2"/>
                </a:solidFill>
                <a:latin typeface="+mj-lt"/>
              </a:defRPr>
            </a:pPr>
            <a:endParaRPr lang="en-US"/>
          </a:p>
        </c:txPr>
        <c:crossAx val="268480560"/>
        <c:crosses val="autoZero"/>
        <c:auto val="1"/>
        <c:lblAlgn val="ctr"/>
        <c:lblOffset val="100"/>
        <c:tickLblSkip val="3"/>
        <c:noMultiLvlLbl val="0"/>
      </c:catAx>
      <c:valAx>
        <c:axId val="26848056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>
                    <a:solidFill>
                      <a:srgbClr val="FF9933"/>
                    </a:solidFill>
                  </a:defRPr>
                </a:pPr>
                <a:r>
                  <a:rPr lang="en-US" sz="1600" b="0" i="0" baseline="0" dirty="0" smtClean="0">
                    <a:solidFill>
                      <a:srgbClr val="FF9933"/>
                    </a:solidFill>
                    <a:effectLst/>
                  </a:rPr>
                  <a:t>Reported cases/100,000 population                     </a:t>
                </a:r>
                <a:endParaRPr lang="en-US" sz="1600" dirty="0">
                  <a:solidFill>
                    <a:srgbClr val="FF9933"/>
                  </a:solidFill>
                  <a:effectLst/>
                </a:endParaRPr>
              </a:p>
            </c:rich>
          </c:tx>
          <c:layout>
            <c:manualLayout>
              <c:xMode val="edge"/>
              <c:yMode val="edge"/>
              <c:x val="4.5745453693288342E-3"/>
              <c:y val="0.12346516647348016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1400">
                <a:solidFill>
                  <a:srgbClr val="FF9933"/>
                </a:solidFill>
              </a:defRPr>
            </a:pPr>
            <a:endParaRPr lang="en-US"/>
          </a:p>
        </c:txPr>
        <c:crossAx val="268480168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67674561349122697"/>
          <c:y val="2.8817698549102683E-2"/>
          <c:w val="0.24054581245526127"/>
          <c:h val="0.42099884088093048"/>
        </c:manualLayout>
      </c:layout>
      <c:overlay val="0"/>
      <c:txPr>
        <a:bodyPr/>
        <a:lstStyle/>
        <a:p>
          <a:pPr>
            <a:defRPr sz="1600">
              <a:solidFill>
                <a:schemeClr val="bg2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3701035012133"/>
          <c:y val="3.7835085558439271E-2"/>
          <c:w val="0.8588405635616303"/>
          <c:h val="0.757744688338538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Male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diamond"/>
            <c:size val="9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</c:numCache>
            </c:num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3.48</c:v>
                </c:pt>
                <c:pt idx="1">
                  <c:v>3.45</c:v>
                </c:pt>
                <c:pt idx="2">
                  <c:v>3.19</c:v>
                </c:pt>
                <c:pt idx="3">
                  <c:v>2.67</c:v>
                </c:pt>
                <c:pt idx="4">
                  <c:v>2.29</c:v>
                </c:pt>
                <c:pt idx="5">
                  <c:v>2.0699999999999998</c:v>
                </c:pt>
                <c:pt idx="6">
                  <c:v>1.85</c:v>
                </c:pt>
                <c:pt idx="7">
                  <c:v>1.7</c:v>
                </c:pt>
                <c:pt idx="8">
                  <c:v>1.35</c:v>
                </c:pt>
                <c:pt idx="9">
                  <c:v>1.36</c:v>
                </c:pt>
                <c:pt idx="10">
                  <c:v>1.18</c:v>
                </c:pt>
                <c:pt idx="11">
                  <c:v>1.17</c:v>
                </c:pt>
                <c:pt idx="12">
                  <c:v>1.21</c:v>
                </c:pt>
                <c:pt idx="13">
                  <c:v>1.1399999999999999</c:v>
                </c:pt>
                <c:pt idx="14">
                  <c:v>1.32</c:v>
                </c:pt>
                <c:pt idx="15">
                  <c:v>1.24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82D-4AF9-8333-897909E632C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Female</c:v>
                </c:pt>
              </c:strCache>
            </c:strRef>
          </c:tx>
          <c:spPr>
            <a:ln>
              <a:solidFill>
                <a:srgbClr val="FBB0A3"/>
              </a:solidFill>
            </a:ln>
          </c:spPr>
          <c:marker>
            <c:symbol val="circle"/>
            <c:size val="9"/>
            <c:spPr>
              <a:solidFill>
                <a:srgbClr val="FBB0A3"/>
              </a:solidFill>
              <a:ln>
                <a:solidFill>
                  <a:srgbClr val="FBB0A3"/>
                </a:solidFill>
              </a:ln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</c:numCache>
            </c:numRef>
          </c:cat>
          <c:val>
            <c:numRef>
              <c:f>Sheet1!$C$2:$C$17</c:f>
              <c:numCache>
                <c:formatCode>General</c:formatCode>
                <c:ptCount val="16"/>
                <c:pt idx="0">
                  <c:v>2</c:v>
                </c:pt>
                <c:pt idx="1">
                  <c:v>2.13</c:v>
                </c:pt>
                <c:pt idx="2">
                  <c:v>1.98</c:v>
                </c:pt>
                <c:pt idx="3">
                  <c:v>1.55</c:v>
                </c:pt>
                <c:pt idx="4">
                  <c:v>1.4</c:v>
                </c:pt>
                <c:pt idx="5">
                  <c:v>1.1299999999999999</c:v>
                </c:pt>
                <c:pt idx="6">
                  <c:v>1.1499999999999999</c:v>
                </c:pt>
                <c:pt idx="7">
                  <c:v>0.98</c:v>
                </c:pt>
                <c:pt idx="8">
                  <c:v>0.84</c:v>
                </c:pt>
                <c:pt idx="9">
                  <c:v>0.83</c:v>
                </c:pt>
                <c:pt idx="10">
                  <c:v>0.69</c:v>
                </c:pt>
                <c:pt idx="11">
                  <c:v>0.68</c:v>
                </c:pt>
                <c:pt idx="12">
                  <c:v>0.73</c:v>
                </c:pt>
                <c:pt idx="13">
                  <c:v>0.62</c:v>
                </c:pt>
                <c:pt idx="14">
                  <c:v>0.79</c:v>
                </c:pt>
                <c:pt idx="15">
                  <c:v>0.77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82D-4AF9-8333-897909E632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7915712"/>
        <c:axId val="197916104"/>
      </c:lineChart>
      <c:catAx>
        <c:axId val="1979157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0">
                    <a:solidFill>
                      <a:schemeClr val="bg2"/>
                    </a:solidFill>
                  </a:defRPr>
                </a:pPr>
                <a:r>
                  <a:rPr lang="en-US" sz="1600" b="0" dirty="0" smtClean="0">
                    <a:solidFill>
                      <a:schemeClr val="bg2"/>
                    </a:solidFill>
                  </a:rPr>
                  <a:t>Year</a:t>
                </a:r>
                <a:endParaRPr lang="en-US" sz="1600" b="0" dirty="0">
                  <a:solidFill>
                    <a:schemeClr val="bg2"/>
                  </a:solidFill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-1860000"/>
          <a:lstStyle/>
          <a:p>
            <a:pPr>
              <a:defRPr sz="1400">
                <a:solidFill>
                  <a:schemeClr val="bg2"/>
                </a:solidFill>
              </a:defRPr>
            </a:pPr>
            <a:endParaRPr lang="en-US"/>
          </a:p>
        </c:txPr>
        <c:crossAx val="197916104"/>
        <c:crosses val="autoZero"/>
        <c:auto val="1"/>
        <c:lblAlgn val="ctr"/>
        <c:lblOffset val="100"/>
        <c:tickLblSkip val="3"/>
        <c:noMultiLvlLbl val="0"/>
      </c:catAx>
      <c:valAx>
        <c:axId val="19791610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="0">
                    <a:solidFill>
                      <a:srgbClr val="FFC000"/>
                    </a:solidFill>
                  </a:defRPr>
                </a:pPr>
                <a:r>
                  <a:rPr lang="en-US" sz="1600" b="0" dirty="0" smtClean="0">
                    <a:solidFill>
                      <a:srgbClr val="FFC000"/>
                    </a:solidFill>
                  </a:rPr>
                  <a:t>Reported cases/100,000 population</a:t>
                </a:r>
                <a:endParaRPr lang="en-US" sz="1600" b="0" dirty="0">
                  <a:solidFill>
                    <a:srgbClr val="FFC0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1225071225071226E-3"/>
              <c:y val="5.0783002683323801E-2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1400">
                <a:solidFill>
                  <a:srgbClr val="FFC000"/>
                </a:solidFill>
              </a:defRPr>
            </a:pPr>
            <a:endParaRPr lang="en-US"/>
          </a:p>
        </c:txPr>
        <c:crossAx val="197915712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78659510721537151"/>
          <c:y val="0.15109246469889587"/>
          <c:w val="0.1401140722794266"/>
          <c:h val="0.18545374565609463"/>
        </c:manualLayout>
      </c:layout>
      <c:overlay val="0"/>
      <c:txPr>
        <a:bodyPr/>
        <a:lstStyle/>
        <a:p>
          <a:pPr>
            <a:defRPr sz="1600">
              <a:solidFill>
                <a:schemeClr val="bg2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American Indian/Alaska Native</c:v>
                </c:pt>
              </c:strCache>
            </c:strRef>
          </c:tx>
          <c:spPr>
            <a:ln>
              <a:solidFill>
                <a:schemeClr val="bg2"/>
              </a:solidFill>
            </a:ln>
          </c:spPr>
          <c:marker>
            <c:symbol val="circle"/>
            <c:size val="10"/>
            <c:spPr>
              <a:noFill/>
              <a:ln>
                <a:solidFill>
                  <a:schemeClr val="bg2"/>
                </a:solidFill>
              </a:ln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</c:numCache>
            </c:num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3.43</c:v>
                </c:pt>
                <c:pt idx="1">
                  <c:v>5.43</c:v>
                </c:pt>
                <c:pt idx="2">
                  <c:v>2.75</c:v>
                </c:pt>
                <c:pt idx="3">
                  <c:v>1.5</c:v>
                </c:pt>
                <c:pt idx="4">
                  <c:v>1.57</c:v>
                </c:pt>
                <c:pt idx="5">
                  <c:v>1.55</c:v>
                </c:pt>
                <c:pt idx="6">
                  <c:v>1.44</c:v>
                </c:pt>
                <c:pt idx="7">
                  <c:v>1.77</c:v>
                </c:pt>
                <c:pt idx="8">
                  <c:v>1.02</c:v>
                </c:pt>
                <c:pt idx="9">
                  <c:v>1.0900000000000001</c:v>
                </c:pt>
                <c:pt idx="10">
                  <c:v>0.54</c:v>
                </c:pt>
                <c:pt idx="11">
                  <c:v>0.69</c:v>
                </c:pt>
                <c:pt idx="12">
                  <c:v>0.69</c:v>
                </c:pt>
                <c:pt idx="13">
                  <c:v>0.79</c:v>
                </c:pt>
                <c:pt idx="14">
                  <c:v>0.67</c:v>
                </c:pt>
                <c:pt idx="15">
                  <c:v>0.52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760-47BD-BAB3-EC353887E9E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Asian/Pacific Islander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diamond"/>
            <c:size val="9"/>
            <c:spPr>
              <a:solidFill>
                <a:schemeClr val="accent6">
                  <a:lumMod val="75000"/>
                </a:schemeClr>
              </a:solidFill>
              <a:ln>
                <a:solidFill>
                  <a:srgbClr val="FF9933"/>
                </a:solidFill>
              </a:ln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</c:numCache>
            </c:numRef>
          </c:cat>
          <c:val>
            <c:numRef>
              <c:f>Sheet1!$C$2:$C$17</c:f>
              <c:numCache>
                <c:formatCode>General</c:formatCode>
                <c:ptCount val="16"/>
                <c:pt idx="0">
                  <c:v>2.96</c:v>
                </c:pt>
                <c:pt idx="1">
                  <c:v>2.02</c:v>
                </c:pt>
                <c:pt idx="2">
                  <c:v>1.61</c:v>
                </c:pt>
                <c:pt idx="3">
                  <c:v>1.33</c:v>
                </c:pt>
                <c:pt idx="4">
                  <c:v>1.28</c:v>
                </c:pt>
                <c:pt idx="5">
                  <c:v>1.25</c:v>
                </c:pt>
                <c:pt idx="6">
                  <c:v>0.95</c:v>
                </c:pt>
                <c:pt idx="7">
                  <c:v>0.75</c:v>
                </c:pt>
                <c:pt idx="8">
                  <c:v>0.68</c:v>
                </c:pt>
                <c:pt idx="9">
                  <c:v>0.57999999999999996</c:v>
                </c:pt>
                <c:pt idx="10">
                  <c:v>0.39</c:v>
                </c:pt>
                <c:pt idx="11">
                  <c:v>0.37</c:v>
                </c:pt>
                <c:pt idx="12">
                  <c:v>0.33</c:v>
                </c:pt>
                <c:pt idx="13">
                  <c:v>0.28999999999999998</c:v>
                </c:pt>
                <c:pt idx="14">
                  <c:v>0.35</c:v>
                </c:pt>
                <c:pt idx="15">
                  <c:v>0.28999999999999998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760-47BD-BAB3-EC353887E9E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Black, Non-Hispanic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marker>
            <c:symbol val="star"/>
            <c:size val="9"/>
            <c:spPr>
              <a:noFill/>
              <a:ln>
                <a:solidFill>
                  <a:srgbClr val="FFFF00"/>
                </a:solidFill>
              </a:ln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</c:numCache>
            </c:numRef>
          </c:cat>
          <c:val>
            <c:numRef>
              <c:f>Sheet1!$D$2:$D$17</c:f>
              <c:numCache>
                <c:formatCode>General</c:formatCode>
                <c:ptCount val="16"/>
                <c:pt idx="0">
                  <c:v>4.16</c:v>
                </c:pt>
                <c:pt idx="1">
                  <c:v>3.77</c:v>
                </c:pt>
                <c:pt idx="2">
                  <c:v>3.46</c:v>
                </c:pt>
                <c:pt idx="3">
                  <c:v>2.92</c:v>
                </c:pt>
                <c:pt idx="4">
                  <c:v>2.96</c:v>
                </c:pt>
                <c:pt idx="5">
                  <c:v>2.31</c:v>
                </c:pt>
                <c:pt idx="6">
                  <c:v>2.3199999999999998</c:v>
                </c:pt>
                <c:pt idx="7">
                  <c:v>2.19</c:v>
                </c:pt>
                <c:pt idx="8">
                  <c:v>1.66</c:v>
                </c:pt>
                <c:pt idx="9">
                  <c:v>1.7</c:v>
                </c:pt>
                <c:pt idx="10">
                  <c:v>1.37</c:v>
                </c:pt>
                <c:pt idx="11">
                  <c:v>1.1100000000000001</c:v>
                </c:pt>
                <c:pt idx="12">
                  <c:v>0.95</c:v>
                </c:pt>
                <c:pt idx="13">
                  <c:v>0.84</c:v>
                </c:pt>
                <c:pt idx="14">
                  <c:v>0.96</c:v>
                </c:pt>
                <c:pt idx="15">
                  <c:v>0.92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760-47BD-BAB3-EC353887E9E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White, Non-Hispanic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triangle"/>
            <c:size val="9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</c:numCache>
            </c:numRef>
          </c:cat>
          <c:val>
            <c:numRef>
              <c:f>Sheet1!$E$2:$E$17</c:f>
              <c:numCache>
                <c:formatCode>General</c:formatCode>
                <c:ptCount val="16"/>
                <c:pt idx="0">
                  <c:v>1.33</c:v>
                </c:pt>
                <c:pt idx="1">
                  <c:v>1.32</c:v>
                </c:pt>
                <c:pt idx="2">
                  <c:v>1.28</c:v>
                </c:pt>
                <c:pt idx="3">
                  <c:v>1.22</c:v>
                </c:pt>
                <c:pt idx="4">
                  <c:v>1.08</c:v>
                </c:pt>
                <c:pt idx="5">
                  <c:v>1.03</c:v>
                </c:pt>
                <c:pt idx="6">
                  <c:v>1</c:v>
                </c:pt>
                <c:pt idx="7">
                  <c:v>0.9</c:v>
                </c:pt>
                <c:pt idx="8">
                  <c:v>0.77</c:v>
                </c:pt>
                <c:pt idx="9">
                  <c:v>0.81</c:v>
                </c:pt>
                <c:pt idx="10">
                  <c:v>0.8</c:v>
                </c:pt>
                <c:pt idx="11">
                  <c:v>0.83</c:v>
                </c:pt>
                <c:pt idx="12">
                  <c:v>0.92</c:v>
                </c:pt>
                <c:pt idx="13">
                  <c:v>0.86</c:v>
                </c:pt>
                <c:pt idx="14">
                  <c:v>1.08</c:v>
                </c:pt>
                <c:pt idx="15">
                  <c:v>1.03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760-47BD-BAB3-EC353887E9EB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Hispanic</c:v>
                </c:pt>
              </c:strCache>
            </c:strRef>
          </c:tx>
          <c:spPr>
            <a:ln>
              <a:solidFill>
                <a:srgbClr val="9933FF"/>
              </a:solidFill>
            </a:ln>
          </c:spPr>
          <c:marker>
            <c:symbol val="square"/>
            <c:size val="8"/>
            <c:spPr>
              <a:solidFill>
                <a:srgbClr val="9933FF"/>
              </a:solidFill>
              <a:ln>
                <a:solidFill>
                  <a:srgbClr val="9933FF"/>
                </a:solidFill>
              </a:ln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</c:numCache>
            </c:numRef>
          </c:cat>
          <c:val>
            <c:numRef>
              <c:f>Sheet1!$F$2:$F$17</c:f>
              <c:numCache>
                <c:formatCode>General</c:formatCode>
                <c:ptCount val="16"/>
                <c:pt idx="0">
                  <c:v>1.77</c:v>
                </c:pt>
                <c:pt idx="1">
                  <c:v>1.53</c:v>
                </c:pt>
                <c:pt idx="2">
                  <c:v>1.06</c:v>
                </c:pt>
                <c:pt idx="3">
                  <c:v>0.97</c:v>
                </c:pt>
                <c:pt idx="4">
                  <c:v>1.1200000000000001</c:v>
                </c:pt>
                <c:pt idx="5">
                  <c:v>1.1299999999999999</c:v>
                </c:pt>
                <c:pt idx="6">
                  <c:v>0.96</c:v>
                </c:pt>
                <c:pt idx="7">
                  <c:v>0.8</c:v>
                </c:pt>
                <c:pt idx="8">
                  <c:v>0.66</c:v>
                </c:pt>
                <c:pt idx="9">
                  <c:v>0.62</c:v>
                </c:pt>
                <c:pt idx="10">
                  <c:v>0.41</c:v>
                </c:pt>
                <c:pt idx="11">
                  <c:v>0.37</c:v>
                </c:pt>
                <c:pt idx="12">
                  <c:v>0.38</c:v>
                </c:pt>
                <c:pt idx="13">
                  <c:v>0.28999999999999998</c:v>
                </c:pt>
                <c:pt idx="14">
                  <c:v>0.31</c:v>
                </c:pt>
                <c:pt idx="15">
                  <c:v>0.34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8760-47BD-BAB3-EC353887E9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68461648"/>
        <c:axId val="272066584"/>
      </c:lineChart>
      <c:catAx>
        <c:axId val="2684616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0">
                    <a:solidFill>
                      <a:schemeClr val="bg2"/>
                    </a:solidFill>
                  </a:defRPr>
                </a:pPr>
                <a:r>
                  <a:rPr lang="en-US" sz="1600" b="0" dirty="0" smtClean="0">
                    <a:solidFill>
                      <a:schemeClr val="bg2"/>
                    </a:solidFill>
                  </a:rPr>
                  <a:t>Year</a:t>
                </a:r>
                <a:endParaRPr lang="en-US" sz="1600" b="0" dirty="0">
                  <a:solidFill>
                    <a:schemeClr val="bg2"/>
                  </a:solidFill>
                </a:endParaRPr>
              </a:p>
            </c:rich>
          </c:tx>
          <c:layout>
            <c:manualLayout>
              <c:xMode val="edge"/>
              <c:yMode val="edge"/>
              <c:x val="0.44990741409617374"/>
              <c:y val="0.9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1860000"/>
          <a:lstStyle/>
          <a:p>
            <a:pPr>
              <a:defRPr sz="1400">
                <a:solidFill>
                  <a:schemeClr val="bg2"/>
                </a:solidFill>
                <a:latin typeface="+mj-lt"/>
              </a:defRPr>
            </a:pPr>
            <a:endParaRPr lang="en-US"/>
          </a:p>
        </c:txPr>
        <c:crossAx val="272066584"/>
        <c:crosses val="autoZero"/>
        <c:auto val="1"/>
        <c:lblAlgn val="ctr"/>
        <c:lblOffset val="100"/>
        <c:tickLblSkip val="3"/>
        <c:noMultiLvlLbl val="0"/>
      </c:catAx>
      <c:valAx>
        <c:axId val="27206658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400">
                    <a:solidFill>
                      <a:srgbClr val="FF9933"/>
                    </a:solidFill>
                  </a:defRPr>
                </a:pPr>
                <a:r>
                  <a:rPr lang="en-US" sz="1400" b="0" i="0" baseline="0" dirty="0" smtClean="0">
                    <a:solidFill>
                      <a:srgbClr val="FF9933"/>
                    </a:solidFill>
                    <a:effectLst/>
                  </a:rPr>
                  <a:t>Reported cases/100,000 population                     </a:t>
                </a:r>
                <a:endParaRPr lang="en-US" sz="1400" dirty="0">
                  <a:solidFill>
                    <a:srgbClr val="FF9933"/>
                  </a:solidFill>
                  <a:effectLst/>
                </a:endParaRPr>
              </a:p>
            </c:rich>
          </c:tx>
          <c:layout>
            <c:manualLayout>
              <c:xMode val="edge"/>
              <c:yMode val="edge"/>
              <c:x val="3.0454622071323647E-3"/>
              <c:y val="0.23775084364454444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1400">
                <a:solidFill>
                  <a:srgbClr val="FF9933"/>
                </a:solidFill>
              </a:defRPr>
            </a:pPr>
            <a:endParaRPr lang="en-US"/>
          </a:p>
        </c:txPr>
        <c:crossAx val="268461648"/>
        <c:crosses val="autoZero"/>
        <c:crossBetween val="midCat"/>
      </c:valAx>
    </c:plotArea>
    <c:legend>
      <c:legendPos val="t"/>
      <c:layout>
        <c:manualLayout>
          <c:xMode val="edge"/>
          <c:yMode val="edge"/>
          <c:x val="0.58454296997279009"/>
          <c:y val="0.17200862392200975"/>
          <c:w val="0.39276853365027486"/>
          <c:h val="0.3492098005515808"/>
        </c:manualLayout>
      </c:layout>
      <c:overlay val="0"/>
      <c:txPr>
        <a:bodyPr/>
        <a:lstStyle/>
        <a:p>
          <a:pPr>
            <a:defRPr sz="1400" b="0" u="none">
              <a:solidFill>
                <a:schemeClr val="bg2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2016</c:v>
                </c:pt>
              </c:strCache>
            </c:strRef>
          </c:tx>
          <c:dPt>
            <c:idx val="0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1-394D-48EB-A0FC-135B21762A26}"/>
              </c:ext>
            </c:extLst>
          </c:dPt>
          <c:dPt>
            <c:idx val="1"/>
            <c:bubble3D val="0"/>
            <c:spPr>
              <a:solidFill>
                <a:srgbClr val="7CA295"/>
              </a:solidFill>
            </c:spPr>
            <c:extLst>
              <c:ext xmlns:c16="http://schemas.microsoft.com/office/drawing/2014/chart" uri="{C3380CC4-5D6E-409C-BE32-E72D297353CC}">
                <c16:uniqueId val="{00000003-394D-48EB-A0FC-135B21762A26}"/>
              </c:ext>
            </c:extLst>
          </c:dPt>
          <c:dPt>
            <c:idx val="2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394D-48EB-A0FC-135B21762A26}"/>
              </c:ext>
            </c:extLst>
          </c:dPt>
          <c:dLbls>
            <c:spPr>
              <a:noFill/>
              <a:ln>
                <a:noFill/>
              </a:ln>
              <a:effectLst/>
            </c:sp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Sheet1!$A$2:$A$4</c:f>
              <c:strCache>
                <c:ptCount val="3"/>
                <c:pt idx="0">
                  <c:v>Risk identified*</c:v>
                </c:pt>
                <c:pt idx="1">
                  <c:v>No risk identified</c:v>
                </c:pt>
                <c:pt idx="2">
                  <c:v>Risk data missing 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712</c:v>
                </c:pt>
                <c:pt idx="1">
                  <c:v>837</c:v>
                </c:pt>
                <c:pt idx="2">
                  <c:v>1669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94D-48EB-A0FC-135B21762A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42"/>
      </c:pieChart>
    </c:plotArea>
    <c:legend>
      <c:legendPos val="r"/>
      <c:layout/>
      <c:overlay val="0"/>
      <c:txPr>
        <a:bodyPr/>
        <a:lstStyle/>
        <a:p>
          <a:pPr>
            <a:defRPr>
              <a:solidFill>
                <a:schemeClr val="bg1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597484276729561"/>
          <c:y val="3.168543372754519E-2"/>
          <c:w val="0.81530488376452948"/>
          <c:h val="0.860372704166918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rgbClr val="7CA295"/>
            </a:solidFill>
          </c:spPr>
          <c:invertIfNegative val="0"/>
          <c:dLbls>
            <c:dLbl>
              <c:idx val="0"/>
              <c:layout>
                <c:manualLayout>
                  <c:x val="6.9354611923509561E-4"/>
                  <c:y val="-3.004616463074328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6B0-42BE-8402-4D3186F5EE6C}"/>
                </c:ext>
              </c:extLst>
            </c:dLbl>
            <c:dLbl>
              <c:idx val="3"/>
              <c:layout>
                <c:manualLayout>
                  <c:x val="-3.7912448443944507E-3"/>
                  <c:y val="6.010179262042537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6B0-42BE-8402-4D3186F5EE6C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6B0-42BE-8402-4D3186F5EE6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FFC000"/>
                    </a:solidFill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Injection-drug user</c:v>
                </c:pt>
                <c:pt idx="1">
                  <c:v>Sexual contact</c:v>
                </c:pt>
                <c:pt idx="2">
                  <c:v>Men who have sex
with men¶</c:v>
                </c:pt>
                <c:pt idx="3">
                  <c:v>Multiple sex partners</c:v>
                </c:pt>
                <c:pt idx="4">
                  <c:v>Household contact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472</c:v>
                </c:pt>
                <c:pt idx="1">
                  <c:v>28</c:v>
                </c:pt>
                <c:pt idx="2">
                  <c:v>9</c:v>
                </c:pt>
                <c:pt idx="3">
                  <c:v>143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6B0-42BE-8402-4D3186F5EE6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dLbls>
            <c:dLbl>
              <c:idx val="2"/>
              <c:layout>
                <c:manualLayout>
                  <c:x val="-2.584481627296588E-3"/>
                  <c:y val="9.0145591411433957E-3"/>
                </c:manualLayout>
              </c:layout>
              <c:numFmt formatCode="#,##0" sourceLinked="0"/>
              <c:spPr>
                <a:ln>
                  <a:noFill/>
                </a:ln>
              </c:spPr>
              <c:txPr>
                <a:bodyPr/>
                <a:lstStyle/>
                <a:p>
                  <a:pPr>
                    <a:defRPr>
                      <a:solidFill>
                        <a:srgbClr val="FFC000"/>
                      </a:solidFill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76B0-42BE-8402-4D3186F5EE6C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6B0-42BE-8402-4D3186F5EE6C}"/>
                </c:ext>
              </c:extLst>
            </c:dLbl>
            <c:numFmt formatCode="#,##0" sourceLinked="0"/>
            <c:spPr>
              <a:ln>
                <a:noFill/>
              </a:ln>
            </c:spPr>
            <c:txPr>
              <a:bodyPr/>
              <a:lstStyle/>
              <a:p>
                <a:pPr>
                  <a:defRPr>
                    <a:solidFill>
                      <a:srgbClr val="0000FF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Injection-drug user</c:v>
                </c:pt>
                <c:pt idx="1">
                  <c:v>Sexual contact</c:v>
                </c:pt>
                <c:pt idx="2">
                  <c:v>Men who have sex
with men¶</c:v>
                </c:pt>
                <c:pt idx="3">
                  <c:v>Multiple sex partners</c:v>
                </c:pt>
                <c:pt idx="4">
                  <c:v>Household contact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899</c:v>
                </c:pt>
                <c:pt idx="1">
                  <c:v>635</c:v>
                </c:pt>
                <c:pt idx="2">
                  <c:v>95</c:v>
                </c:pt>
                <c:pt idx="3">
                  <c:v>339</c:v>
                </c:pt>
                <c:pt idx="4">
                  <c:v>659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6B0-42BE-8402-4D3186F5EE6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Missing§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C000"/>
              </a:solidFill>
            </a:ln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00FF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Injection-drug user</c:v>
                </c:pt>
                <c:pt idx="1">
                  <c:v>Sexual contact</c:v>
                </c:pt>
                <c:pt idx="2">
                  <c:v>Men who have sex
with men¶</c:v>
                </c:pt>
                <c:pt idx="3">
                  <c:v>Multiple sex partners</c:v>
                </c:pt>
                <c:pt idx="4">
                  <c:v>Household contact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1847</c:v>
                </c:pt>
                <c:pt idx="1">
                  <c:v>2555</c:v>
                </c:pt>
                <c:pt idx="2">
                  <c:v>1853</c:v>
                </c:pt>
                <c:pt idx="3">
                  <c:v>2736</c:v>
                </c:pt>
                <c:pt idx="4">
                  <c:v>2555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6B0-42BE-8402-4D3186F5EE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72068152"/>
        <c:axId val="272067760"/>
      </c:barChart>
      <c:valAx>
        <c:axId val="272067760"/>
        <c:scaling>
          <c:orientation val="minMax"/>
          <c:min val="0"/>
        </c:scaling>
        <c:delete val="0"/>
        <c:axPos val="t"/>
        <c:majorGridlines/>
        <c:numFmt formatCode="#,##0" sourceLinked="0"/>
        <c:majorTickMark val="none"/>
        <c:minorTickMark val="none"/>
        <c:tickLblPos val="high"/>
        <c:txPr>
          <a:bodyPr rot="0" vert="horz" anchor="t" anchorCtr="0"/>
          <a:lstStyle/>
          <a:p>
            <a:pPr>
              <a:defRPr>
                <a:solidFill>
                  <a:srgbClr val="FFC000"/>
                </a:solidFill>
              </a:defRPr>
            </a:pPr>
            <a:endParaRPr lang="en-US"/>
          </a:p>
        </c:txPr>
        <c:crossAx val="272068152"/>
        <c:crosses val="autoZero"/>
        <c:crossBetween val="between"/>
      </c:valAx>
      <c:catAx>
        <c:axId val="272068152"/>
        <c:scaling>
          <c:orientation val="maxMin"/>
        </c:scaling>
        <c:delete val="0"/>
        <c:axPos val="l"/>
        <c:numFmt formatCode="General" sourceLinked="1"/>
        <c:majorTickMark val="cross"/>
        <c:minorTickMark val="none"/>
        <c:tickLblPos val="nextTo"/>
        <c:spPr>
          <a:ln w="19050"/>
        </c:spPr>
        <c:txPr>
          <a:bodyPr rot="0" vert="horz" anchor="ctr" anchorCtr="0"/>
          <a:lstStyle/>
          <a:p>
            <a:pPr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>
                <a:solidFill>
                  <a:srgbClr val="FFC000"/>
                </a:solidFill>
              </a:defRPr>
            </a:pPr>
            <a:endParaRPr lang="en-US"/>
          </a:p>
        </c:txPr>
        <c:crossAx val="272067760"/>
        <c:crosses val="autoZero"/>
        <c:auto val="0"/>
        <c:lblAlgn val="ctr"/>
        <c:lblOffset val="50"/>
        <c:tickMarkSkip val="1"/>
        <c:noMultiLvlLbl val="0"/>
      </c:catAx>
      <c:spPr>
        <a:ln>
          <a:solidFill>
            <a:srgbClr val="FFC000"/>
          </a:solidFill>
        </a:ln>
      </c:spPr>
    </c:plotArea>
    <c:legend>
      <c:legendPos val="r"/>
      <c:layout>
        <c:manualLayout>
          <c:xMode val="edge"/>
          <c:yMode val="edge"/>
          <c:x val="0.81231533558305202"/>
          <c:y val="0.37928858726009496"/>
          <c:w val="0.14155371203599551"/>
          <c:h val="0.22389127065166756"/>
        </c:manualLayout>
      </c:layout>
      <c:overlay val="1"/>
      <c:txPr>
        <a:bodyPr/>
        <a:lstStyle/>
        <a:p>
          <a:pPr>
            <a:defRPr>
              <a:solidFill>
                <a:srgbClr val="FFC000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spcBef>
          <a:spcPts val="0"/>
        </a:spcBef>
        <a:spcAft>
          <a:spcPts val="0"/>
        </a:spcAft>
        <a:defRPr sz="1800"/>
      </a:pPr>
      <a:endParaRPr lang="en-US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597484276729561"/>
          <c:y val="3.168543372754519E-2"/>
          <c:w val="0.81530488376452948"/>
          <c:h val="0.860372704166918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rgbClr val="7CA295"/>
            </a:solidFill>
          </c:spPr>
          <c:invertIfNegative val="0"/>
          <c:dLbls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22E-427C-A8BC-7414AAD7E9E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FFC000"/>
                    </a:solidFill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Occupation</c:v>
                </c:pt>
                <c:pt idx="1">
                  <c:v>Dialysis patient</c:v>
                </c:pt>
                <c:pt idx="2">
                  <c:v>Transfusion Recipient</c:v>
                </c:pt>
                <c:pt idx="3">
                  <c:v>Surgery</c:v>
                </c:pt>
                <c:pt idx="4">
                  <c:v>Needle Stick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7</c:v>
                </c:pt>
                <c:pt idx="1">
                  <c:v>1</c:v>
                </c:pt>
                <c:pt idx="2">
                  <c:v>2</c:v>
                </c:pt>
                <c:pt idx="3">
                  <c:v>135</c:v>
                </c:pt>
                <c:pt idx="4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22E-427C-A8BC-7414AAD7E9E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dLbls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22E-427C-A8BC-7414AAD7E9EC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00FF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Occupation</c:v>
                </c:pt>
                <c:pt idx="1">
                  <c:v>Dialysis patient</c:v>
                </c:pt>
                <c:pt idx="2">
                  <c:v>Transfusion Recipient</c:v>
                </c:pt>
                <c:pt idx="3">
                  <c:v>Surgery</c:v>
                </c:pt>
                <c:pt idx="4">
                  <c:v>Needle Stick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1364</c:v>
                </c:pt>
                <c:pt idx="1">
                  <c:v>1078</c:v>
                </c:pt>
                <c:pt idx="2">
                  <c:v>1135</c:v>
                </c:pt>
                <c:pt idx="3">
                  <c:v>990</c:v>
                </c:pt>
                <c:pt idx="4">
                  <c:v>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22E-427C-A8BC-7414AAD7E9E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Missing§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00FF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Occupation</c:v>
                </c:pt>
                <c:pt idx="1">
                  <c:v>Dialysis patient</c:v>
                </c:pt>
                <c:pt idx="2">
                  <c:v>Transfusion Recipient</c:v>
                </c:pt>
                <c:pt idx="3">
                  <c:v>Surgery</c:v>
                </c:pt>
                <c:pt idx="4">
                  <c:v>Needle Stick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1847</c:v>
                </c:pt>
                <c:pt idx="1">
                  <c:v>2139</c:v>
                </c:pt>
                <c:pt idx="2">
                  <c:v>2081</c:v>
                </c:pt>
                <c:pt idx="3">
                  <c:v>2093</c:v>
                </c:pt>
                <c:pt idx="4">
                  <c:v>2169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22E-427C-A8BC-7414AAD7E9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81446584"/>
        <c:axId val="281446192"/>
      </c:barChart>
      <c:valAx>
        <c:axId val="281446192"/>
        <c:scaling>
          <c:orientation val="minMax"/>
          <c:min val="0"/>
        </c:scaling>
        <c:delete val="0"/>
        <c:axPos val="t"/>
        <c:majorGridlines/>
        <c:numFmt formatCode="#,##0" sourceLinked="0"/>
        <c:majorTickMark val="none"/>
        <c:minorTickMark val="none"/>
        <c:tickLblPos val="high"/>
        <c:txPr>
          <a:bodyPr rot="0" vert="horz" anchor="t" anchorCtr="0"/>
          <a:lstStyle/>
          <a:p>
            <a:pPr>
              <a:defRPr>
                <a:solidFill>
                  <a:srgbClr val="FFC000"/>
                </a:solidFill>
              </a:defRPr>
            </a:pPr>
            <a:endParaRPr lang="en-US"/>
          </a:p>
        </c:txPr>
        <c:crossAx val="281446584"/>
        <c:crosses val="autoZero"/>
        <c:crossBetween val="between"/>
        <c:majorUnit val="300"/>
      </c:valAx>
      <c:catAx>
        <c:axId val="281446584"/>
        <c:scaling>
          <c:orientation val="maxMin"/>
        </c:scaling>
        <c:delete val="0"/>
        <c:axPos val="l"/>
        <c:numFmt formatCode="General" sourceLinked="1"/>
        <c:majorTickMark val="cross"/>
        <c:minorTickMark val="none"/>
        <c:tickLblPos val="nextTo"/>
        <c:spPr>
          <a:ln w="19050"/>
        </c:spPr>
        <c:txPr>
          <a:bodyPr rot="0" vert="horz" anchor="ctr" anchorCtr="0"/>
          <a:lstStyle/>
          <a:p>
            <a:pPr mar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>
                <a:solidFill>
                  <a:srgbClr val="FFC000"/>
                </a:solidFill>
              </a:defRPr>
            </a:pPr>
            <a:endParaRPr lang="en-US"/>
          </a:p>
        </c:txPr>
        <c:crossAx val="281446192"/>
        <c:crosses val="autoZero"/>
        <c:auto val="0"/>
        <c:lblAlgn val="ctr"/>
        <c:lblOffset val="50"/>
        <c:tickMarkSkip val="1"/>
        <c:noMultiLvlLbl val="0"/>
      </c:catAx>
      <c:spPr>
        <a:noFill/>
        <a:ln>
          <a:solidFill>
            <a:srgbClr val="FFC000"/>
          </a:solidFill>
        </a:ln>
      </c:spPr>
    </c:plotArea>
    <c:legend>
      <c:legendPos val="r"/>
      <c:layout>
        <c:manualLayout>
          <c:xMode val="edge"/>
          <c:yMode val="edge"/>
          <c:x val="0.81231533558305202"/>
          <c:y val="6.010000258350482E-2"/>
          <c:w val="0.14155371203599551"/>
          <c:h val="0.22389127065166756"/>
        </c:manualLayout>
      </c:layout>
      <c:overlay val="1"/>
      <c:txPr>
        <a:bodyPr/>
        <a:lstStyle/>
        <a:p>
          <a:pPr>
            <a:defRPr>
              <a:solidFill>
                <a:srgbClr val="FFC000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spcBef>
          <a:spcPts val="0"/>
        </a:spcBef>
        <a:spcAft>
          <a:spcPts val="0"/>
        </a:spcAft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0.15833</cdr:x>
      <cdr:y>0.09859</cdr:y>
    </cdr:from>
    <cdr:to>
      <cdr:x>0.25833</cdr:x>
      <cdr:y>0.26761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47800" y="5334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0.15833</cdr:x>
      <cdr:y>0.09859</cdr:y>
    </cdr:from>
    <cdr:to>
      <cdr:x>0.25833</cdr:x>
      <cdr:y>0.26761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47800" y="5334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123FD44-8CB9-42DF-8FBC-4A426F377608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D7A9522-B737-4338-8F9E-88DAC7C78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067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marL="342900" marR="265430" lvl="0" indent="-342900">
              <a:spcBef>
                <a:spcPts val="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521335" algn="l"/>
              </a:tabLst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The number of reported acute hepatitis B cases declined 63.1%, from 7,844 in 2001 to 2,895 in 2012; increased 5.4% (to 3,050 cases) in 2013; declined 8.5% (to 2,791 cases) from 2013 through 2014; and increased 20.7% (to 3,370 cases) from 2014 through 2015. Compared with 2015, cases decreased 4.5% to 3,218 cases in 2016.</a:t>
            </a:r>
            <a:endParaRPr lang="en-US" sz="11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0840615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marL="342900" marR="265430" lvl="0" indent="-342900">
              <a:spcBef>
                <a:spcPts val="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521335" algn="l"/>
              </a:tabLst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From 2001 through 2016, the incidence of HBV cases reported in the United States was consistently highest among those aged 30–39 years and lowest among those aged 0–19 years.</a:t>
            </a:r>
            <a:endParaRPr lang="en-US" sz="1100" dirty="0" smtClean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marR="265430" lvl="0" indent="-342900">
              <a:spcBef>
                <a:spcPts val="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521335" algn="l"/>
              </a:tabLst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From 2015 through 2016, the incidence of HBV cases reported in the United States increased for persons aged 50–59 years and those aged 60 or older.</a:t>
            </a:r>
            <a:endParaRPr lang="en-US" sz="1100" dirty="0" smtClean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marR="265430" lvl="0" indent="-342900">
              <a:spcBef>
                <a:spcPts val="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521335" algn="l"/>
              </a:tabLst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In 2016, rates were highest for persons aged 30–39 years (2.4 cases/100,000 population); the lowest rates were among children and adolescents aged &lt;19 years (0.0 cases/100,000 population).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4222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marL="342900" marR="265430" lvl="0" indent="-342900">
              <a:spcBef>
                <a:spcPts val="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521335" algn="l"/>
              </a:tabLst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While the incidence of reported acute hepatitis B remained higher for males than for females from 2001 through 2016, the gap narrowed from 2002 through 2016.</a:t>
            </a:r>
            <a:endParaRPr lang="en-US" sz="1100" dirty="0" smtClean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marR="265430" lvl="0" indent="-342900">
              <a:spcBef>
                <a:spcPts val="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521335" algn="l"/>
              </a:tabLst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In 2016, the rate for males was approximately 1.5</a:t>
            </a:r>
            <a:r>
              <a:rPr lang="en-US" sz="1200" baseline="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2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times higher than that for females (1.2 cases and 0.8 cases per 100,000 population, respectively).</a:t>
            </a:r>
            <a:endParaRPr lang="en-US" sz="1100" dirty="0" smtClean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8857462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marL="342900" marR="265430" lvl="0" indent="-342900">
              <a:spcBef>
                <a:spcPts val="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514350" algn="l"/>
              </a:tabLst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In 2001 and 2003 through 2013, non-Hispanic Blacks had the highest incidence rate of acute hepatitis B. These rates were followed by American Indian/Alaska Native populations in 2001 and 2003 through 2010.</a:t>
            </a:r>
            <a:endParaRPr lang="en-US" sz="1100" dirty="0" smtClean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marR="265430" lvl="0" indent="-342900">
              <a:spcBef>
                <a:spcPts val="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514350" algn="l"/>
              </a:tabLst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Acute hepatitis B incidence rates declined for all race/ethnic groups from 2001 through 2016, with the exception of non-Hispanic Whites, for which rates increased beginning in 2009.</a:t>
            </a:r>
            <a:endParaRPr lang="en-US" sz="1100" dirty="0" smtClean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marR="265430" lvl="0" indent="-342900">
              <a:spcBef>
                <a:spcPts val="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514350" algn="l"/>
              </a:tabLst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In 2016, the rate of acute hepatitis B was highest for non-Hispanic Whites (1.0 cases per 100,000 population) and lowest among Hispanics and Asian/Pacific Islanders (0.3 cases per 100,000 population).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endParaRPr lang="en-US" sz="11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60466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marL="342900" marR="265430" lvl="0" indent="-342900">
              <a:spcBef>
                <a:spcPts val="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Of the 3,218 case reports of acute hepatitis B received by CDC during 2016, a total of 1,669 (51.9%) did not include a response (i.e., a “yes” or “no” response to any of the questions about risk exposures and behaviors) to enable assessment of risk exposures or behaviors.</a:t>
            </a:r>
            <a:endParaRPr lang="en-US" sz="1100" dirty="0" smtClean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marR="265430" lvl="0" indent="-342900">
              <a:spcBef>
                <a:spcPts val="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Of the 1,549 case reports that contained risk exposure/behavior information:</a:t>
            </a:r>
            <a:endParaRPr lang="en-US" sz="1100" dirty="0" smtClean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200"/>
              <a:buFont typeface="Courier New" panose="02070309020205020404" pitchFamily="49" charset="0"/>
              <a:buChar char="o"/>
              <a:tabLst>
                <a:tab pos="978535" algn="l"/>
              </a:tabLst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837 (54.0%) indicated no risk exposure/behavior for acute hepatitis</a:t>
            </a:r>
            <a:r>
              <a:rPr lang="en-US" sz="1200" spc="-5" dirty="0" smtClean="0"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en-US" sz="1200" dirty="0" smtClean="0"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B.</a:t>
            </a:r>
            <a:endParaRPr lang="en-US" sz="1100" dirty="0" smtClean="0">
              <a:effectLst/>
              <a:latin typeface="Times New Roman" panose="02020603050405020304" pitchFamily="18" charset="0"/>
              <a:ea typeface="Courier New" panose="02070309020205020404" pitchFamily="49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200"/>
              <a:buFont typeface="Courier New" panose="02070309020205020404" pitchFamily="49" charset="0"/>
              <a:buChar char="o"/>
              <a:tabLst>
                <a:tab pos="978535" algn="l"/>
              </a:tabLst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712 (46.0%)  indicated at least one risk exposure/behavior for acute hepatitis B during the 6 weeks to 6 months prior to illness</a:t>
            </a:r>
            <a:r>
              <a:rPr lang="en-US" sz="1200" spc="-25" dirty="0" smtClean="0"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en-US" sz="1200" dirty="0" smtClean="0"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onset</a:t>
            </a:r>
            <a:r>
              <a:rPr lang="en-US" sz="1200" b="1" dirty="0" smtClean="0"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.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828097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marL="237490" marR="457200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Figure 3.6a presents reported risk exposures/behaviors for acute hepatitis B during the incubation period, 2 weeks to 6 months prior to onset of symptoms.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1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265430" lvl="0" indent="-342900">
              <a:spcBef>
                <a:spcPts val="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Of the 1,371 case reports that included information about injection-drug use, 34.4% (n=472) indicated use of injection drugs.</a:t>
            </a:r>
            <a:endParaRPr lang="en-US" sz="1100" dirty="0" smtClean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marR="265430" lvl="0" indent="-342900">
              <a:spcBef>
                <a:spcPts val="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Of the 663 case reports that included information about sexual contact, 4.2% (n=28) indicated sexual contact with a person with confirmed or suspected hepatitis B.</a:t>
            </a:r>
            <a:endParaRPr lang="en-US" sz="1100" dirty="0" smtClean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marR="265430" lvl="0" indent="-342900">
              <a:spcBef>
                <a:spcPts val="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Of the 104 case reports from males that included information about sexual preference/practices, 8.7% (n=9) indicated sex with another man. </a:t>
            </a:r>
            <a:endParaRPr lang="en-US" sz="1100" dirty="0" smtClean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marR="265430" lvl="0" indent="-342900">
              <a:spcBef>
                <a:spcPts val="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Of the 482 case reports that had information about number of sex partners, 29.7% (n=143) indicated having ≥2 sex partners.</a:t>
            </a:r>
            <a:endParaRPr lang="en-US" sz="1100" dirty="0" smtClean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marR="265430" lvl="0" indent="-342900">
              <a:spcBef>
                <a:spcPts val="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Of the 663 case reports that included information about household contact, 0.6% (n=4) indicated household contact with a person with confirmed or suspected hepatitis B.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253396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marL="237490" marR="457200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Figure 3.6b presents reported risk exposures/behaviors for acute hepatitis B during the incubation period, 2 weeks to 6 months prior to onset of symptoms. Based on analysis of persons reporting multiple risk exposures:</a:t>
            </a:r>
          </a:p>
          <a:p>
            <a:pPr marL="0" marR="454025">
              <a:lnSpc>
                <a:spcPct val="113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342900" marR="265430" lvl="0" indent="-342900">
              <a:spcBef>
                <a:spcPts val="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Of the 1,371case reports that included information about occupational exposures, 0.5% (n=7) indicated employment in a medical, dental, or other field involving contact with human blood.</a:t>
            </a:r>
            <a:endParaRPr lang="en-US" sz="1100" dirty="0" smtClean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marR="265430" lvl="0" indent="-342900">
              <a:spcBef>
                <a:spcPts val="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Of the 1,079 case reports that included information about receipt of dialysis or kidney transplant, 0.1% (n=1) indicated patient receipt of these procedures. </a:t>
            </a:r>
            <a:endParaRPr lang="en-US" sz="1100" dirty="0" smtClean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marR="265430" lvl="0" indent="-342900">
              <a:spcBef>
                <a:spcPts val="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Of the 1,137 case reports that included information about receipt of blood transfusion, 0.2% (n=2) indicated patient receipt of a blood transfusion.</a:t>
            </a:r>
            <a:endParaRPr lang="en-US" sz="1100" dirty="0" smtClean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marR="265430" lvl="0" indent="-342900">
              <a:spcBef>
                <a:spcPts val="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Of the 1,125 case reports that included information about surgery, 12.0% (n=135) indicated having surgery.</a:t>
            </a:r>
            <a:endParaRPr lang="en-US" sz="1100" dirty="0" smtClean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marR="265430" lvl="0" indent="-342900">
              <a:spcBef>
                <a:spcPts val="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Of the 1,049 case reports that included information about needle stick injury, 5.3% (n=56) indicated having an accidental needle stick/puncture.</a:t>
            </a:r>
            <a:endParaRPr lang="en-US" sz="11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272653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318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940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2220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75344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566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004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282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227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255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781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478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024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9C58C-A9CE-4728-9BEE-099A3B8F4A99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1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1524000" y="535709"/>
            <a:ext cx="6629400" cy="835891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>Figure 3.1. Reported </a:t>
            </a:r>
            <a:r>
              <a:rPr lang="en-US" sz="2400" b="1" dirty="0" smtClean="0">
                <a:ln w="11430"/>
                <a:solidFill>
                  <a:srgbClr val="FFC000"/>
                </a:solidFill>
                <a:cs typeface="Arial" charset="0"/>
              </a:rPr>
              <a:t>number of </a:t>
            </a:r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>acute hepatitis B </a:t>
            </a:r>
            <a:r>
              <a:rPr lang="en-US" sz="2400" b="1" dirty="0" smtClean="0">
                <a:ln w="11430"/>
                <a:solidFill>
                  <a:srgbClr val="FFC000"/>
                </a:solidFill>
                <a:cs typeface="Arial" charset="0"/>
              </a:rPr>
              <a:t>cases— </a:t>
            </a:r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>United States, </a:t>
            </a:r>
            <a:r>
              <a:rPr lang="en-US" sz="2400" b="1" dirty="0" smtClean="0">
                <a:ln w="11430"/>
                <a:solidFill>
                  <a:srgbClr val="FFC000"/>
                </a:solidFill>
                <a:cs typeface="Arial" charset="0"/>
              </a:rPr>
              <a:t>2001–2016</a:t>
            </a:r>
            <a:endParaRPr lang="en-US" sz="2400" b="1" dirty="0">
              <a:ln w="11430"/>
              <a:solidFill>
                <a:srgbClr val="FFC000"/>
              </a:solidFill>
              <a:cs typeface="Arial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81000" y="6154579"/>
            <a:ext cx="71628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National </a:t>
            </a:r>
            <a:r>
              <a:rPr lang="en-US" sz="1000" b="0" dirty="0" err="1">
                <a:solidFill>
                  <a:schemeClr val="bg2"/>
                </a:solidFill>
                <a:latin typeface="+mn-lt"/>
                <a:cs typeface="Arial" charset="0"/>
              </a:rPr>
              <a:t>Notifiable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 Diseases Surveillance System (NNDSS)</a:t>
            </a: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484368022"/>
              </p:ext>
            </p:extLst>
          </p:nvPr>
        </p:nvGraphicFramePr>
        <p:xfrm>
          <a:off x="533400" y="1611887"/>
          <a:ext cx="8001000" cy="46951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8371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152400" y="457200"/>
            <a:ext cx="8839200" cy="1066800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>Figure 3.2. Incidence of acute hepatitis B,</a:t>
            </a:r>
            <a:b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</a:br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> by age group — United States, </a:t>
            </a:r>
            <a:r>
              <a:rPr lang="en-US" sz="2400" b="1" dirty="0" smtClean="0">
                <a:ln w="11430"/>
                <a:solidFill>
                  <a:srgbClr val="FFC000"/>
                </a:solidFill>
                <a:cs typeface="Arial" charset="0"/>
              </a:rPr>
              <a:t>2001–2016</a:t>
            </a:r>
            <a:endParaRPr lang="en-US" sz="2400" b="1" dirty="0">
              <a:ln w="11430"/>
              <a:solidFill>
                <a:srgbClr val="FFC000"/>
              </a:solidFill>
              <a:cs typeface="Arial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81000" y="6248400"/>
            <a:ext cx="71628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National </a:t>
            </a:r>
            <a:r>
              <a:rPr lang="en-US" sz="1000" b="0" dirty="0" err="1">
                <a:solidFill>
                  <a:schemeClr val="bg2"/>
                </a:solidFill>
                <a:latin typeface="+mn-lt"/>
                <a:cs typeface="Arial" charset="0"/>
              </a:rPr>
              <a:t>Notifiable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 Diseases Surveillance System (NNDSS)</a:t>
            </a: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729672945"/>
              </p:ext>
            </p:extLst>
          </p:nvPr>
        </p:nvGraphicFramePr>
        <p:xfrm>
          <a:off x="381000" y="1367710"/>
          <a:ext cx="8382000" cy="500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9604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609600" y="506010"/>
            <a:ext cx="8229600" cy="1066800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>Figure 3.3. Incidence of acute hepatitis B,</a:t>
            </a:r>
            <a:b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</a:br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>  by sex — United States, </a:t>
            </a:r>
            <a:r>
              <a:rPr lang="en-US" sz="2400" b="1" dirty="0" smtClean="0">
                <a:ln w="11430"/>
                <a:solidFill>
                  <a:srgbClr val="FFC000"/>
                </a:solidFill>
                <a:cs typeface="Arial" charset="0"/>
              </a:rPr>
              <a:t>2001–2016</a:t>
            </a:r>
            <a:endParaRPr lang="en-US" sz="2400" b="1" dirty="0">
              <a:ln w="11430"/>
              <a:solidFill>
                <a:srgbClr val="FFC000"/>
              </a:solidFill>
              <a:cs typeface="Arial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81000" y="6154579"/>
            <a:ext cx="71628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National </a:t>
            </a:r>
            <a:r>
              <a:rPr lang="en-US" sz="1000" b="0" dirty="0" err="1">
                <a:solidFill>
                  <a:schemeClr val="bg2"/>
                </a:solidFill>
                <a:latin typeface="+mn-lt"/>
                <a:cs typeface="Arial" charset="0"/>
              </a:rPr>
              <a:t>Notifiable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 Diseases Surveillance System (NNDSS)</a:t>
            </a: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3994667570"/>
              </p:ext>
            </p:extLst>
          </p:nvPr>
        </p:nvGraphicFramePr>
        <p:xfrm>
          <a:off x="609600" y="1607979"/>
          <a:ext cx="8077200" cy="454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1489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-76200" y="457200"/>
            <a:ext cx="8839200" cy="1066800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>Figure 3.4. Incidence of acute hepatitis B,</a:t>
            </a:r>
            <a:b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</a:br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> by race/ethnicity — United States, </a:t>
            </a:r>
            <a:r>
              <a:rPr lang="en-US" sz="2400" b="1" dirty="0" smtClean="0">
                <a:ln w="11430"/>
                <a:solidFill>
                  <a:srgbClr val="FFC000"/>
                </a:solidFill>
                <a:cs typeface="Arial" charset="0"/>
              </a:rPr>
              <a:t>2001–2016</a:t>
            </a:r>
            <a:endParaRPr lang="en-US" sz="2400" b="1" dirty="0">
              <a:ln w="11430"/>
              <a:solidFill>
                <a:srgbClr val="FFC000"/>
              </a:solidFill>
              <a:cs typeface="Arial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81000" y="6248400"/>
            <a:ext cx="71628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National </a:t>
            </a:r>
            <a:r>
              <a:rPr lang="en-US" sz="1000" b="0" dirty="0" err="1">
                <a:solidFill>
                  <a:schemeClr val="bg2"/>
                </a:solidFill>
                <a:latin typeface="+mn-lt"/>
                <a:cs typeface="Arial" charset="0"/>
              </a:rPr>
              <a:t>Notifiable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 Diseases Surveillance System (NNDSS)</a:t>
            </a: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3760914540"/>
              </p:ext>
            </p:extLst>
          </p:nvPr>
        </p:nvGraphicFramePr>
        <p:xfrm>
          <a:off x="381000" y="914400"/>
          <a:ext cx="83058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4804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152400" y="457200"/>
            <a:ext cx="8839200" cy="1066800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>Figure 3.5. Availability </a:t>
            </a:r>
            <a:r>
              <a:rPr lang="en-US" sz="2400" b="1" dirty="0" smtClean="0">
                <a:ln w="11430"/>
                <a:solidFill>
                  <a:srgbClr val="FFC000"/>
                </a:solidFill>
                <a:cs typeface="Arial" charset="0"/>
              </a:rPr>
              <a:t>of information on risk </a:t>
            </a:r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>exposures/behaviors</a:t>
            </a:r>
            <a:b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</a:br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>associated with acute hepatitis B — United States, </a:t>
            </a:r>
            <a:r>
              <a:rPr lang="en-US" sz="2400" b="1" dirty="0" smtClean="0">
                <a:ln w="11430"/>
                <a:solidFill>
                  <a:srgbClr val="FFC000"/>
                </a:solidFill>
                <a:cs typeface="Arial" charset="0"/>
              </a:rPr>
              <a:t>2016</a:t>
            </a:r>
            <a:endParaRPr lang="en-US" sz="2400" b="1" dirty="0">
              <a:ln w="11430"/>
              <a:solidFill>
                <a:srgbClr val="FFC000"/>
              </a:solidFill>
              <a:cs typeface="Arial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457200" y="6172200"/>
            <a:ext cx="71628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National </a:t>
            </a:r>
            <a:r>
              <a:rPr lang="en-US" sz="1000" b="0" dirty="0" err="1">
                <a:solidFill>
                  <a:schemeClr val="bg2"/>
                </a:solidFill>
                <a:latin typeface="+mn-lt"/>
                <a:cs typeface="Arial" charset="0"/>
              </a:rPr>
              <a:t>Notifiable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 Diseases Surveillance System (NNDSS)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5181600"/>
            <a:ext cx="79248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" indent="-57150"/>
            <a:r>
              <a:rPr lang="en-US" sz="1100" b="0" dirty="0" smtClean="0">
                <a:solidFill>
                  <a:schemeClr val="bg2"/>
                </a:solidFill>
                <a:latin typeface="+mn-lt"/>
              </a:rPr>
              <a:t>* Includes case reports indicating the presence of at least one of the following risks 6 weeks to 6 months prior to onset of acute, symptomatic hepatitis B:  1) using injection drugs; 2) having sexual contact with suspected/confirmed hepatitis B patient; 3) being a man who has sex with men; 4) having multiple sex partners concurrently; 5) having household contact with suspected/confirmed hepatitis B patient; 6) occupational exposure to blood; 7) being a hemodialysis patient; 8) having received a blood transfusion; 9) having sustained a percutaneous injury; and 10) having undergone surgery.</a:t>
            </a:r>
            <a:endParaRPr lang="en-US" sz="1100" b="0" dirty="0">
              <a:solidFill>
                <a:schemeClr val="bg2"/>
              </a:solidFill>
              <a:latin typeface="+mn-lt"/>
            </a:endParaRP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3505421583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6903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506437" y="311443"/>
            <a:ext cx="8229600" cy="9144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Figure 3.6a. Acute hepatitis B reports*, </a:t>
            </a:r>
            <a:br>
              <a:rPr lang="en-US" sz="24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</a:br>
            <a:r>
              <a:rPr lang="en-US" sz="24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by risk exposure/behavior</a:t>
            </a:r>
            <a:r>
              <a:rPr lang="en-US" sz="2400" b="1" baseline="3000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†</a:t>
            </a:r>
            <a:r>
              <a:rPr lang="en-US" sz="24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 — United States, 2016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28600" y="5640130"/>
            <a:ext cx="6934200" cy="913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ts val="0"/>
              </a:spcBef>
              <a:spcAft>
                <a:spcPts val="100"/>
              </a:spcAft>
            </a:pPr>
            <a:r>
              <a:rPr lang="en-US" sz="1000" b="0" dirty="0" smtClean="0">
                <a:solidFill>
                  <a:schemeClr val="bg2"/>
                </a:solidFill>
                <a:latin typeface="+mn-lt"/>
              </a:rPr>
              <a:t>*A total of </a:t>
            </a:r>
            <a:r>
              <a:rPr lang="en-US" sz="1000" dirty="0" smtClean="0">
                <a:solidFill>
                  <a:schemeClr val="bg2"/>
                </a:solidFill>
              </a:rPr>
              <a:t>3,218 </a:t>
            </a:r>
            <a:r>
              <a:rPr lang="en-US" sz="1000" b="0" dirty="0" smtClean="0">
                <a:solidFill>
                  <a:schemeClr val="bg2"/>
                </a:solidFill>
                <a:latin typeface="+mn-lt"/>
              </a:rPr>
              <a:t> case-reports of acute hepatitis B were received in 2016.</a:t>
            </a:r>
          </a:p>
          <a:p>
            <a:pPr eaLnBrk="0" hangingPunct="0">
              <a:spcBef>
                <a:spcPts val="0"/>
              </a:spcBef>
              <a:spcAft>
                <a:spcPts val="100"/>
              </a:spcAft>
            </a:pPr>
            <a:r>
              <a:rPr lang="en-US" sz="1000" b="0" baseline="30000" dirty="0" smtClean="0">
                <a:solidFill>
                  <a:schemeClr val="bg2"/>
                </a:solidFill>
                <a:latin typeface="+mn-lt"/>
                <a:cs typeface="Arial" charset="0"/>
              </a:rPr>
              <a:t>†</a:t>
            </a:r>
            <a:r>
              <a:rPr lang="en-US" sz="1000" b="0" baseline="30000" dirty="0" smtClean="0">
                <a:solidFill>
                  <a:schemeClr val="bg2"/>
                </a:solidFill>
                <a:latin typeface="+mn-lt"/>
              </a:rPr>
              <a:t> </a:t>
            </a:r>
            <a:r>
              <a:rPr lang="en-US" sz="1000" b="0" dirty="0" smtClean="0">
                <a:solidFill>
                  <a:schemeClr val="bg2"/>
                </a:solidFill>
                <a:latin typeface="+mn-lt"/>
              </a:rPr>
              <a:t>More than one risk exposure/behavior may be indicated on each case-report.</a:t>
            </a:r>
          </a:p>
          <a:p>
            <a:pPr eaLnBrk="0" hangingPunct="0">
              <a:spcBef>
                <a:spcPts val="0"/>
              </a:spcBef>
              <a:spcAft>
                <a:spcPts val="100"/>
              </a:spcAft>
            </a:pPr>
            <a:r>
              <a:rPr lang="en-US" sz="1000" dirty="0">
                <a:solidFill>
                  <a:schemeClr val="bg2"/>
                </a:solidFill>
              </a:rPr>
              <a:t>§ No risk data reported.</a:t>
            </a:r>
          </a:p>
          <a:p>
            <a:pPr eaLnBrk="0" hangingPunct="0">
              <a:spcBef>
                <a:spcPts val="0"/>
              </a:spcBef>
              <a:spcAft>
                <a:spcPts val="100"/>
              </a:spcAft>
            </a:pPr>
            <a:r>
              <a:rPr lang="en-US" sz="1000" dirty="0">
                <a:solidFill>
                  <a:schemeClr val="bg2"/>
                </a:solidFill>
              </a:rPr>
              <a:t>¶A total of </a:t>
            </a:r>
            <a:r>
              <a:rPr lang="en-US" sz="1000" dirty="0" smtClean="0">
                <a:solidFill>
                  <a:schemeClr val="bg2"/>
                </a:solidFill>
              </a:rPr>
              <a:t>1,957 </a:t>
            </a:r>
            <a:r>
              <a:rPr lang="en-US" sz="1000" dirty="0">
                <a:solidFill>
                  <a:schemeClr val="bg2"/>
                </a:solidFill>
              </a:rPr>
              <a:t>acute hepatitis B cases were reported among males in </a:t>
            </a:r>
            <a:r>
              <a:rPr lang="en-US" sz="1000" dirty="0" smtClean="0">
                <a:solidFill>
                  <a:schemeClr val="bg2"/>
                </a:solidFill>
              </a:rPr>
              <a:t>2016.</a:t>
            </a:r>
            <a:endParaRPr lang="en-US" sz="1000" dirty="0">
              <a:solidFill>
                <a:schemeClr val="bg2"/>
              </a:solidFill>
            </a:endParaRPr>
          </a:p>
          <a:p>
            <a:pPr eaLnBrk="0" hangingPunct="0">
              <a:spcBef>
                <a:spcPts val="0"/>
              </a:spcBef>
              <a:spcAft>
                <a:spcPts val="100"/>
              </a:spcAft>
            </a:pPr>
            <a:r>
              <a:rPr lang="en-US" sz="1000" b="0" dirty="0" smtClean="0">
                <a:solidFill>
                  <a:schemeClr val="bg2"/>
                </a:solidFill>
                <a:latin typeface="+mn-lt"/>
                <a:cs typeface="Arial" charset="0"/>
              </a:rPr>
              <a:t>Source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: National </a:t>
            </a:r>
            <a:r>
              <a:rPr lang="en-US" sz="1000" b="0" dirty="0" err="1">
                <a:solidFill>
                  <a:schemeClr val="bg2"/>
                </a:solidFill>
                <a:latin typeface="+mn-lt"/>
                <a:cs typeface="Arial" charset="0"/>
              </a:rPr>
              <a:t>Notifiable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 Diseases Surveillance System (NNDSS)</a:t>
            </a:r>
          </a:p>
        </p:txBody>
      </p:sp>
      <p:sp>
        <p:nvSpPr>
          <p:cNvPr id="50" name="Rectangle 49"/>
          <p:cNvSpPr>
            <a:spLocks noChangeArrowheads="1"/>
          </p:cNvSpPr>
          <p:nvPr/>
        </p:nvSpPr>
        <p:spPr bwMode="auto">
          <a:xfrm>
            <a:off x="4621237" y="5495144"/>
            <a:ext cx="14747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Number of cases</a:t>
            </a:r>
          </a:p>
        </p:txBody>
      </p:sp>
      <p:graphicFrame>
        <p:nvGraphicFramePr>
          <p:cNvPr id="51" name="Chart 50"/>
          <p:cNvGraphicFramePr/>
          <p:nvPr>
            <p:extLst>
              <p:ext uri="{D42A27DB-BD31-4B8C-83A1-F6EECF244321}">
                <p14:modId xmlns:p14="http://schemas.microsoft.com/office/powerpoint/2010/main" val="1891222020"/>
              </p:ext>
            </p:extLst>
          </p:nvPr>
        </p:nvGraphicFramePr>
        <p:xfrm>
          <a:off x="354037" y="1270000"/>
          <a:ext cx="8534400" cy="42268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5141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381000"/>
            <a:ext cx="8229600" cy="9144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Figure 3.6b. Acute hepatitis B reports*, </a:t>
            </a:r>
            <a:br>
              <a:rPr lang="en-US" sz="24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</a:br>
            <a:r>
              <a:rPr lang="en-US" sz="24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by risk </a:t>
            </a:r>
            <a:r>
              <a:rPr lang="en-US" sz="24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exposure/behavior</a:t>
            </a:r>
            <a:r>
              <a:rPr lang="en-US" sz="2400" b="1" baseline="3000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pitchFamily="34" charset="0"/>
              </a:rPr>
              <a:t>†</a:t>
            </a:r>
            <a:r>
              <a:rPr lang="en-US" sz="24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 — United States, 2016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457200" y="5791200"/>
            <a:ext cx="7010400" cy="746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Aft>
                <a:spcPts val="100"/>
              </a:spcAft>
            </a:pPr>
            <a:r>
              <a:rPr lang="en-US" sz="1000" b="0" dirty="0" smtClean="0">
                <a:solidFill>
                  <a:schemeClr val="bg2"/>
                </a:solidFill>
                <a:latin typeface="+mj-lt"/>
              </a:rPr>
              <a:t>*A total of </a:t>
            </a:r>
            <a:r>
              <a:rPr lang="en-US" sz="1000" dirty="0" smtClean="0">
                <a:solidFill>
                  <a:schemeClr val="bg2"/>
                </a:solidFill>
                <a:latin typeface="+mj-lt"/>
              </a:rPr>
              <a:t>3,218</a:t>
            </a:r>
            <a:r>
              <a:rPr lang="en-US" sz="1000" b="0" dirty="0" smtClean="0">
                <a:solidFill>
                  <a:schemeClr val="bg2"/>
                </a:solidFill>
                <a:latin typeface="+mj-lt"/>
              </a:rPr>
              <a:t> case reports of hepatitis B were received in 2016.  </a:t>
            </a:r>
          </a:p>
          <a:p>
            <a:pPr eaLnBrk="0" hangingPunct="0">
              <a:spcAft>
                <a:spcPts val="100"/>
              </a:spcAft>
            </a:pPr>
            <a:r>
              <a:rPr lang="en-US" sz="1000" b="0" baseline="30000" dirty="0" smtClean="0">
                <a:solidFill>
                  <a:schemeClr val="bg2"/>
                </a:solidFill>
                <a:latin typeface="+mj-lt"/>
                <a:cs typeface="Arial" charset="0"/>
              </a:rPr>
              <a:t>†</a:t>
            </a:r>
            <a:r>
              <a:rPr lang="en-US" sz="1000" b="0" dirty="0" smtClean="0">
                <a:solidFill>
                  <a:schemeClr val="bg2"/>
                </a:solidFill>
                <a:latin typeface="+mj-lt"/>
              </a:rPr>
              <a:t>More than one risk exposure/behavior may be indicated on each case-report.</a:t>
            </a:r>
          </a:p>
          <a:p>
            <a:pPr eaLnBrk="0" hangingPunct="0">
              <a:spcAft>
                <a:spcPts val="100"/>
              </a:spcAft>
            </a:pPr>
            <a:r>
              <a:rPr lang="en-US" sz="1000" b="0" baseline="8000" dirty="0" smtClean="0">
                <a:solidFill>
                  <a:schemeClr val="bg2"/>
                </a:solidFill>
                <a:latin typeface="+mj-lt"/>
              </a:rPr>
              <a:t>§</a:t>
            </a:r>
            <a:r>
              <a:rPr lang="en-US" sz="1000" dirty="0">
                <a:solidFill>
                  <a:schemeClr val="bg2"/>
                </a:solidFill>
              </a:rPr>
              <a:t>No risk data reported</a:t>
            </a:r>
            <a:r>
              <a:rPr lang="en-US" sz="1000" b="0" dirty="0" smtClean="0">
                <a:solidFill>
                  <a:schemeClr val="bg2"/>
                </a:solidFill>
                <a:latin typeface="+mj-lt"/>
              </a:rPr>
              <a:t>.</a:t>
            </a:r>
          </a:p>
          <a:p>
            <a:pPr eaLnBrk="0" hangingPunct="0">
              <a:spcAft>
                <a:spcPts val="100"/>
              </a:spcAft>
            </a:pPr>
            <a:r>
              <a:rPr lang="en-US" sz="1000" b="0" dirty="0" smtClean="0">
                <a:solidFill>
                  <a:schemeClr val="bg2"/>
                </a:solidFill>
                <a:latin typeface="+mj-lt"/>
                <a:cs typeface="Arial" charset="0"/>
              </a:rPr>
              <a:t>Source</a:t>
            </a:r>
            <a:r>
              <a:rPr lang="en-US" sz="1000" b="0" dirty="0">
                <a:solidFill>
                  <a:schemeClr val="bg2"/>
                </a:solidFill>
                <a:latin typeface="+mj-lt"/>
                <a:cs typeface="Arial" charset="0"/>
              </a:rPr>
              <a:t>: National </a:t>
            </a:r>
            <a:r>
              <a:rPr lang="en-US" sz="1000" b="0" dirty="0" err="1">
                <a:solidFill>
                  <a:schemeClr val="bg2"/>
                </a:solidFill>
                <a:latin typeface="+mj-lt"/>
                <a:cs typeface="Arial" charset="0"/>
              </a:rPr>
              <a:t>Notifiable</a:t>
            </a:r>
            <a:r>
              <a:rPr lang="en-US" sz="1000" b="0" dirty="0">
                <a:solidFill>
                  <a:schemeClr val="bg2"/>
                </a:solidFill>
                <a:latin typeface="+mj-lt"/>
                <a:cs typeface="Arial" charset="0"/>
              </a:rPr>
              <a:t> Diseases Surveillance System (NNDSS)</a:t>
            </a:r>
          </a:p>
        </p:txBody>
      </p:sp>
      <p:sp>
        <p:nvSpPr>
          <p:cNvPr id="49" name="Rectangle 49"/>
          <p:cNvSpPr>
            <a:spLocks noChangeArrowheads="1"/>
          </p:cNvSpPr>
          <p:nvPr/>
        </p:nvSpPr>
        <p:spPr bwMode="auto">
          <a:xfrm>
            <a:off x="4696693" y="5544979"/>
            <a:ext cx="155170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</a:rPr>
              <a:t>Number of cases</a:t>
            </a:r>
          </a:p>
        </p:txBody>
      </p:sp>
      <p:graphicFrame>
        <p:nvGraphicFramePr>
          <p:cNvPr id="50" name="Chart 49"/>
          <p:cNvGraphicFramePr/>
          <p:nvPr>
            <p:extLst>
              <p:ext uri="{D42A27DB-BD31-4B8C-83A1-F6EECF244321}">
                <p14:modId xmlns:p14="http://schemas.microsoft.com/office/powerpoint/2010/main" val="1887254756"/>
              </p:ext>
            </p:extLst>
          </p:nvPr>
        </p:nvGraphicFramePr>
        <p:xfrm>
          <a:off x="304800" y="1295400"/>
          <a:ext cx="8534400" cy="42964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8656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9750</TotalTime>
  <Words>851</Words>
  <Application>Microsoft Office PowerPoint</Application>
  <PresentationFormat>On-screen Show (4:3)</PresentationFormat>
  <Paragraphs>63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Courier New</vt:lpstr>
      <vt:lpstr>Symbol</vt:lpstr>
      <vt:lpstr>Times New Roman</vt:lpstr>
      <vt:lpstr>Office Theme</vt:lpstr>
      <vt:lpstr>Figure 3.1. Reported number of acute hepatitis B cases— United States, 2001–2016</vt:lpstr>
      <vt:lpstr>Figure 3.2. Incidence of acute hepatitis B,  by age group — United States, 2001–2016</vt:lpstr>
      <vt:lpstr>Figure 3.3. Incidence of acute hepatitis B,   by sex — United States, 2001–2016</vt:lpstr>
      <vt:lpstr>Figure 3.4. Incidence of acute hepatitis B,  by race/ethnicity — United States, 2001–2016</vt:lpstr>
      <vt:lpstr>Figure 3.5. Availability of information on risk exposures/behaviors associated with acute hepatitis B — United States, 2016</vt:lpstr>
      <vt:lpstr>Figure 3.6a. Acute hepatitis B reports*,  by risk exposure/behavior† — United States, 2016</vt:lpstr>
      <vt:lpstr>Figure 3.6b. Acute hepatitis B reports*,  by risk exposure/behavior† — United States, 2016</vt:lpstr>
    </vt:vector>
  </TitlesOfParts>
  <Company>Centers for Disease Control and Prevention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CDC User</dc:creator>
  <cp:lastModifiedBy>Peterson, Paul (CDC/OID/NCHHSTP) (CTR)</cp:lastModifiedBy>
  <cp:revision>115</cp:revision>
  <cp:lastPrinted>2017-05-31T16:05:35Z</cp:lastPrinted>
  <dcterms:created xsi:type="dcterms:W3CDTF">2014-11-24T22:15:53Z</dcterms:created>
  <dcterms:modified xsi:type="dcterms:W3CDTF">2018-06-05T14:58:56Z</dcterms:modified>
</cp:coreProperties>
</file>