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DC User" initials="C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990000"/>
    <a:srgbClr val="009999"/>
    <a:srgbClr val="000000"/>
    <a:srgbClr val="CC0000"/>
    <a:srgbClr val="FF9933"/>
    <a:srgbClr val="FF00FF"/>
    <a:srgbClr val="99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403" autoAdjust="0"/>
  </p:normalViewPr>
  <p:slideViewPr>
    <p:cSldViewPr>
      <p:cViewPr varScale="1">
        <p:scale>
          <a:sx n="85" d="100"/>
          <a:sy n="85" d="100"/>
        </p:scale>
        <p:origin x="74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0-19 yrs</c:v>
                </c:pt>
              </c:strCache>
            </c:strRef>
          </c:tx>
          <c:spPr>
            <a:ln>
              <a:solidFill>
                <a:schemeClr val="bg2"/>
              </a:solidFill>
            </a:ln>
          </c:spPr>
          <c:marker>
            <c:symbol val="circle"/>
            <c:size val="10"/>
            <c:spPr>
              <a:noFill/>
              <a:ln>
                <a:solidFill>
                  <a:schemeClr val="bg2"/>
                </a:solidFill>
              </a:ln>
            </c:spPr>
          </c:marker>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Sheet1!$B$2:$B$15</c:f>
              <c:numCache>
                <c:formatCode>General</c:formatCode>
                <c:ptCount val="14"/>
                <c:pt idx="0">
                  <c:v>0.11</c:v>
                </c:pt>
                <c:pt idx="1">
                  <c:v>0.08</c:v>
                </c:pt>
                <c:pt idx="2">
                  <c:v>0.08</c:v>
                </c:pt>
                <c:pt idx="3">
                  <c:v>7.0000000000000007E-2</c:v>
                </c:pt>
                <c:pt idx="4">
                  <c:v>0.06</c:v>
                </c:pt>
                <c:pt idx="5">
                  <c:v>0.06</c:v>
                </c:pt>
                <c:pt idx="6">
                  <c:v>0.06</c:v>
                </c:pt>
                <c:pt idx="7">
                  <c:v>0.06</c:v>
                </c:pt>
                <c:pt idx="8">
                  <c:v>0.05</c:v>
                </c:pt>
                <c:pt idx="9">
                  <c:v>0.05</c:v>
                </c:pt>
                <c:pt idx="10">
                  <c:v>0.05</c:v>
                </c:pt>
                <c:pt idx="11">
                  <c:v>0.1</c:v>
                </c:pt>
                <c:pt idx="12">
                  <c:v>0.11</c:v>
                </c:pt>
                <c:pt idx="13">
                  <c:v>0.13</c:v>
                </c:pt>
              </c:numCache>
            </c:numRef>
          </c:val>
          <c:smooth val="0"/>
        </c:ser>
        <c:ser>
          <c:idx val="1"/>
          <c:order val="1"/>
          <c:tx>
            <c:strRef>
              <c:f>Sheet1!$C$1</c:f>
              <c:strCache>
                <c:ptCount val="1"/>
                <c:pt idx="0">
                  <c:v>20-29 yrs</c:v>
                </c:pt>
              </c:strCache>
            </c:strRef>
          </c:tx>
          <c:spPr>
            <a:ln>
              <a:solidFill>
                <a:srgbClr val="9933FF"/>
              </a:solidFill>
            </a:ln>
          </c:spPr>
          <c:marker>
            <c:symbol val="diamond"/>
            <c:size val="9"/>
            <c:spPr>
              <a:solidFill>
                <a:srgbClr val="9933FF"/>
              </a:solidFill>
              <a:ln>
                <a:solidFill>
                  <a:srgbClr val="9933FF"/>
                </a:solidFill>
              </a:ln>
            </c:spPr>
          </c:marker>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Sheet1!$C$2:$C$15</c:f>
              <c:numCache>
                <c:formatCode>General</c:formatCode>
                <c:ptCount val="14"/>
                <c:pt idx="0">
                  <c:v>0.79</c:v>
                </c:pt>
                <c:pt idx="1">
                  <c:v>0.53</c:v>
                </c:pt>
                <c:pt idx="2">
                  <c:v>0.56000000000000005</c:v>
                </c:pt>
                <c:pt idx="3">
                  <c:v>0.5</c:v>
                </c:pt>
                <c:pt idx="4">
                  <c:v>0.4</c:v>
                </c:pt>
                <c:pt idx="5">
                  <c:v>0.4</c:v>
                </c:pt>
                <c:pt idx="6">
                  <c:v>0.52</c:v>
                </c:pt>
                <c:pt idx="7">
                  <c:v>0.54</c:v>
                </c:pt>
                <c:pt idx="8">
                  <c:v>0.62</c:v>
                </c:pt>
                <c:pt idx="9">
                  <c:v>0.65</c:v>
                </c:pt>
                <c:pt idx="10">
                  <c:v>0.75</c:v>
                </c:pt>
                <c:pt idx="11">
                  <c:v>1.18</c:v>
                </c:pt>
                <c:pt idx="12">
                  <c:v>1.73</c:v>
                </c:pt>
                <c:pt idx="13">
                  <c:v>2.0099999999999998</c:v>
                </c:pt>
              </c:numCache>
            </c:numRef>
          </c:val>
          <c:smooth val="0"/>
        </c:ser>
        <c:ser>
          <c:idx val="2"/>
          <c:order val="2"/>
          <c:tx>
            <c:strRef>
              <c:f>Sheet1!$D$1</c:f>
              <c:strCache>
                <c:ptCount val="1"/>
                <c:pt idx="0">
                  <c:v>30-39 yrs</c:v>
                </c:pt>
              </c:strCache>
            </c:strRef>
          </c:tx>
          <c:spPr>
            <a:ln>
              <a:solidFill>
                <a:srgbClr val="FFFF00"/>
              </a:solidFill>
            </a:ln>
          </c:spPr>
          <c:marker>
            <c:symbol val="star"/>
            <c:size val="9"/>
            <c:spPr>
              <a:noFill/>
              <a:ln>
                <a:solidFill>
                  <a:srgbClr val="FFFF00"/>
                </a:solidFill>
              </a:ln>
            </c:spPr>
          </c:marker>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Sheet1!$D$2:$D$15</c:f>
              <c:numCache>
                <c:formatCode>General</c:formatCode>
                <c:ptCount val="14"/>
                <c:pt idx="0">
                  <c:v>1.7</c:v>
                </c:pt>
                <c:pt idx="1">
                  <c:v>0.97</c:v>
                </c:pt>
                <c:pt idx="2">
                  <c:v>0.77</c:v>
                </c:pt>
                <c:pt idx="3">
                  <c:v>0.5</c:v>
                </c:pt>
                <c:pt idx="4">
                  <c:v>0.4</c:v>
                </c:pt>
                <c:pt idx="5">
                  <c:v>0.44</c:v>
                </c:pt>
                <c:pt idx="6">
                  <c:v>0.45</c:v>
                </c:pt>
                <c:pt idx="7">
                  <c:v>0.48</c:v>
                </c:pt>
                <c:pt idx="8">
                  <c:v>0.46</c:v>
                </c:pt>
                <c:pt idx="9">
                  <c:v>0.48</c:v>
                </c:pt>
                <c:pt idx="10">
                  <c:v>0.6</c:v>
                </c:pt>
                <c:pt idx="11">
                  <c:v>0.83</c:v>
                </c:pt>
                <c:pt idx="12">
                  <c:v>1.1200000000000001</c:v>
                </c:pt>
                <c:pt idx="13">
                  <c:v>1.36</c:v>
                </c:pt>
              </c:numCache>
            </c:numRef>
          </c:val>
          <c:smooth val="0"/>
        </c:ser>
        <c:ser>
          <c:idx val="3"/>
          <c:order val="3"/>
          <c:tx>
            <c:strRef>
              <c:f>Sheet1!$E$1</c:f>
              <c:strCache>
                <c:ptCount val="1"/>
                <c:pt idx="0">
                  <c:v>40-49 yrs</c:v>
                </c:pt>
              </c:strCache>
            </c:strRef>
          </c:tx>
          <c:spPr>
            <a:ln>
              <a:solidFill>
                <a:srgbClr val="00B050"/>
              </a:solidFill>
            </a:ln>
          </c:spPr>
          <c:marker>
            <c:symbol val="triangle"/>
            <c:size val="9"/>
            <c:spPr>
              <a:solidFill>
                <a:srgbClr val="00B050"/>
              </a:solidFill>
              <a:ln>
                <a:solidFill>
                  <a:srgbClr val="00B050"/>
                </a:solidFill>
              </a:ln>
            </c:spPr>
          </c:marker>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Sheet1!$E$2:$E$15</c:f>
              <c:numCache>
                <c:formatCode>General</c:formatCode>
                <c:ptCount val="14"/>
                <c:pt idx="0">
                  <c:v>2.83</c:v>
                </c:pt>
                <c:pt idx="1">
                  <c:v>1.5</c:v>
                </c:pt>
                <c:pt idx="2">
                  <c:v>0.92</c:v>
                </c:pt>
                <c:pt idx="3">
                  <c:v>0.6</c:v>
                </c:pt>
                <c:pt idx="4">
                  <c:v>0.51</c:v>
                </c:pt>
                <c:pt idx="5">
                  <c:v>0.39</c:v>
                </c:pt>
                <c:pt idx="6">
                  <c:v>0.42</c:v>
                </c:pt>
                <c:pt idx="7">
                  <c:v>0.49</c:v>
                </c:pt>
                <c:pt idx="8">
                  <c:v>0.45</c:v>
                </c:pt>
                <c:pt idx="9">
                  <c:v>0.42</c:v>
                </c:pt>
                <c:pt idx="10">
                  <c:v>0.33</c:v>
                </c:pt>
                <c:pt idx="11">
                  <c:v>0.44</c:v>
                </c:pt>
                <c:pt idx="12">
                  <c:v>0.65</c:v>
                </c:pt>
                <c:pt idx="13">
                  <c:v>0.75</c:v>
                </c:pt>
              </c:numCache>
            </c:numRef>
          </c:val>
          <c:smooth val="0"/>
        </c:ser>
        <c:ser>
          <c:idx val="4"/>
          <c:order val="4"/>
          <c:tx>
            <c:strRef>
              <c:f>Sheet1!$F$1</c:f>
              <c:strCache>
                <c:ptCount val="1"/>
                <c:pt idx="0">
                  <c:v>50-59 yrs</c:v>
                </c:pt>
              </c:strCache>
            </c:strRef>
          </c:tx>
          <c:spPr>
            <a:ln>
              <a:solidFill>
                <a:srgbClr val="00B0F0"/>
              </a:solidFill>
            </a:ln>
          </c:spPr>
          <c:marker>
            <c:symbol val="square"/>
            <c:size val="8"/>
            <c:spPr>
              <a:solidFill>
                <a:srgbClr val="00B0F0"/>
              </a:solidFill>
              <a:ln>
                <a:solidFill>
                  <a:srgbClr val="00B0F0"/>
                </a:solidFill>
              </a:ln>
            </c:spPr>
          </c:marker>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Sheet1!$F$2:$F$15</c:f>
              <c:numCache>
                <c:formatCode>General</c:formatCode>
                <c:ptCount val="14"/>
                <c:pt idx="0">
                  <c:v>1.5</c:v>
                </c:pt>
                <c:pt idx="1">
                  <c:v>0.73</c:v>
                </c:pt>
                <c:pt idx="2">
                  <c:v>0.44</c:v>
                </c:pt>
                <c:pt idx="3">
                  <c:v>0.34</c:v>
                </c:pt>
                <c:pt idx="4">
                  <c:v>0.28000000000000003</c:v>
                </c:pt>
                <c:pt idx="5">
                  <c:v>0.23</c:v>
                </c:pt>
                <c:pt idx="6">
                  <c:v>0.28000000000000003</c:v>
                </c:pt>
                <c:pt idx="7">
                  <c:v>0.31</c:v>
                </c:pt>
                <c:pt idx="8">
                  <c:v>0.35</c:v>
                </c:pt>
                <c:pt idx="9">
                  <c:v>0.22</c:v>
                </c:pt>
                <c:pt idx="10">
                  <c:v>0.25</c:v>
                </c:pt>
                <c:pt idx="11">
                  <c:v>0.28999999999999998</c:v>
                </c:pt>
                <c:pt idx="12">
                  <c:v>0.43</c:v>
                </c:pt>
                <c:pt idx="13">
                  <c:v>0.46</c:v>
                </c:pt>
              </c:numCache>
            </c:numRef>
          </c:val>
          <c:smooth val="0"/>
        </c:ser>
        <c:ser>
          <c:idx val="5"/>
          <c:order val="5"/>
          <c:tx>
            <c:strRef>
              <c:f>Sheet1!$G$1</c:f>
              <c:strCache>
                <c:ptCount val="1"/>
                <c:pt idx="0">
                  <c:v>&gt; 60 yrs</c:v>
                </c:pt>
              </c:strCache>
            </c:strRef>
          </c:tx>
          <c:spPr>
            <a:ln>
              <a:solidFill>
                <a:srgbClr val="FF00FF"/>
              </a:solidFill>
            </a:ln>
          </c:spPr>
          <c:marker>
            <c:symbol val="plus"/>
            <c:size val="9"/>
            <c:spPr>
              <a:noFill/>
              <a:ln>
                <a:solidFill>
                  <a:srgbClr val="FF00FF"/>
                </a:solidFill>
              </a:ln>
            </c:spPr>
          </c:marker>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Sheet1!$G$2:$G$15</c:f>
              <c:numCache>
                <c:formatCode>General</c:formatCode>
                <c:ptCount val="14"/>
                <c:pt idx="0">
                  <c:v>0.6</c:v>
                </c:pt>
                <c:pt idx="1">
                  <c:v>0.28999999999999998</c:v>
                </c:pt>
                <c:pt idx="2">
                  <c:v>0.14000000000000001</c:v>
                </c:pt>
                <c:pt idx="3">
                  <c:v>0.11</c:v>
                </c:pt>
                <c:pt idx="4">
                  <c:v>0.09</c:v>
                </c:pt>
                <c:pt idx="5">
                  <c:v>7.0000000000000007E-2</c:v>
                </c:pt>
                <c:pt idx="6">
                  <c:v>0.09</c:v>
                </c:pt>
                <c:pt idx="7">
                  <c:v>0.08</c:v>
                </c:pt>
                <c:pt idx="8">
                  <c:v>0.09</c:v>
                </c:pt>
                <c:pt idx="9">
                  <c:v>0.04</c:v>
                </c:pt>
                <c:pt idx="10">
                  <c:v>0.05</c:v>
                </c:pt>
                <c:pt idx="11">
                  <c:v>7.0000000000000007E-2</c:v>
                </c:pt>
                <c:pt idx="12">
                  <c:v>0.1</c:v>
                </c:pt>
                <c:pt idx="13">
                  <c:v>0.1</c:v>
                </c:pt>
              </c:numCache>
            </c:numRef>
          </c:val>
          <c:smooth val="0"/>
        </c:ser>
        <c:dLbls>
          <c:showLegendKey val="0"/>
          <c:showVal val="0"/>
          <c:showCatName val="0"/>
          <c:showSerName val="0"/>
          <c:showPercent val="0"/>
          <c:showBubbleSize val="0"/>
        </c:dLbls>
        <c:marker val="1"/>
        <c:smooth val="0"/>
        <c:axId val="132040664"/>
        <c:axId val="132775688"/>
      </c:lineChart>
      <c:catAx>
        <c:axId val="132040664"/>
        <c:scaling>
          <c:orientation val="minMax"/>
        </c:scaling>
        <c:delete val="0"/>
        <c:axPos val="b"/>
        <c:title>
          <c:tx>
            <c:rich>
              <a:bodyPr/>
              <a:lstStyle/>
              <a:p>
                <a:pPr>
                  <a:defRPr sz="1600" b="0">
                    <a:solidFill>
                      <a:schemeClr val="bg2"/>
                    </a:solidFill>
                  </a:defRPr>
                </a:pPr>
                <a:r>
                  <a:rPr lang="en-US" sz="1600" b="0" dirty="0" smtClean="0">
                    <a:solidFill>
                      <a:schemeClr val="bg2"/>
                    </a:solidFill>
                  </a:rPr>
                  <a:t>Year</a:t>
                </a:r>
                <a:endParaRPr lang="en-US" sz="1600" b="0" dirty="0">
                  <a:solidFill>
                    <a:schemeClr val="bg2"/>
                  </a:solidFill>
                </a:endParaRPr>
              </a:p>
            </c:rich>
          </c:tx>
          <c:layout/>
          <c:overlay val="0"/>
        </c:title>
        <c:numFmt formatCode="General" sourceLinked="1"/>
        <c:majorTickMark val="out"/>
        <c:minorTickMark val="none"/>
        <c:tickLblPos val="nextTo"/>
        <c:txPr>
          <a:bodyPr rot="-1860000"/>
          <a:lstStyle/>
          <a:p>
            <a:pPr>
              <a:defRPr sz="1400">
                <a:solidFill>
                  <a:schemeClr val="bg2"/>
                </a:solidFill>
                <a:latin typeface="+mj-lt"/>
              </a:defRPr>
            </a:pPr>
            <a:endParaRPr lang="en-US"/>
          </a:p>
        </c:txPr>
        <c:crossAx val="132775688"/>
        <c:crosses val="autoZero"/>
        <c:auto val="1"/>
        <c:lblAlgn val="ctr"/>
        <c:lblOffset val="100"/>
        <c:tickLblSkip val="2"/>
        <c:noMultiLvlLbl val="0"/>
      </c:catAx>
      <c:valAx>
        <c:axId val="132775688"/>
        <c:scaling>
          <c:orientation val="minMax"/>
        </c:scaling>
        <c:delete val="0"/>
        <c:axPos val="l"/>
        <c:title>
          <c:tx>
            <c:rich>
              <a:bodyPr rot="-5400000" vert="horz"/>
              <a:lstStyle/>
              <a:p>
                <a:pPr>
                  <a:defRPr sz="1600">
                    <a:solidFill>
                      <a:srgbClr val="FF9933"/>
                    </a:solidFill>
                  </a:defRPr>
                </a:pPr>
                <a:r>
                  <a:rPr lang="en-US" sz="1600" b="0" i="0" baseline="0" dirty="0" smtClean="0">
                    <a:solidFill>
                      <a:srgbClr val="FF9933"/>
                    </a:solidFill>
                    <a:effectLst/>
                  </a:rPr>
                  <a:t>Reported cases/100,000 population                     </a:t>
                </a:r>
                <a:endParaRPr lang="en-US" sz="1600" dirty="0">
                  <a:solidFill>
                    <a:srgbClr val="FF9933"/>
                  </a:solidFill>
                  <a:effectLst/>
                </a:endParaRPr>
              </a:p>
            </c:rich>
          </c:tx>
          <c:layout>
            <c:manualLayout>
              <c:xMode val="edge"/>
              <c:yMode val="edge"/>
              <c:x val="4.5745453693288342E-3"/>
              <c:y val="0.12346516647348016"/>
            </c:manualLayout>
          </c:layout>
          <c:overlay val="0"/>
        </c:title>
        <c:numFmt formatCode="General" sourceLinked="1"/>
        <c:majorTickMark val="out"/>
        <c:minorTickMark val="out"/>
        <c:tickLblPos val="nextTo"/>
        <c:txPr>
          <a:bodyPr/>
          <a:lstStyle/>
          <a:p>
            <a:pPr>
              <a:defRPr sz="1400">
                <a:solidFill>
                  <a:srgbClr val="FF9933"/>
                </a:solidFill>
              </a:defRPr>
            </a:pPr>
            <a:endParaRPr lang="en-US"/>
          </a:p>
        </c:txPr>
        <c:crossAx val="132040664"/>
        <c:crosses val="autoZero"/>
        <c:crossBetween val="midCat"/>
      </c:valAx>
    </c:plotArea>
    <c:legend>
      <c:legendPos val="r"/>
      <c:layout>
        <c:manualLayout>
          <c:xMode val="edge"/>
          <c:yMode val="edge"/>
          <c:x val="0.57438340876681748"/>
          <c:y val="4.6584196011031614E-2"/>
          <c:w val="0.12690950048566763"/>
          <c:h val="0.42099884088093048"/>
        </c:manualLayout>
      </c:layout>
      <c:overlay val="0"/>
      <c:txPr>
        <a:bodyPr/>
        <a:lstStyle/>
        <a:p>
          <a:pPr>
            <a:defRPr sz="1600">
              <a:solidFill>
                <a:schemeClr val="bg2"/>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25445E-B0B3-4F11-AAB0-81F5DD319DDA}" type="datetimeFigureOut">
              <a:rPr lang="en-US" smtClean="0"/>
              <a:t>4/22/2015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E307CA-BEB0-4242-B83B-920180824A7F}" type="slidenum">
              <a:rPr lang="en-US" smtClean="0"/>
              <a:t>‹#›</a:t>
            </a:fld>
            <a:endParaRPr lang="en-US"/>
          </a:p>
        </p:txBody>
      </p:sp>
    </p:spTree>
    <p:extLst>
      <p:ext uri="{BB962C8B-B14F-4D97-AF65-F5344CB8AC3E}">
        <p14:creationId xmlns:p14="http://schemas.microsoft.com/office/powerpoint/2010/main" val="3311029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xfrm>
            <a:off x="914400" y="4343400"/>
            <a:ext cx="5029200" cy="4114800"/>
          </a:xfrm>
          <a:noFill/>
          <a:ln/>
        </p:spPr>
        <p:txBody>
          <a:bodyPr/>
          <a:lstStyle/>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From 2000-2002, incidence rates for acute hepatitis C decreased among all age groups, except for persons aged 0–19 years; rates remained fairly constant among all age groups from 2002-2010.</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In 2013, the rate of acute hepatitis C increased among all age groups, except for persons </a:t>
            </a:r>
            <a:r>
              <a:rPr lang="en-US" sz="1200" kern="1200" smtClean="0">
                <a:solidFill>
                  <a:schemeClr val="tx1"/>
                </a:solidFill>
                <a:effectLst/>
                <a:latin typeface="+mn-lt"/>
                <a:ea typeface="+mn-ea"/>
                <a:cs typeface="+mn-cs"/>
              </a:rPr>
              <a:t>aged </a:t>
            </a:r>
            <a:r>
              <a:rPr lang="en-US" sz="1200" kern="1200" smtClean="0">
                <a:solidFill>
                  <a:schemeClr val="tx1"/>
                </a:solidFill>
                <a:effectLst/>
                <a:latin typeface="+mn-lt"/>
                <a:ea typeface="+mn-ea"/>
                <a:cs typeface="+mn-cs"/>
              </a:rPr>
              <a:t>0-19 years and ≥</a:t>
            </a:r>
            <a:r>
              <a:rPr lang="en-US" sz="1200" kern="1200" dirty="0" smtClean="0">
                <a:solidFill>
                  <a:schemeClr val="tx1"/>
                </a:solidFill>
                <a:effectLst/>
                <a:latin typeface="+mn-lt"/>
                <a:ea typeface="+mn-ea"/>
                <a:cs typeface="+mn-cs"/>
              </a:rPr>
              <a:t>60 years, compared with rates in 2010. The largest increases were among persons aged 20–29 years (from 0.75 cases per 100,000 population in 2010 to 2.01 cases per 100,000 population in 2013) and persons aged 30-39 years (from 0.60 cases per 100,000 population in 2010 to 1.36 cases per 100,000 population in 2013).  </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In 2013, among all age groups, persons aged 20–29 years had the highest rate (2.01 cases per 100,000 population) and persons aged ≥60 years had the lowest rate (0.10 cases per 100,000 population) of acute hepatitis C.</a:t>
            </a:r>
          </a:p>
        </p:txBody>
      </p:sp>
    </p:spTree>
    <p:extLst>
      <p:ext uri="{BB962C8B-B14F-4D97-AF65-F5344CB8AC3E}">
        <p14:creationId xmlns:p14="http://schemas.microsoft.com/office/powerpoint/2010/main" val="4170521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4B2100-D967-418A-9BA1-D1A84B5E39C3}" type="datetimeFigureOut">
              <a:rPr lang="en-US" smtClean="0"/>
              <a:t>4/22/2015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761918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4B2100-D967-418A-9BA1-D1A84B5E39C3}" type="datetimeFigureOut">
              <a:rPr lang="en-US" smtClean="0"/>
              <a:t>4/22/2015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2105029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4B2100-D967-418A-9BA1-D1A84B5E39C3}" type="datetimeFigureOut">
              <a:rPr lang="en-US" smtClean="0"/>
              <a:t>4/22/2015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39051240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har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Chart Placeholder 2"/>
          <p:cNvSpPr>
            <a:spLocks noGrp="1"/>
          </p:cNvSpPr>
          <p:nvPr>
            <p:ph type="chart" idx="1"/>
          </p:nvPr>
        </p:nvSpPr>
        <p:spPr>
          <a:xfrm>
            <a:off x="457200" y="1600200"/>
            <a:ext cx="8229600" cy="4525963"/>
          </a:xfrm>
          <a:prstGeom prst="rect">
            <a:avLst/>
          </a:prstGeom>
        </p:spPr>
        <p:txBody>
          <a:bodyPr/>
          <a:lstStyle/>
          <a:p>
            <a:pPr lvl="0"/>
            <a:endParaRPr lang="en-US" noProof="0" dirty="0"/>
          </a:p>
        </p:txBody>
      </p:sp>
    </p:spTree>
    <p:extLst>
      <p:ext uri="{BB962C8B-B14F-4D97-AF65-F5344CB8AC3E}">
        <p14:creationId xmlns:p14="http://schemas.microsoft.com/office/powerpoint/2010/main" val="116191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4B2100-D967-418A-9BA1-D1A84B5E39C3}" type="datetimeFigureOut">
              <a:rPr lang="en-US" smtClean="0"/>
              <a:t>4/22/2015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81002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4B2100-D967-418A-9BA1-D1A84B5E39C3}" type="datetimeFigureOut">
              <a:rPr lang="en-US" smtClean="0"/>
              <a:t>4/22/2015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1874184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84B2100-D967-418A-9BA1-D1A84B5E39C3}" type="datetimeFigureOut">
              <a:rPr lang="en-US" smtClean="0"/>
              <a:t>4/22/2015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251454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84B2100-D967-418A-9BA1-D1A84B5E39C3}" type="datetimeFigureOut">
              <a:rPr lang="en-US" smtClean="0"/>
              <a:t>4/22/2015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1351666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84B2100-D967-418A-9BA1-D1A84B5E39C3}" type="datetimeFigureOut">
              <a:rPr lang="en-US" smtClean="0"/>
              <a:t>4/22/2015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538351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4B2100-D967-418A-9BA1-D1A84B5E39C3}" type="datetimeFigureOut">
              <a:rPr lang="en-US" smtClean="0"/>
              <a:t>4/22/2015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6326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4B2100-D967-418A-9BA1-D1A84B5E39C3}" type="datetimeFigureOut">
              <a:rPr lang="en-US" smtClean="0"/>
              <a:t>4/22/2015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4285059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4B2100-D967-418A-9BA1-D1A84B5E39C3}" type="datetimeFigureOut">
              <a:rPr lang="en-US" smtClean="0"/>
              <a:t>4/22/2015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72858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4B2100-D967-418A-9BA1-D1A84B5E39C3}" type="datetimeFigureOut">
              <a:rPr lang="en-US" smtClean="0"/>
              <a:t>4/22/2015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9B0739-A472-4A48-A5B3-6C75F3096D42}" type="slidenum">
              <a:rPr lang="en-US" smtClean="0"/>
              <a:t>‹#›</a:t>
            </a:fld>
            <a:endParaRPr lang="en-US"/>
          </a:p>
        </p:txBody>
      </p:sp>
    </p:spTree>
    <p:extLst>
      <p:ext uri="{BB962C8B-B14F-4D97-AF65-F5344CB8AC3E}">
        <p14:creationId xmlns:p14="http://schemas.microsoft.com/office/powerpoint/2010/main" val="29195347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a:xfrm>
            <a:off x="152400" y="381000"/>
            <a:ext cx="8839200" cy="1066800"/>
          </a:xfrm>
          <a:prstGeom prst="rect">
            <a:avLst/>
          </a:prstGeo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a:ln w="11430"/>
                <a:solidFill>
                  <a:srgbClr val="FF9933"/>
                </a:solidFill>
                <a:cs typeface="Arial" charset="0"/>
              </a:rPr>
              <a:t>Figure </a:t>
            </a:r>
            <a:r>
              <a:rPr lang="en-US" sz="2400" b="1" dirty="0" smtClean="0">
                <a:ln w="11430"/>
                <a:solidFill>
                  <a:srgbClr val="FF9933"/>
                </a:solidFill>
                <a:cs typeface="Arial" charset="0"/>
              </a:rPr>
              <a:t>4.2. </a:t>
            </a:r>
            <a:r>
              <a:rPr lang="en-US" sz="2400" b="1" dirty="0">
                <a:ln w="11430"/>
                <a:solidFill>
                  <a:srgbClr val="FF9933"/>
                </a:solidFill>
                <a:cs typeface="Arial" charset="0"/>
              </a:rPr>
              <a:t>Incidence of acute hepatitis </a:t>
            </a:r>
            <a:r>
              <a:rPr lang="en-US" sz="2400" b="1" dirty="0" smtClean="0">
                <a:ln w="11430"/>
                <a:solidFill>
                  <a:srgbClr val="FF9933"/>
                </a:solidFill>
                <a:cs typeface="Arial" charset="0"/>
              </a:rPr>
              <a:t>C,</a:t>
            </a:r>
            <a:r>
              <a:rPr lang="en-US" sz="2400" b="1" dirty="0">
                <a:ln w="11430"/>
                <a:solidFill>
                  <a:srgbClr val="FF9933"/>
                </a:solidFill>
                <a:cs typeface="Arial" charset="0"/>
              </a:rPr>
              <a:t/>
            </a:r>
            <a:br>
              <a:rPr lang="en-US" sz="2400" b="1" dirty="0">
                <a:ln w="11430"/>
                <a:solidFill>
                  <a:srgbClr val="FF9933"/>
                </a:solidFill>
                <a:cs typeface="Arial" charset="0"/>
              </a:rPr>
            </a:br>
            <a:r>
              <a:rPr lang="en-US" sz="2400" b="1" dirty="0">
                <a:ln w="11430"/>
                <a:solidFill>
                  <a:srgbClr val="FF9933"/>
                </a:solidFill>
                <a:cs typeface="Arial" charset="0"/>
              </a:rPr>
              <a:t> by age group — United States, </a:t>
            </a:r>
            <a:r>
              <a:rPr lang="en-US" sz="2400" b="1" dirty="0" smtClean="0">
                <a:ln w="11430"/>
                <a:solidFill>
                  <a:srgbClr val="FF9933"/>
                </a:solidFill>
                <a:cs typeface="Arial" charset="0"/>
              </a:rPr>
              <a:t>2000–2013</a:t>
            </a:r>
            <a:endParaRPr lang="en-US" sz="2400" b="1" dirty="0" smtClean="0">
              <a:ln w="11430"/>
              <a:solidFill>
                <a:srgbClr val="FF9933"/>
              </a:solidFill>
              <a:effectLst>
                <a:outerShdw blurRad="50800" dist="39000" dir="5460000" algn="tl">
                  <a:srgbClr val="000000">
                    <a:alpha val="38000"/>
                  </a:srgbClr>
                </a:outerShdw>
              </a:effectLst>
              <a:latin typeface="+mn-lt"/>
              <a:cs typeface="Arial" charset="0"/>
            </a:endParaRPr>
          </a:p>
        </p:txBody>
      </p:sp>
      <p:sp>
        <p:nvSpPr>
          <p:cNvPr id="20484" name="Rectangle 4"/>
          <p:cNvSpPr>
            <a:spLocks noChangeArrowheads="1"/>
          </p:cNvSpPr>
          <p:nvPr/>
        </p:nvSpPr>
        <p:spPr bwMode="auto">
          <a:xfrm>
            <a:off x="381000" y="6248400"/>
            <a:ext cx="7162800" cy="246221"/>
          </a:xfrm>
          <a:prstGeom prst="rect">
            <a:avLst/>
          </a:prstGeom>
          <a:noFill/>
          <a:ln w="9525">
            <a:noFill/>
            <a:miter lim="800000"/>
            <a:headEnd/>
            <a:tailEnd/>
          </a:ln>
        </p:spPr>
        <p:txBody>
          <a:bodyPr wrap="square">
            <a:spAutoFit/>
          </a:bodyPr>
          <a:lstStyle/>
          <a:p>
            <a:pPr eaLnBrk="0" hangingPunct="0"/>
            <a:r>
              <a:rPr lang="en-US" sz="1000" b="0" dirty="0">
                <a:solidFill>
                  <a:schemeClr val="bg2"/>
                </a:solidFill>
                <a:latin typeface="+mn-lt"/>
                <a:cs typeface="Arial" charset="0"/>
              </a:rPr>
              <a:t>Source: National </a:t>
            </a:r>
            <a:r>
              <a:rPr lang="en-US" sz="1000" b="0" dirty="0" err="1">
                <a:solidFill>
                  <a:schemeClr val="bg2"/>
                </a:solidFill>
                <a:latin typeface="+mn-lt"/>
                <a:cs typeface="Arial" charset="0"/>
              </a:rPr>
              <a:t>Notifiable</a:t>
            </a:r>
            <a:r>
              <a:rPr lang="en-US" sz="1000" b="0" dirty="0">
                <a:solidFill>
                  <a:schemeClr val="bg2"/>
                </a:solidFill>
                <a:latin typeface="+mn-lt"/>
                <a:cs typeface="Arial" charset="0"/>
              </a:rPr>
              <a:t> Diseases Surveillance System (NNDSS)</a:t>
            </a:r>
          </a:p>
        </p:txBody>
      </p:sp>
      <p:graphicFrame>
        <p:nvGraphicFramePr>
          <p:cNvPr id="3" name="Chart 2"/>
          <p:cNvGraphicFramePr/>
          <p:nvPr>
            <p:extLst>
              <p:ext uri="{D42A27DB-BD31-4B8C-83A1-F6EECF244321}">
                <p14:modId xmlns:p14="http://schemas.microsoft.com/office/powerpoint/2010/main" val="3177774421"/>
              </p:ext>
            </p:extLst>
          </p:nvPr>
        </p:nvGraphicFramePr>
        <p:xfrm>
          <a:off x="381000" y="1367710"/>
          <a:ext cx="9677400" cy="5003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960467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433</TotalTime>
  <Words>138</Words>
  <Application>Microsoft Office PowerPoint</Application>
  <PresentationFormat>On-screen Show (4:3)</PresentationFormat>
  <Paragraphs>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Figure 4.2. Incidence of acute hepatitis C,  by age group — United States, 2000–2013</vt:lpstr>
    </vt:vector>
  </TitlesOfParts>
  <Company>Centers for Disease Control and Prevention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 4.1. Reported number of acute hepatitis C cases — United States, 2000–2013</dc:title>
  <dc:creator>CDC User</dc:creator>
  <cp:lastModifiedBy>Peterson, Paul (CDC/OID/NCHHSTP) (CTR)</cp:lastModifiedBy>
  <cp:revision>28</cp:revision>
  <dcterms:created xsi:type="dcterms:W3CDTF">2014-11-25T14:52:55Z</dcterms:created>
  <dcterms:modified xsi:type="dcterms:W3CDTF">2015-04-22T19:04:35Z</dcterms:modified>
</cp:coreProperties>
</file>