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000"/>
    <a:srgbClr val="0000FF"/>
    <a:srgbClr val="8A343D"/>
    <a:srgbClr val="7CA295"/>
    <a:srgbClr val="993300"/>
    <a:srgbClr val="800000"/>
    <a:srgbClr val="FF9900"/>
    <a:srgbClr val="FF9933"/>
    <a:srgbClr val="9933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6779" autoAdjust="0"/>
  </p:normalViewPr>
  <p:slideViewPr>
    <p:cSldViewPr>
      <p:cViewPr varScale="1">
        <p:scale>
          <a:sx n="84" d="100"/>
          <a:sy n="84" d="100"/>
        </p:scale>
        <p:origin x="77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ReportedNumber</c:v>
                </c:pt>
              </c:strCache>
            </c:strRef>
          </c:tx>
          <c:spPr>
            <a:ln>
              <a:solidFill>
                <a:srgbClr val="00FF00"/>
              </a:solidFill>
            </a:ln>
          </c:spPr>
          <c:marker>
            <c:spPr>
              <a:solidFill>
                <a:srgbClr val="00FF00"/>
              </a:solidFill>
            </c:spPr>
          </c:marker>
          <c:cat>
            <c:numRef>
              <c:f>Sheet1!$A$2:$A$15</c:f>
              <c:numCache>
                <c:formatCode>General</c:formatCode>
                <c:ptCount val="1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</c:numCache>
            </c:numRef>
          </c:cat>
          <c:val>
            <c:numRef>
              <c:f>Sheet1!$B$2:$B$15</c:f>
              <c:numCache>
                <c:formatCode>General</c:formatCode>
                <c:ptCount val="14"/>
                <c:pt idx="0">
                  <c:v>8036</c:v>
                </c:pt>
                <c:pt idx="1">
                  <c:v>7844</c:v>
                </c:pt>
                <c:pt idx="2">
                  <c:v>8064</c:v>
                </c:pt>
                <c:pt idx="3">
                  <c:v>7526</c:v>
                </c:pt>
                <c:pt idx="4">
                  <c:v>6212</c:v>
                </c:pt>
                <c:pt idx="5">
                  <c:v>5494</c:v>
                </c:pt>
                <c:pt idx="6">
                  <c:v>4713</c:v>
                </c:pt>
                <c:pt idx="7">
                  <c:v>4519</c:v>
                </c:pt>
                <c:pt idx="8">
                  <c:v>4029</c:v>
                </c:pt>
                <c:pt idx="9">
                  <c:v>3371</c:v>
                </c:pt>
                <c:pt idx="10">
                  <c:v>3350</c:v>
                </c:pt>
                <c:pt idx="11">
                  <c:v>2903</c:v>
                </c:pt>
                <c:pt idx="12">
                  <c:v>2895</c:v>
                </c:pt>
                <c:pt idx="13">
                  <c:v>3050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7421344"/>
        <c:axId val="126684120"/>
      </c:lineChart>
      <c:catAx>
        <c:axId val="12742134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 b="0">
                    <a:solidFill>
                      <a:schemeClr val="bg1"/>
                    </a:solidFill>
                  </a:defRPr>
                </a:pPr>
                <a:r>
                  <a:rPr lang="en-US" sz="1600" b="0" dirty="0" smtClean="0">
                    <a:solidFill>
                      <a:schemeClr val="bg1"/>
                    </a:solidFill>
                  </a:rPr>
                  <a:t>Year</a:t>
                </a:r>
                <a:endParaRPr lang="en-US" sz="1600" b="0" dirty="0">
                  <a:solidFill>
                    <a:schemeClr val="bg1"/>
                  </a:solidFill>
                </a:endParaRPr>
              </a:p>
            </c:rich>
          </c:tx>
          <c:layout>
            <c:manualLayout>
              <c:xMode val="edge"/>
              <c:yMode val="edge"/>
              <c:x val="0.47712644204358184"/>
              <c:y val="0.9030924855491330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 rot="-1860000"/>
          <a:lstStyle/>
          <a:p>
            <a:pPr>
              <a:defRPr sz="1400">
                <a:solidFill>
                  <a:schemeClr val="bg1"/>
                </a:solidFill>
              </a:defRPr>
            </a:pPr>
            <a:endParaRPr lang="en-US"/>
          </a:p>
        </c:txPr>
        <c:crossAx val="126684120"/>
        <c:crosses val="autoZero"/>
        <c:auto val="1"/>
        <c:lblAlgn val="ctr"/>
        <c:lblOffset val="100"/>
        <c:tickLblSkip val="2"/>
        <c:noMultiLvlLbl val="0"/>
      </c:catAx>
      <c:valAx>
        <c:axId val="126684120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 b="0" baseline="0">
                    <a:solidFill>
                      <a:srgbClr val="FF9933"/>
                    </a:solidFill>
                  </a:defRPr>
                </a:pPr>
                <a:r>
                  <a:rPr lang="en-US" sz="1600" b="0" baseline="0" dirty="0" smtClean="0">
                    <a:solidFill>
                      <a:srgbClr val="FF9933"/>
                    </a:solidFill>
                  </a:rPr>
                  <a:t>Number of cases</a:t>
                </a:r>
                <a:endParaRPr lang="en-US" sz="1600" b="0" baseline="0" dirty="0">
                  <a:solidFill>
                    <a:srgbClr val="FF9933"/>
                  </a:solidFill>
                </a:endParaRPr>
              </a:p>
            </c:rich>
          </c:tx>
          <c:layout>
            <c:manualLayout>
              <c:xMode val="edge"/>
              <c:yMode val="edge"/>
              <c:x val="9.6899224806201549E-3"/>
              <c:y val="0.21614514587410677"/>
            </c:manualLayout>
          </c:layout>
          <c:overlay val="0"/>
        </c:title>
        <c:numFmt formatCode="#,##0" sourceLinked="0"/>
        <c:majorTickMark val="out"/>
        <c:minorTickMark val="out"/>
        <c:tickLblPos val="nextTo"/>
        <c:spPr>
          <a:ln>
            <a:solidFill>
              <a:srgbClr val="FFC000"/>
            </a:solidFill>
          </a:ln>
        </c:spPr>
        <c:txPr>
          <a:bodyPr/>
          <a:lstStyle/>
          <a:p>
            <a:pPr>
              <a:defRPr sz="1400">
                <a:solidFill>
                  <a:srgbClr val="FF9933"/>
                </a:solidFill>
              </a:defRPr>
            </a:pPr>
            <a:endParaRPr lang="en-US"/>
          </a:p>
        </c:txPr>
        <c:crossAx val="127421344"/>
        <c:crosses val="autoZero"/>
        <c:crossBetween val="midCat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23FD44-8CB9-42DF-8FBC-4A426F377608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7A9522-B737-4338-8F9E-88DAC7C785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0670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number of reported cases of acute hepatitis B decreased by 62%, from 8,036 in 2000 to 3,050 in 2013.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Acute hepatitis B cases increased by 5.4% from 2012-2013.</a:t>
            </a:r>
          </a:p>
        </p:txBody>
      </p:sp>
    </p:spTree>
    <p:extLst>
      <p:ext uri="{BB962C8B-B14F-4D97-AF65-F5344CB8AC3E}">
        <p14:creationId xmlns:p14="http://schemas.microsoft.com/office/powerpoint/2010/main" val="20840615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318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940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2220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har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75344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566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004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282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227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255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7818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478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024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49C58C-A9CE-4728-9BEE-099A3B8F4A99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1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685800" y="533400"/>
            <a:ext cx="8229600" cy="1066800"/>
          </a:xfrm>
          <a:prstGeom prst="rect">
            <a:avLst/>
          </a:prstGeo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400" b="1" dirty="0">
                <a:ln w="11430"/>
                <a:solidFill>
                  <a:srgbClr val="FF993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Figure </a:t>
            </a:r>
            <a:r>
              <a:rPr lang="en-US" sz="2400" b="1" dirty="0" smtClean="0">
                <a:ln w="11430"/>
                <a:solidFill>
                  <a:srgbClr val="FF993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3.1. Reported number of acute hepatitis B cases — </a:t>
            </a:r>
            <a:r>
              <a:rPr lang="en-US" sz="2400" b="1" dirty="0">
                <a:ln w="11430"/>
                <a:solidFill>
                  <a:srgbClr val="FF993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United States, </a:t>
            </a:r>
            <a:r>
              <a:rPr lang="en-US" sz="2400" b="1" dirty="0" smtClean="0">
                <a:ln w="11430"/>
                <a:solidFill>
                  <a:srgbClr val="FF993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2000–2013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381000" y="6154579"/>
            <a:ext cx="71628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Source: National </a:t>
            </a:r>
            <a:r>
              <a:rPr lang="en-US" sz="1000" b="0" dirty="0" err="1">
                <a:solidFill>
                  <a:schemeClr val="bg2"/>
                </a:solidFill>
                <a:latin typeface="+mn-lt"/>
                <a:cs typeface="Arial" charset="0"/>
              </a:rPr>
              <a:t>Notifiable</a:t>
            </a:r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 Diseases Surveillance System (NNDSS)</a:t>
            </a:r>
          </a:p>
        </p:txBody>
      </p:sp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1316261636"/>
              </p:ext>
            </p:extLst>
          </p:nvPr>
        </p:nvGraphicFramePr>
        <p:xfrm>
          <a:off x="533400" y="1611887"/>
          <a:ext cx="8001000" cy="46951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83719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600</TotalTime>
  <Words>62</Words>
  <Application>Microsoft Office PowerPoint</Application>
  <PresentationFormat>On-screen Show (4:3)</PresentationFormat>
  <Paragraphs>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Figure 3.1. Reported number of acute hepatitis B cases — United States, 2000–2013</vt:lpstr>
    </vt:vector>
  </TitlesOfParts>
  <Company>Centers for Disease Control and Prevention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CDC User</dc:creator>
  <cp:lastModifiedBy>Peterson, Paul (CDC/OID/NCHHSTP) (CTR)</cp:lastModifiedBy>
  <cp:revision>30</cp:revision>
  <dcterms:created xsi:type="dcterms:W3CDTF">2014-11-24T22:15:53Z</dcterms:created>
  <dcterms:modified xsi:type="dcterms:W3CDTF">2015-04-08T13:18:19Z</dcterms:modified>
</cp:coreProperties>
</file>