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88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000000"/>
    <a:srgbClr val="FBB0A3"/>
    <a:srgbClr val="FF00FF"/>
    <a:srgbClr val="00CCFF"/>
    <a:srgbClr val="9E5ECE"/>
    <a:srgbClr val="488DB8"/>
    <a:srgbClr val="022C5E"/>
    <a:srgbClr val="FFFF99"/>
    <a:srgbClr val="5AA5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38" autoAdjust="0"/>
    <p:restoredTop sz="78402" autoAdjust="0"/>
  </p:normalViewPr>
  <p:slideViewPr>
    <p:cSldViewPr>
      <p:cViewPr varScale="1">
        <p:scale>
          <a:sx n="86" d="100"/>
          <a:sy n="86" d="100"/>
        </p:scale>
        <p:origin x="88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022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1442725909261343"/>
          <c:y val="3.168543372754519E-2"/>
          <c:w val="0.74685250281214843"/>
          <c:h val="0.860372704166918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invertIfNegative val="0"/>
          <c:dLbls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Sexual/household contact with hepatitis A-infected person</c:v>
                </c:pt>
                <c:pt idx="1">
                  <c:v>Child/employee in a daycare center</c:v>
                </c:pt>
                <c:pt idx="2">
                  <c:v>Contact with a daycare child or employee</c:v>
                </c:pt>
                <c:pt idx="3">
                  <c:v>Food/waterborne outbreak</c:v>
                </c:pt>
                <c:pt idx="4">
                  <c:v>Other contact with hepatitis A patient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42</c:v>
                </c:pt>
                <c:pt idx="1">
                  <c:v>30</c:v>
                </c:pt>
                <c:pt idx="2">
                  <c:v>48</c:v>
                </c:pt>
                <c:pt idx="3">
                  <c:v>94</c:v>
                </c:pt>
                <c:pt idx="4">
                  <c:v>12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dLbls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Sexual/household contact with hepatitis A-infected person</c:v>
                </c:pt>
                <c:pt idx="1">
                  <c:v>Child/employee in a daycare center</c:v>
                </c:pt>
                <c:pt idx="2">
                  <c:v>Contact with a daycare child or employee</c:v>
                </c:pt>
                <c:pt idx="3">
                  <c:v>Food/waterborne outbreak</c:v>
                </c:pt>
                <c:pt idx="4">
                  <c:v>Other contact with hepatitis A patient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702</c:v>
                </c:pt>
                <c:pt idx="1">
                  <c:v>851</c:v>
                </c:pt>
                <c:pt idx="2">
                  <c:v>731</c:v>
                </c:pt>
                <c:pt idx="3">
                  <c:v>640</c:v>
                </c:pt>
                <c:pt idx="4">
                  <c:v>732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Missing§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Sexual/household contact with hepatitis A-infected person</c:v>
                </c:pt>
                <c:pt idx="1">
                  <c:v>Child/employee in a daycare center</c:v>
                </c:pt>
                <c:pt idx="2">
                  <c:v>Contact with a daycare child or employee</c:v>
                </c:pt>
                <c:pt idx="3">
                  <c:v>Food/waterborne outbreak</c:v>
                </c:pt>
                <c:pt idx="4">
                  <c:v>Other contact with hepatitis A patient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1037</c:v>
                </c:pt>
                <c:pt idx="1">
                  <c:v>900</c:v>
                </c:pt>
                <c:pt idx="2">
                  <c:v>1002</c:v>
                </c:pt>
                <c:pt idx="3">
                  <c:v>1047</c:v>
                </c:pt>
                <c:pt idx="4">
                  <c:v>1037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90011344"/>
        <c:axId val="190010952"/>
      </c:barChart>
      <c:valAx>
        <c:axId val="190010952"/>
        <c:scaling>
          <c:orientation val="minMax"/>
          <c:max val="1200"/>
        </c:scaling>
        <c:delete val="0"/>
        <c:axPos val="t"/>
        <c:majorGridlines/>
        <c:numFmt formatCode="General" sourceLinked="1"/>
        <c:majorTickMark val="none"/>
        <c:minorTickMark val="none"/>
        <c:tickLblPos val="high"/>
        <c:txPr>
          <a:bodyPr rot="0" vert="horz" anchor="t" anchorCtr="0"/>
          <a:lstStyle/>
          <a:p>
            <a:pPr>
              <a:defRPr/>
            </a:pPr>
            <a:endParaRPr lang="en-US"/>
          </a:p>
        </c:txPr>
        <c:crossAx val="190011344"/>
        <c:crosses val="autoZero"/>
        <c:crossBetween val="between"/>
      </c:valAx>
      <c:catAx>
        <c:axId val="190011344"/>
        <c:scaling>
          <c:orientation val="maxMin"/>
        </c:scaling>
        <c:delete val="0"/>
        <c:axPos val="l"/>
        <c:numFmt formatCode="General" sourceLinked="1"/>
        <c:majorTickMark val="cross"/>
        <c:minorTickMark val="none"/>
        <c:tickLblPos val="nextTo"/>
        <c:spPr>
          <a:ln w="19050"/>
        </c:spPr>
        <c:txPr>
          <a:bodyPr rot="0" vert="horz" anchor="ctr" anchorCtr="0"/>
          <a:lstStyle/>
          <a:p>
            <a:pPr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/>
            </a:pPr>
            <a:endParaRPr lang="en-US"/>
          </a:p>
        </c:txPr>
        <c:crossAx val="190010952"/>
        <c:crosses val="autoZero"/>
        <c:auto val="0"/>
        <c:lblAlgn val="ctr"/>
        <c:lblOffset val="50"/>
        <c:tickMarkSkip val="1"/>
        <c:noMultiLvlLbl val="0"/>
      </c:cat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82868438320209958"/>
          <c:y val="0.24402955250732258"/>
          <c:w val="0.14155371203599551"/>
          <c:h val="0.22389127065166756"/>
        </c:manualLayout>
      </c:layout>
      <c:overlay val="1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spcBef>
          <a:spcPts val="0"/>
        </a:spcBef>
        <a:spcAft>
          <a:spcPts val="0"/>
        </a:spcAft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0.15833</cdr:x>
      <cdr:y>0.09859</cdr:y>
    </cdr:from>
    <cdr:to>
      <cdr:x>0.25833</cdr:x>
      <cdr:y>0.26761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7800" y="533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2F3CAEC-39C7-40F8-99B5-F518E6398476}" type="datetimeFigureOut">
              <a:rPr lang="en-US"/>
              <a:pPr>
                <a:defRPr/>
              </a:pPr>
              <a:t>4/8/2015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8D63A9B1-16ED-499D-92BF-65F2F9F3AD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3767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BF2162EA-B22B-4C65-8CF4-41453BBF4B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2051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Figure 2.6b presents reported risk exposures/behaviors during the incubation period, 2–6 weeks prior to onset of symptoms: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the 744 case-reports that contained information about contact with a hepatitis A-infected person, 5.6% (n=42) indicated sexual or household contact with a person confirmed or suspected of having hepatitis A.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the 881 case-reports that included information about employment or attendance at a nursery, daycare center, or preschool, 3.4% (n=30) indicated working at or attending a nursery, day-care center, or preschool.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the 779 case-reports that included information about household contact with an employee of or a child attending a nursery, day-care center, or preschool, 6.2% (n=48) indicated such contact.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the 734 case-reports that included information about linkage to an outbreak, 12.8% (n=94) indicated exposure that may have been linked to a common-source foodborne or waterborne outbreak.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the 744 case-reports that included information about additional contact (i.e., other than household or sexual contact) with someone confirmed or suspected of having hepatitis A, 1.6% (n=12) indicated such contact. </a:t>
            </a:r>
            <a:endParaRPr lang="en-US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2162EA-B22B-4C65-8CF4-41453BBF4B5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583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763000" cy="9144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lnSpc>
                <a:spcPts val="3200"/>
              </a:lnSpc>
            </a:pPr>
            <a:r>
              <a:rPr lang="en-US" sz="2400" b="1" dirty="0" smtClean="0">
                <a:ln w="11430"/>
                <a:latin typeface="+mn-lt"/>
                <a:cs typeface="Arial" charset="0"/>
              </a:rPr>
              <a:t>Figure 2.6b. Acute hepatitis A reports*,</a:t>
            </a:r>
            <a:br>
              <a:rPr lang="en-US" sz="2400" b="1" dirty="0" smtClean="0">
                <a:ln w="11430"/>
                <a:latin typeface="+mn-lt"/>
                <a:cs typeface="Arial" charset="0"/>
              </a:rPr>
            </a:br>
            <a:r>
              <a:rPr lang="en-US" sz="2400" b="1" dirty="0" smtClean="0">
                <a:ln w="11430"/>
                <a:latin typeface="+mn-lt"/>
                <a:cs typeface="Arial" charset="0"/>
              </a:rPr>
              <a:t>by risk exposure/behavior</a:t>
            </a:r>
            <a:r>
              <a:rPr lang="en-US" sz="2400" b="1" baseline="30000" dirty="0" smtClean="0">
                <a:ln w="11430"/>
                <a:latin typeface="+mn-lt"/>
                <a:cs typeface="Arial" pitchFamily="34" charset="0"/>
              </a:rPr>
              <a:t>†</a:t>
            </a:r>
            <a:r>
              <a:rPr lang="en-US" sz="2400" b="1" dirty="0" smtClean="0">
                <a:ln w="11430"/>
                <a:latin typeface="+mn-lt"/>
                <a:cs typeface="Arial" charset="0"/>
              </a:rPr>
              <a:t> — United States, 2013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04800" y="5715000"/>
            <a:ext cx="5029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 smtClean="0">
                <a:solidFill>
                  <a:schemeClr val="bg2"/>
                </a:solidFill>
                <a:latin typeface="+mj-lt"/>
              </a:rPr>
              <a:t>*A total of 1,781 case reports with hepatitis A were received in 2013.  </a:t>
            </a:r>
          </a:p>
          <a:p>
            <a:pPr eaLnBrk="0" hangingPunct="0"/>
            <a:r>
              <a:rPr lang="en-US" sz="1000" b="0" baseline="30000" dirty="0" smtClean="0">
                <a:solidFill>
                  <a:schemeClr val="bg2"/>
                </a:solidFill>
                <a:latin typeface="+mj-lt"/>
                <a:cs typeface="Arial" charset="0"/>
              </a:rPr>
              <a:t>†</a:t>
            </a:r>
            <a:r>
              <a:rPr lang="en-US" sz="1000" b="0" baseline="30000" dirty="0" smtClean="0">
                <a:solidFill>
                  <a:schemeClr val="bg2"/>
                </a:solidFill>
                <a:latin typeface="+mj-lt"/>
              </a:rPr>
              <a:t> </a:t>
            </a:r>
            <a:r>
              <a:rPr lang="en-US" sz="1000" b="0" dirty="0" smtClean="0">
                <a:solidFill>
                  <a:schemeClr val="bg2"/>
                </a:solidFill>
                <a:latin typeface="+mj-lt"/>
              </a:rPr>
              <a:t>More than one risk exposure/behavior may be indicated on each case-report. </a:t>
            </a:r>
          </a:p>
          <a:p>
            <a:pPr eaLnBrk="0" hangingPunct="0"/>
            <a:r>
              <a:rPr lang="en-US" sz="1000" b="0" baseline="8000" dirty="0" smtClean="0">
                <a:solidFill>
                  <a:schemeClr val="bg2"/>
                </a:solidFill>
                <a:latin typeface="+mj-lt"/>
              </a:rPr>
              <a:t>§</a:t>
            </a:r>
            <a:r>
              <a:rPr lang="en-US" sz="1000" b="0" baseline="30000" dirty="0" smtClean="0">
                <a:solidFill>
                  <a:schemeClr val="bg2"/>
                </a:solidFill>
                <a:latin typeface="+mj-lt"/>
              </a:rPr>
              <a:t> </a:t>
            </a:r>
            <a:r>
              <a:rPr lang="en-US" sz="1000" b="0" dirty="0" smtClean="0">
                <a:solidFill>
                  <a:schemeClr val="bg2"/>
                </a:solidFill>
                <a:latin typeface="+mj-lt"/>
              </a:rPr>
              <a:t>No risk data reported.</a:t>
            </a:r>
          </a:p>
          <a:p>
            <a:pPr eaLnBrk="0" hangingPunct="0"/>
            <a:r>
              <a:rPr lang="en-US" sz="1000" b="0" dirty="0" smtClean="0">
                <a:solidFill>
                  <a:schemeClr val="bg2"/>
                </a:solidFill>
                <a:latin typeface="+mj-lt"/>
                <a:cs typeface="Arial" charset="0"/>
              </a:rPr>
              <a:t>Source</a:t>
            </a:r>
            <a:r>
              <a:rPr lang="en-US" sz="1000" b="0" dirty="0">
                <a:solidFill>
                  <a:schemeClr val="bg2"/>
                </a:solidFill>
                <a:latin typeface="+mj-lt"/>
                <a:cs typeface="Arial" charset="0"/>
              </a:rPr>
              <a:t>: National Notifiable Diseases Surveillance System (NNDSS)</a:t>
            </a:r>
          </a:p>
        </p:txBody>
      </p:sp>
      <p:graphicFrame>
        <p:nvGraphicFramePr>
          <p:cNvPr id="47" name="Chart 46"/>
          <p:cNvGraphicFramePr/>
          <p:nvPr>
            <p:extLst>
              <p:ext uri="{D42A27DB-BD31-4B8C-83A1-F6EECF244321}">
                <p14:modId xmlns:p14="http://schemas.microsoft.com/office/powerpoint/2010/main" val="432401115"/>
              </p:ext>
            </p:extLst>
          </p:nvPr>
        </p:nvGraphicFramePr>
        <p:xfrm>
          <a:off x="304800" y="1295400"/>
          <a:ext cx="8534400" cy="4408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49"/>
          <p:cNvSpPr>
            <a:spLocks noChangeArrowheads="1"/>
          </p:cNvSpPr>
          <p:nvPr/>
        </p:nvSpPr>
        <p:spPr bwMode="auto">
          <a:xfrm>
            <a:off x="4419600" y="5609510"/>
            <a:ext cx="135293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</a:rPr>
              <a:t>Number of cases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tpblue</Template>
  <TotalTime>14762</TotalTime>
  <Words>259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Courier New</vt:lpstr>
      <vt:lpstr>Myriad Web Pro</vt:lpstr>
      <vt:lpstr>Wingdings</vt:lpstr>
      <vt:lpstr>NCHHSTP_PPT_dark(</vt:lpstr>
      <vt:lpstr>Figure 2.6b. Acute hepatitis A reports*, by risk exposure/behavior† — United States, 2013</vt:lpstr>
    </vt:vector>
  </TitlesOfParts>
  <Company>ITSO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Peterson, Paul (CDC/OID/NCHHSTP) (CTR)</cp:lastModifiedBy>
  <cp:revision>529</cp:revision>
  <cp:lastPrinted>2012-04-16T17:55:55Z</cp:lastPrinted>
  <dcterms:created xsi:type="dcterms:W3CDTF">2010-03-26T18:21:29Z</dcterms:created>
  <dcterms:modified xsi:type="dcterms:W3CDTF">2015-04-08T13:15:21Z</dcterms:modified>
</cp:coreProperties>
</file>