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handoutMasterIdLst>
    <p:handoutMasterId r:id="rId4"/>
  </p:handoutMasterIdLst>
  <p:sldIdLst>
    <p:sldId id="296" r:id="rId2"/>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00"/>
    <a:srgbClr val="FBB0A3"/>
    <a:srgbClr val="FF00FF"/>
    <a:srgbClr val="00CCFF"/>
    <a:srgbClr val="9E5ECE"/>
    <a:srgbClr val="488DB8"/>
    <a:srgbClr val="022C5E"/>
    <a:srgbClr val="FFFF99"/>
    <a:srgbClr val="5AA5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78402" autoAdjust="0"/>
  </p:normalViewPr>
  <p:slideViewPr>
    <p:cSldViewPr>
      <p:cViewPr varScale="1">
        <p:scale>
          <a:sx n="86" d="100"/>
          <a:sy n="86" d="100"/>
        </p:scale>
        <p:origin x="8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02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0-9 yrs</c:v>
                </c:pt>
              </c:strCache>
            </c:strRef>
          </c:tx>
          <c:spPr>
            <a:ln>
              <a:solidFill>
                <a:schemeClr val="bg2"/>
              </a:solidFill>
            </a:ln>
          </c:spPr>
          <c:marker>
            <c:symbol val="circle"/>
            <c:size val="10"/>
            <c:spPr>
              <a:noFill/>
              <a:ln>
                <a:solidFill>
                  <a:schemeClr val="bg2"/>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6.56</c:v>
                </c:pt>
                <c:pt idx="1">
                  <c:v>3.18</c:v>
                </c:pt>
                <c:pt idx="2">
                  <c:v>2.2599999999999998</c:v>
                </c:pt>
                <c:pt idx="3">
                  <c:v>1.77</c:v>
                </c:pt>
                <c:pt idx="4">
                  <c:v>1.86</c:v>
                </c:pt>
                <c:pt idx="5">
                  <c:v>1.42</c:v>
                </c:pt>
                <c:pt idx="6">
                  <c:v>1.07</c:v>
                </c:pt>
                <c:pt idx="7">
                  <c:v>0.66</c:v>
                </c:pt>
                <c:pt idx="8">
                  <c:v>0.51</c:v>
                </c:pt>
                <c:pt idx="9">
                  <c:v>0.31</c:v>
                </c:pt>
                <c:pt idx="10">
                  <c:v>0.31</c:v>
                </c:pt>
                <c:pt idx="11">
                  <c:v>0.18</c:v>
                </c:pt>
                <c:pt idx="12">
                  <c:v>0.15</c:v>
                </c:pt>
                <c:pt idx="13">
                  <c:v>0.14000000000000001</c:v>
                </c:pt>
              </c:numCache>
            </c:numRef>
          </c:val>
          <c:smooth val="0"/>
        </c:ser>
        <c:ser>
          <c:idx val="1"/>
          <c:order val="1"/>
          <c:tx>
            <c:strRef>
              <c:f>Sheet1!$C$1</c:f>
              <c:strCache>
                <c:ptCount val="1"/>
                <c:pt idx="0">
                  <c:v>10-19 yrs</c:v>
                </c:pt>
              </c:strCache>
            </c:strRef>
          </c:tx>
          <c:spPr>
            <a:ln>
              <a:solidFill>
                <a:schemeClr val="accent4"/>
              </a:solidFill>
            </a:ln>
          </c:spPr>
          <c:marker>
            <c:symbol val="diamond"/>
            <c:size val="9"/>
            <c:spPr>
              <a:solidFill>
                <a:schemeClr val="accent4"/>
              </a:solidFill>
              <a:ln>
                <a:solidFill>
                  <a:schemeClr val="accent4"/>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5.13</c:v>
                </c:pt>
                <c:pt idx="1">
                  <c:v>3.11</c:v>
                </c:pt>
                <c:pt idx="2">
                  <c:v>2.3199999999999998</c:v>
                </c:pt>
                <c:pt idx="3">
                  <c:v>2.2000000000000002</c:v>
                </c:pt>
                <c:pt idx="4">
                  <c:v>2</c:v>
                </c:pt>
                <c:pt idx="5">
                  <c:v>1.59</c:v>
                </c:pt>
                <c:pt idx="6">
                  <c:v>1.27</c:v>
                </c:pt>
                <c:pt idx="7">
                  <c:v>0.94</c:v>
                </c:pt>
                <c:pt idx="8">
                  <c:v>0.78</c:v>
                </c:pt>
                <c:pt idx="9">
                  <c:v>0.56999999999999995</c:v>
                </c:pt>
                <c:pt idx="10">
                  <c:v>0.49</c:v>
                </c:pt>
                <c:pt idx="11">
                  <c:v>0.41</c:v>
                </c:pt>
                <c:pt idx="12">
                  <c:v>0.4</c:v>
                </c:pt>
                <c:pt idx="13">
                  <c:v>0.33</c:v>
                </c:pt>
              </c:numCache>
            </c:numRef>
          </c:val>
          <c:smooth val="0"/>
        </c:ser>
        <c:ser>
          <c:idx val="2"/>
          <c:order val="2"/>
          <c:tx>
            <c:strRef>
              <c:f>Sheet1!$D$1</c:f>
              <c:strCache>
                <c:ptCount val="1"/>
                <c:pt idx="0">
                  <c:v>20-29 yrs</c:v>
                </c:pt>
              </c:strCache>
            </c:strRef>
          </c:tx>
          <c:spPr>
            <a:ln>
              <a:solidFill>
                <a:srgbClr val="FFFF00"/>
              </a:solidFill>
            </a:ln>
          </c:spPr>
          <c:marker>
            <c:symbol val="star"/>
            <c:size val="9"/>
            <c:spPr>
              <a:noFill/>
              <a:ln>
                <a:solidFill>
                  <a:srgbClr val="FFFF0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6.22</c:v>
                </c:pt>
                <c:pt idx="1">
                  <c:v>4.78</c:v>
                </c:pt>
                <c:pt idx="2">
                  <c:v>4.0599999999999996</c:v>
                </c:pt>
                <c:pt idx="3">
                  <c:v>3.45</c:v>
                </c:pt>
                <c:pt idx="4">
                  <c:v>2.3199999999999998</c:v>
                </c:pt>
                <c:pt idx="5">
                  <c:v>1.95</c:v>
                </c:pt>
                <c:pt idx="6">
                  <c:v>1.55</c:v>
                </c:pt>
                <c:pt idx="7">
                  <c:v>1.37</c:v>
                </c:pt>
                <c:pt idx="8">
                  <c:v>1.03</c:v>
                </c:pt>
                <c:pt idx="9">
                  <c:v>0.96</c:v>
                </c:pt>
                <c:pt idx="10">
                  <c:v>0.81</c:v>
                </c:pt>
                <c:pt idx="11">
                  <c:v>0.64</c:v>
                </c:pt>
                <c:pt idx="12">
                  <c:v>0.69</c:v>
                </c:pt>
                <c:pt idx="13">
                  <c:v>0.68</c:v>
                </c:pt>
              </c:numCache>
            </c:numRef>
          </c:val>
          <c:smooth val="0"/>
        </c:ser>
        <c:ser>
          <c:idx val="3"/>
          <c:order val="3"/>
          <c:tx>
            <c:strRef>
              <c:f>Sheet1!$E$1</c:f>
              <c:strCache>
                <c:ptCount val="1"/>
                <c:pt idx="0">
                  <c:v>30-39 yrs</c:v>
                </c:pt>
              </c:strCache>
            </c:strRef>
          </c:tx>
          <c:spPr>
            <a:ln>
              <a:solidFill>
                <a:srgbClr val="00B050"/>
              </a:solidFill>
            </a:ln>
          </c:spPr>
          <c:marker>
            <c:symbol val="triangle"/>
            <c:size val="9"/>
            <c:spPr>
              <a:solidFill>
                <a:srgbClr val="00B050"/>
              </a:solidFill>
              <a:ln>
                <a:solidFill>
                  <a:srgbClr val="00B050"/>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5.72</c:v>
                </c:pt>
                <c:pt idx="1">
                  <c:v>5.52</c:v>
                </c:pt>
                <c:pt idx="2">
                  <c:v>4.1500000000000004</c:v>
                </c:pt>
                <c:pt idx="3">
                  <c:v>2.81</c:v>
                </c:pt>
                <c:pt idx="4">
                  <c:v>1.81</c:v>
                </c:pt>
                <c:pt idx="5">
                  <c:v>1.53</c:v>
                </c:pt>
                <c:pt idx="6">
                  <c:v>1.21</c:v>
                </c:pt>
                <c:pt idx="7">
                  <c:v>1.17</c:v>
                </c:pt>
                <c:pt idx="8">
                  <c:v>0.94</c:v>
                </c:pt>
                <c:pt idx="9">
                  <c:v>0.77</c:v>
                </c:pt>
                <c:pt idx="10">
                  <c:v>0.57999999999999996</c:v>
                </c:pt>
                <c:pt idx="11">
                  <c:v>0.51</c:v>
                </c:pt>
                <c:pt idx="12">
                  <c:v>0.51</c:v>
                </c:pt>
                <c:pt idx="13">
                  <c:v>0.74</c:v>
                </c:pt>
              </c:numCache>
            </c:numRef>
          </c:val>
          <c:smooth val="0"/>
        </c:ser>
        <c:ser>
          <c:idx val="4"/>
          <c:order val="4"/>
          <c:tx>
            <c:strRef>
              <c:f>Sheet1!$F$1</c:f>
              <c:strCache>
                <c:ptCount val="1"/>
                <c:pt idx="0">
                  <c:v>40-49 yrs</c:v>
                </c:pt>
              </c:strCache>
            </c:strRef>
          </c:tx>
          <c:spPr>
            <a:ln>
              <a:solidFill>
                <a:schemeClr val="accent3"/>
              </a:solidFill>
            </a:ln>
          </c:spPr>
          <c:marker>
            <c:symbol val="square"/>
            <c:size val="8"/>
            <c:spPr>
              <a:solidFill>
                <a:schemeClr val="accent3"/>
              </a:solidFill>
              <a:ln>
                <a:solidFill>
                  <a:schemeClr val="accent3"/>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3.9</c:v>
                </c:pt>
                <c:pt idx="1">
                  <c:v>3.75</c:v>
                </c:pt>
                <c:pt idx="2">
                  <c:v>3.26</c:v>
                </c:pt>
                <c:pt idx="3">
                  <c:v>2.7</c:v>
                </c:pt>
                <c:pt idx="4">
                  <c:v>1.57</c:v>
                </c:pt>
                <c:pt idx="5">
                  <c:v>1.33</c:v>
                </c:pt>
                <c:pt idx="6">
                  <c:v>1.21</c:v>
                </c:pt>
                <c:pt idx="7">
                  <c:v>0.95</c:v>
                </c:pt>
                <c:pt idx="8">
                  <c:v>0.86</c:v>
                </c:pt>
                <c:pt idx="9">
                  <c:v>0.62</c:v>
                </c:pt>
                <c:pt idx="10">
                  <c:v>0.46</c:v>
                </c:pt>
                <c:pt idx="11">
                  <c:v>0.39</c:v>
                </c:pt>
                <c:pt idx="12">
                  <c:v>0.47</c:v>
                </c:pt>
                <c:pt idx="13">
                  <c:v>0.64</c:v>
                </c:pt>
              </c:numCache>
            </c:numRef>
          </c:val>
          <c:smooth val="0"/>
        </c:ser>
        <c:ser>
          <c:idx val="5"/>
          <c:order val="5"/>
          <c:tx>
            <c:strRef>
              <c:f>Sheet1!$G$1</c:f>
              <c:strCache>
                <c:ptCount val="1"/>
                <c:pt idx="0">
                  <c:v>50-59 yrs</c:v>
                </c:pt>
              </c:strCache>
            </c:strRef>
          </c:tx>
          <c:spPr>
            <a:ln>
              <a:solidFill>
                <a:srgbClr val="00CCFF"/>
              </a:solidFill>
            </a:ln>
          </c:spPr>
          <c:marker>
            <c:symbol val="circle"/>
            <c:size val="9"/>
            <c:spPr>
              <a:solidFill>
                <a:srgbClr val="00CCFF"/>
              </a:solidFill>
              <a:ln>
                <a:solidFill>
                  <a:srgbClr val="00CC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Sheet1!$G$2:$G$15</c:f>
              <c:numCache>
                <c:formatCode>General</c:formatCode>
                <c:ptCount val="14"/>
                <c:pt idx="0">
                  <c:v>3</c:v>
                </c:pt>
                <c:pt idx="1">
                  <c:v>2.95</c:v>
                </c:pt>
                <c:pt idx="2">
                  <c:v>2.4900000000000002</c:v>
                </c:pt>
                <c:pt idx="3">
                  <c:v>2.6</c:v>
                </c:pt>
                <c:pt idx="4">
                  <c:v>1.66</c:v>
                </c:pt>
                <c:pt idx="5">
                  <c:v>1.42</c:v>
                </c:pt>
                <c:pt idx="6">
                  <c:v>1.07</c:v>
                </c:pt>
                <c:pt idx="7">
                  <c:v>0.9</c:v>
                </c:pt>
                <c:pt idx="8">
                  <c:v>0.86</c:v>
                </c:pt>
                <c:pt idx="9">
                  <c:v>0.55000000000000004</c:v>
                </c:pt>
                <c:pt idx="10">
                  <c:v>0.47</c:v>
                </c:pt>
                <c:pt idx="11">
                  <c:v>0.42</c:v>
                </c:pt>
                <c:pt idx="12">
                  <c:v>0.56000000000000005</c:v>
                </c:pt>
                <c:pt idx="13">
                  <c:v>0.64</c:v>
                </c:pt>
              </c:numCache>
            </c:numRef>
          </c:val>
          <c:smooth val="0"/>
        </c:ser>
        <c:ser>
          <c:idx val="6"/>
          <c:order val="6"/>
          <c:tx>
            <c:strRef>
              <c:f>Sheet1!$H$1</c:f>
              <c:strCache>
                <c:ptCount val="1"/>
                <c:pt idx="0">
                  <c:v>&gt; 60 yrs</c:v>
                </c:pt>
              </c:strCache>
            </c:strRef>
          </c:tx>
          <c:spPr>
            <a:ln>
              <a:solidFill>
                <a:srgbClr val="FF00FF"/>
              </a:solidFill>
            </a:ln>
          </c:spPr>
          <c:marker>
            <c:symbol val="plus"/>
            <c:size val="9"/>
            <c:spPr>
              <a:noFill/>
              <a:ln>
                <a:solidFill>
                  <a:srgbClr val="FF00FF"/>
                </a:solidFill>
              </a:ln>
            </c:spPr>
          </c:marker>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Sheet1!$H$2:$H$15</c:f>
              <c:numCache>
                <c:formatCode>General</c:formatCode>
                <c:ptCount val="14"/>
                <c:pt idx="0">
                  <c:v>2.4500000000000002</c:v>
                </c:pt>
                <c:pt idx="1">
                  <c:v>2.35</c:v>
                </c:pt>
                <c:pt idx="2">
                  <c:v>2.5499999999999998</c:v>
                </c:pt>
                <c:pt idx="3">
                  <c:v>2.63</c:v>
                </c:pt>
                <c:pt idx="4">
                  <c:v>2.0699999999999998</c:v>
                </c:pt>
                <c:pt idx="5">
                  <c:v>1.35</c:v>
                </c:pt>
                <c:pt idx="6">
                  <c:v>1.03</c:v>
                </c:pt>
                <c:pt idx="7">
                  <c:v>0.93</c:v>
                </c:pt>
                <c:pt idx="8">
                  <c:v>0.92</c:v>
                </c:pt>
                <c:pt idx="9">
                  <c:v>0.68</c:v>
                </c:pt>
                <c:pt idx="10">
                  <c:v>0.59</c:v>
                </c:pt>
                <c:pt idx="11">
                  <c:v>0.5</c:v>
                </c:pt>
                <c:pt idx="12">
                  <c:v>0.59</c:v>
                </c:pt>
                <c:pt idx="13">
                  <c:v>0.66</c:v>
                </c:pt>
              </c:numCache>
            </c:numRef>
          </c:val>
          <c:smooth val="0"/>
        </c:ser>
        <c:dLbls>
          <c:showLegendKey val="0"/>
          <c:showVal val="0"/>
          <c:showCatName val="0"/>
          <c:showSerName val="0"/>
          <c:showPercent val="0"/>
          <c:showBubbleSize val="0"/>
        </c:dLbls>
        <c:marker val="1"/>
        <c:smooth val="0"/>
        <c:axId val="195710200"/>
        <c:axId val="195710592"/>
      </c:lineChart>
      <c:catAx>
        <c:axId val="195710200"/>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5710592"/>
        <c:crosses val="autoZero"/>
        <c:auto val="1"/>
        <c:lblAlgn val="ctr"/>
        <c:lblOffset val="100"/>
        <c:tickLblSkip val="2"/>
        <c:noMultiLvlLbl val="0"/>
      </c:catAx>
      <c:valAx>
        <c:axId val="195710592"/>
        <c:scaling>
          <c:orientation val="minMax"/>
        </c:scaling>
        <c:delete val="0"/>
        <c:axPos val="l"/>
        <c:title>
          <c:tx>
            <c:rich>
              <a:bodyPr rot="-5400000" vert="horz"/>
              <a:lstStyle/>
              <a:p>
                <a:pPr>
                  <a:defRPr sz="1600"/>
                </a:pPr>
                <a:r>
                  <a:rPr lang="en-US" sz="1600" b="0" i="0" baseline="0" dirty="0" smtClean="0">
                    <a:effectLst/>
                  </a:rPr>
                  <a:t>Reported cases/100,000 population                     </a:t>
                </a:r>
                <a:endParaRPr lang="en-US" sz="1600" dirty="0">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pPr>
            <a:endParaRPr lang="en-US"/>
          </a:p>
        </c:txPr>
        <c:crossAx val="195710200"/>
        <c:crosses val="autoZero"/>
        <c:crossBetween val="midCat"/>
      </c:valAx>
    </c:plotArea>
    <c:legend>
      <c:legendPos val="r"/>
      <c:layout>
        <c:manualLayout>
          <c:xMode val="edge"/>
          <c:yMode val="edge"/>
          <c:x val="0.67674561349122697"/>
          <c:y val="7.1964906670930084E-2"/>
          <c:w val="0.12690950048566763"/>
          <c:h val="0.42099884088093048"/>
        </c:manualLayout>
      </c:layout>
      <c:overlay val="0"/>
      <c:txPr>
        <a:bodyPr/>
        <a:lstStyle/>
        <a:p>
          <a:pPr>
            <a:defRPr sz="1600" b="0" u="none">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0" hangingPunct="0">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0" hangingPunct="0">
              <a:defRPr sz="1200" smtClean="0"/>
            </a:lvl1pPr>
          </a:lstStyle>
          <a:p>
            <a:pPr>
              <a:defRPr/>
            </a:pPr>
            <a:fld id="{62F3CAEC-39C7-40F8-99B5-F518E6398476}" type="datetimeFigureOut">
              <a:rPr lang="en-US"/>
              <a:pPr>
                <a:defRPr/>
              </a:pPr>
              <a:t>4/8/2015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0" hangingPunct="0">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eaLnBrk="0" hangingPunct="0">
              <a:defRPr sz="1200" smtClean="0"/>
            </a:lvl1pPr>
          </a:lstStyle>
          <a:p>
            <a:pPr>
              <a:defRPr/>
            </a:pPr>
            <a:fld id="{8D63A9B1-16ED-499D-92BF-65F2F9F3AD2E}" type="slidenum">
              <a:rPr lang="en-US"/>
              <a:pPr>
                <a:defRPr/>
              </a:pPr>
              <a:t>‹#›</a:t>
            </a:fld>
            <a:endParaRPr lang="en-US" dirty="0"/>
          </a:p>
        </p:txBody>
      </p:sp>
    </p:spTree>
    <p:extLst>
      <p:ext uri="{BB962C8B-B14F-4D97-AF65-F5344CB8AC3E}">
        <p14:creationId xmlns:p14="http://schemas.microsoft.com/office/powerpoint/2010/main" val="40073767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b="0"/>
            </a:lvl1pPr>
          </a:lstStyle>
          <a:p>
            <a:pPr>
              <a:defRPr/>
            </a:pPr>
            <a:endParaRPr lang="en-US" dirty="0"/>
          </a:p>
        </p:txBody>
      </p:sp>
      <p:sp>
        <p:nvSpPr>
          <p:cNvPr id="81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b="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b="0"/>
            </a:lvl1pPr>
          </a:lstStyle>
          <a:p>
            <a:pPr>
              <a:defRPr/>
            </a:pPr>
            <a:endParaRPr lang="en-US" dirty="0"/>
          </a:p>
        </p:txBody>
      </p:sp>
      <p:sp>
        <p:nvSpPr>
          <p:cNvPr id="81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b="0"/>
            </a:lvl1pPr>
          </a:lstStyle>
          <a:p>
            <a:pPr>
              <a:defRPr/>
            </a:pPr>
            <a:fld id="{BF2162EA-B22B-4C65-8CF4-41453BBF4B54}" type="slidenum">
              <a:rPr lang="en-US"/>
              <a:pPr>
                <a:defRPr/>
              </a:pPr>
              <a:t>‹#›</a:t>
            </a:fld>
            <a:endParaRPr lang="en-US" dirty="0"/>
          </a:p>
        </p:txBody>
      </p:sp>
    </p:spTree>
    <p:extLst>
      <p:ext uri="{BB962C8B-B14F-4D97-AF65-F5344CB8AC3E}">
        <p14:creationId xmlns:p14="http://schemas.microsoft.com/office/powerpoint/2010/main" val="88120510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From 2000-2011, rates of hepatitis A declined among all age groups but only continued to decline in 2012 and 2013 among cases aged 0-9 and 10-19 years. </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When comparing the 2013 hepatitis A rates of all age groups, persons aged 30–39 years had the highest rate (0.74 cases per 100,000 population) and persons aged 0-9 years had the lowest rate (0.14 cases per 100,000 population).</a:t>
            </a:r>
          </a:p>
          <a:p>
            <a:pPr marL="171450" lvl="0" indent="-171450">
              <a:buFont typeface="Arial" panose="020B0604020202020204" pitchFamily="34" charset="0"/>
              <a:buChar char="•"/>
            </a:pPr>
            <a:r>
              <a:rPr lang="en-US" sz="1200" kern="1200" dirty="0" smtClean="0">
                <a:solidFill>
                  <a:schemeClr val="tx1"/>
                </a:solidFill>
                <a:effectLst/>
                <a:latin typeface="Arial" charset="0"/>
                <a:ea typeface="+mn-ea"/>
                <a:cs typeface="+mn-cs"/>
              </a:rPr>
              <a:t>The largest increases were among persons aged 30-39 years (from 0.51 cases per 100,000 population in 2011 to 0.74 cases per 100,000 population in 2013) and persons aged 40–49 years (from 0.39 cases per 100,000 population in 2011 to 0.64 cases per 100,000 population in 2013).</a:t>
            </a:r>
          </a:p>
          <a:p>
            <a:pPr marL="171450" indent="-171450" defTabSz="914240">
              <a:buFont typeface="Arial" panose="020B0604020202020204" pitchFamily="34" charset="0"/>
              <a:buChar char="•"/>
              <a:defRPr/>
            </a:pPr>
            <a:endParaRPr lang="en-US" dirty="0"/>
          </a:p>
        </p:txBody>
      </p:sp>
    </p:spTree>
    <p:extLst>
      <p:ext uri="{BB962C8B-B14F-4D97-AF65-F5344CB8AC3E}">
        <p14:creationId xmlns:p14="http://schemas.microsoft.com/office/powerpoint/2010/main" val="6271398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tx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tx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tx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11" name="Rectangle 10"/>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0"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8" name="Rectangle 7"/>
          <p:cNvSpPr/>
          <p:nvPr/>
        </p:nvSpPr>
        <p:spPr>
          <a:xfrm>
            <a:off x="1371600" y="4432012"/>
            <a:ext cx="6400800" cy="292388"/>
          </a:xfrm>
          <a:prstGeom prst="rect">
            <a:avLst/>
          </a:prstGeom>
        </p:spPr>
        <p:txBody>
          <a:bodyPr wrap="square">
            <a:spAutoFit/>
          </a:bodyPr>
          <a:lstStyle/>
          <a:p>
            <a:pPr lvl="0"/>
            <a:r>
              <a:rPr lang="en-US" sz="1300" b="0" dirty="0" smtClean="0">
                <a:solidFill>
                  <a:schemeClr val="tx2"/>
                </a:solidFill>
                <a:latin typeface="+mj-lt"/>
              </a:rPr>
              <a:t>For more information please contact Centers for Disease Control and Prevention</a:t>
            </a:r>
          </a:p>
        </p:txBody>
      </p:sp>
      <p:sp>
        <p:nvSpPr>
          <p:cNvPr id="13" name="Rectangle 12"/>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4" name="Rectangle 13"/>
          <p:cNvSpPr/>
          <p:nvPr/>
        </p:nvSpPr>
        <p:spPr>
          <a:xfrm>
            <a:off x="1371600" y="5421868"/>
            <a:ext cx="5943600" cy="369332"/>
          </a:xfrm>
          <a:prstGeom prst="rect">
            <a:avLst/>
          </a:prstGeom>
        </p:spPr>
        <p:txBody>
          <a:bodyPr wrap="square">
            <a:spAutoFit/>
          </a:bodyPr>
          <a:lstStyle/>
          <a:p>
            <a:pPr lvl="0"/>
            <a:r>
              <a:rPr lang="en-US" sz="900" b="0" dirty="0" smtClean="0">
                <a:solidFill>
                  <a:schemeClr val="tx2"/>
                </a:solidFill>
                <a:latin typeface="+mj-lt"/>
              </a:rPr>
              <a:t>The findings</a:t>
            </a:r>
            <a:r>
              <a:rPr lang="en-US" sz="900" b="0" baseline="0" dirty="0" smtClean="0">
                <a:solidFill>
                  <a:schemeClr val="tx2"/>
                </a:solidFill>
                <a:latin typeface="+mj-lt"/>
              </a:rPr>
              <a:t> and conclusions in this report are those of the authors and do not necessarily represent the official position of the Centers for Disease Control and Prevention.</a:t>
            </a:r>
            <a:endParaRPr lang="en-US" sz="900" b="0" dirty="0" smtClean="0">
              <a:solidFill>
                <a:schemeClr val="tx2"/>
              </a:solidFill>
              <a:latin typeface="+mj-lt"/>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76200" y="4572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cs typeface="Arial" charset="0"/>
              </a:rPr>
              <a:t>Figure 2.2. </a:t>
            </a:r>
            <a:r>
              <a:rPr lang="en-US" sz="2400" b="1" dirty="0" smtClean="0">
                <a:ln w="11430"/>
                <a:cs typeface="Arial" charset="0"/>
              </a:rPr>
              <a:t>Incidence </a:t>
            </a:r>
            <a:r>
              <a:rPr lang="en-US" sz="2400" b="1" dirty="0">
                <a:ln w="11430"/>
                <a:cs typeface="Arial" charset="0"/>
              </a:rPr>
              <a:t>of acute hepatitis A,</a:t>
            </a:r>
            <a:br>
              <a:rPr lang="en-US" sz="2400" b="1" dirty="0">
                <a:ln w="11430"/>
                <a:cs typeface="Arial" charset="0"/>
              </a:rPr>
            </a:br>
            <a:r>
              <a:rPr lang="en-US" sz="2400" b="1" dirty="0">
                <a:ln w="11430"/>
                <a:cs typeface="Arial" charset="0"/>
              </a:rPr>
              <a:t> by age group — United States, </a:t>
            </a:r>
            <a:r>
              <a:rPr lang="en-US" sz="2400" b="1" dirty="0" smtClean="0">
                <a:ln w="11430"/>
                <a:cs typeface="Arial" charset="0"/>
              </a:rPr>
              <a:t>2000–2013</a:t>
            </a:r>
            <a:endParaRPr lang="en-US" sz="2400" b="1" dirty="0" smtClean="0">
              <a:ln w="11430"/>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graphicFrame>
        <p:nvGraphicFramePr>
          <p:cNvPr id="3" name="Chart 2"/>
          <p:cNvGraphicFramePr/>
          <p:nvPr>
            <p:extLst>
              <p:ext uri="{D42A27DB-BD31-4B8C-83A1-F6EECF244321}">
                <p14:modId xmlns:p14="http://schemas.microsoft.com/office/powerpoint/2010/main" val="3139282713"/>
              </p:ext>
            </p:extLst>
          </p:nvPr>
        </p:nvGraphicFramePr>
        <p:xfrm>
          <a:off x="381000" y="1367710"/>
          <a:ext cx="9677400" cy="5003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3500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NCHHSTP_PPT_dark(">
  <a:themeElements>
    <a:clrScheme name="NCBDD Dark PPT Colors">
      <a:dk1>
        <a:srgbClr val="FFC000"/>
      </a:dk1>
      <a:lt1>
        <a:srgbClr val="0F56DC"/>
      </a:lt1>
      <a:dk2>
        <a:srgbClr val="FFFFFF"/>
      </a:dk2>
      <a:lt2>
        <a:srgbClr val="FFFFFF"/>
      </a:lt2>
      <a:accent1>
        <a:srgbClr val="7CA295"/>
      </a:accent1>
      <a:accent2>
        <a:srgbClr val="8A343D"/>
      </a:accent2>
      <a:accent3>
        <a:srgbClr val="6639B7"/>
      </a:accent3>
      <a:accent4>
        <a:srgbClr val="D47B22"/>
      </a:accent4>
      <a:accent5>
        <a:srgbClr val="EAAB00"/>
      </a:accent5>
      <a:accent6>
        <a:srgbClr val="7F7F7F"/>
      </a:accent6>
      <a:hlink>
        <a:srgbClr val="007D57"/>
      </a:hlink>
      <a:folHlink>
        <a:srgbClr val="FFFF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tpblue</Template>
  <TotalTime>14778</TotalTime>
  <Words>145</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Courier New</vt:lpstr>
      <vt:lpstr>Myriad Web Pro</vt:lpstr>
      <vt:lpstr>Wingdings</vt:lpstr>
      <vt:lpstr>NCHHSTP_PPT_dark(</vt:lpstr>
      <vt:lpstr>Figure 2.2. Incidence of acute hepatitis A,  by age group — United States, 2000–2013</vt:lpstr>
    </vt:vector>
  </TitlesOfParts>
  <Company>ITSO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hdn0</dc:creator>
  <cp:lastModifiedBy>Peterson, Paul (CDC/OID/NCHHSTP) (CTR)</cp:lastModifiedBy>
  <cp:revision>527</cp:revision>
  <cp:lastPrinted>2012-04-16T17:55:55Z</cp:lastPrinted>
  <dcterms:created xsi:type="dcterms:W3CDTF">2010-03-26T18:21:29Z</dcterms:created>
  <dcterms:modified xsi:type="dcterms:W3CDTF">2015-04-08T13:10:25Z</dcterms:modified>
</cp:coreProperties>
</file>