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59593" autoAdjust="0"/>
  </p:normalViewPr>
  <p:slideViewPr>
    <p:cSldViewPr>
      <p:cViewPr varScale="1">
        <p:scale>
          <a:sx n="64" d="100"/>
          <a:sy n="64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7484276729561"/>
          <c:y val="3.168543372754519E-2"/>
          <c:w val="0.81530488376452948"/>
          <c:h val="0.860372704166918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2"/>
                    </a:solidFill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</c:v>
                </c:pt>
                <c:pt idx="1">
                  <c:v>2</c:v>
                </c:pt>
                <c:pt idx="2">
                  <c:v>5</c:v>
                </c:pt>
                <c:pt idx="3">
                  <c:v>148</c:v>
                </c:pt>
                <c:pt idx="4">
                  <c:v>67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invertIfNegative val="0"/>
          <c:dLbls>
            <c:dLbl>
              <c:idx val="8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1473</c:v>
                </c:pt>
                <c:pt idx="1">
                  <c:v>1175</c:v>
                </c:pt>
                <c:pt idx="2">
                  <c:v>1373</c:v>
                </c:pt>
                <c:pt idx="3">
                  <c:v>1228</c:v>
                </c:pt>
                <c:pt idx="4">
                  <c:v>1239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Missing§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Occupation</c:v>
                </c:pt>
                <c:pt idx="1">
                  <c:v>Dialysis patient</c:v>
                </c:pt>
                <c:pt idx="2">
                  <c:v>Transfusion Recipient</c:v>
                </c:pt>
                <c:pt idx="3">
                  <c:v>Surgery</c:v>
                </c:pt>
                <c:pt idx="4">
                  <c:v>Needle Stick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1411</c:v>
                </c:pt>
                <c:pt idx="1">
                  <c:v>1718</c:v>
                </c:pt>
                <c:pt idx="2">
                  <c:v>1517</c:v>
                </c:pt>
                <c:pt idx="3">
                  <c:v>1519</c:v>
                </c:pt>
                <c:pt idx="4">
                  <c:v>1589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099712"/>
        <c:axId val="112089728"/>
      </c:barChart>
      <c:valAx>
        <c:axId val="112089728"/>
        <c:scaling>
          <c:orientation val="minMax"/>
          <c:max val="2000"/>
          <c:min val="0"/>
        </c:scaling>
        <c:delete val="0"/>
        <c:axPos val="t"/>
        <c:majorGridlines/>
        <c:numFmt formatCode="General" sourceLinked="1"/>
        <c:majorTickMark val="none"/>
        <c:minorTickMark val="none"/>
        <c:tickLblPos val="high"/>
        <c:txPr>
          <a:bodyPr rot="0" vert="horz" anchor="t" anchorCtr="0"/>
          <a:lstStyle/>
          <a:p>
            <a:pPr>
              <a:defRPr/>
            </a:pPr>
            <a:endParaRPr lang="en-US"/>
          </a:p>
        </c:txPr>
        <c:crossAx val="112099712"/>
        <c:crosses val="autoZero"/>
        <c:crossBetween val="between"/>
      </c:valAx>
      <c:catAx>
        <c:axId val="112099712"/>
        <c:scaling>
          <c:orientation val="maxMin"/>
        </c:scaling>
        <c:delete val="0"/>
        <c:axPos val="l"/>
        <c:numFmt formatCode="General" sourceLinked="1"/>
        <c:majorTickMark val="cross"/>
        <c:minorTickMark val="none"/>
        <c:tickLblPos val="nextTo"/>
        <c:spPr>
          <a:ln w="19050"/>
        </c:spPr>
        <c:txPr>
          <a:bodyPr rot="0" vert="horz" anchor="ctr" anchorCtr="0"/>
          <a:lstStyle/>
          <a:p>
            <a:pPr mar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/>
            </a:pPr>
            <a:endParaRPr lang="en-US"/>
          </a:p>
        </c:txPr>
        <c:crossAx val="112089728"/>
        <c:crosses val="autoZero"/>
        <c:auto val="0"/>
        <c:lblAlgn val="ctr"/>
        <c:lblOffset val="50"/>
        <c:tickMarkSkip val="1"/>
        <c:noMultiLvlLbl val="0"/>
      </c:cat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81231533558305202"/>
          <c:y val="0.42367593632847655"/>
          <c:w val="0.14155371203599551"/>
          <c:h val="0.22389127065166756"/>
        </c:manualLayout>
      </c:layout>
      <c:overlay val="1"/>
    </c:legend>
    <c:plotVisOnly val="1"/>
    <c:dispBlanksAs val="gap"/>
    <c:showDLblsOverMax val="0"/>
  </c:chart>
  <c:txPr>
    <a:bodyPr/>
    <a:lstStyle/>
    <a:p>
      <a:pPr>
        <a:spcBef>
          <a:spcPts val="0"/>
        </a:spcBef>
        <a:spcAft>
          <a:spcPts val="0"/>
        </a:spcAft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0.15833</cdr:x>
      <cdr:y>0.09859</cdr:y>
    </cdr:from>
    <cdr:to>
      <cdr:x>0.25833</cdr:x>
      <cdr:y>0.26761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47800" y="533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Patients were asked about engagement in selected risk behaviors and exposures during the incubation period, 6 weeks to 6 months prior to onset of symptoms. </a:t>
            </a:r>
          </a:p>
          <a:p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1,484 case reports that contained information about occupational exposures, 0.7% (n=11) indicated employment in a medical, dental, or other field involving contact with human blood.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1,177 case reports that included information about receipt of dialysis or kidney transplant, 0.2% (n=2) reported receipt of dialysis or a kidney transplant.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1,378 case reports that had information about receipt of blood transfusion, 0.4% (n=5) noted receipt of a blood transfusion.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1,376 case reports that had information about surgery they had received, 10.8% (n=148) reported having had surgery.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Of the 1,306 case reports that had information about needle sticks, 5.1% (n=67) reported an accidental needle stick/puncture.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3.6b. Acute hepatitis B reports*, </a:t>
            </a:r>
            <a:b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by risk exposure</a:t>
            </a:r>
            <a:r>
              <a:rPr lang="en-US" sz="2400" b="1" baseline="30000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pitchFamily="34" charset="0"/>
              </a:rPr>
              <a:t>†</a:t>
            </a:r>
            <a:r>
              <a:rPr lang="en-US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— United States, 2012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7200" y="5791200"/>
            <a:ext cx="7010400" cy="62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*A total of 2,895 case reports of hepatitis B were received in 2012.  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30000" dirty="0" smtClean="0">
                <a:solidFill>
                  <a:schemeClr val="bg2"/>
                </a:solidFill>
                <a:latin typeface="Myriad Pro" pitchFamily="34" charset="0"/>
                <a:cs typeface="Arial" charset="0"/>
              </a:rPr>
              <a:t>†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More than one risk exposure may be indicated on each case report.</a:t>
            </a:r>
          </a:p>
          <a:p>
            <a:pPr eaLnBrk="0" hangingPunct="0">
              <a:spcAft>
                <a:spcPts val="100"/>
              </a:spcAft>
            </a:pPr>
            <a:r>
              <a:rPr lang="en-US" sz="1200" b="0" baseline="8000" dirty="0" smtClean="0">
                <a:solidFill>
                  <a:schemeClr val="bg2"/>
                </a:solidFill>
                <a:latin typeface="Myriad Pro" pitchFamily="34" charset="0"/>
              </a:rPr>
              <a:t>§</a:t>
            </a:r>
            <a:r>
              <a:rPr lang="en-US" sz="800" b="0" dirty="0" smtClean="0">
                <a:solidFill>
                  <a:schemeClr val="bg2"/>
                </a:solidFill>
                <a:latin typeface="+mn-lt"/>
              </a:rPr>
              <a:t>Risk data not reported.</a:t>
            </a:r>
          </a:p>
          <a:p>
            <a:pPr eaLnBrk="0" hangingPunct="0">
              <a:spcAft>
                <a:spcPts val="100"/>
              </a:spcAft>
            </a:pPr>
            <a:r>
              <a:rPr lang="en-US" sz="8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: National </a:t>
            </a:r>
            <a:r>
              <a:rPr lang="en-US" sz="8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8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49" name="Rectangle 49"/>
          <p:cNvSpPr>
            <a:spLocks noChangeArrowheads="1"/>
          </p:cNvSpPr>
          <p:nvPr/>
        </p:nvSpPr>
        <p:spPr bwMode="auto">
          <a:xfrm>
            <a:off x="3767324" y="5544979"/>
            <a:ext cx="155170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/>
              </a:rPr>
              <a:t>Number of cases</a:t>
            </a:r>
          </a:p>
        </p:txBody>
      </p:sp>
      <p:graphicFrame>
        <p:nvGraphicFramePr>
          <p:cNvPr id="50" name="Chart 49"/>
          <p:cNvGraphicFramePr/>
          <p:nvPr>
            <p:extLst>
              <p:ext uri="{D42A27DB-BD31-4B8C-83A1-F6EECF244321}">
                <p14:modId xmlns:p14="http://schemas.microsoft.com/office/powerpoint/2010/main" val="993140106"/>
              </p:ext>
            </p:extLst>
          </p:nvPr>
        </p:nvGraphicFramePr>
        <p:xfrm>
          <a:off x="304800" y="1295400"/>
          <a:ext cx="8534400" cy="4296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10734</TotalTime>
  <Words>220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3.6b. Acute hepatitis B reports*,  by risk exposure† — United States, 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347</cp:revision>
  <cp:lastPrinted>2012-04-12T21:10:31Z</cp:lastPrinted>
  <dcterms:created xsi:type="dcterms:W3CDTF">2010-03-26T18:21:29Z</dcterms:created>
  <dcterms:modified xsi:type="dcterms:W3CDTF">2014-08-25T17:54:33Z</dcterms:modified>
</cp:coreProperties>
</file>