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1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70330" autoAdjust="0"/>
  </p:normalViewPr>
  <p:slideViewPr>
    <p:cSldViewPr>
      <p:cViewPr varScale="1">
        <p:scale>
          <a:sx n="82" d="100"/>
          <a:sy n="82" d="100"/>
        </p:scale>
        <p:origin x="-18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98"/>
          <c:y val="4.6255506607928945E-2"/>
          <c:w val="0.86396509646822583"/>
          <c:h val="0.78752286645989023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American Indian/Alaskan Native</c:v>
                </c:pt>
              </c:strCache>
            </c:strRef>
          </c:tx>
          <c:spPr>
            <a:ln cap="flat">
              <a:solidFill>
                <a:schemeClr val="bg2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2.69</c:v>
                </c:pt>
                <c:pt idx="1">
                  <c:v>2.68</c:v>
                </c:pt>
                <c:pt idx="2">
                  <c:v>4.25</c:v>
                </c:pt>
                <c:pt idx="3">
                  <c:v>2.16</c:v>
                </c:pt>
                <c:pt idx="4">
                  <c:v>1.1499999999999999</c:v>
                </c:pt>
                <c:pt idx="5">
                  <c:v>1.23</c:v>
                </c:pt>
                <c:pt idx="6">
                  <c:v>1.1599999999999999</c:v>
                </c:pt>
                <c:pt idx="7">
                  <c:v>1.0900000000000001</c:v>
                </c:pt>
                <c:pt idx="8">
                  <c:v>1.36</c:v>
                </c:pt>
                <c:pt idx="9">
                  <c:v>0.83</c:v>
                </c:pt>
                <c:pt idx="10">
                  <c:v>1.0900000000000001</c:v>
                </c:pt>
                <c:pt idx="11">
                  <c:v>0.54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3.73</c:v>
                </c:pt>
                <c:pt idx="1">
                  <c:v>2.9</c:v>
                </c:pt>
                <c:pt idx="2">
                  <c:v>1.98</c:v>
                </c:pt>
                <c:pt idx="3">
                  <c:v>1.6</c:v>
                </c:pt>
                <c:pt idx="4">
                  <c:v>1.31</c:v>
                </c:pt>
                <c:pt idx="5">
                  <c:v>1.24</c:v>
                </c:pt>
                <c:pt idx="6">
                  <c:v>1.22</c:v>
                </c:pt>
                <c:pt idx="7">
                  <c:v>0.93</c:v>
                </c:pt>
                <c:pt idx="8">
                  <c:v>0.72</c:v>
                </c:pt>
                <c:pt idx="9">
                  <c:v>0.67</c:v>
                </c:pt>
                <c:pt idx="10">
                  <c:v>0.57999999999999996</c:v>
                </c:pt>
                <c:pt idx="11">
                  <c:v>0.39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Black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4.51</c:v>
                </c:pt>
                <c:pt idx="1">
                  <c:v>4.17</c:v>
                </c:pt>
                <c:pt idx="2">
                  <c:v>3.77</c:v>
                </c:pt>
                <c:pt idx="3">
                  <c:v>3.47</c:v>
                </c:pt>
                <c:pt idx="4">
                  <c:v>2.96</c:v>
                </c:pt>
                <c:pt idx="5">
                  <c:v>2.97</c:v>
                </c:pt>
                <c:pt idx="6">
                  <c:v>2.3199999999999998</c:v>
                </c:pt>
                <c:pt idx="7">
                  <c:v>2.33</c:v>
                </c:pt>
                <c:pt idx="8">
                  <c:v>2.1800000000000002</c:v>
                </c:pt>
                <c:pt idx="9">
                  <c:v>1.68</c:v>
                </c:pt>
                <c:pt idx="10">
                  <c:v>1.7</c:v>
                </c:pt>
                <c:pt idx="11">
                  <c:v>1.36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White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1.47</c:v>
                </c:pt>
                <c:pt idx="1">
                  <c:v>1.33</c:v>
                </c:pt>
                <c:pt idx="2">
                  <c:v>1.32</c:v>
                </c:pt>
                <c:pt idx="3">
                  <c:v>1.28</c:v>
                </c:pt>
                <c:pt idx="4">
                  <c:v>1.19</c:v>
                </c:pt>
                <c:pt idx="5">
                  <c:v>1.08</c:v>
                </c:pt>
                <c:pt idx="6">
                  <c:v>1.03</c:v>
                </c:pt>
                <c:pt idx="7">
                  <c:v>1</c:v>
                </c:pt>
                <c:pt idx="8">
                  <c:v>0.91</c:v>
                </c:pt>
                <c:pt idx="9">
                  <c:v>0.77</c:v>
                </c:pt>
                <c:pt idx="10">
                  <c:v>0.81</c:v>
                </c:pt>
                <c:pt idx="11">
                  <c:v>0.8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1.99</c:v>
                </c:pt>
                <c:pt idx="1">
                  <c:v>1.81</c:v>
                </c:pt>
                <c:pt idx="2">
                  <c:v>1.56</c:v>
                </c:pt>
                <c:pt idx="3">
                  <c:v>1.08</c:v>
                </c:pt>
                <c:pt idx="4">
                  <c:v>1</c:v>
                </c:pt>
                <c:pt idx="5">
                  <c:v>1.1499999999999999</c:v>
                </c:pt>
                <c:pt idx="6">
                  <c:v>1.1599999999999999</c:v>
                </c:pt>
                <c:pt idx="7">
                  <c:v>0.98</c:v>
                </c:pt>
                <c:pt idx="8">
                  <c:v>0.82</c:v>
                </c:pt>
                <c:pt idx="9">
                  <c:v>0.67</c:v>
                </c:pt>
                <c:pt idx="10">
                  <c:v>0.62</c:v>
                </c:pt>
                <c:pt idx="11">
                  <c:v>0.41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057152"/>
        <c:axId val="129059456"/>
      </c:lineChart>
      <c:catAx>
        <c:axId val="1290571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8399087420325315"/>
              <c:y val="0.9440117216008996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12905945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2905945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c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140136894652869E-3"/>
              <c:y val="7.7492287854359493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129057152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55979494750656167"/>
          <c:y val="1.5944528335427985E-3"/>
          <c:w val="0.43741071428572154"/>
          <c:h val="0.3857379341417016"/>
        </c:manualLayout>
      </c:layout>
      <c:overlay val="0"/>
      <c:txPr>
        <a:bodyPr/>
        <a:lstStyle/>
        <a:p>
          <a:pPr>
            <a:defRPr sz="14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7/11/2013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24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33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incidence rate of acute hepatitis B was &lt; 1.5 cases per 100,000 population for all race/ethnic populations except Black non-Hispanics from 2007 through 2011.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2011, the rate of acute hepatitis B was lowest for </a:t>
            </a:r>
            <a:r>
              <a:rPr lang="en-US" dirty="0"/>
              <a:t>Asian/Pacific </a:t>
            </a:r>
            <a:r>
              <a:rPr lang="en-US" dirty="0" smtClean="0"/>
              <a:t>Islanders and Hispanics </a:t>
            </a:r>
            <a:r>
              <a:rPr lang="en-US" dirty="0"/>
              <a:t> (</a:t>
            </a:r>
            <a:r>
              <a:rPr lang="en-US" dirty="0" smtClean="0"/>
              <a:t>0.4 </a:t>
            </a:r>
            <a:r>
              <a:rPr lang="en-US" dirty="0"/>
              <a:t>cases per 100,000 </a:t>
            </a:r>
            <a:r>
              <a:rPr lang="en-US" dirty="0" smtClean="0"/>
              <a:t>population for each group) and highest for Black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non-Hispanics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(1.4 cases per 100,000 population).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3.4. Incidence of acute hepatitis B, by race/ethnicity — United States, 2000–2011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802833"/>
              </p:ext>
            </p:extLst>
          </p:nvPr>
        </p:nvGraphicFramePr>
        <p:xfrm>
          <a:off x="284617" y="1524000"/>
          <a:ext cx="8478383" cy="4332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6096000"/>
            <a:ext cx="7772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2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2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2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419995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8828</TotalTime>
  <Words>94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3.4. Incidence of acute hepatitis B, by race/ethnicity — United States, 2000–2011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331</cp:revision>
  <cp:lastPrinted>2012-04-12T21:10:31Z</cp:lastPrinted>
  <dcterms:created xsi:type="dcterms:W3CDTF">2010-03-26T18:21:29Z</dcterms:created>
  <dcterms:modified xsi:type="dcterms:W3CDTF">2013-07-11T14:46:21Z</dcterms:modified>
</cp:coreProperties>
</file>