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3"/>
  </p:notesMasterIdLst>
  <p:handoutMasterIdLst>
    <p:handoutMasterId r:id="rId4"/>
  </p:handoutMasterIdLst>
  <p:sldIdLst>
    <p:sldId id="293" r:id="rId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BB0A3"/>
    <a:srgbClr val="9E5ECE"/>
    <a:srgbClr val="488DB8"/>
    <a:srgbClr val="022C5E"/>
    <a:srgbClr val="FFFF99"/>
    <a:srgbClr val="5AA545"/>
    <a:srgbClr val="06C6A6"/>
    <a:srgbClr val="6BE2EF"/>
    <a:srgbClr val="E4E0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38" autoAdjust="0"/>
    <p:restoredTop sz="71593" autoAdjust="0"/>
  </p:normalViewPr>
  <p:slideViewPr>
    <p:cSldViewPr>
      <p:cViewPr varScale="1">
        <p:scale>
          <a:sx n="84" d="100"/>
          <a:sy n="84" d="100"/>
        </p:scale>
        <p:origin x="-202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022" y="-8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4563245384074"/>
          <c:y val="4.6255506607928945E-2"/>
          <c:w val="0.86396509646822395"/>
          <c:h val="0.78752286645988889"/>
        </c:manualLayout>
      </c:layout>
      <c:lineChart>
        <c:grouping val="standard"/>
        <c:varyColors val="0"/>
        <c:ser>
          <c:idx val="6"/>
          <c:order val="0"/>
          <c:tx>
            <c:strRef>
              <c:f>Sheet1!$B$1</c:f>
              <c:strCache>
                <c:ptCount val="1"/>
                <c:pt idx="0">
                  <c:v>Male</c:v>
                </c:pt>
              </c:strCache>
            </c:strRef>
          </c:tx>
          <c:spPr>
            <a:ln>
              <a:solidFill>
                <a:srgbClr val="5AA545"/>
              </a:solidFill>
            </a:ln>
          </c:spPr>
          <c:marker>
            <c:symbol val="diamond"/>
            <c:size val="9"/>
            <c:spPr>
              <a:solidFill>
                <a:srgbClr val="5AA545"/>
              </a:solidFill>
              <a:ln>
                <a:noFill/>
              </a:ln>
            </c:spPr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numCache>
            </c:numRef>
          </c:cat>
          <c:val>
            <c:numRef>
              <c:f>Sheet1!$B$2:$B$13</c:f>
              <c:numCache>
                <c:formatCode>0.00</c:formatCode>
                <c:ptCount val="12"/>
                <c:pt idx="0">
                  <c:v>5.6</c:v>
                </c:pt>
                <c:pt idx="1">
                  <c:v>4.88</c:v>
                </c:pt>
                <c:pt idx="2">
                  <c:v>3.84</c:v>
                </c:pt>
                <c:pt idx="3">
                  <c:v>2.82</c:v>
                </c:pt>
                <c:pt idx="4">
                  <c:v>2.0699999999999998</c:v>
                </c:pt>
                <c:pt idx="5">
                  <c:v>1.7</c:v>
                </c:pt>
                <c:pt idx="6">
                  <c:v>1.32</c:v>
                </c:pt>
                <c:pt idx="7">
                  <c:v>1.0900000000000001</c:v>
                </c:pt>
                <c:pt idx="8">
                  <c:v>0.89</c:v>
                </c:pt>
                <c:pt idx="9">
                  <c:v>0.69</c:v>
                </c:pt>
                <c:pt idx="10" formatCode="General">
                  <c:v>0.56999999999999995</c:v>
                </c:pt>
                <c:pt idx="11" formatCode="General">
                  <c:v>0.46</c:v>
                </c:pt>
              </c:numCache>
            </c:numRef>
          </c:val>
          <c:smooth val="0"/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Female</c:v>
                </c:pt>
              </c:strCache>
            </c:strRef>
          </c:tx>
          <c:spPr>
            <a:ln>
              <a:solidFill>
                <a:srgbClr val="FBB0A3"/>
              </a:solidFill>
            </a:ln>
          </c:spPr>
          <c:marker>
            <c:symbol val="circle"/>
            <c:size val="9"/>
            <c:spPr>
              <a:solidFill>
                <a:srgbClr val="FBB0A3"/>
              </a:solidFill>
              <a:ln w="0" cap="rnd">
                <a:solidFill>
                  <a:srgbClr val="FBB0A3"/>
                </a:solidFill>
              </a:ln>
            </c:spPr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numCache>
            </c:numRef>
          </c:cat>
          <c:val>
            <c:numRef>
              <c:f>Sheet1!$C$2:$C$13</c:f>
              <c:numCache>
                <c:formatCode>0.00</c:formatCode>
                <c:ptCount val="12"/>
                <c:pt idx="0">
                  <c:v>3.86</c:v>
                </c:pt>
                <c:pt idx="1">
                  <c:v>2.56</c:v>
                </c:pt>
                <c:pt idx="2">
                  <c:v>2.27</c:v>
                </c:pt>
                <c:pt idx="3">
                  <c:v>2.4300000000000002</c:v>
                </c:pt>
                <c:pt idx="4">
                  <c:v>1.8</c:v>
                </c:pt>
                <c:pt idx="5">
                  <c:v>1.31</c:v>
                </c:pt>
                <c:pt idx="6">
                  <c:v>1.06</c:v>
                </c:pt>
                <c:pt idx="7">
                  <c:v>0.88</c:v>
                </c:pt>
                <c:pt idx="8">
                  <c:v>0.81</c:v>
                </c:pt>
                <c:pt idx="9">
                  <c:v>0.59</c:v>
                </c:pt>
                <c:pt idx="10" formatCode="General">
                  <c:v>0.51</c:v>
                </c:pt>
                <c:pt idx="11" formatCode="General">
                  <c:v>0.44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4636288"/>
        <c:axId val="114655232"/>
      </c:lineChart>
      <c:catAx>
        <c:axId val="11463628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 b="0">
                    <a:solidFill>
                      <a:schemeClr val="bg2"/>
                    </a:solidFill>
                  </a:defRPr>
                </a:pPr>
                <a:r>
                  <a:rPr lang="en-US" sz="1400" b="0" dirty="0">
                    <a:solidFill>
                      <a:schemeClr val="bg2"/>
                    </a:solidFill>
                  </a:rPr>
                  <a:t>Year</a:t>
                </a:r>
              </a:p>
            </c:rich>
          </c:tx>
          <c:layout>
            <c:manualLayout>
              <c:xMode val="edge"/>
              <c:yMode val="edge"/>
              <c:x val="0.46196786063506939"/>
              <c:y val="0.92794636432165556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-2700000" vert="horz"/>
          <a:lstStyle/>
          <a:p>
            <a:pPr>
              <a:defRPr sz="1600">
                <a:solidFill>
                  <a:schemeClr val="bg2"/>
                </a:solidFill>
              </a:defRPr>
            </a:pPr>
            <a:endParaRPr lang="en-US"/>
          </a:p>
        </c:txPr>
        <c:crossAx val="114655232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114655232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1400" b="0"/>
                </a:pPr>
                <a:r>
                  <a:rPr lang="en-US" sz="1400" b="0" dirty="0" smtClean="0"/>
                  <a:t>Reported cases/100,000 </a:t>
                </a:r>
                <a:r>
                  <a:rPr lang="en-US" sz="1400" b="0" dirty="0"/>
                  <a:t>p</a:t>
                </a:r>
                <a:r>
                  <a:rPr lang="en-US" sz="1400" b="0" dirty="0" smtClean="0"/>
                  <a:t>opulation                     </a:t>
                </a:r>
                <a:endParaRPr lang="en-US" sz="1400" b="0" dirty="0"/>
              </a:p>
            </c:rich>
          </c:tx>
          <c:layout>
            <c:manualLayout>
              <c:xMode val="edge"/>
              <c:yMode val="edge"/>
              <c:x val="4.8466716008720018E-3"/>
              <c:y val="0.13570725534308214"/>
            </c:manualLayout>
          </c:layout>
          <c:overlay val="0"/>
        </c:title>
        <c:numFmt formatCode="0" sourceLinked="0"/>
        <c:majorTickMark val="out"/>
        <c:minorTickMark val="out"/>
        <c:tickLblPos val="nextTo"/>
        <c:txPr>
          <a:bodyPr rot="0" vert="horz"/>
          <a:lstStyle/>
          <a:p>
            <a:pPr>
              <a:defRPr sz="1600"/>
            </a:pPr>
            <a:endParaRPr lang="en-US"/>
          </a:p>
        </c:txPr>
        <c:crossAx val="114636288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73906671822272219"/>
          <c:y val="0.26461532152230971"/>
          <c:w val="0.17401785714285894"/>
          <c:h val="0.25855827591863795"/>
        </c:manualLayout>
      </c:layout>
      <c:overlay val="0"/>
      <c:txPr>
        <a:bodyPr/>
        <a:lstStyle/>
        <a:p>
          <a:pPr>
            <a:defRPr sz="1600">
              <a:solidFill>
                <a:schemeClr val="bg2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62F3CAEC-39C7-40F8-99B5-F518E6398476}" type="datetimeFigureOut">
              <a:rPr lang="en-US"/>
              <a:pPr>
                <a:defRPr/>
              </a:pPr>
              <a:t>7/11/2013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8D63A9B1-16ED-499D-92BF-65F2F9F3AD2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37675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fld id="{BF2162EA-B22B-4C65-8CF4-41453BBF4B5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12051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  <a:noFill/>
          <a:ln/>
        </p:spPr>
        <p:txBody>
          <a:bodyPr/>
          <a:lstStyle/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Through 2007, rates of acute hepatitis A were higher among males than females.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Since 2003, the rate of acute hepatitis A among males has decreased to become similar to that in females. 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In 2011, the incidence rate among males (0.5 cases per 100,000 population) was similar to that among females (0.4 cases per 100,000 population).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2162EA-B22B-4C65-8CF4-41453BBF4B54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har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ata Slide (for content heavy tables and charts)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Badg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 Badg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6705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lnSpc>
                <a:spcPts val="3800"/>
              </a:lnSpc>
              <a:defRPr sz="3600" b="1" cap="all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Section Header</a:t>
            </a:r>
            <a:br>
              <a:rPr lang="en-US" dirty="0" smtClean="0"/>
            </a:br>
            <a:r>
              <a:rPr lang="en-US" dirty="0" smtClean="0"/>
              <a:t>Myriad Pro, bold, shadow, 36pt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22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Subhead – Myriad Pro, 20pt</a:t>
            </a:r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Header – Myriad Pro, bold, shadow, 20pt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75050" y="273051"/>
            <a:ext cx="5111750" cy="5518150"/>
          </a:xfrm>
          <a:prstGeom prst="rect">
            <a:avLst/>
          </a:prstGeom>
        </p:spPr>
        <p:txBody>
          <a:bodyPr anchor="ctr" anchorCtr="0"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1"/>
            <a:ext cx="3008313" cy="43560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Paragraph of type</a:t>
            </a:r>
          </a:p>
          <a:p>
            <a:pPr lvl="0"/>
            <a:r>
              <a:rPr lang="en-US" dirty="0" smtClean="0"/>
              <a:t>Myriad Pro, 14pt</a:t>
            </a: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Photo Title – Myriad Pro, Bold, Shadow, 20pt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ln w="25400">
            <a:solidFill>
              <a:schemeClr val="bg2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Caption or credits for photo – Myriad Pro, 14pt</a:t>
            </a:r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1981200"/>
            <a:ext cx="6400800" cy="2057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Closing– Myriad Pro, Bold, 28pt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371600" y="4432012"/>
            <a:ext cx="6400800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300" b="0" dirty="0" smtClean="0">
                <a:solidFill>
                  <a:schemeClr val="tx2"/>
                </a:solidFill>
                <a:latin typeface="+mj-lt"/>
              </a:rPr>
              <a:t>For more information please contact Centers for Disease Control and Prevention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371600" y="5421868"/>
            <a:ext cx="5943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900" b="0" dirty="0" smtClean="0">
                <a:solidFill>
                  <a:schemeClr val="tx2"/>
                </a:solidFill>
                <a:latin typeface="+mj-lt"/>
              </a:rPr>
              <a:t>The findings</a:t>
            </a:r>
            <a:r>
              <a:rPr lang="en-US" sz="900" b="0" baseline="0" dirty="0" smtClean="0">
                <a:solidFill>
                  <a:schemeClr val="tx2"/>
                </a:solidFill>
                <a:latin typeface="+mj-lt"/>
              </a:rPr>
              <a:t> and conclusions in this report are those of the authors and do not necessarily represent the official position of the Centers for Disease Control and Prevention.</a:t>
            </a:r>
            <a:endParaRPr lang="en-US" sz="900" b="0" dirty="0" smtClean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381000" y="533400"/>
            <a:ext cx="8534400" cy="9906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/>
            <a:r>
              <a:rPr lang="en-US" sz="2800" b="1" dirty="0" smtClean="0">
                <a:ln w="11430"/>
                <a:latin typeface="+mn-lt"/>
                <a:cs typeface="Arial" charset="0"/>
              </a:rPr>
              <a:t>Figure 2.3.  Incidence of acute hepatitis A,</a:t>
            </a:r>
            <a:br>
              <a:rPr lang="en-US" sz="2800" b="1" dirty="0" smtClean="0">
                <a:ln w="11430"/>
                <a:latin typeface="+mn-lt"/>
                <a:cs typeface="Arial" charset="0"/>
              </a:rPr>
            </a:br>
            <a:r>
              <a:rPr lang="en-US" sz="2800" b="1" dirty="0" smtClean="0">
                <a:ln w="11430"/>
                <a:latin typeface="+mn-lt"/>
                <a:cs typeface="Arial" charset="0"/>
              </a:rPr>
              <a:t>  by sex — United States, 2000–2011</a:t>
            </a: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7706230"/>
              </p:ext>
            </p:extLst>
          </p:nvPr>
        </p:nvGraphicFramePr>
        <p:xfrm>
          <a:off x="838200" y="1600200"/>
          <a:ext cx="7467599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457200" y="6096000"/>
            <a:ext cx="81534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Source: National Notifiable Diseases Surveillance System (NNDSS)</a:t>
            </a:r>
          </a:p>
        </p:txBody>
      </p:sp>
    </p:spTree>
    <p:extLst>
      <p:ext uri="{BB962C8B-B14F-4D97-AF65-F5344CB8AC3E}">
        <p14:creationId xmlns:p14="http://schemas.microsoft.com/office/powerpoint/2010/main" val="2281053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CHHSTP_PPT_dark(">
  <a:themeElements>
    <a:clrScheme name="NCBDD Dark PPT Colors">
      <a:dk1>
        <a:srgbClr val="FFC000"/>
      </a:dk1>
      <a:lt1>
        <a:srgbClr val="0F56DC"/>
      </a:lt1>
      <a:dk2>
        <a:srgbClr val="FFFFFF"/>
      </a:dk2>
      <a:lt2>
        <a:srgbClr val="FFFFFF"/>
      </a:lt2>
      <a:accent1>
        <a:srgbClr val="7CA295"/>
      </a:accent1>
      <a:accent2>
        <a:srgbClr val="8A343D"/>
      </a:accent2>
      <a:accent3>
        <a:srgbClr val="6639B7"/>
      </a:accent3>
      <a:accent4>
        <a:srgbClr val="D47B22"/>
      </a:accent4>
      <a:accent5>
        <a:srgbClr val="EAAB00"/>
      </a:accent5>
      <a:accent6>
        <a:srgbClr val="7F7F7F"/>
      </a:accent6>
      <a:hlink>
        <a:srgbClr val="007D57"/>
      </a:hlink>
      <a:folHlink>
        <a:srgbClr val="FFFFFF"/>
      </a:folHlink>
    </a:clrScheme>
    <a:fontScheme name="CDC Myriad Web Pro">
      <a:majorFont>
        <a:latin typeface="Myriad Web Pro"/>
        <a:ea typeface=""/>
        <a:cs typeface=""/>
      </a:majorFont>
      <a:minorFont>
        <a:latin typeface="Myriad Web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tpblue</Template>
  <TotalTime>14283</TotalTime>
  <Words>88</Words>
  <Application>Microsoft Office PowerPoint</Application>
  <PresentationFormat>On-screen Show (4:3)</PresentationFormat>
  <Paragraphs>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NCHHSTP_PPT_dark(</vt:lpstr>
      <vt:lpstr>Figure 2.3.  Incidence of acute hepatitis A,   by sex — United States, 2000–2011</vt:lpstr>
    </vt:vector>
  </TitlesOfParts>
  <Company>ITSO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hdn0</dc:creator>
  <cp:lastModifiedBy>CDC User</cp:lastModifiedBy>
  <cp:revision>504</cp:revision>
  <cp:lastPrinted>2012-04-16T17:55:55Z</cp:lastPrinted>
  <dcterms:created xsi:type="dcterms:W3CDTF">2010-03-26T18:21:29Z</dcterms:created>
  <dcterms:modified xsi:type="dcterms:W3CDTF">2013-07-11T14:37:10Z</dcterms:modified>
</cp:coreProperties>
</file>