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70964" autoAdjust="0"/>
  </p:normalViewPr>
  <p:slideViewPr>
    <p:cSldViewPr>
      <p:cViewPr varScale="1">
        <p:scale>
          <a:sx n="83" d="100"/>
          <a:sy n="83" d="100"/>
        </p:scale>
        <p:origin x="-21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387</c:v>
                </c:pt>
                <c:pt idx="1">
                  <c:v>6</c:v>
                </c:pt>
                <c:pt idx="2">
                  <c:v>15</c:v>
                </c:pt>
                <c:pt idx="3">
                  <c:v>150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259</c:v>
                </c:pt>
                <c:pt idx="1">
                  <c:v>139</c:v>
                </c:pt>
                <c:pt idx="2">
                  <c:v>101</c:v>
                </c:pt>
                <c:pt idx="3">
                  <c:v>328</c:v>
                </c:pt>
                <c:pt idx="4">
                  <c:v>108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583</c:v>
                </c:pt>
                <c:pt idx="1">
                  <c:v>496</c:v>
                </c:pt>
                <c:pt idx="2">
                  <c:v>1113</c:v>
                </c:pt>
                <c:pt idx="3">
                  <c:v>751</c:v>
                </c:pt>
                <c:pt idx="4">
                  <c:v>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858752"/>
        <c:axId val="18852864"/>
      </c:barChart>
      <c:valAx>
        <c:axId val="18852864"/>
        <c:scaling>
          <c:orientation val="minMax"/>
          <c:max val="120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8858752"/>
        <c:crosses val="autoZero"/>
        <c:crossBetween val="between"/>
      </c:valAx>
      <c:catAx>
        <c:axId val="18858752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885286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7999069434502502"/>
          <c:y val="7.3235253488050836E-2"/>
          <c:w val="0.15162034232900376"/>
          <c:h val="0.3631364829396332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dirty="0">
              <a:latin typeface="+mn-lt"/>
            </a:endParaRPr>
          </a:p>
          <a:p>
            <a:pPr lvl="0"/>
            <a:r>
              <a:rPr lang="en-US" dirty="0" smtClean="0">
                <a:latin typeface="+mn-lt"/>
              </a:rPr>
              <a:t>Of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646 case </a:t>
            </a:r>
            <a:r>
              <a:rPr lang="en-US" dirty="0">
                <a:latin typeface="+mn-lt"/>
              </a:rPr>
              <a:t>reports that had information about injection-drug use, </a:t>
            </a:r>
            <a:r>
              <a:rPr lang="en-US" dirty="0" smtClean="0">
                <a:latin typeface="+mn-lt"/>
              </a:rPr>
              <a:t>59.9%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n=387) </a:t>
            </a:r>
            <a:r>
              <a:rPr lang="en-US" dirty="0">
                <a:latin typeface="+mn-lt"/>
              </a:rPr>
              <a:t>noted use of these drugs.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145 case </a:t>
            </a:r>
            <a:r>
              <a:rPr lang="en-US" dirty="0">
                <a:latin typeface="+mn-lt"/>
              </a:rPr>
              <a:t>reports from males that included information about sexual preferences/practices, </a:t>
            </a:r>
            <a:r>
              <a:rPr lang="en-US" dirty="0" smtClean="0">
                <a:latin typeface="+mn-lt"/>
              </a:rPr>
              <a:t>4.1%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n=6) </a:t>
            </a:r>
            <a:r>
              <a:rPr lang="en-US" dirty="0">
                <a:latin typeface="+mn-lt"/>
              </a:rPr>
              <a:t>indicated sex with another man. 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116 case </a:t>
            </a:r>
            <a:r>
              <a:rPr lang="en-US" dirty="0">
                <a:latin typeface="+mn-lt"/>
              </a:rPr>
              <a:t>reports that had information about sexual contact, </a:t>
            </a:r>
            <a:r>
              <a:rPr lang="en-US" dirty="0" smtClean="0">
                <a:latin typeface="+mn-lt"/>
              </a:rPr>
              <a:t>12.9%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n=15) </a:t>
            </a:r>
            <a:r>
              <a:rPr lang="en-US" dirty="0">
                <a:latin typeface="+mn-lt"/>
              </a:rPr>
              <a:t>involved persons reporting sexual contact with a person with confirmed or suspected hepatitis C infection.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478 case </a:t>
            </a:r>
            <a:r>
              <a:rPr lang="en-US" dirty="0">
                <a:latin typeface="+mn-lt"/>
              </a:rPr>
              <a:t>reports that had information about number of sex partners, </a:t>
            </a:r>
            <a:r>
              <a:rPr lang="en-US" dirty="0" smtClean="0">
                <a:latin typeface="+mn-lt"/>
              </a:rPr>
              <a:t>31.4%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n=150) </a:t>
            </a:r>
            <a:r>
              <a:rPr lang="en-US" dirty="0">
                <a:latin typeface="+mn-lt"/>
              </a:rPr>
              <a:t>involved persons with ≥2 sex partners.</a:t>
            </a:r>
          </a:p>
          <a:p>
            <a:pPr lvl="0"/>
            <a:r>
              <a:rPr lang="en-US" dirty="0">
                <a:latin typeface="+mn-lt"/>
              </a:rPr>
              <a:t>Of the </a:t>
            </a:r>
            <a:r>
              <a:rPr lang="en-US" dirty="0" smtClean="0">
                <a:latin typeface="+mn-lt"/>
              </a:rPr>
              <a:t>116 </a:t>
            </a:r>
            <a:r>
              <a:rPr lang="en-US" dirty="0">
                <a:latin typeface="+mn-lt"/>
              </a:rPr>
              <a:t>case reports that had information about household contact, </a:t>
            </a:r>
            <a:r>
              <a:rPr lang="en-US" dirty="0" smtClean="0">
                <a:latin typeface="+mn-lt"/>
              </a:rPr>
              <a:t>6.9% </a:t>
            </a:r>
            <a:r>
              <a:rPr lang="en-US" dirty="0">
                <a:latin typeface="+mn-lt"/>
              </a:rPr>
              <a:t>(</a:t>
            </a:r>
            <a:r>
              <a:rPr lang="en-US" dirty="0" smtClean="0">
                <a:latin typeface="+mn-lt"/>
              </a:rPr>
              <a:t>n=8) </a:t>
            </a:r>
            <a:r>
              <a:rPr lang="en-US" dirty="0">
                <a:latin typeface="+mn-lt"/>
              </a:rPr>
              <a:t>indicated household contact with someone with confirmed or suspected hepatitis C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4.6b.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2011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8" name="Rectangle 4"/>
          <p:cNvSpPr>
            <a:spLocks noChangeArrowheads="1"/>
          </p:cNvSpPr>
          <p:nvPr/>
        </p:nvSpPr>
        <p:spPr bwMode="auto">
          <a:xfrm>
            <a:off x="685800" y="5692914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1,229 case reports of hepatitis C were received in 2011.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800" dirty="0" smtClean="0">
                <a:solidFill>
                  <a:schemeClr val="bg2"/>
                </a:solidFill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¶</a:t>
            </a:r>
            <a:r>
              <a:rPr lang="en-US" sz="800" dirty="0" smtClean="0">
                <a:solidFill>
                  <a:schemeClr val="bg2"/>
                </a:solidFill>
              </a:rPr>
              <a:t>A total of 641 hepatitis C cases were reported among males in 2011.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3937440751"/>
              </p:ext>
            </p:extLst>
          </p:nvPr>
        </p:nvGraphicFramePr>
        <p:xfrm>
          <a:off x="506437" y="1349514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4697437" y="56973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5315619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10363</TotalTime>
  <Words>100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4.6b.  Acute hepatitis C reports,  by risk behavior† — United States, 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335</cp:revision>
  <cp:lastPrinted>2013-03-26T13:45:08Z</cp:lastPrinted>
  <dcterms:created xsi:type="dcterms:W3CDTF">2010-03-26T18:21:29Z</dcterms:created>
  <dcterms:modified xsi:type="dcterms:W3CDTF">2013-07-11T14:50:58Z</dcterms:modified>
</cp:coreProperties>
</file>