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2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22C5E"/>
    <a:srgbClr val="F2A596"/>
    <a:srgbClr val="5AA545"/>
    <a:srgbClr val="E8ED1F"/>
    <a:srgbClr val="18BA20"/>
    <a:srgbClr val="6AB69E"/>
    <a:srgbClr val="488DB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70330" autoAdjust="0"/>
  </p:normalViewPr>
  <p:slideViewPr>
    <p:cSldViewPr>
      <p:cViewPr varScale="1">
        <p:scale>
          <a:sx n="82" d="100"/>
          <a:sy n="82" d="100"/>
        </p:scale>
        <p:origin x="-18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99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8"/>
          <c:y val="4.6255506607928945E-2"/>
          <c:w val="0.86396509646822472"/>
          <c:h val="0.7875228664598893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>
              <a:solidFill>
                <a:srgbClr val="5AA545"/>
              </a:solidFill>
            </a:ln>
          </c:spPr>
          <c:marker>
            <c:symbol val="diamond"/>
            <c:size val="9"/>
            <c:spPr>
              <a:solidFill>
                <a:srgbClr val="5AA545"/>
              </a:solidFill>
              <a:ln>
                <a:noFill/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3.6</c:v>
                </c:pt>
                <c:pt idx="1">
                  <c:v>3.49</c:v>
                </c:pt>
                <c:pt idx="2">
                  <c:v>3.45</c:v>
                </c:pt>
                <c:pt idx="3">
                  <c:v>3.19</c:v>
                </c:pt>
                <c:pt idx="4">
                  <c:v>2.69</c:v>
                </c:pt>
                <c:pt idx="5">
                  <c:v>2.2999999999999998</c:v>
                </c:pt>
                <c:pt idx="6">
                  <c:v>2.0699999999999998</c:v>
                </c:pt>
                <c:pt idx="7">
                  <c:v>1.85</c:v>
                </c:pt>
                <c:pt idx="8">
                  <c:v>1.7</c:v>
                </c:pt>
                <c:pt idx="9">
                  <c:v>1.36</c:v>
                </c:pt>
                <c:pt idx="10">
                  <c:v>1.36</c:v>
                </c:pt>
                <c:pt idx="11">
                  <c:v>1.18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>
              <a:solidFill>
                <a:srgbClr val="F2A596"/>
              </a:solidFill>
            </a:ln>
          </c:spPr>
          <c:marker>
            <c:symbol val="circle"/>
            <c:size val="9"/>
            <c:spPr>
              <a:solidFill>
                <a:srgbClr val="F2A596"/>
              </a:solidFill>
              <a:ln>
                <a:solidFill>
                  <a:srgbClr val="F2A596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2.09</c:v>
                </c:pt>
                <c:pt idx="1">
                  <c:v>2</c:v>
                </c:pt>
                <c:pt idx="2">
                  <c:v>2.13</c:v>
                </c:pt>
                <c:pt idx="3">
                  <c:v>1.98</c:v>
                </c:pt>
                <c:pt idx="4">
                  <c:v>1.55</c:v>
                </c:pt>
                <c:pt idx="5">
                  <c:v>1.4</c:v>
                </c:pt>
                <c:pt idx="6">
                  <c:v>1.1299999999999999</c:v>
                </c:pt>
                <c:pt idx="7">
                  <c:v>1.1499999999999999</c:v>
                </c:pt>
                <c:pt idx="8">
                  <c:v>0.97</c:v>
                </c:pt>
                <c:pt idx="9">
                  <c:v>0.84</c:v>
                </c:pt>
                <c:pt idx="10">
                  <c:v>0.83</c:v>
                </c:pt>
                <c:pt idx="11">
                  <c:v>0.69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284096"/>
        <c:axId val="104732544"/>
      </c:lineChart>
      <c:catAx>
        <c:axId val="1032840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40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4807893153981088"/>
              <c:y val="0.9285844835810694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600" baseline="0">
                <a:solidFill>
                  <a:schemeClr val="bg2"/>
                </a:solidFill>
              </a:defRPr>
            </a:pPr>
            <a:endParaRPr lang="en-US"/>
          </a:p>
        </c:txPr>
        <c:crossAx val="10473254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0473254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>
                    <a:solidFill>
                      <a:schemeClr val="tx1"/>
                    </a:solidFill>
                    <a:latin typeface="+mn-lt"/>
                  </a:rPr>
                  <a:t>Reported </a:t>
                </a: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cases/100,000 population                     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4.2139654418197814E-3"/>
              <c:y val="6.9271316523903406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103284096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74799528965130335"/>
          <c:y val="0.13961532152231224"/>
          <c:w val="0.18889886811023746"/>
          <c:h val="0.32429995078740181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7/11/2013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24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33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While the incidence rate of acute hepatitis B remained higher for males than females, the gap has narrowed between 2000 and 2011.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Incidence rates of acute hepatitis B decreased for both males and females from 2000 through 2011.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 2011, the rate for males was approximately 1.7 times higher than that for females (1.18 cases and 0.69 cases per 100, 000 population, respectively).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066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3.3. Incidence of acute hepatitis B,</a:t>
            </a:r>
            <a:b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by sex — United States, 2000–2011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8759033"/>
              </p:ext>
            </p:extLst>
          </p:nvPr>
        </p:nvGraphicFramePr>
        <p:xfrm>
          <a:off x="914400" y="1676400"/>
          <a:ext cx="7315200" cy="4180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096000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43844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8828</TotalTime>
  <Words>94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3.3. Incidence of acute hepatitis B,  by sex — United States, 2000–2011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CDC User</cp:lastModifiedBy>
  <cp:revision>330</cp:revision>
  <cp:lastPrinted>2012-04-12T21:10:31Z</cp:lastPrinted>
  <dcterms:created xsi:type="dcterms:W3CDTF">2010-03-26T18:21:29Z</dcterms:created>
  <dcterms:modified xsi:type="dcterms:W3CDTF">2013-07-11T14:46:03Z</dcterms:modified>
</cp:coreProperties>
</file>