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86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2C5E"/>
    <a:srgbClr val="F2A596"/>
    <a:srgbClr val="5AA545"/>
    <a:srgbClr val="E8ED1F"/>
    <a:srgbClr val="18BA20"/>
    <a:srgbClr val="6AB69E"/>
    <a:srgbClr val="488DB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3678" autoAdjust="0"/>
  </p:normalViewPr>
  <p:slideViewPr>
    <p:cSldViewPr>
      <p:cViewPr varScale="1">
        <p:scale>
          <a:sx n="73" d="100"/>
          <a:sy n="73" d="100"/>
        </p:scale>
        <p:origin x="-10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597484276729561"/>
          <c:y val="3.168543372754519E-2"/>
          <c:w val="0.70204747844019499"/>
          <c:h val="0.8603727041669180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dLbl>
              <c:idx val="0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delete val="1"/>
            </c:dLbl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Injection-drug user</c:v>
                </c:pt>
                <c:pt idx="1">
                  <c:v>Sexual contact</c:v>
                </c:pt>
                <c:pt idx="2">
                  <c:v>Men who have sex
with men</c:v>
                </c:pt>
                <c:pt idx="3">
                  <c:v>Multiple sex partners</c:v>
                </c:pt>
                <c:pt idx="4">
                  <c:v>Household contact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198</c:v>
                </c:pt>
                <c:pt idx="1">
                  <c:v>74</c:v>
                </c:pt>
                <c:pt idx="2">
                  <c:v>42</c:v>
                </c:pt>
                <c:pt idx="3">
                  <c:v>265</c:v>
                </c:pt>
                <c:pt idx="4">
                  <c:v>18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dLbl>
              <c:idx val="8"/>
              <c:delete val="1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Injection-drug user</c:v>
                </c:pt>
                <c:pt idx="1">
                  <c:v>Sexual contact</c:v>
                </c:pt>
                <c:pt idx="2">
                  <c:v>Men who have sex
with men</c:v>
                </c:pt>
                <c:pt idx="3">
                  <c:v>Multiple sex partners</c:v>
                </c:pt>
                <c:pt idx="4">
                  <c:v>Household contact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1053</c:v>
                </c:pt>
                <c:pt idx="1">
                  <c:v>848</c:v>
                </c:pt>
                <c:pt idx="2">
                  <c:v>202</c:v>
                </c:pt>
                <c:pt idx="3">
                  <c:v>683</c:v>
                </c:pt>
                <c:pt idx="4">
                  <c:v>904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Missing§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Injection-drug user</c:v>
                </c:pt>
                <c:pt idx="1">
                  <c:v>Sexual contact</c:v>
                </c:pt>
                <c:pt idx="2">
                  <c:v>Men who have sex
with men</c:v>
                </c:pt>
                <c:pt idx="3">
                  <c:v>Multiple sex partners</c:v>
                </c:pt>
                <c:pt idx="4">
                  <c:v>Household contact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2099</c:v>
                </c:pt>
                <c:pt idx="1">
                  <c:v>2428</c:v>
                </c:pt>
                <c:pt idx="2">
                  <c:v>1810</c:v>
                </c:pt>
                <c:pt idx="3">
                  <c:v>2402</c:v>
                </c:pt>
                <c:pt idx="4">
                  <c:v>2428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89922560"/>
        <c:axId val="89921024"/>
      </c:barChart>
      <c:valAx>
        <c:axId val="89921024"/>
        <c:scaling>
          <c:orientation val="minMax"/>
          <c:max val="2500"/>
          <c:min val="0"/>
        </c:scaling>
        <c:delete val="0"/>
        <c:axPos val="t"/>
        <c:majorGridlines/>
        <c:numFmt formatCode="General" sourceLinked="1"/>
        <c:majorTickMark val="none"/>
        <c:minorTickMark val="none"/>
        <c:tickLblPos val="high"/>
        <c:txPr>
          <a:bodyPr rot="0" vert="horz" anchor="t" anchorCtr="0"/>
          <a:lstStyle/>
          <a:p>
            <a:pPr>
              <a:defRPr/>
            </a:pPr>
            <a:endParaRPr lang="en-US"/>
          </a:p>
        </c:txPr>
        <c:crossAx val="89922560"/>
        <c:crosses val="autoZero"/>
        <c:crossBetween val="between"/>
      </c:valAx>
      <c:catAx>
        <c:axId val="89922560"/>
        <c:scaling>
          <c:orientation val="maxMin"/>
        </c:scaling>
        <c:delete val="0"/>
        <c:axPos val="l"/>
        <c:numFmt formatCode="General" sourceLinked="1"/>
        <c:majorTickMark val="cross"/>
        <c:minorTickMark val="none"/>
        <c:tickLblPos val="nextTo"/>
        <c:spPr>
          <a:ln w="19050"/>
        </c:spPr>
        <c:txPr>
          <a:bodyPr rot="0" vert="horz" anchor="ctr" anchorCtr="0"/>
          <a:lstStyle/>
          <a:p>
            <a:pPr mar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 sz="1400"/>
            </a:pPr>
            <a:endParaRPr lang="en-US"/>
          </a:p>
        </c:txPr>
        <c:crossAx val="89921024"/>
        <c:crosses val="autoZero"/>
        <c:auto val="0"/>
        <c:lblAlgn val="ctr"/>
        <c:lblOffset val="50"/>
        <c:tickMarkSkip val="1"/>
        <c:noMultiLvlLbl val="0"/>
      </c:catAx>
      <c:spPr>
        <a:ln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85695819272590912"/>
          <c:y val="0.38229326331842883"/>
          <c:w val="0.14155371203599551"/>
          <c:h val="0.22389127065166756"/>
        </c:manualLayout>
      </c:layout>
      <c:overlay val="1"/>
    </c:legend>
    <c:plotVisOnly val="1"/>
    <c:dispBlanksAs val="gap"/>
    <c:showDLblsOverMax val="0"/>
  </c:chart>
  <c:txPr>
    <a:bodyPr/>
    <a:lstStyle/>
    <a:p>
      <a:pPr>
        <a:spcBef>
          <a:spcPts val="0"/>
        </a:spcBef>
        <a:spcAft>
          <a:spcPts val="0"/>
        </a:spcAft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0.15833</cdr:x>
      <cdr:y>0.09859</cdr:y>
    </cdr:from>
    <cdr:to>
      <cdr:x>0.25833</cdr:x>
      <cdr:y>0.26761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447800" y="5334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6/8/2012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24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33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Patients were asked about engagement in selected risk behaviors and exposures during the incubation period, 6 weeks to 6 months prior to onset of symptoms. </a:t>
            </a:r>
          </a:p>
          <a:p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1,251 case reports that had information about injection-drug use, 15.8% (n=198) noted use of these drugs.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922 case reports that had information about sexual contact, 8.0% (n=74) indicated sexual contact with a person with confirmed or suspected hepatitis B infection.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244 case reports from males that included information about sexual preference/practices, 17.2% (n=42) indicated sex with another man. </a:t>
            </a: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948 case reports that had information about number of sex partners, 28.0% (n=265) were among persons with ≥2 sex partners.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Of the 922 case reports that had information about household contact, 2.0% (n=18) indicated household contact with someone with confirmed or suspected hepatitis B infection.</a:t>
            </a:r>
          </a:p>
          <a:p>
            <a:pPr lvl="0"/>
            <a:endParaRPr lang="en-US" sz="1200" kern="1200" dirty="0" smtClean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229600" cy="9144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3.6b. Acute hepatitis B reports*, </a:t>
            </a:r>
            <a:b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by risk behavior</a:t>
            </a:r>
            <a:r>
              <a:rPr lang="en-US" sz="2400" b="1" baseline="30000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†</a:t>
            </a:r>
            <a:r>
              <a:rPr lang="en-US" sz="24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— United States, 2010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33400" y="5638800"/>
            <a:ext cx="6934200" cy="759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*A total of 3,350 case reports of hepatitis B were received in 2010.  </a:t>
            </a: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200" b="0" baseline="30000" dirty="0" smtClean="0">
                <a:solidFill>
                  <a:schemeClr val="bg2"/>
                </a:solidFill>
                <a:latin typeface="+mn-lt"/>
                <a:cs typeface="Arial" charset="0"/>
              </a:rPr>
              <a:t>†</a:t>
            </a:r>
            <a:r>
              <a:rPr lang="en-US" sz="1200" b="0" baseline="30000" dirty="0" smtClean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More than one risk behavior may be indicated on each case report.</a:t>
            </a: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200" b="0" baseline="30000" dirty="0" smtClean="0">
                <a:solidFill>
                  <a:schemeClr val="bg2"/>
                </a:solidFill>
                <a:latin typeface="+mn-lt"/>
              </a:rPr>
              <a:t>§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 No risk data reported.</a:t>
            </a:r>
            <a:endParaRPr lang="en-US" sz="800" b="0" baseline="30000" dirty="0" smtClean="0">
              <a:solidFill>
                <a:schemeClr val="bg2"/>
              </a:solidFill>
              <a:latin typeface="+mn-lt"/>
            </a:endParaRP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1200" b="0" baseline="30000" dirty="0" smtClean="0">
                <a:solidFill>
                  <a:schemeClr val="bg2"/>
                </a:solidFill>
                <a:latin typeface="+mn-lt"/>
              </a:rPr>
              <a:t>¶</a:t>
            </a:r>
            <a:r>
              <a:rPr lang="en-US" sz="800" b="0" dirty="0" smtClean="0">
                <a:solidFill>
                  <a:schemeClr val="bg2"/>
                </a:solidFill>
                <a:latin typeface="+mn-lt"/>
              </a:rPr>
              <a:t>A total of 2,054 hepatitis B cases were reported among males in 2010.</a:t>
            </a:r>
          </a:p>
          <a:p>
            <a:pPr eaLnBrk="0" hangingPunct="0">
              <a:spcBef>
                <a:spcPts val="0"/>
              </a:spcBef>
              <a:spcAft>
                <a:spcPts val="100"/>
              </a:spcAft>
            </a:pPr>
            <a:r>
              <a:rPr lang="en-US" sz="800" b="0" dirty="0" smtClean="0">
                <a:solidFill>
                  <a:schemeClr val="bg2"/>
                </a:solidFill>
                <a:latin typeface="+mn-lt"/>
                <a:cs typeface="Arial" charset="0"/>
              </a:rPr>
              <a:t>Source</a:t>
            </a:r>
            <a:r>
              <a:rPr lang="en-US" sz="800" b="0" dirty="0">
                <a:solidFill>
                  <a:schemeClr val="bg2"/>
                </a:solidFill>
                <a:latin typeface="+mn-lt"/>
                <a:cs typeface="Arial" charset="0"/>
              </a:rPr>
              <a:t>: National </a:t>
            </a:r>
            <a:r>
              <a:rPr lang="en-US" sz="8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8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3810000" y="5522229"/>
            <a:ext cx="14747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Number of cases</a:t>
            </a:r>
          </a:p>
        </p:txBody>
      </p:sp>
      <p:graphicFrame>
        <p:nvGraphicFramePr>
          <p:cNvPr id="51" name="Chart 50"/>
          <p:cNvGraphicFramePr/>
          <p:nvPr>
            <p:extLst>
              <p:ext uri="{D42A27DB-BD31-4B8C-83A1-F6EECF244321}">
                <p14:modId xmlns:p14="http://schemas.microsoft.com/office/powerpoint/2010/main" val="2197388713"/>
              </p:ext>
            </p:extLst>
          </p:nvPr>
        </p:nvGraphicFramePr>
        <p:xfrm>
          <a:off x="304800" y="1295399"/>
          <a:ext cx="8534400" cy="4226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2F2F2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8478</TotalTime>
  <Words>237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3.6b. Acute hepatitis B reports*,  by risk behavior† — United States, 2010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Peterson, Paul (CDC/OID/NCHHSTP) (CTR)</cp:lastModifiedBy>
  <cp:revision>309</cp:revision>
  <cp:lastPrinted>2012-04-12T21:10:31Z</cp:lastPrinted>
  <dcterms:created xsi:type="dcterms:W3CDTF">2010-03-26T18:21:29Z</dcterms:created>
  <dcterms:modified xsi:type="dcterms:W3CDTF">2012-06-08T14:09:33Z</dcterms:modified>
</cp:coreProperties>
</file>