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0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9043" autoAdjust="0"/>
  </p:normalViewPr>
  <p:slideViewPr>
    <p:cSldViewPr>
      <p:cViewPr varScale="1">
        <p:scale>
          <a:sx n="90" d="100"/>
          <a:sy n="90" d="100"/>
        </p:scale>
        <p:origin x="-5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77"/>
          <c:y val="4.6255506607928945E-2"/>
          <c:w val="0.86396509646822428"/>
          <c:h val="0.7875228664598891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0–19 yrs 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0.61</c:v>
                </c:pt>
                <c:pt idx="1">
                  <c:v>0.46</c:v>
                </c:pt>
                <c:pt idx="2">
                  <c:v>0.34</c:v>
                </c:pt>
                <c:pt idx="3">
                  <c:v>0.26</c:v>
                </c:pt>
                <c:pt idx="4">
                  <c:v>0.18</c:v>
                </c:pt>
                <c:pt idx="5">
                  <c:v>0.15</c:v>
                </c:pt>
                <c:pt idx="6">
                  <c:v>0.09</c:v>
                </c:pt>
                <c:pt idx="7">
                  <c:v>0.1</c:v>
                </c:pt>
                <c:pt idx="8">
                  <c:v>0.09</c:v>
                </c:pt>
                <c:pt idx="9">
                  <c:v>0.06</c:v>
                </c:pt>
                <c:pt idx="10">
                  <c:v>0.06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20–29 yrs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5.13</c:v>
                </c:pt>
                <c:pt idx="1">
                  <c:v>4.78</c:v>
                </c:pt>
                <c:pt idx="2">
                  <c:v>4.8099999999999996</c:v>
                </c:pt>
                <c:pt idx="3">
                  <c:v>4.3</c:v>
                </c:pt>
                <c:pt idx="4">
                  <c:v>3.49</c:v>
                </c:pt>
                <c:pt idx="5">
                  <c:v>2.89</c:v>
                </c:pt>
                <c:pt idx="6">
                  <c:v>2.27</c:v>
                </c:pt>
                <c:pt idx="7">
                  <c:v>2.0499999999999998</c:v>
                </c:pt>
                <c:pt idx="8">
                  <c:v>1.76</c:v>
                </c:pt>
                <c:pt idx="9">
                  <c:v>1.21</c:v>
                </c:pt>
                <c:pt idx="10">
                  <c:v>1.1100000000000001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30–39 yrs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5.58</c:v>
                </c:pt>
                <c:pt idx="1">
                  <c:v>5.32</c:v>
                </c:pt>
                <c:pt idx="2">
                  <c:v>5.52</c:v>
                </c:pt>
                <c:pt idx="3">
                  <c:v>5.1100000000000003</c:v>
                </c:pt>
                <c:pt idx="4">
                  <c:v>4.03</c:v>
                </c:pt>
                <c:pt idx="5">
                  <c:v>3.68</c:v>
                </c:pt>
                <c:pt idx="6">
                  <c:v>3.37</c:v>
                </c:pt>
                <c:pt idx="7">
                  <c:v>3.05</c:v>
                </c:pt>
                <c:pt idx="8">
                  <c:v>2.71</c:v>
                </c:pt>
                <c:pt idx="9">
                  <c:v>2.2799999999999998</c:v>
                </c:pt>
                <c:pt idx="10">
                  <c:v>2.33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40–49 yrs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Sheet1!$E$2:$E$12</c:f>
              <c:numCache>
                <c:formatCode>General</c:formatCode>
                <c:ptCount val="11"/>
                <c:pt idx="0">
                  <c:v>3.98</c:v>
                </c:pt>
                <c:pt idx="1">
                  <c:v>4.22</c:v>
                </c:pt>
                <c:pt idx="2">
                  <c:v>4.28</c:v>
                </c:pt>
                <c:pt idx="3">
                  <c:v>4.33</c:v>
                </c:pt>
                <c:pt idx="4">
                  <c:v>3.45</c:v>
                </c:pt>
                <c:pt idx="5">
                  <c:v>3.13</c:v>
                </c:pt>
                <c:pt idx="6">
                  <c:v>2.81</c:v>
                </c:pt>
                <c:pt idx="7">
                  <c:v>2.75</c:v>
                </c:pt>
                <c:pt idx="8">
                  <c:v>2.56</c:v>
                </c:pt>
                <c:pt idx="9">
                  <c:v>2.19</c:v>
                </c:pt>
                <c:pt idx="10">
                  <c:v>2.02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50–59 yrs 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circle"/>
            <c:size val="9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Sheet1!$F$2:$F$12</c:f>
              <c:numCache>
                <c:formatCode>General</c:formatCode>
                <c:ptCount val="11"/>
                <c:pt idx="0">
                  <c:v>2.4300000000000002</c:v>
                </c:pt>
                <c:pt idx="1">
                  <c:v>2.5299999999999998</c:v>
                </c:pt>
                <c:pt idx="2">
                  <c:v>2.63</c:v>
                </c:pt>
                <c:pt idx="3">
                  <c:v>2.44</c:v>
                </c:pt>
                <c:pt idx="4">
                  <c:v>2.25</c:v>
                </c:pt>
                <c:pt idx="5">
                  <c:v>2.04</c:v>
                </c:pt>
                <c:pt idx="6">
                  <c:v>1.76</c:v>
                </c:pt>
                <c:pt idx="7">
                  <c:v>1.76</c:v>
                </c:pt>
                <c:pt idx="8">
                  <c:v>1.53</c:v>
                </c:pt>
                <c:pt idx="9">
                  <c:v>1.41</c:v>
                </c:pt>
                <c:pt idx="10">
                  <c:v>1.46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≥60 yrs</c:v>
                </c:pt>
              </c:strCache>
            </c:strRef>
          </c:tx>
          <c:spPr>
            <a:ln cap="flat">
              <a:solidFill>
                <a:schemeClr val="tx2"/>
              </a:solidFill>
            </a:ln>
          </c:spPr>
          <c:marker>
            <c:symbol val="plus"/>
            <c:size val="12"/>
            <c:spPr>
              <a:ln>
                <a:solidFill>
                  <a:schemeClr val="tx2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Sheet1!$G$2:$G$12</c:f>
              <c:numCache>
                <c:formatCode>General</c:formatCode>
                <c:ptCount val="11"/>
                <c:pt idx="0">
                  <c:v>1.37</c:v>
                </c:pt>
                <c:pt idx="1">
                  <c:v>1.26</c:v>
                </c:pt>
                <c:pt idx="2">
                  <c:v>1.28</c:v>
                </c:pt>
                <c:pt idx="3">
                  <c:v>1.2</c:v>
                </c:pt>
                <c:pt idx="4">
                  <c:v>1.07</c:v>
                </c:pt>
                <c:pt idx="5">
                  <c:v>0.8</c:v>
                </c:pt>
                <c:pt idx="6">
                  <c:v>0.8</c:v>
                </c:pt>
                <c:pt idx="7">
                  <c:v>0.78</c:v>
                </c:pt>
                <c:pt idx="8">
                  <c:v>0.67</c:v>
                </c:pt>
                <c:pt idx="9">
                  <c:v>0.68</c:v>
                </c:pt>
                <c:pt idx="10">
                  <c:v>0.7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094976"/>
        <c:axId val="170097280"/>
      </c:lineChart>
      <c:catAx>
        <c:axId val="170094976"/>
        <c:scaling>
          <c:orientation val="minMax"/>
        </c:scaling>
        <c:delete val="0"/>
        <c:axPos val="b"/>
        <c:title>
          <c:tx>
            <c:rich>
              <a:bodyPr anchor="b" anchorCtr="1"/>
              <a:lstStyle/>
              <a:p>
                <a:pPr>
                  <a:defRPr b="0">
                    <a:solidFill>
                      <a:schemeClr val="bg2"/>
                    </a:solidFill>
                  </a:defRPr>
                </a:pPr>
                <a:r>
                  <a:rPr lang="en-US" b="0">
                    <a:solidFill>
                      <a:schemeClr val="bg2"/>
                    </a:solidFill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4601035678334322"/>
              <c:y val="0.9259615204349455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 anchor="t" anchorCtr="1"/>
          <a:lstStyle/>
          <a:p>
            <a:pPr>
              <a:defRPr sz="1300" baseline="0">
                <a:solidFill>
                  <a:schemeClr val="bg2"/>
                </a:solidFill>
              </a:defRPr>
            </a:pPr>
            <a:endParaRPr lang="en-US"/>
          </a:p>
        </c:txPr>
        <c:crossAx val="17009728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7009728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>
                    <a:solidFill>
                      <a:schemeClr val="tx1"/>
                    </a:solidFill>
                  </a:defRPr>
                </a:pPr>
                <a:r>
                  <a:rPr lang="en-US" sz="1400" b="0">
                    <a:solidFill>
                      <a:schemeClr val="tx1"/>
                    </a:solidFill>
                  </a:rPr>
                  <a:t>Reported cases/100,000 population                     </a:t>
                </a:r>
              </a:p>
            </c:rich>
          </c:tx>
          <c:layout>
            <c:manualLayout>
              <c:xMode val="edge"/>
              <c:yMode val="edge"/>
              <c:x val="0"/>
              <c:y val="7.9471784776902893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170094976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4937530667499808"/>
          <c:y val="2.3790776152980975E-3"/>
          <c:w val="0.22491386050148146"/>
          <c:h val="0.43367495078740836"/>
        </c:manualLayout>
      </c:layout>
      <c:overlay val="0"/>
      <c:txPr>
        <a:bodyPr/>
        <a:lstStyle/>
        <a:p>
          <a:pPr>
            <a:defRPr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6/8/2012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24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33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Declines were observed in all age groups.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2010, the highest rates were among persons aged 30–39 years (2.33 cases/100,000 population), and the lowest were among adolescents and children aged </a:t>
            </a:r>
            <a:r>
              <a:rPr lang="en-US" sz="1200" u="sng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&lt;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19 years (0.06 cases/100,000 population).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3.2. Incidence of acute hepatitis B,</a:t>
            </a:r>
            <a:b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by age group — United States, 2000–2010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061612"/>
              </p:ext>
            </p:extLst>
          </p:nvPr>
        </p:nvGraphicFramePr>
        <p:xfrm>
          <a:off x="762000" y="1600200"/>
          <a:ext cx="7713785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096000"/>
            <a:ext cx="8305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350463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8472</TotalTime>
  <Words>65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3.2. Incidence of acute hepatitis B,  by age group — United States, 2000–2010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Peterson, Paul (CDC/OID/NCHHSTP) (CTR)</cp:lastModifiedBy>
  <cp:revision>304</cp:revision>
  <cp:lastPrinted>2012-04-12T21:10:31Z</cp:lastPrinted>
  <dcterms:created xsi:type="dcterms:W3CDTF">2010-03-26T18:21:29Z</dcterms:created>
  <dcterms:modified xsi:type="dcterms:W3CDTF">2012-06-08T14:03:33Z</dcterms:modified>
</cp:coreProperties>
</file>