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89" r:id="rId2"/>
    <p:sldId id="290" r:id="rId3"/>
    <p:sldId id="292" r:id="rId4"/>
    <p:sldId id="291" r:id="rId5"/>
    <p:sldId id="288" r:id="rId6"/>
    <p:sldId id="283" r:id="rId7"/>
    <p:sldId id="2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9119" autoAdjust="0"/>
  </p:normalViewPr>
  <p:slideViewPr>
    <p:cSldViewPr>
      <p:cViewPr varScale="1">
        <p:scale>
          <a:sx n="58" d="100"/>
          <a:sy n="58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0720"/>
        <c:axId val="37633024"/>
      </c:lineChart>
      <c:catAx>
        <c:axId val="37630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376330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76330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7630720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08160"/>
        <c:axId val="37710464"/>
      </c:lineChart>
      <c:catAx>
        <c:axId val="37708160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377104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77104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770816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94944"/>
        <c:axId val="37797248"/>
      </c:lineChart>
      <c:catAx>
        <c:axId val="3779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77972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77972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779494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56864"/>
        <c:axId val="78359168"/>
      </c:lineChart>
      <c:catAx>
        <c:axId val="7835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99087420325315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783591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78359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7835686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651</c:v>
                </c:pt>
                <c:pt idx="1">
                  <c:v>1133</c:v>
                </c:pt>
                <c:pt idx="2">
                  <c:v>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6</c:v>
                </c:pt>
                <c:pt idx="3">
                  <c:v>131</c:v>
                </c:pt>
                <c:pt idx="4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1449</c:v>
                </c:pt>
                <c:pt idx="1">
                  <c:v>1125</c:v>
                </c:pt>
                <c:pt idx="2">
                  <c:v>1372</c:v>
                </c:pt>
                <c:pt idx="3">
                  <c:v>1202</c:v>
                </c:pt>
                <c:pt idx="4">
                  <c:v>1241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1891</c:v>
                </c:pt>
                <c:pt idx="1">
                  <c:v>2221</c:v>
                </c:pt>
                <c:pt idx="2">
                  <c:v>1972</c:v>
                </c:pt>
                <c:pt idx="3">
                  <c:v>2017</c:v>
                </c:pt>
                <c:pt idx="4">
                  <c:v>2055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453376"/>
        <c:axId val="78451840"/>
      </c:barChart>
      <c:valAx>
        <c:axId val="78451840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8453376"/>
        <c:crosses val="autoZero"/>
        <c:crossBetween val="between"/>
      </c:valAx>
      <c:catAx>
        <c:axId val="7845337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7845184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198</c:v>
                </c:pt>
                <c:pt idx="1">
                  <c:v>74</c:v>
                </c:pt>
                <c:pt idx="2">
                  <c:v>42</c:v>
                </c:pt>
                <c:pt idx="3">
                  <c:v>265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1053</c:v>
                </c:pt>
                <c:pt idx="1">
                  <c:v>848</c:v>
                </c:pt>
                <c:pt idx="2">
                  <c:v>202</c:v>
                </c:pt>
                <c:pt idx="3">
                  <c:v>683</c:v>
                </c:pt>
                <c:pt idx="4">
                  <c:v>904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2099</c:v>
                </c:pt>
                <c:pt idx="1">
                  <c:v>2428</c:v>
                </c:pt>
                <c:pt idx="2">
                  <c:v>1810</c:v>
                </c:pt>
                <c:pt idx="3">
                  <c:v>2402</c:v>
                </c:pt>
                <c:pt idx="4">
                  <c:v>2428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566912"/>
        <c:axId val="78565376"/>
      </c:barChart>
      <c:valAx>
        <c:axId val="78565376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8566912"/>
        <c:crosses val="autoZero"/>
        <c:crossBetween val="between"/>
      </c:valAx>
      <c:catAx>
        <c:axId val="7856691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7856537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58.3%, from 8,036 in 2000 to 3,350 in 2010.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Declines were observed in all age groups.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highest rates were among persons aged 30–39 years (2.33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(0.06 cases/100,000 population).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B decreased for both males and females from 2000 through 2010. Additionally, the gap in acute hepatitis B incidence rates between males and females narrowed over this period.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rate for males was approximately 1.6 times higher than that for females (1.36 cases and 0.83 cases per 100, 000 population, respectively).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incidence rate of acute hepatitis B was &lt;4.3cases per 100,000 population for all race/ethnic populations from 2002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rate of acute hepatitis B was lowest for APIs and Hispanics (0.6 cases per 100,000 population for each group) and highest for non-Hispanic blacks (1.7 cases per 100,000 population).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3,350 case reports of acute hepatitis B received by CDC during 2010, a total of 1,566 (47%)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1,784 case reports that had complete information, 63.1% (n=1,133) indicated no risk behaviors/exposures for hepatitis B, and 36.9% (n=651)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1,459 case reports that contained information about occupational exposures, 0.7% (n=10)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1,129 case reports that included information about receipt of dialysis or kidney transplant, 0.4%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1,378 case reports that had information about receipt of blood transfusion, 0.4% (n=6)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1,333 case reports that had information about surgery, 9.8% (n=131) reported surgery.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1,251 case reports that had information about injection-drug use, 15.8% (n=198)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922 case reports that had information about sexual contact, 8.0% (n=74) indicated sexual contact with a person with confirmed or suspected hepatitis B infection.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244 case reports from males that included information about sexual preference/practices, 17.2% (n=42) indicated sex with another man.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948 case reports that had information about number of sex partners, 28.0% (n=265) were among persons with ≥2 sex partners.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922 case reports that had information about household contact, 2.0% (n=18)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35721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*Adjusted for underreporting.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/>
            </a:r>
            <a:br>
              <a:rPr lang="en-US" sz="1000" b="0" dirty="0" smtClean="0">
                <a:solidFill>
                  <a:schemeClr val="bg2"/>
                </a:solidFill>
                <a:cs typeface="Arial" charset="0"/>
              </a:rPr>
            </a:b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1612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52595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92198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Distribution of risk 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2010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0734420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3,350 case reports of hepatitis B were received in 2010.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2707393531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3,350 case reports of hepatitis B were received in 2010.  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2,054 hepatitis B cases were reported among males in 2010.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197388713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8469</TotalTime>
  <Words>968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3.1. Reported number of acute hepatitis B cases — United States, 2000–2010</vt:lpstr>
      <vt:lpstr>Figure 3.2. Incidence of acute hepatitis B,  by age group — United States, 2000–2010</vt:lpstr>
      <vt:lpstr>Figure 3.3. Incidence of acute hepatitis B,  by sex — United States, 2000–2010</vt:lpstr>
      <vt:lpstr>Figure 3.4. Incidence of acute hepatitis B, by race/ethnicity — United States, 2000–2010</vt:lpstr>
      <vt:lpstr>Figure 3.5. Distribution of risk behaviors/exposures associated with acute hepatitis B — United States, 2010</vt:lpstr>
      <vt:lpstr>Figure 3.6a. Acute hepatitis B reports*,  by risk exposure† — United States, 2010</vt:lpstr>
      <vt:lpstr>Figure 3.6b. Acute hepatitis B reports*, 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rmk2</cp:lastModifiedBy>
  <cp:revision>302</cp:revision>
  <cp:lastPrinted>2012-04-12T21:10:31Z</cp:lastPrinted>
  <dcterms:created xsi:type="dcterms:W3CDTF">2010-03-26T18:21:29Z</dcterms:created>
  <dcterms:modified xsi:type="dcterms:W3CDTF">2012-05-30T18:14:57Z</dcterms:modified>
</cp:coreProperties>
</file>