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3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18" autoAdjust="0"/>
    <p:restoredTop sz="86650" autoAdjust="0"/>
  </p:normalViewPr>
  <p:slideViewPr>
    <p:cSldViewPr>
      <p:cViewPr varScale="1">
        <p:scale>
          <a:sx n="87" d="100"/>
          <a:sy n="87" d="100"/>
        </p:scale>
        <p:origin x="-8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77"/>
          <c:y val="4.6255506607928945E-2"/>
          <c:w val="0.86396509646822428"/>
          <c:h val="0.7875228664598891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0–19 yrs 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0.11</c:v>
                </c:pt>
                <c:pt idx="1">
                  <c:v>0.08</c:v>
                </c:pt>
                <c:pt idx="2">
                  <c:v>0.08</c:v>
                </c:pt>
                <c:pt idx="3">
                  <c:v>7.0000000000000007E-2</c:v>
                </c:pt>
                <c:pt idx="4">
                  <c:v>0.06</c:v>
                </c:pt>
                <c:pt idx="5">
                  <c:v>0.06</c:v>
                </c:pt>
                <c:pt idx="6">
                  <c:v>0.06</c:v>
                </c:pt>
                <c:pt idx="7">
                  <c:v>0.06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20–29 yrs</c:v>
                </c:pt>
              </c:strCache>
            </c:strRef>
          </c:tx>
          <c:spPr>
            <a:ln>
              <a:solidFill>
                <a:srgbClr val="E4E044"/>
              </a:solidFill>
            </a:ln>
          </c:spPr>
          <c:marker>
            <c:symbol val="star"/>
            <c:size val="11"/>
            <c:spPr>
              <a:noFill/>
              <a:ln>
                <a:solidFill>
                  <a:srgbClr val="E4E044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0.79</c:v>
                </c:pt>
                <c:pt idx="1">
                  <c:v>0.53</c:v>
                </c:pt>
                <c:pt idx="2">
                  <c:v>0.56000000000000005</c:v>
                </c:pt>
                <c:pt idx="3">
                  <c:v>0.5</c:v>
                </c:pt>
                <c:pt idx="4">
                  <c:v>0.4</c:v>
                </c:pt>
                <c:pt idx="5">
                  <c:v>0.4</c:v>
                </c:pt>
                <c:pt idx="6">
                  <c:v>0.52</c:v>
                </c:pt>
                <c:pt idx="7">
                  <c:v>0.54</c:v>
                </c:pt>
                <c:pt idx="8">
                  <c:v>0.62</c:v>
                </c:pt>
                <c:pt idx="9">
                  <c:v>0.66</c:v>
                </c:pt>
                <c:pt idx="10">
                  <c:v>0.75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30–39 yrs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1.7</c:v>
                </c:pt>
                <c:pt idx="1">
                  <c:v>0.97</c:v>
                </c:pt>
                <c:pt idx="2">
                  <c:v>0.77</c:v>
                </c:pt>
                <c:pt idx="3">
                  <c:v>0.5</c:v>
                </c:pt>
                <c:pt idx="4">
                  <c:v>0.4</c:v>
                </c:pt>
                <c:pt idx="5">
                  <c:v>0.44</c:v>
                </c:pt>
                <c:pt idx="6">
                  <c:v>0.45</c:v>
                </c:pt>
                <c:pt idx="7">
                  <c:v>0.48</c:v>
                </c:pt>
                <c:pt idx="8">
                  <c:v>0.46</c:v>
                </c:pt>
                <c:pt idx="9">
                  <c:v>0.49</c:v>
                </c:pt>
                <c:pt idx="10">
                  <c:v>0.6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40–49 yrs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2.83</c:v>
                </c:pt>
                <c:pt idx="1">
                  <c:v>1.5</c:v>
                </c:pt>
                <c:pt idx="2">
                  <c:v>0.92</c:v>
                </c:pt>
                <c:pt idx="3">
                  <c:v>0.6</c:v>
                </c:pt>
                <c:pt idx="4">
                  <c:v>0.51</c:v>
                </c:pt>
                <c:pt idx="5">
                  <c:v>0.39</c:v>
                </c:pt>
                <c:pt idx="6">
                  <c:v>0.42</c:v>
                </c:pt>
                <c:pt idx="7">
                  <c:v>0.49</c:v>
                </c:pt>
                <c:pt idx="8">
                  <c:v>0.45</c:v>
                </c:pt>
                <c:pt idx="9">
                  <c:v>0.43</c:v>
                </c:pt>
                <c:pt idx="10">
                  <c:v>0.33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50–59 yrs 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9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Sheet1!$F$2:$F$12</c:f>
              <c:numCache>
                <c:formatCode>General</c:formatCode>
                <c:ptCount val="11"/>
                <c:pt idx="0">
                  <c:v>1.5</c:v>
                </c:pt>
                <c:pt idx="1">
                  <c:v>0.73</c:v>
                </c:pt>
                <c:pt idx="2">
                  <c:v>0.44</c:v>
                </c:pt>
                <c:pt idx="3">
                  <c:v>0.34</c:v>
                </c:pt>
                <c:pt idx="4">
                  <c:v>0.28000000000000003</c:v>
                </c:pt>
                <c:pt idx="5">
                  <c:v>0.23</c:v>
                </c:pt>
                <c:pt idx="6">
                  <c:v>0.28000000000000003</c:v>
                </c:pt>
                <c:pt idx="7">
                  <c:v>0.31</c:v>
                </c:pt>
                <c:pt idx="8">
                  <c:v>0.35</c:v>
                </c:pt>
                <c:pt idx="9">
                  <c:v>0.22</c:v>
                </c:pt>
                <c:pt idx="10">
                  <c:v>0.25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≥60 yrs</c:v>
                </c:pt>
              </c:strCache>
            </c:strRef>
          </c:tx>
          <c:spPr>
            <a:ln cap="flat">
              <a:solidFill>
                <a:schemeClr val="tx2"/>
              </a:solidFill>
            </a:ln>
          </c:spPr>
          <c:marker>
            <c:symbol val="plus"/>
            <c:size val="12"/>
            <c:spPr>
              <a:ln>
                <a:solidFill>
                  <a:schemeClr val="tx2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Sheet1!$G$2:$G$12</c:f>
              <c:numCache>
                <c:formatCode>General</c:formatCode>
                <c:ptCount val="11"/>
                <c:pt idx="0">
                  <c:v>0.6</c:v>
                </c:pt>
                <c:pt idx="1">
                  <c:v>0.28999999999999998</c:v>
                </c:pt>
                <c:pt idx="2">
                  <c:v>0.14000000000000001</c:v>
                </c:pt>
                <c:pt idx="3">
                  <c:v>0.11</c:v>
                </c:pt>
                <c:pt idx="4">
                  <c:v>0.09</c:v>
                </c:pt>
                <c:pt idx="5">
                  <c:v>7.0000000000000007E-2</c:v>
                </c:pt>
                <c:pt idx="6">
                  <c:v>0.09</c:v>
                </c:pt>
                <c:pt idx="7">
                  <c:v>0.08</c:v>
                </c:pt>
                <c:pt idx="8">
                  <c:v>0.09</c:v>
                </c:pt>
                <c:pt idx="9">
                  <c:v>0.04</c:v>
                </c:pt>
                <c:pt idx="10">
                  <c:v>0.05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7337472"/>
        <c:axId val="177339776"/>
      </c:lineChart>
      <c:catAx>
        <c:axId val="177337472"/>
        <c:scaling>
          <c:orientation val="minMax"/>
        </c:scaling>
        <c:delete val="0"/>
        <c:axPos val="b"/>
        <c:title>
          <c:tx>
            <c:rich>
              <a:bodyPr anchor="b" anchorCtr="1"/>
              <a:lstStyle/>
              <a:p>
                <a:pPr>
                  <a:defRPr b="0">
                    <a:solidFill>
                      <a:schemeClr val="bg2"/>
                    </a:solidFill>
                  </a:defRPr>
                </a:pPr>
                <a:r>
                  <a:rPr lang="en-US" b="0">
                    <a:solidFill>
                      <a:schemeClr val="bg2"/>
                    </a:solidFill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4601035678334322"/>
              <c:y val="0.9259615204349455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 anchor="t" anchorCtr="1"/>
          <a:lstStyle/>
          <a:p>
            <a:pPr>
              <a:defRPr sz="1300" baseline="0">
                <a:solidFill>
                  <a:schemeClr val="bg2"/>
                </a:solidFill>
              </a:defRPr>
            </a:pPr>
            <a:endParaRPr lang="en-US"/>
          </a:p>
        </c:txPr>
        <c:crossAx val="17733977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7733977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>
                    <a:solidFill>
                      <a:schemeClr val="tx1"/>
                    </a:solidFill>
                  </a:defRPr>
                </a:pPr>
                <a:r>
                  <a:rPr lang="en-US" sz="1400" b="0">
                    <a:solidFill>
                      <a:schemeClr val="tx1"/>
                    </a:solidFill>
                  </a:rPr>
                  <a:t>Reported cases/100,000 population                     </a:t>
                </a:r>
              </a:p>
            </c:rich>
          </c:tx>
          <c:layout>
            <c:manualLayout>
              <c:xMode val="edge"/>
              <c:yMode val="edge"/>
              <c:x val="0"/>
              <c:y val="7.9471784776902893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177337472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2138639848236286"/>
          <c:y val="0.10356951122929062"/>
          <c:w val="0.22491386050148146"/>
          <c:h val="0.43367495078740836"/>
        </c:manualLayout>
      </c:layout>
      <c:overlay val="0"/>
      <c:txPr>
        <a:bodyPr/>
        <a:lstStyle/>
        <a:p>
          <a:pPr>
            <a:defRPr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6/8/2012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51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Prior to 2002, incidence rates for acute hepatitis C decreased for all age groups (excluding the 0–19 year age group); rates remained fairly constant from 2002 through 2010.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2010, rates were highest among persons aged 20–29 years (0.75 cases per 100,000 population) and lowest among persons ≥60 years of age (0.05 cases per 100,000 population).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62776" y="304800"/>
            <a:ext cx="82296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4.2. Incidence of acute hepatitis </a:t>
            </a: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C,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/>
            </a:r>
            <a:b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by age group — United States, </a:t>
            </a: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2000–2010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917291"/>
              </p:ext>
            </p:extLst>
          </p:nvPr>
        </p:nvGraphicFramePr>
        <p:xfrm>
          <a:off x="533400" y="1295400"/>
          <a:ext cx="826477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096000"/>
            <a:ext cx="8305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371831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10029</TotalTime>
  <Words>89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4.2. Incidence of acute hepatitis C,  by age group — United States, 2000–2010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310</cp:revision>
  <cp:lastPrinted>2012-04-11T21:44:05Z</cp:lastPrinted>
  <dcterms:created xsi:type="dcterms:W3CDTF">2010-03-26T18:21:29Z</dcterms:created>
  <dcterms:modified xsi:type="dcterms:W3CDTF">2012-06-08T15:21:14Z</dcterms:modified>
</cp:coreProperties>
</file>