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 varScale="1">
        <p:scale>
          <a:sx n="95" d="100"/>
          <a:sy n="95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734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1,550 case reports that contained information about occupational exposures, 0.8% (n=13) indicated employment in a medical, dental, or other field involving contact with human blood.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1,231 case reports that included information about receipt of dialysis or kidney transplant, 0.3% (n=4) reported receipt of dialysis or a kidney transplant.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1,400 case reports that had information about receipt of blood transfusion, 0.5% (n=7) noted receipt of a blood transfusion.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1,407 case reports that had information about surgery, 11.1% (n=156) reported surgery.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1,287 case reports that had information about accidental needle sticks, 4.8% (n=62) involved accidental needle stick/puncture.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1,517 case reports that had information about injection-drug use, 15.8% (n=239) noted use of these drugs.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943 case reports that had information about sexual contact, 7.2% (n=68) indicated sexual contact with a person with confirmed or suspected hepatitis B infection.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943 case reports that had information about household contact, 1.9% (n=18) indicated household contact with someone with confirmed or suspected hepatitis B infection.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893 case reports that had information about number of sex partners, 31.8% (n=284) were among persons with ≥2 sex partners.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224 case reports from males that included information about sexual preference/practices, 18.8% (n=42) indicated sex with another man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2009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3,371 case reports of hepatitis B were received in 2009.  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Risk data not reported.</a:t>
            </a:r>
          </a:p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pSp>
        <p:nvGrpSpPr>
          <p:cNvPr id="1029" name="Group 5"/>
          <p:cNvGrpSpPr>
            <a:grpSpLocks noChangeAspect="1"/>
          </p:cNvGrpSpPr>
          <p:nvPr/>
        </p:nvGrpSpPr>
        <p:grpSpPr bwMode="auto">
          <a:xfrm>
            <a:off x="800098" y="1524003"/>
            <a:ext cx="7962904" cy="4044957"/>
            <a:chOff x="312" y="960"/>
            <a:chExt cx="5016" cy="2548"/>
          </a:xfrm>
        </p:grpSpPr>
        <p:sp>
          <p:nvSpPr>
            <p:cNvPr id="1028" name="AutoShape 4"/>
            <p:cNvSpPr>
              <a:spLocks noChangeAspect="1" noChangeArrowheads="1" noTextEdit="1"/>
            </p:cNvSpPr>
            <p:nvPr/>
          </p:nvSpPr>
          <p:spPr bwMode="auto">
            <a:xfrm>
              <a:off x="480" y="960"/>
              <a:ext cx="4848" cy="2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030" name="Freeform 6"/>
            <p:cNvSpPr>
              <a:spLocks noEditPoints="1"/>
            </p:cNvSpPr>
            <p:nvPr/>
          </p:nvSpPr>
          <p:spPr bwMode="auto">
            <a:xfrm>
              <a:off x="1903" y="1036"/>
              <a:ext cx="3233" cy="213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2134"/>
                </a:cxn>
                <a:cxn ang="0">
                  <a:pos x="0" y="2134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812" y="0"/>
                </a:cxn>
                <a:cxn ang="0">
                  <a:pos x="812" y="2134"/>
                </a:cxn>
                <a:cxn ang="0">
                  <a:pos x="807" y="2134"/>
                </a:cxn>
                <a:cxn ang="0">
                  <a:pos x="807" y="0"/>
                </a:cxn>
                <a:cxn ang="0">
                  <a:pos x="812" y="0"/>
                </a:cxn>
                <a:cxn ang="0">
                  <a:pos x="1619" y="0"/>
                </a:cxn>
                <a:cxn ang="0">
                  <a:pos x="1619" y="2134"/>
                </a:cxn>
                <a:cxn ang="0">
                  <a:pos x="1614" y="2134"/>
                </a:cxn>
                <a:cxn ang="0">
                  <a:pos x="1614" y="0"/>
                </a:cxn>
                <a:cxn ang="0">
                  <a:pos x="1619" y="0"/>
                </a:cxn>
                <a:cxn ang="0">
                  <a:pos x="2426" y="0"/>
                </a:cxn>
                <a:cxn ang="0">
                  <a:pos x="2426" y="2134"/>
                </a:cxn>
                <a:cxn ang="0">
                  <a:pos x="2421" y="2134"/>
                </a:cxn>
                <a:cxn ang="0">
                  <a:pos x="2421" y="0"/>
                </a:cxn>
                <a:cxn ang="0">
                  <a:pos x="2426" y="0"/>
                </a:cxn>
                <a:cxn ang="0">
                  <a:pos x="3233" y="0"/>
                </a:cxn>
                <a:cxn ang="0">
                  <a:pos x="3233" y="2134"/>
                </a:cxn>
                <a:cxn ang="0">
                  <a:pos x="3228" y="2134"/>
                </a:cxn>
                <a:cxn ang="0">
                  <a:pos x="3228" y="0"/>
                </a:cxn>
                <a:cxn ang="0">
                  <a:pos x="3233" y="0"/>
                </a:cxn>
              </a:cxnLst>
              <a:rect l="0" t="0" r="r" b="b"/>
              <a:pathLst>
                <a:path w="3233" h="2134">
                  <a:moveTo>
                    <a:pt x="5" y="0"/>
                  </a:moveTo>
                  <a:lnTo>
                    <a:pt x="5" y="2134"/>
                  </a:lnTo>
                  <a:lnTo>
                    <a:pt x="0" y="2134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812" y="0"/>
                  </a:moveTo>
                  <a:lnTo>
                    <a:pt x="812" y="2134"/>
                  </a:lnTo>
                  <a:lnTo>
                    <a:pt x="807" y="2134"/>
                  </a:lnTo>
                  <a:lnTo>
                    <a:pt x="807" y="0"/>
                  </a:lnTo>
                  <a:lnTo>
                    <a:pt x="812" y="0"/>
                  </a:lnTo>
                  <a:close/>
                  <a:moveTo>
                    <a:pt x="1619" y="0"/>
                  </a:moveTo>
                  <a:lnTo>
                    <a:pt x="1619" y="2134"/>
                  </a:lnTo>
                  <a:lnTo>
                    <a:pt x="1614" y="2134"/>
                  </a:lnTo>
                  <a:lnTo>
                    <a:pt x="1614" y="0"/>
                  </a:lnTo>
                  <a:lnTo>
                    <a:pt x="1619" y="0"/>
                  </a:lnTo>
                  <a:close/>
                  <a:moveTo>
                    <a:pt x="2426" y="0"/>
                  </a:moveTo>
                  <a:lnTo>
                    <a:pt x="2426" y="2134"/>
                  </a:lnTo>
                  <a:lnTo>
                    <a:pt x="2421" y="2134"/>
                  </a:lnTo>
                  <a:lnTo>
                    <a:pt x="2421" y="0"/>
                  </a:lnTo>
                  <a:lnTo>
                    <a:pt x="2426" y="0"/>
                  </a:lnTo>
                  <a:close/>
                  <a:moveTo>
                    <a:pt x="3233" y="0"/>
                  </a:moveTo>
                  <a:lnTo>
                    <a:pt x="3233" y="2134"/>
                  </a:lnTo>
                  <a:lnTo>
                    <a:pt x="3228" y="2134"/>
                  </a:lnTo>
                  <a:lnTo>
                    <a:pt x="3228" y="0"/>
                  </a:lnTo>
                  <a:lnTo>
                    <a:pt x="3233" y="0"/>
                  </a:lnTo>
                  <a:close/>
                </a:path>
              </a:pathLst>
            </a:cu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 noEditPoints="1"/>
            </p:cNvSpPr>
            <p:nvPr/>
          </p:nvSpPr>
          <p:spPr bwMode="auto">
            <a:xfrm>
              <a:off x="1095" y="1071"/>
              <a:ext cx="253" cy="18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26" y="121"/>
                </a:cxn>
                <a:cxn ang="0">
                  <a:pos x="0" y="121"/>
                </a:cxn>
                <a:cxn ang="0">
                  <a:pos x="0" y="0"/>
                </a:cxn>
                <a:cxn ang="0">
                  <a:pos x="0" y="424"/>
                </a:cxn>
                <a:cxn ang="0">
                  <a:pos x="11" y="424"/>
                </a:cxn>
                <a:cxn ang="0">
                  <a:pos x="11" y="550"/>
                </a:cxn>
                <a:cxn ang="0">
                  <a:pos x="0" y="550"/>
                </a:cxn>
                <a:cxn ang="0">
                  <a:pos x="0" y="424"/>
                </a:cxn>
                <a:cxn ang="0">
                  <a:pos x="0" y="853"/>
                </a:cxn>
                <a:cxn ang="0">
                  <a:pos x="16" y="853"/>
                </a:cxn>
                <a:cxn ang="0">
                  <a:pos x="16" y="974"/>
                </a:cxn>
                <a:cxn ang="0">
                  <a:pos x="0" y="974"/>
                </a:cxn>
                <a:cxn ang="0">
                  <a:pos x="0" y="853"/>
                </a:cxn>
                <a:cxn ang="0">
                  <a:pos x="0" y="1282"/>
                </a:cxn>
                <a:cxn ang="0">
                  <a:pos x="253" y="1282"/>
                </a:cxn>
                <a:cxn ang="0">
                  <a:pos x="253" y="1403"/>
                </a:cxn>
                <a:cxn ang="0">
                  <a:pos x="0" y="1403"/>
                </a:cxn>
                <a:cxn ang="0">
                  <a:pos x="0" y="1282"/>
                </a:cxn>
                <a:cxn ang="0">
                  <a:pos x="0" y="1705"/>
                </a:cxn>
                <a:cxn ang="0">
                  <a:pos x="101" y="1705"/>
                </a:cxn>
                <a:cxn ang="0">
                  <a:pos x="101" y="1826"/>
                </a:cxn>
                <a:cxn ang="0">
                  <a:pos x="0" y="1826"/>
                </a:cxn>
                <a:cxn ang="0">
                  <a:pos x="0" y="1705"/>
                </a:cxn>
              </a:cxnLst>
              <a:rect l="0" t="0" r="r" b="b"/>
              <a:pathLst>
                <a:path w="253" h="1826">
                  <a:moveTo>
                    <a:pt x="0" y="0"/>
                  </a:moveTo>
                  <a:lnTo>
                    <a:pt x="26" y="0"/>
                  </a:lnTo>
                  <a:lnTo>
                    <a:pt x="26" y="121"/>
                  </a:lnTo>
                  <a:lnTo>
                    <a:pt x="0" y="121"/>
                  </a:lnTo>
                  <a:lnTo>
                    <a:pt x="0" y="0"/>
                  </a:lnTo>
                  <a:close/>
                  <a:moveTo>
                    <a:pt x="0" y="424"/>
                  </a:moveTo>
                  <a:lnTo>
                    <a:pt x="11" y="424"/>
                  </a:lnTo>
                  <a:lnTo>
                    <a:pt x="11" y="550"/>
                  </a:lnTo>
                  <a:lnTo>
                    <a:pt x="0" y="550"/>
                  </a:lnTo>
                  <a:lnTo>
                    <a:pt x="0" y="424"/>
                  </a:lnTo>
                  <a:close/>
                  <a:moveTo>
                    <a:pt x="0" y="853"/>
                  </a:moveTo>
                  <a:lnTo>
                    <a:pt x="16" y="853"/>
                  </a:lnTo>
                  <a:lnTo>
                    <a:pt x="16" y="974"/>
                  </a:lnTo>
                  <a:lnTo>
                    <a:pt x="0" y="974"/>
                  </a:lnTo>
                  <a:lnTo>
                    <a:pt x="0" y="853"/>
                  </a:lnTo>
                  <a:close/>
                  <a:moveTo>
                    <a:pt x="0" y="1282"/>
                  </a:moveTo>
                  <a:lnTo>
                    <a:pt x="253" y="1282"/>
                  </a:lnTo>
                  <a:lnTo>
                    <a:pt x="253" y="1403"/>
                  </a:lnTo>
                  <a:lnTo>
                    <a:pt x="0" y="1403"/>
                  </a:lnTo>
                  <a:lnTo>
                    <a:pt x="0" y="1282"/>
                  </a:lnTo>
                  <a:close/>
                  <a:moveTo>
                    <a:pt x="0" y="1705"/>
                  </a:moveTo>
                  <a:lnTo>
                    <a:pt x="101" y="1705"/>
                  </a:lnTo>
                  <a:lnTo>
                    <a:pt x="101" y="1826"/>
                  </a:lnTo>
                  <a:lnTo>
                    <a:pt x="0" y="1826"/>
                  </a:lnTo>
                  <a:lnTo>
                    <a:pt x="0" y="1705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 noEditPoints="1"/>
            </p:cNvSpPr>
            <p:nvPr/>
          </p:nvSpPr>
          <p:spPr bwMode="auto">
            <a:xfrm>
              <a:off x="1095" y="1192"/>
              <a:ext cx="2482" cy="18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82" y="0"/>
                </a:cxn>
                <a:cxn ang="0">
                  <a:pos x="2482" y="121"/>
                </a:cxn>
                <a:cxn ang="0">
                  <a:pos x="0" y="121"/>
                </a:cxn>
                <a:cxn ang="0">
                  <a:pos x="0" y="0"/>
                </a:cxn>
                <a:cxn ang="0">
                  <a:pos x="0" y="429"/>
                </a:cxn>
                <a:cxn ang="0">
                  <a:pos x="1983" y="429"/>
                </a:cxn>
                <a:cxn ang="0">
                  <a:pos x="1983" y="550"/>
                </a:cxn>
                <a:cxn ang="0">
                  <a:pos x="0" y="550"/>
                </a:cxn>
                <a:cxn ang="0">
                  <a:pos x="0" y="429"/>
                </a:cxn>
                <a:cxn ang="0">
                  <a:pos x="0" y="853"/>
                </a:cxn>
                <a:cxn ang="0">
                  <a:pos x="2250" y="853"/>
                </a:cxn>
                <a:cxn ang="0">
                  <a:pos x="2250" y="974"/>
                </a:cxn>
                <a:cxn ang="0">
                  <a:pos x="0" y="974"/>
                </a:cxn>
                <a:cxn ang="0">
                  <a:pos x="0" y="853"/>
                </a:cxn>
                <a:cxn ang="0">
                  <a:pos x="0" y="1282"/>
                </a:cxn>
                <a:cxn ang="0">
                  <a:pos x="2023" y="1282"/>
                </a:cxn>
                <a:cxn ang="0">
                  <a:pos x="2023" y="1403"/>
                </a:cxn>
                <a:cxn ang="0">
                  <a:pos x="0" y="1403"/>
                </a:cxn>
                <a:cxn ang="0">
                  <a:pos x="0" y="1282"/>
                </a:cxn>
                <a:cxn ang="0">
                  <a:pos x="0" y="1705"/>
                </a:cxn>
                <a:cxn ang="0">
                  <a:pos x="1978" y="1705"/>
                </a:cxn>
                <a:cxn ang="0">
                  <a:pos x="1978" y="1832"/>
                </a:cxn>
                <a:cxn ang="0">
                  <a:pos x="0" y="1832"/>
                </a:cxn>
                <a:cxn ang="0">
                  <a:pos x="0" y="1705"/>
                </a:cxn>
              </a:cxnLst>
              <a:rect l="0" t="0" r="r" b="b"/>
              <a:pathLst>
                <a:path w="2482" h="1832">
                  <a:moveTo>
                    <a:pt x="0" y="0"/>
                  </a:moveTo>
                  <a:lnTo>
                    <a:pt x="2482" y="0"/>
                  </a:lnTo>
                  <a:lnTo>
                    <a:pt x="2482" y="121"/>
                  </a:lnTo>
                  <a:lnTo>
                    <a:pt x="0" y="121"/>
                  </a:lnTo>
                  <a:lnTo>
                    <a:pt x="0" y="0"/>
                  </a:lnTo>
                  <a:close/>
                  <a:moveTo>
                    <a:pt x="0" y="429"/>
                  </a:moveTo>
                  <a:lnTo>
                    <a:pt x="1983" y="429"/>
                  </a:lnTo>
                  <a:lnTo>
                    <a:pt x="1983" y="550"/>
                  </a:lnTo>
                  <a:lnTo>
                    <a:pt x="0" y="550"/>
                  </a:lnTo>
                  <a:lnTo>
                    <a:pt x="0" y="429"/>
                  </a:lnTo>
                  <a:close/>
                  <a:moveTo>
                    <a:pt x="0" y="853"/>
                  </a:moveTo>
                  <a:lnTo>
                    <a:pt x="2250" y="853"/>
                  </a:lnTo>
                  <a:lnTo>
                    <a:pt x="2250" y="974"/>
                  </a:lnTo>
                  <a:lnTo>
                    <a:pt x="0" y="974"/>
                  </a:lnTo>
                  <a:lnTo>
                    <a:pt x="0" y="853"/>
                  </a:lnTo>
                  <a:close/>
                  <a:moveTo>
                    <a:pt x="0" y="1282"/>
                  </a:moveTo>
                  <a:lnTo>
                    <a:pt x="2023" y="1282"/>
                  </a:lnTo>
                  <a:lnTo>
                    <a:pt x="2023" y="1403"/>
                  </a:lnTo>
                  <a:lnTo>
                    <a:pt x="0" y="1403"/>
                  </a:lnTo>
                  <a:lnTo>
                    <a:pt x="0" y="1282"/>
                  </a:lnTo>
                  <a:close/>
                  <a:moveTo>
                    <a:pt x="0" y="1705"/>
                  </a:moveTo>
                  <a:lnTo>
                    <a:pt x="1978" y="1705"/>
                  </a:lnTo>
                  <a:lnTo>
                    <a:pt x="1978" y="1832"/>
                  </a:lnTo>
                  <a:lnTo>
                    <a:pt x="0" y="1832"/>
                  </a:lnTo>
                  <a:lnTo>
                    <a:pt x="0" y="1705"/>
                  </a:lnTo>
                  <a:close/>
                </a:path>
              </a:pathLst>
            </a:custGeom>
            <a:solidFill>
              <a:srgbClr val="C050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 noEditPoints="1"/>
            </p:cNvSpPr>
            <p:nvPr/>
          </p:nvSpPr>
          <p:spPr bwMode="auto">
            <a:xfrm>
              <a:off x="1095" y="1313"/>
              <a:ext cx="3456" cy="18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42" y="0"/>
                </a:cxn>
                <a:cxn ang="0">
                  <a:pos x="2942" y="121"/>
                </a:cxn>
                <a:cxn ang="0">
                  <a:pos x="0" y="121"/>
                </a:cxn>
                <a:cxn ang="0">
                  <a:pos x="0" y="0"/>
                </a:cxn>
                <a:cxn ang="0">
                  <a:pos x="0" y="429"/>
                </a:cxn>
                <a:cxn ang="0">
                  <a:pos x="3456" y="429"/>
                </a:cxn>
                <a:cxn ang="0">
                  <a:pos x="3456" y="550"/>
                </a:cxn>
                <a:cxn ang="0">
                  <a:pos x="0" y="550"/>
                </a:cxn>
                <a:cxn ang="0">
                  <a:pos x="0" y="429"/>
                </a:cxn>
                <a:cxn ang="0">
                  <a:pos x="0" y="853"/>
                </a:cxn>
                <a:cxn ang="0">
                  <a:pos x="3184" y="853"/>
                </a:cxn>
                <a:cxn ang="0">
                  <a:pos x="3184" y="974"/>
                </a:cxn>
                <a:cxn ang="0">
                  <a:pos x="0" y="974"/>
                </a:cxn>
                <a:cxn ang="0">
                  <a:pos x="0" y="853"/>
                </a:cxn>
                <a:cxn ang="0">
                  <a:pos x="0" y="1282"/>
                </a:cxn>
                <a:cxn ang="0">
                  <a:pos x="3174" y="1282"/>
                </a:cxn>
                <a:cxn ang="0">
                  <a:pos x="3174" y="1403"/>
                </a:cxn>
                <a:cxn ang="0">
                  <a:pos x="0" y="1403"/>
                </a:cxn>
                <a:cxn ang="0">
                  <a:pos x="0" y="1282"/>
                </a:cxn>
                <a:cxn ang="0">
                  <a:pos x="0" y="1711"/>
                </a:cxn>
                <a:cxn ang="0">
                  <a:pos x="3365" y="1711"/>
                </a:cxn>
                <a:cxn ang="0">
                  <a:pos x="3365" y="1832"/>
                </a:cxn>
                <a:cxn ang="0">
                  <a:pos x="0" y="1832"/>
                </a:cxn>
                <a:cxn ang="0">
                  <a:pos x="0" y="1711"/>
                </a:cxn>
              </a:cxnLst>
              <a:rect l="0" t="0" r="r" b="b"/>
              <a:pathLst>
                <a:path w="3456" h="1832">
                  <a:moveTo>
                    <a:pt x="0" y="0"/>
                  </a:moveTo>
                  <a:lnTo>
                    <a:pt x="2942" y="0"/>
                  </a:lnTo>
                  <a:lnTo>
                    <a:pt x="2942" y="121"/>
                  </a:lnTo>
                  <a:lnTo>
                    <a:pt x="0" y="121"/>
                  </a:lnTo>
                  <a:lnTo>
                    <a:pt x="0" y="0"/>
                  </a:lnTo>
                  <a:close/>
                  <a:moveTo>
                    <a:pt x="0" y="429"/>
                  </a:moveTo>
                  <a:lnTo>
                    <a:pt x="3456" y="429"/>
                  </a:lnTo>
                  <a:lnTo>
                    <a:pt x="3456" y="550"/>
                  </a:lnTo>
                  <a:lnTo>
                    <a:pt x="0" y="550"/>
                  </a:lnTo>
                  <a:lnTo>
                    <a:pt x="0" y="429"/>
                  </a:lnTo>
                  <a:close/>
                  <a:moveTo>
                    <a:pt x="0" y="853"/>
                  </a:moveTo>
                  <a:lnTo>
                    <a:pt x="3184" y="853"/>
                  </a:lnTo>
                  <a:lnTo>
                    <a:pt x="3184" y="974"/>
                  </a:lnTo>
                  <a:lnTo>
                    <a:pt x="0" y="974"/>
                  </a:lnTo>
                  <a:lnTo>
                    <a:pt x="0" y="853"/>
                  </a:lnTo>
                  <a:close/>
                  <a:moveTo>
                    <a:pt x="0" y="1282"/>
                  </a:moveTo>
                  <a:lnTo>
                    <a:pt x="3174" y="1282"/>
                  </a:lnTo>
                  <a:lnTo>
                    <a:pt x="3174" y="1403"/>
                  </a:lnTo>
                  <a:lnTo>
                    <a:pt x="0" y="1403"/>
                  </a:lnTo>
                  <a:lnTo>
                    <a:pt x="0" y="1282"/>
                  </a:lnTo>
                  <a:close/>
                  <a:moveTo>
                    <a:pt x="0" y="1711"/>
                  </a:moveTo>
                  <a:lnTo>
                    <a:pt x="3365" y="1711"/>
                  </a:lnTo>
                  <a:lnTo>
                    <a:pt x="3365" y="1832"/>
                  </a:lnTo>
                  <a:lnTo>
                    <a:pt x="0" y="1832"/>
                  </a:lnTo>
                  <a:lnTo>
                    <a:pt x="0" y="1711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1090" y="1041"/>
              <a:ext cx="11" cy="2134"/>
            </a:xfrm>
            <a:prstGeom prst="rect">
              <a:avLst/>
            </a:pr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 noEditPoints="1"/>
            </p:cNvSpPr>
            <p:nvPr/>
          </p:nvSpPr>
          <p:spPr bwMode="auto">
            <a:xfrm>
              <a:off x="1065" y="1036"/>
              <a:ext cx="61" cy="2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1" y="0"/>
                </a:cxn>
                <a:cxn ang="0">
                  <a:pos x="61" y="10"/>
                </a:cxn>
                <a:cxn ang="0">
                  <a:pos x="0" y="10"/>
                </a:cxn>
                <a:cxn ang="0">
                  <a:pos x="0" y="0"/>
                </a:cxn>
                <a:cxn ang="0">
                  <a:pos x="0" y="424"/>
                </a:cxn>
                <a:cxn ang="0">
                  <a:pos x="61" y="424"/>
                </a:cxn>
                <a:cxn ang="0">
                  <a:pos x="61" y="434"/>
                </a:cxn>
                <a:cxn ang="0">
                  <a:pos x="0" y="434"/>
                </a:cxn>
                <a:cxn ang="0">
                  <a:pos x="0" y="424"/>
                </a:cxn>
                <a:cxn ang="0">
                  <a:pos x="0" y="852"/>
                </a:cxn>
                <a:cxn ang="0">
                  <a:pos x="61" y="852"/>
                </a:cxn>
                <a:cxn ang="0">
                  <a:pos x="61" y="862"/>
                </a:cxn>
                <a:cxn ang="0">
                  <a:pos x="0" y="862"/>
                </a:cxn>
                <a:cxn ang="0">
                  <a:pos x="0" y="852"/>
                </a:cxn>
                <a:cxn ang="0">
                  <a:pos x="0" y="1281"/>
                </a:cxn>
                <a:cxn ang="0">
                  <a:pos x="61" y="1281"/>
                </a:cxn>
                <a:cxn ang="0">
                  <a:pos x="61" y="1291"/>
                </a:cxn>
                <a:cxn ang="0">
                  <a:pos x="0" y="1291"/>
                </a:cxn>
                <a:cxn ang="0">
                  <a:pos x="0" y="1281"/>
                </a:cxn>
                <a:cxn ang="0">
                  <a:pos x="0" y="1705"/>
                </a:cxn>
                <a:cxn ang="0">
                  <a:pos x="61" y="1705"/>
                </a:cxn>
                <a:cxn ang="0">
                  <a:pos x="61" y="1715"/>
                </a:cxn>
                <a:cxn ang="0">
                  <a:pos x="0" y="1715"/>
                </a:cxn>
                <a:cxn ang="0">
                  <a:pos x="0" y="1705"/>
                </a:cxn>
                <a:cxn ang="0">
                  <a:pos x="0" y="2134"/>
                </a:cxn>
                <a:cxn ang="0">
                  <a:pos x="61" y="2134"/>
                </a:cxn>
                <a:cxn ang="0">
                  <a:pos x="61" y="2144"/>
                </a:cxn>
                <a:cxn ang="0">
                  <a:pos x="0" y="2144"/>
                </a:cxn>
                <a:cxn ang="0">
                  <a:pos x="0" y="2134"/>
                </a:cxn>
              </a:cxnLst>
              <a:rect l="0" t="0" r="r" b="b"/>
              <a:pathLst>
                <a:path w="61" h="2144">
                  <a:moveTo>
                    <a:pt x="0" y="0"/>
                  </a:moveTo>
                  <a:lnTo>
                    <a:pt x="61" y="0"/>
                  </a:lnTo>
                  <a:lnTo>
                    <a:pt x="61" y="10"/>
                  </a:lnTo>
                  <a:lnTo>
                    <a:pt x="0" y="10"/>
                  </a:lnTo>
                  <a:lnTo>
                    <a:pt x="0" y="0"/>
                  </a:lnTo>
                  <a:close/>
                  <a:moveTo>
                    <a:pt x="0" y="424"/>
                  </a:moveTo>
                  <a:lnTo>
                    <a:pt x="61" y="424"/>
                  </a:lnTo>
                  <a:lnTo>
                    <a:pt x="61" y="434"/>
                  </a:lnTo>
                  <a:lnTo>
                    <a:pt x="0" y="434"/>
                  </a:lnTo>
                  <a:lnTo>
                    <a:pt x="0" y="424"/>
                  </a:lnTo>
                  <a:close/>
                  <a:moveTo>
                    <a:pt x="0" y="852"/>
                  </a:moveTo>
                  <a:lnTo>
                    <a:pt x="61" y="852"/>
                  </a:lnTo>
                  <a:lnTo>
                    <a:pt x="61" y="862"/>
                  </a:lnTo>
                  <a:lnTo>
                    <a:pt x="0" y="862"/>
                  </a:lnTo>
                  <a:lnTo>
                    <a:pt x="0" y="852"/>
                  </a:lnTo>
                  <a:close/>
                  <a:moveTo>
                    <a:pt x="0" y="1281"/>
                  </a:moveTo>
                  <a:lnTo>
                    <a:pt x="61" y="1281"/>
                  </a:lnTo>
                  <a:lnTo>
                    <a:pt x="61" y="1291"/>
                  </a:lnTo>
                  <a:lnTo>
                    <a:pt x="0" y="1291"/>
                  </a:lnTo>
                  <a:lnTo>
                    <a:pt x="0" y="1281"/>
                  </a:lnTo>
                  <a:close/>
                  <a:moveTo>
                    <a:pt x="0" y="1705"/>
                  </a:moveTo>
                  <a:lnTo>
                    <a:pt x="61" y="1705"/>
                  </a:lnTo>
                  <a:lnTo>
                    <a:pt x="61" y="1715"/>
                  </a:lnTo>
                  <a:lnTo>
                    <a:pt x="0" y="1715"/>
                  </a:lnTo>
                  <a:lnTo>
                    <a:pt x="0" y="1705"/>
                  </a:lnTo>
                  <a:close/>
                  <a:moveTo>
                    <a:pt x="0" y="2134"/>
                  </a:moveTo>
                  <a:lnTo>
                    <a:pt x="61" y="2134"/>
                  </a:lnTo>
                  <a:lnTo>
                    <a:pt x="61" y="2144"/>
                  </a:lnTo>
                  <a:lnTo>
                    <a:pt x="0" y="2144"/>
                  </a:lnTo>
                  <a:lnTo>
                    <a:pt x="0" y="2134"/>
                  </a:lnTo>
                  <a:close/>
                </a:path>
              </a:pathLst>
            </a:cu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1095" y="1036"/>
              <a:ext cx="4036" cy="5"/>
            </a:xfrm>
            <a:prstGeom prst="rect">
              <a:avLst/>
            </a:prstGeom>
            <a:solidFill>
              <a:srgbClr val="F9F9F9"/>
            </a:solidFill>
            <a:ln w="7938">
              <a:solidFill>
                <a:srgbClr val="F9F9F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1141" y="1056"/>
              <a:ext cx="14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13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1136" y="1485"/>
              <a:ext cx="7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4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1136" y="1909"/>
              <a:ext cx="7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7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1369" y="2337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156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1243" y="2766"/>
              <a:ext cx="19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</a:rPr>
                <a:t>62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3618" y="1177"/>
              <a:ext cx="3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1,537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3118" y="1606"/>
              <a:ext cx="3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1,227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3386" y="2035"/>
              <a:ext cx="3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1,393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3159" y="2459"/>
              <a:ext cx="3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1,251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3118" y="2887"/>
              <a:ext cx="3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1,225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2447" y="1303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1821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2705" y="1727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2140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2569" y="2156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1971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2558" y="2580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1964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2659" y="3009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+mn-lt"/>
                </a:rPr>
                <a:t>2084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352" y="1192"/>
              <a:ext cx="65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Occupation</a:t>
              </a: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562" y="1560"/>
              <a:ext cx="44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Dialysis</a:t>
              </a:r>
            </a:p>
          </p:txBody>
        </p:sp>
        <p:sp>
          <p:nvSpPr>
            <p:cNvPr id="1054" name="Rectangle 30"/>
            <p:cNvSpPr>
              <a:spLocks noChangeArrowheads="1"/>
            </p:cNvSpPr>
            <p:nvPr/>
          </p:nvSpPr>
          <p:spPr bwMode="auto">
            <a:xfrm>
              <a:off x="618" y="1705"/>
              <a:ext cx="38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patient</a:t>
              </a:r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336" y="1984"/>
              <a:ext cx="67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Transfusion</a:t>
              </a:r>
            </a:p>
          </p:txBody>
        </p:sp>
        <p:sp>
          <p:nvSpPr>
            <p:cNvPr id="1056" name="Rectangle 32"/>
            <p:cNvSpPr>
              <a:spLocks noChangeArrowheads="1"/>
            </p:cNvSpPr>
            <p:nvPr/>
          </p:nvSpPr>
          <p:spPr bwMode="auto">
            <a:xfrm>
              <a:off x="518" y="2112"/>
              <a:ext cx="48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recipient</a:t>
              </a:r>
            </a:p>
          </p:txBody>
        </p:sp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553" y="2468"/>
              <a:ext cx="45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Surgery</a:t>
              </a:r>
            </a:p>
          </p:txBody>
        </p:sp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312" y="2897"/>
              <a:ext cx="4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Needle</a:t>
              </a:r>
            </a:p>
          </p:txBody>
        </p:sp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747" y="2897"/>
              <a:ext cx="25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stick</a:t>
              </a:r>
            </a:p>
          </p:txBody>
        </p:sp>
        <p:sp>
          <p:nvSpPr>
            <p:cNvPr id="1060" name="Rectangle 36"/>
            <p:cNvSpPr>
              <a:spLocks noChangeArrowheads="1"/>
            </p:cNvSpPr>
            <p:nvPr/>
          </p:nvSpPr>
          <p:spPr bwMode="auto">
            <a:xfrm>
              <a:off x="1065" y="3264"/>
              <a:ext cx="7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0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1812" y="3264"/>
              <a:ext cx="21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500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62" name="Rectangle 38"/>
            <p:cNvSpPr>
              <a:spLocks noChangeArrowheads="1"/>
            </p:cNvSpPr>
            <p:nvPr/>
          </p:nvSpPr>
          <p:spPr bwMode="auto">
            <a:xfrm>
              <a:off x="2589" y="3264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1000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3396" y="3264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1500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64" name="Rectangle 40"/>
            <p:cNvSpPr>
              <a:spLocks noChangeArrowheads="1"/>
            </p:cNvSpPr>
            <p:nvPr/>
          </p:nvSpPr>
          <p:spPr bwMode="auto">
            <a:xfrm>
              <a:off x="4203" y="3264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2000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65" name="Rectangle 41"/>
            <p:cNvSpPr>
              <a:spLocks noChangeArrowheads="1"/>
            </p:cNvSpPr>
            <p:nvPr/>
          </p:nvSpPr>
          <p:spPr bwMode="auto">
            <a:xfrm>
              <a:off x="5010" y="3264"/>
              <a:ext cx="28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2500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66" name="Rectangle 42"/>
            <p:cNvSpPr>
              <a:spLocks noChangeArrowheads="1"/>
            </p:cNvSpPr>
            <p:nvPr/>
          </p:nvSpPr>
          <p:spPr bwMode="auto">
            <a:xfrm>
              <a:off x="4512" y="2030"/>
              <a:ext cx="66" cy="65"/>
            </a:xfrm>
            <a:prstGeom prst="rect">
              <a:avLst/>
            </a:prstGeom>
            <a:solidFill>
              <a:srgbClr val="4F81B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067" name="Rectangle 43"/>
            <p:cNvSpPr>
              <a:spLocks noChangeArrowheads="1"/>
            </p:cNvSpPr>
            <p:nvPr/>
          </p:nvSpPr>
          <p:spPr bwMode="auto">
            <a:xfrm>
              <a:off x="4608" y="1979"/>
              <a:ext cx="21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Yes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68" name="Rectangle 44"/>
            <p:cNvSpPr>
              <a:spLocks noChangeArrowheads="1"/>
            </p:cNvSpPr>
            <p:nvPr/>
          </p:nvSpPr>
          <p:spPr bwMode="auto">
            <a:xfrm>
              <a:off x="4512" y="2277"/>
              <a:ext cx="66" cy="65"/>
            </a:xfrm>
            <a:prstGeom prst="rect">
              <a:avLst/>
            </a:prstGeom>
            <a:solidFill>
              <a:srgbClr val="C0504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069" name="Rectangle 45"/>
            <p:cNvSpPr>
              <a:spLocks noChangeArrowheads="1"/>
            </p:cNvSpPr>
            <p:nvPr/>
          </p:nvSpPr>
          <p:spPr bwMode="auto">
            <a:xfrm>
              <a:off x="4608" y="2232"/>
              <a:ext cx="16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No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70" name="Rectangle 46"/>
            <p:cNvSpPr>
              <a:spLocks noChangeArrowheads="1"/>
            </p:cNvSpPr>
            <p:nvPr/>
          </p:nvSpPr>
          <p:spPr bwMode="auto">
            <a:xfrm>
              <a:off x="4512" y="2524"/>
              <a:ext cx="66" cy="6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071" name="Rectangle 47"/>
            <p:cNvSpPr>
              <a:spLocks noChangeArrowheads="1"/>
            </p:cNvSpPr>
            <p:nvPr/>
          </p:nvSpPr>
          <p:spPr bwMode="auto">
            <a:xfrm>
              <a:off x="4608" y="2479"/>
              <a:ext cx="4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+mn-lt"/>
                </a:rPr>
                <a:t>Missing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72" name="Rectangle 48"/>
            <p:cNvSpPr>
              <a:spLocks noChangeArrowheads="1"/>
            </p:cNvSpPr>
            <p:nvPr/>
          </p:nvSpPr>
          <p:spPr bwMode="auto">
            <a:xfrm>
              <a:off x="5040" y="2479"/>
              <a:ext cx="44" cy="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3000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itchFamily="34" charset="0"/>
                </a:rPr>
                <a:t>§</a:t>
              </a:r>
              <a:endPara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Myriad Pro" pitchFamily="34" charset="0"/>
              </a:endParaRPr>
            </a:p>
          </p:txBody>
        </p:sp>
      </p:grp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4545037" y="54687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7125</TotalTime>
  <Words>385</Words>
  <Application>Microsoft Office PowerPoint</Application>
  <PresentationFormat>On-screen Show (4:3)</PresentationFormat>
  <Paragraphs>50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3.6a. Acute hepatitis B reports*,  by risk exposure† — United States, 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292</cp:revision>
  <dcterms:created xsi:type="dcterms:W3CDTF">2010-03-26T18:21:29Z</dcterms:created>
  <dcterms:modified xsi:type="dcterms:W3CDTF">2011-08-31T18:01:11Z</dcterms:modified>
</cp:coreProperties>
</file>