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A3"/>
    <a:srgbClr val="000000"/>
    <a:srgbClr val="9E5ECE"/>
    <a:srgbClr val="488DB8"/>
    <a:srgbClr val="022C5E"/>
    <a:srgbClr val="FFFF99"/>
    <a:srgbClr val="5AA545"/>
    <a:srgbClr val="06C6A6"/>
    <a:srgbClr val="6BE2EF"/>
    <a:srgbClr val="E4E0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1" autoAdjust="0"/>
    <p:restoredTop sz="86456" autoAdjust="0"/>
  </p:normalViewPr>
  <p:slideViewPr>
    <p:cSldViewPr>
      <p:cViewPr varScale="1">
        <p:scale>
          <a:sx n="80" d="100"/>
          <a:sy n="80" d="100"/>
        </p:scale>
        <p:origin x="-10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722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8/31/2011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2–6 weeks prior to onset of symptoms.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788 case reports that contained information about contact, 5.6% (n=44) involved persons who had sexual or household contact with a person confirmed or suspected of having hepatitis A.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1,063 case reports that included information about employment or attendance at a nursery, day-care center, or preschool, 2.9% (n=31) involved persons who worked at or attended a nursery, day-care center, or preschool.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911 case reports that included information about household contact with an employee of or a child attending a nursery, day-care center, or preschool, 4.9% (n=45) indicated such contact.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825 case reports that had information about linkage to an outbreak, 8.2% (n=68) indicated exposure that may have been linked to a common-source foodborne or waterborne outbreak.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788 case reports that included information about additional contact (i.e., other than household or sexual contact) with someone confirmed or suspected of having hepatitis A, 2.0% (n=16) of persons reported such contact.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794 case reports that had information about travel, 15.0% (n= 119) involved persons who had traveled outside the United States or Canada.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813 case reports that included information about injection-drug use, 1.1% (n=9) indicated use of these drugs.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Of the 69 case reports from males that included information about sexual preference/practices, 8.7% (n=6) indicated sex with another 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man.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630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2.6a.  Acute hepatitis A reports*,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risk exposure</a:t>
            </a:r>
            <a:r>
              <a:rPr lang="en-US" sz="2800" b="1" baseline="30000" dirty="0" smtClean="0">
                <a:ln w="11430"/>
                <a:latin typeface="+mn-lt"/>
                <a:cs typeface="Arial" pitchFamily="34" charset="0"/>
              </a:rPr>
              <a:t>†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 — United States, 2009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5791200"/>
            <a:ext cx="502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1,987 case reports of hepatitis A were received in 2009. 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baseline="30000" dirty="0" smtClean="0">
                <a:solidFill>
                  <a:schemeClr val="bg2"/>
                </a:solidFill>
                <a:latin typeface="Myriad Pro" pitchFamily="34" charset="0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exposure may be indicated on each case report.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No risk data reported.</a:t>
            </a:r>
          </a:p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</p:txBody>
      </p:sp>
      <p:sp>
        <p:nvSpPr>
          <p:cNvPr id="1028" name="AutoShape 4"/>
          <p:cNvSpPr>
            <a:spLocks noChangeAspect="1" noChangeArrowheads="1" noTextEdit="1"/>
          </p:cNvSpPr>
          <p:nvPr/>
        </p:nvSpPr>
        <p:spPr bwMode="auto">
          <a:xfrm>
            <a:off x="762000" y="1524000"/>
            <a:ext cx="76200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30" name="Freeform 6"/>
          <p:cNvSpPr>
            <a:spLocks noEditPoints="1"/>
          </p:cNvSpPr>
          <p:nvPr/>
        </p:nvSpPr>
        <p:spPr bwMode="auto">
          <a:xfrm>
            <a:off x="3489325" y="1643063"/>
            <a:ext cx="3568700" cy="3606800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5" y="2272"/>
              </a:cxn>
              <a:cxn ang="0">
                <a:pos x="0" y="2272"/>
              </a:cxn>
              <a:cxn ang="0">
                <a:pos x="0" y="0"/>
              </a:cxn>
              <a:cxn ang="0">
                <a:pos x="5" y="0"/>
              </a:cxn>
              <a:cxn ang="0">
                <a:pos x="455" y="0"/>
              </a:cxn>
              <a:cxn ang="0">
                <a:pos x="455" y="2272"/>
              </a:cxn>
              <a:cxn ang="0">
                <a:pos x="450" y="2272"/>
              </a:cxn>
              <a:cxn ang="0">
                <a:pos x="450" y="0"/>
              </a:cxn>
              <a:cxn ang="0">
                <a:pos x="455" y="0"/>
              </a:cxn>
              <a:cxn ang="0">
                <a:pos x="904" y="0"/>
              </a:cxn>
              <a:cxn ang="0">
                <a:pos x="904" y="2272"/>
              </a:cxn>
              <a:cxn ang="0">
                <a:pos x="899" y="2272"/>
              </a:cxn>
              <a:cxn ang="0">
                <a:pos x="899" y="0"/>
              </a:cxn>
              <a:cxn ang="0">
                <a:pos x="904" y="0"/>
              </a:cxn>
              <a:cxn ang="0">
                <a:pos x="1349" y="0"/>
              </a:cxn>
              <a:cxn ang="0">
                <a:pos x="1349" y="2272"/>
              </a:cxn>
              <a:cxn ang="0">
                <a:pos x="1344" y="2272"/>
              </a:cxn>
              <a:cxn ang="0">
                <a:pos x="1344" y="0"/>
              </a:cxn>
              <a:cxn ang="0">
                <a:pos x="1349" y="0"/>
              </a:cxn>
              <a:cxn ang="0">
                <a:pos x="1798" y="0"/>
              </a:cxn>
              <a:cxn ang="0">
                <a:pos x="1798" y="2272"/>
              </a:cxn>
              <a:cxn ang="0">
                <a:pos x="1793" y="2272"/>
              </a:cxn>
              <a:cxn ang="0">
                <a:pos x="1793" y="0"/>
              </a:cxn>
              <a:cxn ang="0">
                <a:pos x="1798" y="0"/>
              </a:cxn>
              <a:cxn ang="0">
                <a:pos x="2248" y="0"/>
              </a:cxn>
              <a:cxn ang="0">
                <a:pos x="2248" y="2272"/>
              </a:cxn>
              <a:cxn ang="0">
                <a:pos x="2243" y="2272"/>
              </a:cxn>
              <a:cxn ang="0">
                <a:pos x="2243" y="0"/>
              </a:cxn>
              <a:cxn ang="0">
                <a:pos x="2248" y="0"/>
              </a:cxn>
            </a:cxnLst>
            <a:rect l="0" t="0" r="r" b="b"/>
            <a:pathLst>
              <a:path w="2248" h="2272">
                <a:moveTo>
                  <a:pt x="5" y="0"/>
                </a:moveTo>
                <a:lnTo>
                  <a:pt x="5" y="2272"/>
                </a:lnTo>
                <a:lnTo>
                  <a:pt x="0" y="2272"/>
                </a:lnTo>
                <a:lnTo>
                  <a:pt x="0" y="0"/>
                </a:lnTo>
                <a:lnTo>
                  <a:pt x="5" y="0"/>
                </a:lnTo>
                <a:close/>
                <a:moveTo>
                  <a:pt x="455" y="0"/>
                </a:moveTo>
                <a:lnTo>
                  <a:pt x="455" y="2272"/>
                </a:lnTo>
                <a:lnTo>
                  <a:pt x="450" y="2272"/>
                </a:lnTo>
                <a:lnTo>
                  <a:pt x="450" y="0"/>
                </a:lnTo>
                <a:lnTo>
                  <a:pt x="455" y="0"/>
                </a:lnTo>
                <a:close/>
                <a:moveTo>
                  <a:pt x="904" y="0"/>
                </a:moveTo>
                <a:lnTo>
                  <a:pt x="904" y="2272"/>
                </a:lnTo>
                <a:lnTo>
                  <a:pt x="899" y="2272"/>
                </a:lnTo>
                <a:lnTo>
                  <a:pt x="899" y="0"/>
                </a:lnTo>
                <a:lnTo>
                  <a:pt x="904" y="0"/>
                </a:lnTo>
                <a:close/>
                <a:moveTo>
                  <a:pt x="1349" y="0"/>
                </a:moveTo>
                <a:lnTo>
                  <a:pt x="1349" y="2272"/>
                </a:lnTo>
                <a:lnTo>
                  <a:pt x="1344" y="2272"/>
                </a:lnTo>
                <a:lnTo>
                  <a:pt x="1344" y="0"/>
                </a:lnTo>
                <a:lnTo>
                  <a:pt x="1349" y="0"/>
                </a:lnTo>
                <a:close/>
                <a:moveTo>
                  <a:pt x="1798" y="0"/>
                </a:moveTo>
                <a:lnTo>
                  <a:pt x="1798" y="2272"/>
                </a:lnTo>
                <a:lnTo>
                  <a:pt x="1793" y="2272"/>
                </a:lnTo>
                <a:lnTo>
                  <a:pt x="1793" y="0"/>
                </a:lnTo>
                <a:lnTo>
                  <a:pt x="1798" y="0"/>
                </a:lnTo>
                <a:close/>
                <a:moveTo>
                  <a:pt x="2248" y="0"/>
                </a:moveTo>
                <a:lnTo>
                  <a:pt x="2248" y="2272"/>
                </a:lnTo>
                <a:lnTo>
                  <a:pt x="2243" y="2272"/>
                </a:lnTo>
                <a:lnTo>
                  <a:pt x="2243" y="0"/>
                </a:lnTo>
                <a:lnTo>
                  <a:pt x="2248" y="0"/>
                </a:lnTo>
                <a:close/>
              </a:path>
            </a:pathLst>
          </a:custGeom>
          <a:solidFill>
            <a:srgbClr val="F9F9F9"/>
          </a:solidFill>
          <a:ln w="7938">
            <a:solidFill>
              <a:srgbClr val="F9F9F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31" name="Freeform 7"/>
          <p:cNvSpPr>
            <a:spLocks noEditPoints="1"/>
          </p:cNvSpPr>
          <p:nvPr/>
        </p:nvSpPr>
        <p:spPr bwMode="auto">
          <a:xfrm>
            <a:off x="2784475" y="1698625"/>
            <a:ext cx="238125" cy="309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0"/>
              </a:cxn>
              <a:cxn ang="0">
                <a:pos x="95" y="130"/>
              </a:cxn>
              <a:cxn ang="0">
                <a:pos x="0" y="130"/>
              </a:cxn>
              <a:cxn ang="0">
                <a:pos x="0" y="0"/>
              </a:cxn>
              <a:cxn ang="0">
                <a:pos x="0" y="454"/>
              </a:cxn>
              <a:cxn ang="0">
                <a:pos x="70" y="454"/>
              </a:cxn>
              <a:cxn ang="0">
                <a:pos x="70" y="584"/>
              </a:cxn>
              <a:cxn ang="0">
                <a:pos x="0" y="584"/>
              </a:cxn>
              <a:cxn ang="0">
                <a:pos x="0" y="454"/>
              </a:cxn>
              <a:cxn ang="0">
                <a:pos x="0" y="909"/>
              </a:cxn>
              <a:cxn ang="0">
                <a:pos x="100" y="909"/>
              </a:cxn>
              <a:cxn ang="0">
                <a:pos x="100" y="1039"/>
              </a:cxn>
              <a:cxn ang="0">
                <a:pos x="0" y="1039"/>
              </a:cxn>
              <a:cxn ang="0">
                <a:pos x="0" y="909"/>
              </a:cxn>
              <a:cxn ang="0">
                <a:pos x="0" y="1363"/>
              </a:cxn>
              <a:cxn ang="0">
                <a:pos x="150" y="1363"/>
              </a:cxn>
              <a:cxn ang="0">
                <a:pos x="150" y="1493"/>
              </a:cxn>
              <a:cxn ang="0">
                <a:pos x="0" y="1493"/>
              </a:cxn>
              <a:cxn ang="0">
                <a:pos x="0" y="1363"/>
              </a:cxn>
              <a:cxn ang="0">
                <a:pos x="0" y="1818"/>
              </a:cxn>
              <a:cxn ang="0">
                <a:pos x="35" y="1818"/>
              </a:cxn>
              <a:cxn ang="0">
                <a:pos x="35" y="1948"/>
              </a:cxn>
              <a:cxn ang="0">
                <a:pos x="0" y="1948"/>
              </a:cxn>
              <a:cxn ang="0">
                <a:pos x="0" y="1818"/>
              </a:cxn>
            </a:cxnLst>
            <a:rect l="0" t="0" r="r" b="b"/>
            <a:pathLst>
              <a:path w="150" h="1948">
                <a:moveTo>
                  <a:pt x="0" y="0"/>
                </a:moveTo>
                <a:lnTo>
                  <a:pt x="95" y="0"/>
                </a:lnTo>
                <a:lnTo>
                  <a:pt x="95" y="130"/>
                </a:lnTo>
                <a:lnTo>
                  <a:pt x="0" y="130"/>
                </a:lnTo>
                <a:lnTo>
                  <a:pt x="0" y="0"/>
                </a:lnTo>
                <a:close/>
                <a:moveTo>
                  <a:pt x="0" y="454"/>
                </a:moveTo>
                <a:lnTo>
                  <a:pt x="70" y="454"/>
                </a:lnTo>
                <a:lnTo>
                  <a:pt x="70" y="584"/>
                </a:lnTo>
                <a:lnTo>
                  <a:pt x="0" y="584"/>
                </a:lnTo>
                <a:lnTo>
                  <a:pt x="0" y="454"/>
                </a:lnTo>
                <a:close/>
                <a:moveTo>
                  <a:pt x="0" y="909"/>
                </a:moveTo>
                <a:lnTo>
                  <a:pt x="100" y="909"/>
                </a:lnTo>
                <a:lnTo>
                  <a:pt x="100" y="1039"/>
                </a:lnTo>
                <a:lnTo>
                  <a:pt x="0" y="1039"/>
                </a:lnTo>
                <a:lnTo>
                  <a:pt x="0" y="909"/>
                </a:lnTo>
                <a:close/>
                <a:moveTo>
                  <a:pt x="0" y="1363"/>
                </a:moveTo>
                <a:lnTo>
                  <a:pt x="150" y="1363"/>
                </a:lnTo>
                <a:lnTo>
                  <a:pt x="150" y="1493"/>
                </a:lnTo>
                <a:lnTo>
                  <a:pt x="0" y="1493"/>
                </a:lnTo>
                <a:lnTo>
                  <a:pt x="0" y="1363"/>
                </a:lnTo>
                <a:close/>
                <a:moveTo>
                  <a:pt x="0" y="1818"/>
                </a:moveTo>
                <a:lnTo>
                  <a:pt x="35" y="1818"/>
                </a:lnTo>
                <a:lnTo>
                  <a:pt x="35" y="1948"/>
                </a:lnTo>
                <a:lnTo>
                  <a:pt x="0" y="1948"/>
                </a:lnTo>
                <a:lnTo>
                  <a:pt x="0" y="1818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32" name="Freeform 8"/>
          <p:cNvSpPr>
            <a:spLocks noEditPoints="1"/>
          </p:cNvSpPr>
          <p:nvPr/>
        </p:nvSpPr>
        <p:spPr bwMode="auto">
          <a:xfrm>
            <a:off x="2784475" y="1905000"/>
            <a:ext cx="3670300" cy="309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68" y="0"/>
              </a:cxn>
              <a:cxn ang="0">
                <a:pos x="1668" y="130"/>
              </a:cxn>
              <a:cxn ang="0">
                <a:pos x="0" y="130"/>
              </a:cxn>
              <a:cxn ang="0">
                <a:pos x="0" y="0"/>
              </a:cxn>
              <a:cxn ang="0">
                <a:pos x="0" y="454"/>
              </a:cxn>
              <a:cxn ang="0">
                <a:pos x="2312" y="454"/>
              </a:cxn>
              <a:cxn ang="0">
                <a:pos x="2312" y="584"/>
              </a:cxn>
              <a:cxn ang="0">
                <a:pos x="0" y="584"/>
              </a:cxn>
              <a:cxn ang="0">
                <a:pos x="0" y="454"/>
              </a:cxn>
              <a:cxn ang="0">
                <a:pos x="0" y="909"/>
              </a:cxn>
              <a:cxn ang="0">
                <a:pos x="1943" y="909"/>
              </a:cxn>
              <a:cxn ang="0">
                <a:pos x="1943" y="1039"/>
              </a:cxn>
              <a:cxn ang="0">
                <a:pos x="0" y="1039"/>
              </a:cxn>
              <a:cxn ang="0">
                <a:pos x="0" y="909"/>
              </a:cxn>
              <a:cxn ang="0">
                <a:pos x="0" y="1363"/>
              </a:cxn>
              <a:cxn ang="0">
                <a:pos x="1698" y="1363"/>
              </a:cxn>
              <a:cxn ang="0">
                <a:pos x="1698" y="1493"/>
              </a:cxn>
              <a:cxn ang="0">
                <a:pos x="0" y="1493"/>
              </a:cxn>
              <a:cxn ang="0">
                <a:pos x="0" y="1363"/>
              </a:cxn>
              <a:cxn ang="0">
                <a:pos x="0" y="1818"/>
              </a:cxn>
              <a:cxn ang="0">
                <a:pos x="1728" y="1818"/>
              </a:cxn>
              <a:cxn ang="0">
                <a:pos x="1728" y="1948"/>
              </a:cxn>
              <a:cxn ang="0">
                <a:pos x="0" y="1948"/>
              </a:cxn>
              <a:cxn ang="0">
                <a:pos x="0" y="1818"/>
              </a:cxn>
            </a:cxnLst>
            <a:rect l="0" t="0" r="r" b="b"/>
            <a:pathLst>
              <a:path w="2312" h="1948">
                <a:moveTo>
                  <a:pt x="0" y="0"/>
                </a:moveTo>
                <a:lnTo>
                  <a:pt x="1668" y="0"/>
                </a:lnTo>
                <a:lnTo>
                  <a:pt x="1668" y="130"/>
                </a:lnTo>
                <a:lnTo>
                  <a:pt x="0" y="130"/>
                </a:lnTo>
                <a:lnTo>
                  <a:pt x="0" y="0"/>
                </a:lnTo>
                <a:close/>
                <a:moveTo>
                  <a:pt x="0" y="454"/>
                </a:moveTo>
                <a:lnTo>
                  <a:pt x="2312" y="454"/>
                </a:lnTo>
                <a:lnTo>
                  <a:pt x="2312" y="584"/>
                </a:lnTo>
                <a:lnTo>
                  <a:pt x="0" y="584"/>
                </a:lnTo>
                <a:lnTo>
                  <a:pt x="0" y="454"/>
                </a:lnTo>
                <a:close/>
                <a:moveTo>
                  <a:pt x="0" y="909"/>
                </a:moveTo>
                <a:lnTo>
                  <a:pt x="1943" y="909"/>
                </a:lnTo>
                <a:lnTo>
                  <a:pt x="1943" y="1039"/>
                </a:lnTo>
                <a:lnTo>
                  <a:pt x="0" y="1039"/>
                </a:lnTo>
                <a:lnTo>
                  <a:pt x="0" y="909"/>
                </a:lnTo>
                <a:close/>
                <a:moveTo>
                  <a:pt x="0" y="1363"/>
                </a:moveTo>
                <a:lnTo>
                  <a:pt x="1698" y="1363"/>
                </a:lnTo>
                <a:lnTo>
                  <a:pt x="1698" y="1493"/>
                </a:lnTo>
                <a:lnTo>
                  <a:pt x="0" y="1493"/>
                </a:lnTo>
                <a:lnTo>
                  <a:pt x="0" y="1363"/>
                </a:lnTo>
                <a:close/>
                <a:moveTo>
                  <a:pt x="0" y="1818"/>
                </a:moveTo>
                <a:lnTo>
                  <a:pt x="1728" y="1818"/>
                </a:lnTo>
                <a:lnTo>
                  <a:pt x="1728" y="1948"/>
                </a:lnTo>
                <a:lnTo>
                  <a:pt x="0" y="1948"/>
                </a:lnTo>
                <a:lnTo>
                  <a:pt x="0" y="1818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33" name="Freeform 9"/>
          <p:cNvSpPr>
            <a:spLocks noEditPoints="1"/>
          </p:cNvSpPr>
          <p:nvPr/>
        </p:nvSpPr>
        <p:spPr bwMode="auto">
          <a:xfrm>
            <a:off x="2784475" y="2111375"/>
            <a:ext cx="4265613" cy="30908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87" y="0"/>
              </a:cxn>
              <a:cxn ang="0">
                <a:pos x="2687" y="129"/>
              </a:cxn>
              <a:cxn ang="0">
                <a:pos x="0" y="129"/>
              </a:cxn>
              <a:cxn ang="0">
                <a:pos x="0" y="0"/>
              </a:cxn>
              <a:cxn ang="0">
                <a:pos x="0" y="454"/>
              </a:cxn>
              <a:cxn ang="0">
                <a:pos x="2073" y="454"/>
              </a:cxn>
              <a:cxn ang="0">
                <a:pos x="2073" y="584"/>
              </a:cxn>
              <a:cxn ang="0">
                <a:pos x="0" y="584"/>
              </a:cxn>
              <a:cxn ang="0">
                <a:pos x="0" y="454"/>
              </a:cxn>
              <a:cxn ang="0">
                <a:pos x="0" y="909"/>
              </a:cxn>
              <a:cxn ang="0">
                <a:pos x="2412" y="909"/>
              </a:cxn>
              <a:cxn ang="0">
                <a:pos x="2412" y="1038"/>
              </a:cxn>
              <a:cxn ang="0">
                <a:pos x="0" y="1038"/>
              </a:cxn>
              <a:cxn ang="0">
                <a:pos x="0" y="909"/>
              </a:cxn>
              <a:cxn ang="0">
                <a:pos x="0" y="1363"/>
              </a:cxn>
              <a:cxn ang="0">
                <a:pos x="2602" y="1363"/>
              </a:cxn>
              <a:cxn ang="0">
                <a:pos x="2602" y="1493"/>
              </a:cxn>
              <a:cxn ang="0">
                <a:pos x="0" y="1493"/>
              </a:cxn>
              <a:cxn ang="0">
                <a:pos x="0" y="1363"/>
              </a:cxn>
              <a:cxn ang="0">
                <a:pos x="0" y="1818"/>
              </a:cxn>
              <a:cxn ang="0">
                <a:pos x="2687" y="1818"/>
              </a:cxn>
              <a:cxn ang="0">
                <a:pos x="2687" y="1947"/>
              </a:cxn>
              <a:cxn ang="0">
                <a:pos x="0" y="1947"/>
              </a:cxn>
              <a:cxn ang="0">
                <a:pos x="0" y="1818"/>
              </a:cxn>
            </a:cxnLst>
            <a:rect l="0" t="0" r="r" b="b"/>
            <a:pathLst>
              <a:path w="2687" h="1947">
                <a:moveTo>
                  <a:pt x="0" y="0"/>
                </a:moveTo>
                <a:lnTo>
                  <a:pt x="2687" y="0"/>
                </a:lnTo>
                <a:lnTo>
                  <a:pt x="2687" y="129"/>
                </a:lnTo>
                <a:lnTo>
                  <a:pt x="0" y="129"/>
                </a:lnTo>
                <a:lnTo>
                  <a:pt x="0" y="0"/>
                </a:lnTo>
                <a:close/>
                <a:moveTo>
                  <a:pt x="0" y="454"/>
                </a:moveTo>
                <a:lnTo>
                  <a:pt x="2073" y="454"/>
                </a:lnTo>
                <a:lnTo>
                  <a:pt x="2073" y="584"/>
                </a:lnTo>
                <a:lnTo>
                  <a:pt x="0" y="584"/>
                </a:lnTo>
                <a:lnTo>
                  <a:pt x="0" y="454"/>
                </a:lnTo>
                <a:close/>
                <a:moveTo>
                  <a:pt x="0" y="909"/>
                </a:moveTo>
                <a:lnTo>
                  <a:pt x="2412" y="909"/>
                </a:lnTo>
                <a:lnTo>
                  <a:pt x="2412" y="1038"/>
                </a:lnTo>
                <a:lnTo>
                  <a:pt x="0" y="1038"/>
                </a:lnTo>
                <a:lnTo>
                  <a:pt x="0" y="909"/>
                </a:lnTo>
                <a:close/>
                <a:moveTo>
                  <a:pt x="0" y="1363"/>
                </a:moveTo>
                <a:lnTo>
                  <a:pt x="2602" y="1363"/>
                </a:lnTo>
                <a:lnTo>
                  <a:pt x="2602" y="1493"/>
                </a:lnTo>
                <a:lnTo>
                  <a:pt x="0" y="1493"/>
                </a:lnTo>
                <a:lnTo>
                  <a:pt x="0" y="1363"/>
                </a:lnTo>
                <a:close/>
                <a:moveTo>
                  <a:pt x="0" y="1818"/>
                </a:moveTo>
                <a:lnTo>
                  <a:pt x="2687" y="1818"/>
                </a:lnTo>
                <a:lnTo>
                  <a:pt x="2687" y="1947"/>
                </a:lnTo>
                <a:lnTo>
                  <a:pt x="0" y="1947"/>
                </a:lnTo>
                <a:lnTo>
                  <a:pt x="0" y="1818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776538" y="1651000"/>
            <a:ext cx="15875" cy="3606800"/>
          </a:xfrm>
          <a:prstGeom prst="rect">
            <a:avLst/>
          </a:prstGeom>
          <a:solidFill>
            <a:srgbClr val="F9F9F9"/>
          </a:solidFill>
          <a:ln w="7938">
            <a:solidFill>
              <a:srgbClr val="F9F9F9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35" name="Freeform 11"/>
          <p:cNvSpPr>
            <a:spLocks noEditPoints="1"/>
          </p:cNvSpPr>
          <p:nvPr/>
        </p:nvSpPr>
        <p:spPr bwMode="auto">
          <a:xfrm>
            <a:off x="2736850" y="1643063"/>
            <a:ext cx="95250" cy="3622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" y="0"/>
              </a:cxn>
              <a:cxn ang="0">
                <a:pos x="60" y="10"/>
              </a:cxn>
              <a:cxn ang="0">
                <a:pos x="0" y="10"/>
              </a:cxn>
              <a:cxn ang="0">
                <a:pos x="0" y="0"/>
              </a:cxn>
              <a:cxn ang="0">
                <a:pos x="0" y="454"/>
              </a:cxn>
              <a:cxn ang="0">
                <a:pos x="60" y="454"/>
              </a:cxn>
              <a:cxn ang="0">
                <a:pos x="60" y="464"/>
              </a:cxn>
              <a:cxn ang="0">
                <a:pos x="0" y="464"/>
              </a:cxn>
              <a:cxn ang="0">
                <a:pos x="0" y="454"/>
              </a:cxn>
              <a:cxn ang="0">
                <a:pos x="0" y="909"/>
              </a:cxn>
              <a:cxn ang="0">
                <a:pos x="60" y="909"/>
              </a:cxn>
              <a:cxn ang="0">
                <a:pos x="60" y="919"/>
              </a:cxn>
              <a:cxn ang="0">
                <a:pos x="0" y="919"/>
              </a:cxn>
              <a:cxn ang="0">
                <a:pos x="0" y="909"/>
              </a:cxn>
              <a:cxn ang="0">
                <a:pos x="0" y="1363"/>
              </a:cxn>
              <a:cxn ang="0">
                <a:pos x="60" y="1363"/>
              </a:cxn>
              <a:cxn ang="0">
                <a:pos x="60" y="1373"/>
              </a:cxn>
              <a:cxn ang="0">
                <a:pos x="0" y="1373"/>
              </a:cxn>
              <a:cxn ang="0">
                <a:pos x="0" y="1363"/>
              </a:cxn>
              <a:cxn ang="0">
                <a:pos x="0" y="1818"/>
              </a:cxn>
              <a:cxn ang="0">
                <a:pos x="60" y="1818"/>
              </a:cxn>
              <a:cxn ang="0">
                <a:pos x="60" y="1828"/>
              </a:cxn>
              <a:cxn ang="0">
                <a:pos x="0" y="1828"/>
              </a:cxn>
              <a:cxn ang="0">
                <a:pos x="0" y="1818"/>
              </a:cxn>
              <a:cxn ang="0">
                <a:pos x="0" y="2272"/>
              </a:cxn>
              <a:cxn ang="0">
                <a:pos x="60" y="2272"/>
              </a:cxn>
              <a:cxn ang="0">
                <a:pos x="60" y="2282"/>
              </a:cxn>
              <a:cxn ang="0">
                <a:pos x="0" y="2282"/>
              </a:cxn>
              <a:cxn ang="0">
                <a:pos x="0" y="2272"/>
              </a:cxn>
            </a:cxnLst>
            <a:rect l="0" t="0" r="r" b="b"/>
            <a:pathLst>
              <a:path w="60" h="2282">
                <a:moveTo>
                  <a:pt x="0" y="0"/>
                </a:moveTo>
                <a:lnTo>
                  <a:pt x="60" y="0"/>
                </a:lnTo>
                <a:lnTo>
                  <a:pt x="60" y="10"/>
                </a:lnTo>
                <a:lnTo>
                  <a:pt x="0" y="10"/>
                </a:lnTo>
                <a:lnTo>
                  <a:pt x="0" y="0"/>
                </a:lnTo>
                <a:close/>
                <a:moveTo>
                  <a:pt x="0" y="454"/>
                </a:moveTo>
                <a:lnTo>
                  <a:pt x="60" y="454"/>
                </a:lnTo>
                <a:lnTo>
                  <a:pt x="60" y="464"/>
                </a:lnTo>
                <a:lnTo>
                  <a:pt x="0" y="464"/>
                </a:lnTo>
                <a:lnTo>
                  <a:pt x="0" y="454"/>
                </a:lnTo>
                <a:close/>
                <a:moveTo>
                  <a:pt x="0" y="909"/>
                </a:moveTo>
                <a:lnTo>
                  <a:pt x="60" y="909"/>
                </a:lnTo>
                <a:lnTo>
                  <a:pt x="60" y="919"/>
                </a:lnTo>
                <a:lnTo>
                  <a:pt x="0" y="919"/>
                </a:lnTo>
                <a:lnTo>
                  <a:pt x="0" y="909"/>
                </a:lnTo>
                <a:close/>
                <a:moveTo>
                  <a:pt x="0" y="1363"/>
                </a:moveTo>
                <a:lnTo>
                  <a:pt x="60" y="1363"/>
                </a:lnTo>
                <a:lnTo>
                  <a:pt x="60" y="1373"/>
                </a:lnTo>
                <a:lnTo>
                  <a:pt x="0" y="1373"/>
                </a:lnTo>
                <a:lnTo>
                  <a:pt x="0" y="1363"/>
                </a:lnTo>
                <a:close/>
                <a:moveTo>
                  <a:pt x="0" y="1818"/>
                </a:moveTo>
                <a:lnTo>
                  <a:pt x="60" y="1818"/>
                </a:lnTo>
                <a:lnTo>
                  <a:pt x="60" y="1828"/>
                </a:lnTo>
                <a:lnTo>
                  <a:pt x="0" y="1828"/>
                </a:lnTo>
                <a:lnTo>
                  <a:pt x="0" y="1818"/>
                </a:lnTo>
                <a:close/>
                <a:moveTo>
                  <a:pt x="0" y="2272"/>
                </a:moveTo>
                <a:lnTo>
                  <a:pt x="60" y="2272"/>
                </a:lnTo>
                <a:lnTo>
                  <a:pt x="60" y="2282"/>
                </a:lnTo>
                <a:lnTo>
                  <a:pt x="0" y="2282"/>
                </a:lnTo>
                <a:lnTo>
                  <a:pt x="0" y="2272"/>
                </a:lnTo>
                <a:close/>
              </a:path>
            </a:pathLst>
          </a:custGeom>
          <a:solidFill>
            <a:srgbClr val="F9F9F9"/>
          </a:solidFill>
          <a:ln w="7938">
            <a:solidFill>
              <a:srgbClr val="F9F9F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776538" y="1643063"/>
            <a:ext cx="4273550" cy="7938"/>
          </a:xfrm>
          <a:prstGeom prst="rect">
            <a:avLst/>
          </a:prstGeom>
          <a:solidFill>
            <a:srgbClr val="F9F9F9"/>
          </a:solidFill>
          <a:ln w="7938">
            <a:solidFill>
              <a:srgbClr val="F9F9F9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006725" y="1690688"/>
            <a:ext cx="2276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44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2959100" y="2411413"/>
            <a:ext cx="2276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31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3006725" y="3133725"/>
            <a:ext cx="2276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45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3084513" y="3854450"/>
            <a:ext cx="2276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68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2903538" y="4576763"/>
            <a:ext cx="2276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16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3965575" y="1897063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rPr>
              <a:t>744</a:t>
            </a: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4402138" y="2617788"/>
            <a:ext cx="51296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rPr>
              <a:t>1,032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4179888" y="3340100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rPr>
              <a:t>866</a:t>
            </a: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3989388" y="4060825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rPr>
              <a:t>757</a:t>
            </a: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4013200" y="4783138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rPr>
              <a:t>772</a:t>
            </a: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4725988" y="2101850"/>
            <a:ext cx="439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1199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4283075" y="2824163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924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4505325" y="3544888"/>
            <a:ext cx="45525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1076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4662488" y="4267200"/>
            <a:ext cx="439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1162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4725988" y="4987925"/>
            <a:ext cx="439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1199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2736850" y="5392579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3346450" y="5392579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200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4060825" y="5392579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400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4773613" y="5392579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600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5487988" y="5392579"/>
            <a:ext cx="3414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800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6153150" y="5392579"/>
            <a:ext cx="45525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1000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6859588" y="5392579"/>
            <a:ext cx="45525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1200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7343775" y="2776538"/>
            <a:ext cx="103188" cy="103188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7570788" y="2697163"/>
            <a:ext cx="3338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Yes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7343775" y="3070225"/>
            <a:ext cx="103188" cy="103188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7570788" y="2990850"/>
            <a:ext cx="26129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No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7343775" y="3363913"/>
            <a:ext cx="103188" cy="1031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 dirty="0">
              <a:latin typeface="+mn-lt"/>
            </a:endParaRPr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7570788" y="3284538"/>
            <a:ext cx="69410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Missing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8311468" y="3284538"/>
            <a:ext cx="70532" cy="164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rgbClr val="FFFFFF"/>
                </a:solidFill>
                <a:effectLst/>
                <a:latin typeface="Myriad Pro" pitchFamily="34" charset="0"/>
              </a:rPr>
              <a:t>§</a:t>
            </a:r>
            <a:endParaRPr kumimoji="0" lang="en-US" sz="16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Myriad Pro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02632" y="4648200"/>
            <a:ext cx="18405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 smtClean="0">
                <a:latin typeface="+mn-lt"/>
              </a:rPr>
              <a:t>Other contact with</a:t>
            </a:r>
          </a:p>
          <a:p>
            <a:pPr algn="r"/>
            <a:r>
              <a:rPr lang="en-US" sz="1600" b="0" dirty="0" smtClean="0">
                <a:latin typeface="+mn-lt"/>
              </a:rPr>
              <a:t>hepatitis A patient</a:t>
            </a:r>
            <a:endParaRPr lang="en-US" sz="1600" b="0" dirty="0"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008430" y="3962400"/>
            <a:ext cx="1734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 smtClean="0">
                <a:latin typeface="+mn-lt"/>
              </a:rPr>
              <a:t>Food/waterborne</a:t>
            </a:r>
          </a:p>
          <a:p>
            <a:pPr algn="r"/>
            <a:r>
              <a:rPr lang="en-US" sz="1600" b="0" dirty="0" smtClean="0">
                <a:latin typeface="+mn-lt"/>
              </a:rPr>
              <a:t>             outbreak</a:t>
            </a:r>
            <a:endParaRPr lang="en-US" sz="1600" b="0" dirty="0"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36158" y="3225225"/>
            <a:ext cx="2307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0" dirty="0" smtClean="0">
                <a:latin typeface="+mn-lt"/>
              </a:rPr>
              <a:t>Contact daycare center</a:t>
            </a:r>
          </a:p>
          <a:p>
            <a:pPr algn="r"/>
            <a:r>
              <a:rPr lang="en-US" sz="1600" b="0" dirty="0" smtClean="0">
                <a:latin typeface="+mn-lt"/>
              </a:rPr>
              <a:t>        child or employee</a:t>
            </a:r>
            <a:endParaRPr lang="en-US" sz="1600" b="0" dirty="0"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85800" y="253942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 smtClean="0">
                <a:latin typeface="+mn-lt"/>
              </a:rPr>
              <a:t> Child/employee in a </a:t>
            </a:r>
          </a:p>
          <a:p>
            <a:pPr algn="r"/>
            <a:r>
              <a:rPr lang="en-US" sz="1600" b="0" dirty="0" smtClean="0">
                <a:latin typeface="+mn-lt"/>
              </a:rPr>
              <a:t>         daycare center</a:t>
            </a:r>
            <a:endParaRPr lang="en-US" sz="1600" b="0" dirty="0"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28600" y="16764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 algn="r"/>
            <a:r>
              <a:rPr lang="en-US" sz="1600" b="0" dirty="0" smtClean="0">
                <a:latin typeface="+mn-lt"/>
              </a:rPr>
              <a:t>Sexual/household contact    of hepatitis A-infected                                    	             person</a:t>
            </a:r>
            <a:endParaRPr lang="en-US" sz="1600" b="0" dirty="0">
              <a:latin typeface="+mn-lt"/>
            </a:endParaRPr>
          </a:p>
        </p:txBody>
      </p:sp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4114800" y="5638800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6506</TotalTime>
  <Words>404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2.6a.  Acute hepatitis A reports*, by risk exposure† — United States, 2009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Paul Peterson</cp:lastModifiedBy>
  <cp:revision>468</cp:revision>
  <dcterms:created xsi:type="dcterms:W3CDTF">2010-03-26T18:21:29Z</dcterms:created>
  <dcterms:modified xsi:type="dcterms:W3CDTF">2011-08-31T17:57:22Z</dcterms:modified>
</cp:coreProperties>
</file>