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9"/>
  </p:notesMasterIdLst>
  <p:handoutMasterIdLst>
    <p:handoutMasterId r:id="rId10"/>
  </p:handoutMasterIdLst>
  <p:sldIdLst>
    <p:sldId id="290" r:id="rId2"/>
    <p:sldId id="278" r:id="rId3"/>
    <p:sldId id="281" r:id="rId4"/>
    <p:sldId id="282" r:id="rId5"/>
    <p:sldId id="286" r:id="rId6"/>
    <p:sldId id="288" r:id="rId7"/>
    <p:sldId id="289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0A3"/>
    <a:srgbClr val="000000"/>
    <a:srgbClr val="9E5ECE"/>
    <a:srgbClr val="488DB8"/>
    <a:srgbClr val="022C5E"/>
    <a:srgbClr val="FFFF99"/>
    <a:srgbClr val="5AA545"/>
    <a:srgbClr val="06C6A6"/>
    <a:srgbClr val="6BE2EF"/>
    <a:srgbClr val="E4E0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91" autoAdjust="0"/>
    <p:restoredTop sz="86456" autoAdjust="0"/>
  </p:normalViewPr>
  <p:slideViewPr>
    <p:cSldViewPr>
      <p:cViewPr varScale="1">
        <p:scale>
          <a:sx n="78" d="100"/>
          <a:sy n="78" d="100"/>
        </p:scale>
        <p:origin x="-108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1686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22" y="-84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5"/>
  <c:chart>
    <c:plotArea>
      <c:layout>
        <c:manualLayout>
          <c:layoutTarget val="inner"/>
          <c:xMode val="edge"/>
          <c:yMode val="edge"/>
          <c:x val="0.15169760029996254"/>
          <c:y val="4.6255506607928945E-2"/>
          <c:w val="0.81625082020997464"/>
          <c:h val="0.787522866459889"/>
        </c:manualLayout>
      </c:layout>
      <c:lineChart>
        <c:grouping val="standard"/>
        <c:ser>
          <c:idx val="6"/>
          <c:order val="0"/>
          <c:tx>
            <c:strRef>
              <c:f>Sheet1!$B$1</c:f>
              <c:strCache>
                <c:ptCount val="1"/>
                <c:pt idx="0">
                  <c:v>Reported Acute Cases 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val>
            <c:numRef>
              <c:f>Sheet1!$B$2:$B$21</c:f>
              <c:numCache>
                <c:formatCode>#,##0</c:formatCode>
                <c:ptCount val="20"/>
                <c:pt idx="0">
                  <c:v>31522</c:v>
                </c:pt>
                <c:pt idx="1">
                  <c:v>24219</c:v>
                </c:pt>
                <c:pt idx="2">
                  <c:v>23112</c:v>
                </c:pt>
                <c:pt idx="3">
                  <c:v>24238</c:v>
                </c:pt>
                <c:pt idx="4">
                  <c:v>26796</c:v>
                </c:pt>
                <c:pt idx="5">
                  <c:v>31582</c:v>
                </c:pt>
                <c:pt idx="6">
                  <c:v>31032</c:v>
                </c:pt>
                <c:pt idx="7">
                  <c:v>30021</c:v>
                </c:pt>
                <c:pt idx="8">
                  <c:v>23299</c:v>
                </c:pt>
                <c:pt idx="9">
                  <c:v>17047</c:v>
                </c:pt>
                <c:pt idx="10">
                  <c:v>13397</c:v>
                </c:pt>
                <c:pt idx="11">
                  <c:v>10616</c:v>
                </c:pt>
                <c:pt idx="12">
                  <c:v>8795</c:v>
                </c:pt>
                <c:pt idx="13">
                  <c:v>7653</c:v>
                </c:pt>
                <c:pt idx="14">
                  <c:v>5683</c:v>
                </c:pt>
                <c:pt idx="15">
                  <c:v>4488</c:v>
                </c:pt>
                <c:pt idx="16">
                  <c:v>3579</c:v>
                </c:pt>
                <c:pt idx="17">
                  <c:v>2979</c:v>
                </c:pt>
                <c:pt idx="18">
                  <c:v>2585</c:v>
                </c:pt>
                <c:pt idx="19">
                  <c:v>1987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Adjusted Acute Cases 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circle"/>
            <c:size val="9"/>
            <c:spPr>
              <a:solidFill>
                <a:schemeClr val="accent4"/>
              </a:solidFill>
              <a:ln w="0" cap="rnd">
                <a:solidFill>
                  <a:schemeClr val="accent4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Sheet1!$C$2:$C$21</c:f>
              <c:numCache>
                <c:formatCode>#,##0</c:formatCode>
                <c:ptCount val="20"/>
                <c:pt idx="0">
                  <c:v>135000</c:v>
                </c:pt>
                <c:pt idx="1">
                  <c:v>104000</c:v>
                </c:pt>
                <c:pt idx="2">
                  <c:v>99000</c:v>
                </c:pt>
                <c:pt idx="3">
                  <c:v>104000</c:v>
                </c:pt>
                <c:pt idx="4">
                  <c:v>115000</c:v>
                </c:pt>
                <c:pt idx="5">
                  <c:v>135000</c:v>
                </c:pt>
                <c:pt idx="6">
                  <c:v>133000</c:v>
                </c:pt>
                <c:pt idx="7">
                  <c:v>128000</c:v>
                </c:pt>
                <c:pt idx="8">
                  <c:v>99000</c:v>
                </c:pt>
                <c:pt idx="9">
                  <c:v>73000</c:v>
                </c:pt>
                <c:pt idx="10">
                  <c:v>57000</c:v>
                </c:pt>
                <c:pt idx="11">
                  <c:v>45000</c:v>
                </c:pt>
                <c:pt idx="12">
                  <c:v>38000</c:v>
                </c:pt>
                <c:pt idx="13">
                  <c:v>33000</c:v>
                </c:pt>
                <c:pt idx="14">
                  <c:v>24000</c:v>
                </c:pt>
                <c:pt idx="15">
                  <c:v>19000</c:v>
                </c:pt>
                <c:pt idx="16">
                  <c:v>15000</c:v>
                </c:pt>
                <c:pt idx="17">
                  <c:v>13000</c:v>
                </c:pt>
                <c:pt idx="18">
                  <c:v>11000</c:v>
                </c:pt>
                <c:pt idx="19">
                  <c:v>9000</c:v>
                </c:pt>
              </c:numCache>
            </c:numRef>
          </c:val>
        </c:ser>
        <c:marker val="1"/>
        <c:axId val="49315840"/>
        <c:axId val="49317760"/>
      </c:lineChart>
      <c:catAx>
        <c:axId val="493158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 b="0">
                    <a:solidFill>
                      <a:schemeClr val="bg2"/>
                    </a:solidFill>
                  </a:defRPr>
                </a:pPr>
                <a:r>
                  <a:rPr lang="en-US" sz="1400" b="0" dirty="0">
                    <a:solidFill>
                      <a:schemeClr val="bg2"/>
                    </a:solidFill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799172895250185"/>
              <c:y val="0.93669384884770979"/>
            </c:manualLayout>
          </c:layout>
        </c:title>
        <c:numFmt formatCode="General" sourceLinked="1"/>
        <c:tickLblPos val="nextTo"/>
        <c:txPr>
          <a:bodyPr rot="-2700000" vert="horz"/>
          <a:lstStyle/>
          <a:p>
            <a:pPr>
              <a:defRPr sz="1600">
                <a:solidFill>
                  <a:schemeClr val="bg2"/>
                </a:solidFill>
              </a:defRPr>
            </a:pPr>
            <a:endParaRPr lang="en-US"/>
          </a:p>
        </c:txPr>
        <c:crossAx val="49317760"/>
        <c:crosses val="autoZero"/>
        <c:auto val="1"/>
        <c:lblAlgn val="ctr"/>
        <c:lblOffset val="100"/>
        <c:tickLblSkip val="2"/>
        <c:tickMarkSkip val="1"/>
      </c:catAx>
      <c:valAx>
        <c:axId val="49317760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 dirty="0" smtClean="0"/>
                  <a:t>Number</a:t>
                </a:r>
                <a:r>
                  <a:rPr lang="en-US" sz="1400" b="0" baseline="0" dirty="0" smtClean="0"/>
                  <a:t> of</a:t>
                </a:r>
                <a:r>
                  <a:rPr lang="en-US" sz="1400" b="0" dirty="0" smtClean="0"/>
                  <a:t> cases</a:t>
                </a:r>
                <a:endParaRPr lang="en-US" sz="1400" b="0" dirty="0"/>
              </a:p>
            </c:rich>
          </c:tx>
          <c:layout>
            <c:manualLayout>
              <c:xMode val="edge"/>
              <c:yMode val="edge"/>
              <c:x val="0"/>
              <c:y val="0.2229756763908794"/>
            </c:manualLayout>
          </c:layout>
        </c:title>
        <c:numFmt formatCode="#,##0" sourceLinked="0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4931584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495417683002298"/>
          <c:y val="0.20272330268129493"/>
          <c:w val="0.31241071428571787"/>
          <c:h val="0.258558275918638"/>
        </c:manualLayout>
      </c:layout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454563245384071"/>
          <c:y val="4.6255506607928945E-2"/>
          <c:w val="0.86396509646822373"/>
          <c:h val="0.78752286645988856"/>
        </c:manualLayout>
      </c:layout>
      <c:lineChart>
        <c:grouping val="standard"/>
        <c:ser>
          <c:idx val="6"/>
          <c:order val="0"/>
          <c:tx>
            <c:strRef>
              <c:f>Sheet1!$B$1</c:f>
              <c:strCache>
                <c:ptCount val="1"/>
                <c:pt idx="0">
                  <c:v>0–9 yrs</c:v>
                </c:pt>
              </c:strCache>
            </c:strRef>
          </c:tx>
          <c:spPr>
            <a:ln cap="flat">
              <a:solidFill>
                <a:schemeClr val="bg2"/>
              </a:solidFill>
              <a:prstDash val="dash"/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val>
            <c:numRef>
              <c:f>Sheet1!$B$2:$B$21</c:f>
              <c:numCache>
                <c:formatCode>General</c:formatCode>
                <c:ptCount val="20"/>
                <c:pt idx="0">
                  <c:v>18.84</c:v>
                </c:pt>
                <c:pt idx="1">
                  <c:v>14.29</c:v>
                </c:pt>
                <c:pt idx="2">
                  <c:v>13.26</c:v>
                </c:pt>
                <c:pt idx="3">
                  <c:v>12.23</c:v>
                </c:pt>
                <c:pt idx="4">
                  <c:v>15.98</c:v>
                </c:pt>
                <c:pt idx="5">
                  <c:v>15.8</c:v>
                </c:pt>
                <c:pt idx="6">
                  <c:v>15.09</c:v>
                </c:pt>
                <c:pt idx="7">
                  <c:v>16.53</c:v>
                </c:pt>
                <c:pt idx="8">
                  <c:v>11.05</c:v>
                </c:pt>
                <c:pt idx="9">
                  <c:v>8.2100000000000009</c:v>
                </c:pt>
                <c:pt idx="10">
                  <c:v>6.56</c:v>
                </c:pt>
                <c:pt idx="11">
                  <c:v>3.18</c:v>
                </c:pt>
                <c:pt idx="12">
                  <c:v>2.2599999999999998</c:v>
                </c:pt>
                <c:pt idx="13">
                  <c:v>1.7700000000000047</c:v>
                </c:pt>
                <c:pt idx="14">
                  <c:v>1.86</c:v>
                </c:pt>
                <c:pt idx="15">
                  <c:v>1.42</c:v>
                </c:pt>
                <c:pt idx="16">
                  <c:v>1.07</c:v>
                </c:pt>
                <c:pt idx="17">
                  <c:v>0.66000000000000625</c:v>
                </c:pt>
                <c:pt idx="18">
                  <c:v>0.51</c:v>
                </c:pt>
                <c:pt idx="19">
                  <c:v>0.31000000000000238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10–19 yrs 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dPt>
            <c:idx val="4"/>
            <c:spPr>
              <a:ln>
                <a:solidFill>
                  <a:schemeClr val="accent4"/>
                </a:solidFill>
              </a:ln>
            </c:spPr>
          </c:dPt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Sheet1!$C$2:$C$21</c:f>
              <c:numCache>
                <c:formatCode>General</c:formatCode>
                <c:ptCount val="20"/>
                <c:pt idx="0">
                  <c:v>15.5</c:v>
                </c:pt>
                <c:pt idx="1">
                  <c:v>12.32</c:v>
                </c:pt>
                <c:pt idx="2">
                  <c:v>11.81</c:v>
                </c:pt>
                <c:pt idx="3">
                  <c:v>11.05</c:v>
                </c:pt>
                <c:pt idx="4">
                  <c:v>12.46</c:v>
                </c:pt>
                <c:pt idx="5">
                  <c:v>14.27</c:v>
                </c:pt>
                <c:pt idx="6">
                  <c:v>13.42</c:v>
                </c:pt>
                <c:pt idx="7">
                  <c:v>11.97</c:v>
                </c:pt>
                <c:pt idx="8">
                  <c:v>8.3000000000000007</c:v>
                </c:pt>
                <c:pt idx="9">
                  <c:v>6.33</c:v>
                </c:pt>
                <c:pt idx="10">
                  <c:v>5.13</c:v>
                </c:pt>
                <c:pt idx="11">
                  <c:v>3.11</c:v>
                </c:pt>
                <c:pt idx="12">
                  <c:v>2.3199999999999967</c:v>
                </c:pt>
                <c:pt idx="13">
                  <c:v>2.2000000000000002</c:v>
                </c:pt>
                <c:pt idx="14">
                  <c:v>2</c:v>
                </c:pt>
                <c:pt idx="15">
                  <c:v>1.59</c:v>
                </c:pt>
                <c:pt idx="16">
                  <c:v>1.27</c:v>
                </c:pt>
                <c:pt idx="17">
                  <c:v>0.94000000000000061</c:v>
                </c:pt>
                <c:pt idx="18">
                  <c:v>0.78</c:v>
                </c:pt>
                <c:pt idx="19">
                  <c:v>0.56999999999999995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20–29 yrs 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Sheet1!$D$2:$D$21</c:f>
              <c:numCache>
                <c:formatCode>General</c:formatCode>
                <c:ptCount val="20"/>
                <c:pt idx="0">
                  <c:v>18.73</c:v>
                </c:pt>
                <c:pt idx="1">
                  <c:v>14.15</c:v>
                </c:pt>
                <c:pt idx="2">
                  <c:v>13.8</c:v>
                </c:pt>
                <c:pt idx="3">
                  <c:v>13.81</c:v>
                </c:pt>
                <c:pt idx="4">
                  <c:v>15.34</c:v>
                </c:pt>
                <c:pt idx="5">
                  <c:v>20.9</c:v>
                </c:pt>
                <c:pt idx="6">
                  <c:v>18.920000000000002</c:v>
                </c:pt>
                <c:pt idx="7">
                  <c:v>17.010000000000005</c:v>
                </c:pt>
                <c:pt idx="8">
                  <c:v>13.25</c:v>
                </c:pt>
                <c:pt idx="9">
                  <c:v>9.52</c:v>
                </c:pt>
                <c:pt idx="10">
                  <c:v>6.22</c:v>
                </c:pt>
                <c:pt idx="11">
                  <c:v>4.78</c:v>
                </c:pt>
                <c:pt idx="12">
                  <c:v>4.0599999999999996</c:v>
                </c:pt>
                <c:pt idx="13">
                  <c:v>3.4499999999999997</c:v>
                </c:pt>
                <c:pt idx="14">
                  <c:v>2.3199999999999967</c:v>
                </c:pt>
                <c:pt idx="15">
                  <c:v>1.9500000000000057</c:v>
                </c:pt>
                <c:pt idx="16">
                  <c:v>1.55</c:v>
                </c:pt>
                <c:pt idx="17">
                  <c:v>1.37</c:v>
                </c:pt>
                <c:pt idx="18">
                  <c:v>1.03</c:v>
                </c:pt>
                <c:pt idx="19">
                  <c:v>0.96000000000000063</c:v>
                </c:pt>
              </c:numCache>
            </c:numRef>
          </c:val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30–39 yrs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Sheet1!$E$2:$E$21</c:f>
              <c:numCache>
                <c:formatCode>General</c:formatCode>
                <c:ptCount val="20"/>
                <c:pt idx="0">
                  <c:v>12.69</c:v>
                </c:pt>
                <c:pt idx="1">
                  <c:v>9.9</c:v>
                </c:pt>
                <c:pt idx="2">
                  <c:v>9.5300000000000011</c:v>
                </c:pt>
                <c:pt idx="3">
                  <c:v>10</c:v>
                </c:pt>
                <c:pt idx="4">
                  <c:v>11.12</c:v>
                </c:pt>
                <c:pt idx="5">
                  <c:v>14.56</c:v>
                </c:pt>
                <c:pt idx="6">
                  <c:v>15.14</c:v>
                </c:pt>
                <c:pt idx="7">
                  <c:v>14.77</c:v>
                </c:pt>
                <c:pt idx="8">
                  <c:v>11.76</c:v>
                </c:pt>
                <c:pt idx="9">
                  <c:v>8.0500000000000007</c:v>
                </c:pt>
                <c:pt idx="10">
                  <c:v>5.72</c:v>
                </c:pt>
                <c:pt idx="11">
                  <c:v>5.52</c:v>
                </c:pt>
                <c:pt idx="12">
                  <c:v>4.1499999999999995</c:v>
                </c:pt>
                <c:pt idx="13">
                  <c:v>2.8099999999999987</c:v>
                </c:pt>
                <c:pt idx="14">
                  <c:v>1.81</c:v>
                </c:pt>
                <c:pt idx="15">
                  <c:v>1.53</c:v>
                </c:pt>
                <c:pt idx="16">
                  <c:v>1.21</c:v>
                </c:pt>
                <c:pt idx="17">
                  <c:v>1.1700000000000021</c:v>
                </c:pt>
                <c:pt idx="18">
                  <c:v>0.94000000000000061</c:v>
                </c:pt>
                <c:pt idx="19">
                  <c:v>0.77000000000000324</c:v>
                </c:pt>
              </c:numCache>
            </c:numRef>
          </c:val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40–49 yrs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Sheet1!$F$2:$F$21</c:f>
              <c:numCache>
                <c:formatCode>General</c:formatCode>
                <c:ptCount val="20"/>
                <c:pt idx="0">
                  <c:v>7.6</c:v>
                </c:pt>
                <c:pt idx="1">
                  <c:v>5.6099999999999985</c:v>
                </c:pt>
                <c:pt idx="2">
                  <c:v>5.4</c:v>
                </c:pt>
                <c:pt idx="3">
                  <c:v>5.44</c:v>
                </c:pt>
                <c:pt idx="4">
                  <c:v>6.58</c:v>
                </c:pt>
                <c:pt idx="5">
                  <c:v>7.83</c:v>
                </c:pt>
                <c:pt idx="6">
                  <c:v>8.2000000000000011</c:v>
                </c:pt>
                <c:pt idx="7">
                  <c:v>8.18</c:v>
                </c:pt>
                <c:pt idx="8">
                  <c:v>6.94</c:v>
                </c:pt>
                <c:pt idx="9">
                  <c:v>5.13</c:v>
                </c:pt>
                <c:pt idx="10">
                  <c:v>3.9</c:v>
                </c:pt>
                <c:pt idx="11">
                  <c:v>3.75</c:v>
                </c:pt>
                <c:pt idx="12">
                  <c:v>3.2600000000000002</c:v>
                </c:pt>
                <c:pt idx="13">
                  <c:v>2.7</c:v>
                </c:pt>
                <c:pt idx="14">
                  <c:v>1.57</c:v>
                </c:pt>
                <c:pt idx="15">
                  <c:v>1.33</c:v>
                </c:pt>
                <c:pt idx="16">
                  <c:v>1.21</c:v>
                </c:pt>
                <c:pt idx="17">
                  <c:v>0.95000000000000062</c:v>
                </c:pt>
                <c:pt idx="18">
                  <c:v>0.86000000000000065</c:v>
                </c:pt>
                <c:pt idx="19">
                  <c:v>0.62000000000000488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50–59 yrs </c:v>
                </c:pt>
              </c:strCache>
            </c:strRef>
          </c:tx>
          <c:spPr>
            <a:ln>
              <a:solidFill>
                <a:srgbClr val="488DB8"/>
              </a:solidFill>
            </a:ln>
          </c:spPr>
          <c:marker>
            <c:symbol val="circle"/>
            <c:size val="9"/>
            <c:spPr>
              <a:solidFill>
                <a:srgbClr val="4BACC6"/>
              </a:solidFill>
              <a:ln>
                <a:solidFill>
                  <a:srgbClr val="488DB8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Sheet1!$G$2:$G$21</c:f>
              <c:numCache>
                <c:formatCode>General</c:formatCode>
                <c:ptCount val="20"/>
                <c:pt idx="0">
                  <c:v>4.96</c:v>
                </c:pt>
                <c:pt idx="1">
                  <c:v>3.77</c:v>
                </c:pt>
                <c:pt idx="2">
                  <c:v>3.9099999999999997</c:v>
                </c:pt>
                <c:pt idx="3">
                  <c:v>3.8699999999999997</c:v>
                </c:pt>
                <c:pt idx="4">
                  <c:v>4.3499999999999996</c:v>
                </c:pt>
                <c:pt idx="5">
                  <c:v>4.9000000000000004</c:v>
                </c:pt>
                <c:pt idx="6">
                  <c:v>5.7</c:v>
                </c:pt>
                <c:pt idx="7">
                  <c:v>5.5</c:v>
                </c:pt>
                <c:pt idx="8">
                  <c:v>4.91</c:v>
                </c:pt>
                <c:pt idx="9">
                  <c:v>3.62</c:v>
                </c:pt>
                <c:pt idx="10">
                  <c:v>3</c:v>
                </c:pt>
                <c:pt idx="11">
                  <c:v>2.9499999999999997</c:v>
                </c:pt>
                <c:pt idx="12">
                  <c:v>2.4899999999999998</c:v>
                </c:pt>
                <c:pt idx="13">
                  <c:v>2.6</c:v>
                </c:pt>
                <c:pt idx="14">
                  <c:v>1.6600000000000001</c:v>
                </c:pt>
                <c:pt idx="15">
                  <c:v>1.42</c:v>
                </c:pt>
                <c:pt idx="16">
                  <c:v>1.07</c:v>
                </c:pt>
                <c:pt idx="17">
                  <c:v>0.9</c:v>
                </c:pt>
                <c:pt idx="18">
                  <c:v>0.86000000000000065</c:v>
                </c:pt>
                <c:pt idx="19">
                  <c:v>0.55000000000000004</c:v>
                </c:pt>
              </c:numCache>
            </c:numRef>
          </c:val>
        </c:ser>
        <c:ser>
          <c:idx val="5"/>
          <c:order val="6"/>
          <c:tx>
            <c:strRef>
              <c:f>Sheet1!$H$1</c:f>
              <c:strCache>
                <c:ptCount val="1"/>
                <c:pt idx="0">
                  <c:v>≥ 60 yrs</c:v>
                </c:pt>
              </c:strCache>
            </c:strRef>
          </c:tx>
          <c:spPr>
            <a:ln cap="flat">
              <a:solidFill>
                <a:schemeClr val="bg2"/>
              </a:solidFill>
            </a:ln>
          </c:spPr>
          <c:marker>
            <c:symbol val="plus"/>
            <c:size val="12"/>
            <c:spPr>
              <a:ln>
                <a:solidFill>
                  <a:schemeClr val="bg2"/>
                </a:solidFill>
              </a:ln>
            </c:spPr>
          </c:marker>
          <c:val>
            <c:numRef>
              <c:f>Sheet1!$H$2:$H$21</c:f>
              <c:numCache>
                <c:formatCode>General</c:formatCode>
                <c:ptCount val="20"/>
                <c:pt idx="0">
                  <c:v>3.07</c:v>
                </c:pt>
                <c:pt idx="1">
                  <c:v>2.8</c:v>
                </c:pt>
                <c:pt idx="2">
                  <c:v>2.74</c:v>
                </c:pt>
                <c:pt idx="3">
                  <c:v>6.1899999999999995</c:v>
                </c:pt>
                <c:pt idx="4">
                  <c:v>2.96</c:v>
                </c:pt>
                <c:pt idx="5">
                  <c:v>3.2600000000000002</c:v>
                </c:pt>
                <c:pt idx="6">
                  <c:v>3.67</c:v>
                </c:pt>
                <c:pt idx="7">
                  <c:v>3.13</c:v>
                </c:pt>
                <c:pt idx="8">
                  <c:v>3.17</c:v>
                </c:pt>
                <c:pt idx="9">
                  <c:v>2.63</c:v>
                </c:pt>
                <c:pt idx="10">
                  <c:v>2.4499999999999997</c:v>
                </c:pt>
                <c:pt idx="11">
                  <c:v>2.3499999999999988</c:v>
                </c:pt>
                <c:pt idx="12">
                  <c:v>2.5499999999999998</c:v>
                </c:pt>
                <c:pt idx="13">
                  <c:v>2.63</c:v>
                </c:pt>
                <c:pt idx="14">
                  <c:v>2.0699999999999998</c:v>
                </c:pt>
                <c:pt idx="15">
                  <c:v>1.35</c:v>
                </c:pt>
                <c:pt idx="16">
                  <c:v>1.03</c:v>
                </c:pt>
                <c:pt idx="17">
                  <c:v>0.93</c:v>
                </c:pt>
                <c:pt idx="18">
                  <c:v>0.92</c:v>
                </c:pt>
                <c:pt idx="19">
                  <c:v>0.68000000000000282</c:v>
                </c:pt>
              </c:numCache>
            </c:numRef>
          </c:val>
        </c:ser>
        <c:marker val="1"/>
        <c:axId val="84521728"/>
        <c:axId val="84524032"/>
      </c:lineChart>
      <c:catAx>
        <c:axId val="8452172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600" b="0" dirty="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5436496753695543"/>
              <c:y val="0.93787293872146749"/>
            </c:manualLayout>
          </c:layout>
        </c:title>
        <c:numFmt formatCode="General" sourceLinked="1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84524032"/>
        <c:crosses val="autoZero"/>
        <c:auto val="1"/>
        <c:lblAlgn val="ctr"/>
        <c:lblOffset val="100"/>
        <c:tickLblSkip val="2"/>
        <c:tickMarkSkip val="1"/>
      </c:catAx>
      <c:valAx>
        <c:axId val="84524032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Reported cases/100,000 </a:t>
                </a: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p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1.7543859649123007E-3"/>
              <c:y val="0.10604870555829997"/>
            </c:manualLayout>
          </c:layout>
        </c:title>
        <c:numFmt formatCode="General" sourceLinked="1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84521728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68242505870976755"/>
          <c:y val="7.2016653406892256E-2"/>
          <c:w val="0.23874283311673575"/>
          <c:h val="0.50595410925195661"/>
        </c:manualLayout>
      </c:layout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5"/>
  <c:chart>
    <c:plotArea>
      <c:layout>
        <c:manualLayout>
          <c:layoutTarget val="inner"/>
          <c:xMode val="edge"/>
          <c:yMode val="edge"/>
          <c:x val="0.10454563245384074"/>
          <c:y val="4.6255506607928945E-2"/>
          <c:w val="0.86396509646822395"/>
          <c:h val="0.78752286645988889"/>
        </c:manualLayout>
      </c:layout>
      <c:lineChart>
        <c:grouping val="standard"/>
        <c:ser>
          <c:idx val="6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val>
            <c:numRef>
              <c:f>Sheet1!$B$2:$B$21</c:f>
              <c:numCache>
                <c:formatCode>0.00</c:formatCode>
                <c:ptCount val="20"/>
                <c:pt idx="0">
                  <c:v>14</c:v>
                </c:pt>
                <c:pt idx="1">
                  <c:v>10.82</c:v>
                </c:pt>
                <c:pt idx="2">
                  <c:v>10.28</c:v>
                </c:pt>
                <c:pt idx="3">
                  <c:v>10.81</c:v>
                </c:pt>
                <c:pt idx="4">
                  <c:v>11.67</c:v>
                </c:pt>
                <c:pt idx="5">
                  <c:v>13.629999999999999</c:v>
                </c:pt>
                <c:pt idx="6">
                  <c:v>13.03</c:v>
                </c:pt>
                <c:pt idx="7">
                  <c:v>12.69</c:v>
                </c:pt>
                <c:pt idx="8">
                  <c:v>9.59</c:v>
                </c:pt>
                <c:pt idx="9">
                  <c:v>7.72</c:v>
                </c:pt>
                <c:pt idx="10">
                  <c:v>5.6</c:v>
                </c:pt>
                <c:pt idx="11">
                  <c:v>4.88</c:v>
                </c:pt>
                <c:pt idx="12">
                  <c:v>3.84</c:v>
                </c:pt>
                <c:pt idx="13">
                  <c:v>2.82</c:v>
                </c:pt>
                <c:pt idx="14">
                  <c:v>2.0699999999999998</c:v>
                </c:pt>
                <c:pt idx="15">
                  <c:v>1.7</c:v>
                </c:pt>
                <c:pt idx="16">
                  <c:v>1.32</c:v>
                </c:pt>
                <c:pt idx="17">
                  <c:v>1.0900000000000001</c:v>
                </c:pt>
                <c:pt idx="18">
                  <c:v>0.89</c:v>
                </c:pt>
                <c:pt idx="19">
                  <c:v>0.69000000000000061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FBB0A3"/>
              </a:solidFill>
            </a:ln>
          </c:spPr>
          <c:marker>
            <c:symbol val="circle"/>
            <c:size val="9"/>
            <c:spPr>
              <a:solidFill>
                <a:srgbClr val="FBB0A3"/>
              </a:solidFill>
              <a:ln w="0" cap="rnd">
                <a:solidFill>
                  <a:srgbClr val="FBB0A3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Sheet1!$C$2:$C$21</c:f>
              <c:numCache>
                <c:formatCode>0.00</c:formatCode>
                <c:ptCount val="20"/>
                <c:pt idx="0">
                  <c:v>10.629999999999999</c:v>
                </c:pt>
                <c:pt idx="1">
                  <c:v>7.88</c:v>
                </c:pt>
                <c:pt idx="2">
                  <c:v>7.83</c:v>
                </c:pt>
                <c:pt idx="3">
                  <c:v>8</c:v>
                </c:pt>
                <c:pt idx="4">
                  <c:v>8.91</c:v>
                </c:pt>
                <c:pt idx="5">
                  <c:v>10.370000000000006</c:v>
                </c:pt>
                <c:pt idx="6">
                  <c:v>9.02</c:v>
                </c:pt>
                <c:pt idx="7">
                  <c:v>8.01</c:v>
                </c:pt>
                <c:pt idx="8">
                  <c:v>6.05</c:v>
                </c:pt>
                <c:pt idx="9">
                  <c:v>4.7699999999999996</c:v>
                </c:pt>
                <c:pt idx="10">
                  <c:v>3.86</c:v>
                </c:pt>
                <c:pt idx="11">
                  <c:v>2.56</c:v>
                </c:pt>
                <c:pt idx="12">
                  <c:v>2.27</c:v>
                </c:pt>
                <c:pt idx="13">
                  <c:v>2.4299999999999997</c:v>
                </c:pt>
                <c:pt idx="14">
                  <c:v>1.8</c:v>
                </c:pt>
                <c:pt idx="15">
                  <c:v>1.31</c:v>
                </c:pt>
                <c:pt idx="16">
                  <c:v>1.06</c:v>
                </c:pt>
                <c:pt idx="17">
                  <c:v>0.88</c:v>
                </c:pt>
                <c:pt idx="18">
                  <c:v>0.81</c:v>
                </c:pt>
                <c:pt idx="19">
                  <c:v>0.59</c:v>
                </c:pt>
              </c:numCache>
            </c:numRef>
          </c:val>
        </c:ser>
        <c:marker val="1"/>
        <c:axId val="84823424"/>
        <c:axId val="84838272"/>
      </c:lineChart>
      <c:catAx>
        <c:axId val="848234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 b="0">
                    <a:solidFill>
                      <a:schemeClr val="bg2"/>
                    </a:solidFill>
                  </a:defRPr>
                </a:pPr>
                <a:r>
                  <a:rPr lang="en-US" sz="1400" b="0" dirty="0">
                    <a:solidFill>
                      <a:schemeClr val="bg2"/>
                    </a:solidFill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6196786063506939"/>
              <c:y val="0.92794636432165556"/>
            </c:manualLayout>
          </c:layout>
        </c:title>
        <c:numFmt formatCode="General" sourceLinked="1"/>
        <c:tickLblPos val="nextTo"/>
        <c:txPr>
          <a:bodyPr rot="-2700000" vert="horz"/>
          <a:lstStyle/>
          <a:p>
            <a:pPr>
              <a:defRPr sz="1600">
                <a:solidFill>
                  <a:schemeClr val="bg2"/>
                </a:solidFill>
              </a:defRPr>
            </a:pPr>
            <a:endParaRPr lang="en-US"/>
          </a:p>
        </c:txPr>
        <c:crossAx val="84838272"/>
        <c:crosses val="autoZero"/>
        <c:auto val="1"/>
        <c:lblAlgn val="ctr"/>
        <c:lblOffset val="100"/>
        <c:tickLblSkip val="2"/>
        <c:tickMarkSkip val="1"/>
      </c:catAx>
      <c:valAx>
        <c:axId val="84838272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 dirty="0" smtClean="0"/>
                  <a:t>Reported cases/100,000 </a:t>
                </a:r>
                <a:r>
                  <a:rPr lang="en-US" sz="1400" b="0" dirty="0"/>
                  <a:t>p</a:t>
                </a:r>
                <a:r>
                  <a:rPr lang="en-US" sz="1400" b="0" dirty="0" smtClean="0"/>
                  <a:t>opulation                     </a:t>
                </a:r>
                <a:endParaRPr lang="en-US" sz="1400" b="0" dirty="0"/>
              </a:p>
            </c:rich>
          </c:tx>
          <c:layout>
            <c:manualLayout>
              <c:xMode val="edge"/>
              <c:yMode val="edge"/>
              <c:x val="4.8466716008720018E-3"/>
              <c:y val="0.13570725534308214"/>
            </c:manualLayout>
          </c:layout>
        </c:title>
        <c:numFmt formatCode="0" sourceLinked="0"/>
        <c:minorTickMark val="out"/>
        <c:tickLblPos val="nextTo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8482342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3906671822272219"/>
          <c:y val="0.26461532152230971"/>
          <c:w val="0.17401785714285894"/>
          <c:h val="0.25855827591863795"/>
        </c:manualLayout>
      </c:layout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454563245384074"/>
          <c:y val="4.6255506607928945E-2"/>
          <c:w val="0.86396509646822395"/>
          <c:h val="0.78752286645988889"/>
        </c:manualLayout>
      </c:layout>
      <c:lineChart>
        <c:grouping val="standard"/>
        <c:ser>
          <c:idx val="6"/>
          <c:order val="0"/>
          <c:tx>
            <c:strRef>
              <c:f>Sheet1!$B$1</c:f>
              <c:strCache>
                <c:ptCount val="1"/>
                <c:pt idx="0">
                  <c:v>American Indian/Alaskan Native</c:v>
                </c:pt>
              </c:strCache>
            </c:strRef>
          </c:tx>
          <c:spPr>
            <a:ln cap="flat">
              <a:solidFill>
                <a:schemeClr val="bg2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dPt>
            <c:idx val="5"/>
            <c:spPr>
              <a:ln cap="flat">
                <a:solidFill>
                  <a:schemeClr val="bg2"/>
                </a:solidFill>
                <a:prstDash val="solid"/>
              </a:ln>
            </c:spPr>
          </c:dPt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102.44000000000032</c:v>
                </c:pt>
                <c:pt idx="1">
                  <c:v>72.169999999999987</c:v>
                </c:pt>
                <c:pt idx="2">
                  <c:v>77.97</c:v>
                </c:pt>
                <c:pt idx="3">
                  <c:v>55.660000000000011</c:v>
                </c:pt>
                <c:pt idx="4">
                  <c:v>104.86</c:v>
                </c:pt>
                <c:pt idx="5">
                  <c:v>60.96</c:v>
                </c:pt>
                <c:pt idx="6">
                  <c:v>40.96</c:v>
                </c:pt>
                <c:pt idx="7">
                  <c:v>22.7</c:v>
                </c:pt>
                <c:pt idx="8">
                  <c:v>9.99</c:v>
                </c:pt>
                <c:pt idx="9">
                  <c:v>7.38</c:v>
                </c:pt>
                <c:pt idx="10">
                  <c:v>3.03</c:v>
                </c:pt>
                <c:pt idx="11">
                  <c:v>4.7300000000000004</c:v>
                </c:pt>
                <c:pt idx="12">
                  <c:v>3.24</c:v>
                </c:pt>
                <c:pt idx="13">
                  <c:v>1.1700000000000021</c:v>
                </c:pt>
                <c:pt idx="14">
                  <c:v>0.63000000000000522</c:v>
                </c:pt>
                <c:pt idx="15">
                  <c:v>0.48000000000000032</c:v>
                </c:pt>
                <c:pt idx="16">
                  <c:v>0.47000000000000008</c:v>
                </c:pt>
                <c:pt idx="17">
                  <c:v>0.53</c:v>
                </c:pt>
                <c:pt idx="18">
                  <c:v>0.61000000000000065</c:v>
                </c:pt>
                <c:pt idx="19">
                  <c:v>0.29000000000000031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Sheet1!$C$2:$C$21</c:f>
              <c:numCache>
                <c:formatCode>General</c:formatCode>
                <c:ptCount val="20"/>
                <c:pt idx="0">
                  <c:v>4.18</c:v>
                </c:pt>
                <c:pt idx="1">
                  <c:v>3.52</c:v>
                </c:pt>
                <c:pt idx="2">
                  <c:v>5.5</c:v>
                </c:pt>
                <c:pt idx="3">
                  <c:v>5.29</c:v>
                </c:pt>
                <c:pt idx="4">
                  <c:v>4.26</c:v>
                </c:pt>
                <c:pt idx="5">
                  <c:v>4.55</c:v>
                </c:pt>
                <c:pt idx="6">
                  <c:v>4.91</c:v>
                </c:pt>
                <c:pt idx="7">
                  <c:v>4.3899999999999997</c:v>
                </c:pt>
                <c:pt idx="8">
                  <c:v>3.3299999999999987</c:v>
                </c:pt>
                <c:pt idx="9">
                  <c:v>2.58</c:v>
                </c:pt>
                <c:pt idx="10">
                  <c:v>2.11</c:v>
                </c:pt>
                <c:pt idx="11">
                  <c:v>2.02</c:v>
                </c:pt>
                <c:pt idx="12">
                  <c:v>2.11</c:v>
                </c:pt>
                <c:pt idx="13">
                  <c:v>1.9000000000000001</c:v>
                </c:pt>
                <c:pt idx="14">
                  <c:v>2.8499999999999988</c:v>
                </c:pt>
                <c:pt idx="15">
                  <c:v>1.6600000000000001</c:v>
                </c:pt>
                <c:pt idx="16">
                  <c:v>1.42</c:v>
                </c:pt>
                <c:pt idx="17">
                  <c:v>1.08</c:v>
                </c:pt>
                <c:pt idx="18">
                  <c:v>1.27</c:v>
                </c:pt>
                <c:pt idx="19">
                  <c:v>1.03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Black, non-Hispanic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Sheet1!$D$2:$D$21</c:f>
              <c:numCache>
                <c:formatCode>General</c:formatCode>
                <c:ptCount val="20"/>
                <c:pt idx="0">
                  <c:v>10.5</c:v>
                </c:pt>
                <c:pt idx="1">
                  <c:v>7.55</c:v>
                </c:pt>
                <c:pt idx="2">
                  <c:v>7.6099999999999985</c:v>
                </c:pt>
                <c:pt idx="3">
                  <c:v>7.58</c:v>
                </c:pt>
                <c:pt idx="4">
                  <c:v>5.51</c:v>
                </c:pt>
                <c:pt idx="5">
                  <c:v>9.67</c:v>
                </c:pt>
                <c:pt idx="6">
                  <c:v>7.1899999999999995</c:v>
                </c:pt>
                <c:pt idx="7">
                  <c:v>6.1899999999999995</c:v>
                </c:pt>
                <c:pt idx="8">
                  <c:v>8.17</c:v>
                </c:pt>
                <c:pt idx="9">
                  <c:v>5.74</c:v>
                </c:pt>
                <c:pt idx="10">
                  <c:v>4.0999999999999996</c:v>
                </c:pt>
                <c:pt idx="11">
                  <c:v>2.5299999999999998</c:v>
                </c:pt>
                <c:pt idx="12">
                  <c:v>1.9800000000000104</c:v>
                </c:pt>
                <c:pt idx="13">
                  <c:v>1.52</c:v>
                </c:pt>
                <c:pt idx="14">
                  <c:v>0.96000000000000063</c:v>
                </c:pt>
                <c:pt idx="15">
                  <c:v>0.78</c:v>
                </c:pt>
                <c:pt idx="16">
                  <c:v>0.63000000000000522</c:v>
                </c:pt>
                <c:pt idx="17">
                  <c:v>0.44</c:v>
                </c:pt>
                <c:pt idx="18">
                  <c:v>0.39000000000000262</c:v>
                </c:pt>
                <c:pt idx="19">
                  <c:v>0.41000000000000031</c:v>
                </c:pt>
              </c:numCache>
            </c:numRef>
          </c:val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White, non-Hispanic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Sheet1!$E$2:$E$21</c:f>
              <c:numCache>
                <c:formatCode>General</c:formatCode>
                <c:ptCount val="20"/>
                <c:pt idx="0">
                  <c:v>8.1</c:v>
                </c:pt>
                <c:pt idx="1">
                  <c:v>6.07</c:v>
                </c:pt>
                <c:pt idx="2">
                  <c:v>5.57</c:v>
                </c:pt>
                <c:pt idx="3">
                  <c:v>5.42</c:v>
                </c:pt>
                <c:pt idx="4">
                  <c:v>6.39</c:v>
                </c:pt>
                <c:pt idx="5">
                  <c:v>8.4700000000000006</c:v>
                </c:pt>
                <c:pt idx="6">
                  <c:v>7.98</c:v>
                </c:pt>
                <c:pt idx="7">
                  <c:v>7.2700000000000014</c:v>
                </c:pt>
                <c:pt idx="8">
                  <c:v>5.21</c:v>
                </c:pt>
                <c:pt idx="9">
                  <c:v>3.71</c:v>
                </c:pt>
                <c:pt idx="10">
                  <c:v>2.66</c:v>
                </c:pt>
                <c:pt idx="11">
                  <c:v>2.3699999999999997</c:v>
                </c:pt>
                <c:pt idx="12">
                  <c:v>1.9600000000000093</c:v>
                </c:pt>
                <c:pt idx="13">
                  <c:v>1.54</c:v>
                </c:pt>
                <c:pt idx="14">
                  <c:v>1.0900000000000001</c:v>
                </c:pt>
                <c:pt idx="15">
                  <c:v>0.89</c:v>
                </c:pt>
                <c:pt idx="16">
                  <c:v>0.72000000000000064</c:v>
                </c:pt>
                <c:pt idx="17">
                  <c:v>0.65000000000000535</c:v>
                </c:pt>
                <c:pt idx="18">
                  <c:v>0.58000000000000007</c:v>
                </c:pt>
                <c:pt idx="19">
                  <c:v>0.4</c:v>
                </c:pt>
              </c:numCache>
            </c:numRef>
          </c:val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Hispanic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Sheet1!$F$2:$F$21</c:f>
              <c:numCache>
                <c:formatCode>General</c:formatCode>
                <c:ptCount val="20"/>
                <c:pt idx="0">
                  <c:v>22.919999999999987</c:v>
                </c:pt>
                <c:pt idx="1">
                  <c:v>19.690000000000001</c:v>
                </c:pt>
                <c:pt idx="2">
                  <c:v>18.439999999999987</c:v>
                </c:pt>
                <c:pt idx="3">
                  <c:v>17.37</c:v>
                </c:pt>
                <c:pt idx="4">
                  <c:v>21.21</c:v>
                </c:pt>
                <c:pt idx="5">
                  <c:v>19.22</c:v>
                </c:pt>
                <c:pt idx="6">
                  <c:v>21.77</c:v>
                </c:pt>
                <c:pt idx="7">
                  <c:v>24.1</c:v>
                </c:pt>
                <c:pt idx="8">
                  <c:v>14.06</c:v>
                </c:pt>
                <c:pt idx="9">
                  <c:v>12.96</c:v>
                </c:pt>
                <c:pt idx="10">
                  <c:v>9.77</c:v>
                </c:pt>
                <c:pt idx="11">
                  <c:v>5.01</c:v>
                </c:pt>
                <c:pt idx="12">
                  <c:v>4.01</c:v>
                </c:pt>
                <c:pt idx="13">
                  <c:v>2.79</c:v>
                </c:pt>
                <c:pt idx="14">
                  <c:v>2.75</c:v>
                </c:pt>
                <c:pt idx="15">
                  <c:v>2.7600000000000002</c:v>
                </c:pt>
                <c:pt idx="16">
                  <c:v>2.3199999999999967</c:v>
                </c:pt>
                <c:pt idx="17">
                  <c:v>1.43</c:v>
                </c:pt>
                <c:pt idx="18">
                  <c:v>1.02</c:v>
                </c:pt>
                <c:pt idx="19">
                  <c:v>0.83000000000000063</c:v>
                </c:pt>
              </c:numCache>
            </c:numRef>
          </c:val>
        </c:ser>
        <c:marker val="1"/>
        <c:axId val="98223232"/>
        <c:axId val="98225536"/>
      </c:lineChart>
      <c:catAx>
        <c:axId val="982232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600" b="0" dirty="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5316784086199724"/>
              <c:y val="0.92230666414283657"/>
            </c:manualLayout>
          </c:layout>
        </c:title>
        <c:numFmt formatCode="General" sourceLinked="1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98225536"/>
        <c:crosses val="autoZero"/>
        <c:auto val="1"/>
        <c:lblAlgn val="ctr"/>
        <c:lblOffset val="100"/>
        <c:tickLblSkip val="2"/>
        <c:tickMarkSkip val="1"/>
      </c:catAx>
      <c:valAx>
        <c:axId val="9822553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Reported 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cases/100,000 population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4.2297805557810434E-3"/>
              <c:y val="6.7865147243937093E-2"/>
            </c:manualLayout>
          </c:layout>
        </c:title>
        <c:numFmt formatCode="General" sourceLinked="1"/>
        <c:minorTickMark val="out"/>
        <c:tickLblPos val="nextTo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98223232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55305481346082963"/>
          <c:y val="1.9823697336638087E-2"/>
          <c:w val="0.43741071428572054"/>
          <c:h val="0.50595410925195627"/>
        </c:manualLayout>
      </c:layout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8/31/2011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1,987 case reports of hepatitis A received during 2009, 55.6% included information about whether the patient had jaundice, 59.3% had information regarding hospitalization caused by hepatitis A, and 55.3% included data for hepatitis A-associated death. </a:t>
            </a:r>
            <a:endParaRPr lang="en-US" sz="11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2009, of all case reports with information regarding clinical characteristics, </a:t>
            </a:r>
            <a:endParaRPr lang="en-US" sz="11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68.8% indicated the patient had jaundice;</a:t>
            </a:r>
            <a:endParaRPr lang="en-US" sz="11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39.3% indicated the patient was hospitalized as a result of hepatitis A; and</a:t>
            </a:r>
            <a:endParaRPr lang="en-US" sz="11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0.9% indicated the patient died from hepatitis A. </a:t>
            </a:r>
            <a:endParaRPr lang="en-US" sz="11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Except for the cyclical peak in 1995, from 1990 through 2002 rates of hepatitis A declined for all age groups.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From 2002 through 2009, rates were similar and low among persons in all age groups (&lt;1.0 cases per 100,000 population; range: 0.31–0.96).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2009, rates were highest for persons aged 20–29 years (0.96 cases per 100,000 population); the lowest rates were among children aged &lt;9 years (0.3 cases per 100,000 population).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From 1990 through 2002, rates of acute hepatitis A were higher among males than females.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ratio of male to female rates increased from 1.3 in 1990 to 1.9 in 2001; however, from 2006 through 2009, overall rates declined more among males than among females.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2009, incidence rates among males (0.7 cases per 100,000 population) were similar to those among females (0.6 cases per 100,000 population).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peak in acute hepatitis A cases observed for both males and females in 1995 was the last of cyclical peaks that occurred in the United States before availability and use of hepatitis A vaccine.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From 1990 through 1996, rates of acute hepatitis A were highest among AI/ANs (&gt;50 cases per 100,000 population); the lowest rate occurred among APIs (&lt;6 cases per 100,000).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During 2003–2008, rates among AI/ANs were lower than or similar to those among persons in other races. The 2009 rate of hepatitis A among AI/ANs was the lowest ever recorded (0.3 per 100,000 population).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From 1990 through 2009, rates among Hispanics were higher than those among all other racial/ethnic populations. However, in 2009, the rate of hepatitis A among Hispanics was 0.8 cases per 100,000 population, the lowest rate ever recorded for this group.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1,987 case reports of acute hepatitis A received by CDC during 2009, a total of 818 (41%) cases did not include a response (i.e., a “yes” or “no” response to any of the questions about risk behaviors and exposures) to enable assessment of risk behaviors or exposures.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1,169 case reports that had a response: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44% (n=879) indicated no risk behaviors/exposures for hepatitis A; and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15% (n=290) indicated at least one risk behavior/exposure for hepatitis A during the 2–6 weeks prior to onset of illness.</a:t>
            </a:r>
            <a:r>
              <a:rPr lang="en-US" sz="12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Patients were asked about engagement in selected risk behaviors and exposures during the incubation period, 2–6 weeks prior to onset of symptoms.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788 case reports that contained information about contact, 5.6% (n=44) involved persons who had sexual or household contact with a person confirmed or suspected of having hepatitis A.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1,063 case reports that included information about employment or attendance at a nursery, day-care center, or preschool, 2.9% (n=31) involved persons who worked at or attended a nursery, day-care center, or preschool.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911 case reports that included information about household contact with an employee of or a child attending a nursery, day-care center, or preschool, 4.9% (n=45) indicated such contact.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825 case reports that had information about linkage to an outbreak, 8.2% (n=68) indicated exposure that may have been linked to a common-source foodborne or waterborne outbreak.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788 case reports that included information about additional contact (i.e., other than household or sexual contact) with someone confirmed or suspected of having hepatitis A, 2.0% (n=16) of persons reported such contact.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794 case reports that had information about travel, 15.0% (n= 119) involved persons who had traveled outside the United States or Canada.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813 case reports that included information about injection-drug use, 1.1% (n=9) indicated use of these drugs.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Of the 69 case reports from males that included information about sexual preference/practices, 8.7% (n=6) indicated sex with another man.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Patients were asked about engagement in selected risk behaviors and exposures during the incubation period, 2–6 weeks prior to onset of symptoms.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788 case reports that contained information about contact, 5.6% (n=44) involved persons who had sexual or household contact with a person confirmed or suspected of having hepatitis A.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1,063 case reports that included information about employment or attendance at a nursery, day-care center, or preschool, 2.9% (n=31) involved persons who worked at or attended a nursery, day-care center, or preschool.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911 case reports that included information about household contact with an employee of or a child attending a nursery, day-care center, or preschool, 4.9% (n=45) indicated such contact.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825 case reports that had information about linkage to an outbreak, 8.2% (n=68) indicated exposure that may have been linked to a common-source foodborne or waterborne outbreak.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788 case reports that included information about additional contact (i.e., other than household or sexual contact) with someone confirmed or suspected of having hepatitis A, 2.0% (n=16) of persons reported such contact.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794 case reports that had information about travel, 15.0% (n= 119) involved persons who had traveled outside the United States or Canada.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813 case reports that included information about injection-drug use, 1.1% (n=9) indicated use of these drugs.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Of the 69 case reports from males that included information about sexual preference/practices, 8.7% (n=6) indicated sex with another man.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228600" y="457200"/>
            <a:ext cx="8610600" cy="1295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2.1. Reported and adjusted* number of 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 acute hepatitis A cases — United States, 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1990–2009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781502" y="1839686"/>
          <a:ext cx="7524297" cy="4103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5943600"/>
            <a:ext cx="6096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*Adjusted for underreporting. </a:t>
            </a:r>
            <a:r>
              <a:rPr lang="en-US" sz="1000" b="0" dirty="0" smtClean="0">
                <a:solidFill>
                  <a:schemeClr val="bg2"/>
                </a:solidFill>
                <a:cs typeface="Arial" charset="0"/>
              </a:rPr>
              <a:t/>
            </a:r>
            <a:br>
              <a:rPr lang="en-US" sz="1000" b="0" dirty="0" smtClean="0">
                <a:solidFill>
                  <a:schemeClr val="bg2"/>
                </a:solidFill>
                <a:cs typeface="Arial" charset="0"/>
              </a:rPr>
            </a:b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)</a:t>
            </a:r>
            <a:endParaRPr lang="en-US" sz="1000" b="0" dirty="0">
              <a:solidFill>
                <a:schemeClr val="bg2"/>
              </a:solidFill>
              <a:latin typeface="+mn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381000" y="533400"/>
            <a:ext cx="8458200" cy="9906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2.2.  Incidence of acute hepatitis A,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 by age group — United States, 1990–2009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990600" y="1676400"/>
          <a:ext cx="7239000" cy="4136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6154579"/>
            <a:ext cx="7620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Notifiable Diseases Surveillance System (NNDSS)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381000" y="533400"/>
            <a:ext cx="8534400" cy="9906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latin typeface="+mn-lt"/>
                <a:cs typeface="Arial" charset="0"/>
              </a:rPr>
              <a:t>Figure 2.3.  Incidence of acute hepatitis A,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  by sex — United States, 1990–2009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838200" y="1600200"/>
          <a:ext cx="7467599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57200" y="6096000"/>
            <a:ext cx="8153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Notifiable Diseases Surveillance System (NNDSS)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458200" cy="1295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latin typeface="+mn-lt"/>
                <a:cs typeface="Arial" charset="0"/>
              </a:rPr>
              <a:t>Figure 2.4.  Incidence of acute hepatitis A,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by race/ethnicity — United States, 1990–2009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838200" y="1905000"/>
          <a:ext cx="7391400" cy="4136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04800" y="6172201"/>
            <a:ext cx="76962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Notifiable Diseases Surveillance System (NNDSS)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400" b="1" dirty="0" smtClean="0">
                <a:ln w="11430"/>
                <a:latin typeface="+mn-lt"/>
                <a:cs typeface="Arial" charset="0"/>
              </a:rPr>
              <a:t>Figure 2.5.  Distribution of risk behaviors/exposures associated with acute hepatitis A — United States, 2009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09600" y="6019800"/>
            <a:ext cx="6477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Notifiable Diseases Surveillance System (NNDSS)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52578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57150"/>
            <a:r>
              <a:rPr lang="en-US" sz="900" b="0" dirty="0" smtClean="0">
                <a:solidFill>
                  <a:schemeClr val="bg2"/>
                </a:solidFill>
                <a:latin typeface="+mn-lt"/>
              </a:rPr>
              <a:t>* Includes case reports indicating the presence of at least one of the following risks 2–6 weeks prior to onset of acute, symptomatic hepatitis A: 1)  having traveled to hepatitis A-endemic regions of Mexico, South/Central America,  Africa,  Asia/South Pacific, or the Middle East; 2) having sexual/household or other contact with suspected/confirmed hepatitis A patient; 3) being a child/employee in day care center/nursery/preschool  or having had contact with such persons; 4) being involved in a foodborne/waterborne outbreak; 5) being a man who has sex with men; and 6) using injection drugs.</a:t>
            </a:r>
            <a:endParaRPr lang="en-US" sz="900" b="0" dirty="0">
              <a:solidFill>
                <a:schemeClr val="bg2"/>
              </a:solidFill>
            </a:endParaRPr>
          </a:p>
        </p:txBody>
      </p:sp>
      <p:grpSp>
        <p:nvGrpSpPr>
          <p:cNvPr id="1029" name="Group 5"/>
          <p:cNvGrpSpPr>
            <a:grpSpLocks noChangeAspect="1"/>
          </p:cNvGrpSpPr>
          <p:nvPr/>
        </p:nvGrpSpPr>
        <p:grpSpPr bwMode="auto">
          <a:xfrm>
            <a:off x="-88662" y="1219200"/>
            <a:ext cx="9385062" cy="4086225"/>
            <a:chOff x="672" y="1104"/>
            <a:chExt cx="4848" cy="2238"/>
          </a:xfrm>
        </p:grpSpPr>
        <p:sp>
          <p:nvSpPr>
            <p:cNvPr id="1028" name="AutoShape 4"/>
            <p:cNvSpPr>
              <a:spLocks noChangeAspect="1" noChangeArrowheads="1" noTextEdit="1"/>
            </p:cNvSpPr>
            <p:nvPr/>
          </p:nvSpPr>
          <p:spPr bwMode="auto">
            <a:xfrm>
              <a:off x="672" y="1104"/>
              <a:ext cx="4848" cy="2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2423" y="1190"/>
              <a:ext cx="822" cy="1038"/>
            </a:xfrm>
            <a:custGeom>
              <a:avLst/>
              <a:gdLst/>
              <a:ahLst/>
              <a:cxnLst>
                <a:cxn ang="0">
                  <a:pos x="822" y="406"/>
                </a:cxn>
                <a:cxn ang="0">
                  <a:pos x="741" y="314"/>
                </a:cxn>
                <a:cxn ang="0">
                  <a:pos x="654" y="233"/>
                </a:cxn>
                <a:cxn ang="0">
                  <a:pos x="562" y="163"/>
                </a:cxn>
                <a:cxn ang="0">
                  <a:pos x="460" y="103"/>
                </a:cxn>
                <a:cxn ang="0">
                  <a:pos x="346" y="60"/>
                </a:cxn>
                <a:cxn ang="0">
                  <a:pos x="233" y="28"/>
                </a:cxn>
                <a:cxn ang="0">
                  <a:pos x="119" y="6"/>
                </a:cxn>
                <a:cxn ang="0">
                  <a:pos x="0" y="0"/>
                </a:cxn>
                <a:cxn ang="0">
                  <a:pos x="0" y="1038"/>
                </a:cxn>
                <a:cxn ang="0">
                  <a:pos x="822" y="406"/>
                </a:cxn>
              </a:cxnLst>
              <a:rect l="0" t="0" r="r" b="b"/>
              <a:pathLst>
                <a:path w="822" h="1038">
                  <a:moveTo>
                    <a:pt x="822" y="406"/>
                  </a:moveTo>
                  <a:lnTo>
                    <a:pt x="741" y="314"/>
                  </a:lnTo>
                  <a:lnTo>
                    <a:pt x="654" y="233"/>
                  </a:lnTo>
                  <a:lnTo>
                    <a:pt x="562" y="163"/>
                  </a:lnTo>
                  <a:lnTo>
                    <a:pt x="460" y="103"/>
                  </a:lnTo>
                  <a:lnTo>
                    <a:pt x="346" y="60"/>
                  </a:lnTo>
                  <a:lnTo>
                    <a:pt x="233" y="28"/>
                  </a:lnTo>
                  <a:lnTo>
                    <a:pt x="119" y="6"/>
                  </a:lnTo>
                  <a:lnTo>
                    <a:pt x="0" y="0"/>
                  </a:lnTo>
                  <a:lnTo>
                    <a:pt x="0" y="1038"/>
                  </a:lnTo>
                  <a:lnTo>
                    <a:pt x="822" y="406"/>
                  </a:lnTo>
                  <a:close/>
                </a:path>
              </a:pathLst>
            </a:custGeom>
            <a:solidFill>
              <a:schemeClr val="bg1">
                <a:lumMod val="60000"/>
                <a:lumOff val="40000"/>
              </a:schemeClr>
            </a:solidFill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1872" y="1596"/>
              <a:ext cx="1583" cy="1665"/>
            </a:xfrm>
            <a:custGeom>
              <a:avLst/>
              <a:gdLst/>
              <a:ahLst/>
              <a:cxnLst>
                <a:cxn ang="0">
                  <a:pos x="0" y="1514"/>
                </a:cxn>
                <a:cxn ang="0">
                  <a:pos x="97" y="1562"/>
                </a:cxn>
                <a:cxn ang="0">
                  <a:pos x="189" y="1605"/>
                </a:cxn>
                <a:cxn ang="0">
                  <a:pos x="286" y="1632"/>
                </a:cxn>
                <a:cxn ang="0">
                  <a:pos x="389" y="1654"/>
                </a:cxn>
                <a:cxn ang="0">
                  <a:pos x="486" y="1665"/>
                </a:cxn>
                <a:cxn ang="0">
                  <a:pos x="589" y="1665"/>
                </a:cxn>
                <a:cxn ang="0">
                  <a:pos x="686" y="1660"/>
                </a:cxn>
                <a:cxn ang="0">
                  <a:pos x="784" y="1638"/>
                </a:cxn>
                <a:cxn ang="0">
                  <a:pos x="881" y="1611"/>
                </a:cxn>
                <a:cxn ang="0">
                  <a:pos x="973" y="1578"/>
                </a:cxn>
                <a:cxn ang="0">
                  <a:pos x="1065" y="1530"/>
                </a:cxn>
                <a:cxn ang="0">
                  <a:pos x="1151" y="1476"/>
                </a:cxn>
                <a:cxn ang="0">
                  <a:pos x="1227" y="1416"/>
                </a:cxn>
                <a:cxn ang="0">
                  <a:pos x="1302" y="1346"/>
                </a:cxn>
                <a:cxn ang="0">
                  <a:pos x="1373" y="1265"/>
                </a:cxn>
                <a:cxn ang="0">
                  <a:pos x="1432" y="1178"/>
                </a:cxn>
                <a:cxn ang="0">
                  <a:pos x="1470" y="1108"/>
                </a:cxn>
                <a:cxn ang="0">
                  <a:pos x="1502" y="1032"/>
                </a:cxn>
                <a:cxn ang="0">
                  <a:pos x="1535" y="962"/>
                </a:cxn>
                <a:cxn ang="0">
                  <a:pos x="1556" y="886"/>
                </a:cxn>
                <a:cxn ang="0">
                  <a:pos x="1573" y="811"/>
                </a:cxn>
                <a:cxn ang="0">
                  <a:pos x="1583" y="735"/>
                </a:cxn>
                <a:cxn ang="0">
                  <a:pos x="1583" y="654"/>
                </a:cxn>
                <a:cxn ang="0">
                  <a:pos x="1583" y="578"/>
                </a:cxn>
                <a:cxn ang="0">
                  <a:pos x="1578" y="503"/>
                </a:cxn>
                <a:cxn ang="0">
                  <a:pos x="1567" y="427"/>
                </a:cxn>
                <a:cxn ang="0">
                  <a:pos x="1546" y="351"/>
                </a:cxn>
                <a:cxn ang="0">
                  <a:pos x="1524" y="276"/>
                </a:cxn>
                <a:cxn ang="0">
                  <a:pos x="1497" y="205"/>
                </a:cxn>
                <a:cxn ang="0">
                  <a:pos x="1459" y="135"/>
                </a:cxn>
                <a:cxn ang="0">
                  <a:pos x="1421" y="65"/>
                </a:cxn>
                <a:cxn ang="0">
                  <a:pos x="1373" y="0"/>
                </a:cxn>
                <a:cxn ang="0">
                  <a:pos x="551" y="632"/>
                </a:cxn>
                <a:cxn ang="0">
                  <a:pos x="0" y="1514"/>
                </a:cxn>
              </a:cxnLst>
              <a:rect l="0" t="0" r="r" b="b"/>
              <a:pathLst>
                <a:path w="1583" h="1665">
                  <a:moveTo>
                    <a:pt x="0" y="1514"/>
                  </a:moveTo>
                  <a:lnTo>
                    <a:pt x="97" y="1562"/>
                  </a:lnTo>
                  <a:lnTo>
                    <a:pt x="189" y="1605"/>
                  </a:lnTo>
                  <a:lnTo>
                    <a:pt x="286" y="1632"/>
                  </a:lnTo>
                  <a:lnTo>
                    <a:pt x="389" y="1654"/>
                  </a:lnTo>
                  <a:lnTo>
                    <a:pt x="486" y="1665"/>
                  </a:lnTo>
                  <a:lnTo>
                    <a:pt x="589" y="1665"/>
                  </a:lnTo>
                  <a:lnTo>
                    <a:pt x="686" y="1660"/>
                  </a:lnTo>
                  <a:lnTo>
                    <a:pt x="784" y="1638"/>
                  </a:lnTo>
                  <a:lnTo>
                    <a:pt x="881" y="1611"/>
                  </a:lnTo>
                  <a:lnTo>
                    <a:pt x="973" y="1578"/>
                  </a:lnTo>
                  <a:lnTo>
                    <a:pt x="1065" y="1530"/>
                  </a:lnTo>
                  <a:lnTo>
                    <a:pt x="1151" y="1476"/>
                  </a:lnTo>
                  <a:lnTo>
                    <a:pt x="1227" y="1416"/>
                  </a:lnTo>
                  <a:lnTo>
                    <a:pt x="1302" y="1346"/>
                  </a:lnTo>
                  <a:lnTo>
                    <a:pt x="1373" y="1265"/>
                  </a:lnTo>
                  <a:lnTo>
                    <a:pt x="1432" y="1178"/>
                  </a:lnTo>
                  <a:lnTo>
                    <a:pt x="1470" y="1108"/>
                  </a:lnTo>
                  <a:lnTo>
                    <a:pt x="1502" y="1032"/>
                  </a:lnTo>
                  <a:lnTo>
                    <a:pt x="1535" y="962"/>
                  </a:lnTo>
                  <a:lnTo>
                    <a:pt x="1556" y="886"/>
                  </a:lnTo>
                  <a:lnTo>
                    <a:pt x="1573" y="811"/>
                  </a:lnTo>
                  <a:lnTo>
                    <a:pt x="1583" y="735"/>
                  </a:lnTo>
                  <a:lnTo>
                    <a:pt x="1583" y="654"/>
                  </a:lnTo>
                  <a:lnTo>
                    <a:pt x="1583" y="578"/>
                  </a:lnTo>
                  <a:lnTo>
                    <a:pt x="1578" y="503"/>
                  </a:lnTo>
                  <a:lnTo>
                    <a:pt x="1567" y="427"/>
                  </a:lnTo>
                  <a:lnTo>
                    <a:pt x="1546" y="351"/>
                  </a:lnTo>
                  <a:lnTo>
                    <a:pt x="1524" y="276"/>
                  </a:lnTo>
                  <a:lnTo>
                    <a:pt x="1497" y="205"/>
                  </a:lnTo>
                  <a:lnTo>
                    <a:pt x="1459" y="135"/>
                  </a:lnTo>
                  <a:lnTo>
                    <a:pt x="1421" y="65"/>
                  </a:lnTo>
                  <a:lnTo>
                    <a:pt x="1373" y="0"/>
                  </a:lnTo>
                  <a:lnTo>
                    <a:pt x="551" y="632"/>
                  </a:lnTo>
                  <a:lnTo>
                    <a:pt x="0" y="151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1385" y="1190"/>
              <a:ext cx="1038" cy="1920"/>
            </a:xfrm>
            <a:custGeom>
              <a:avLst/>
              <a:gdLst/>
              <a:ahLst/>
              <a:cxnLst>
                <a:cxn ang="0">
                  <a:pos x="1038" y="0"/>
                </a:cxn>
                <a:cxn ang="0">
                  <a:pos x="930" y="6"/>
                </a:cxn>
                <a:cxn ang="0">
                  <a:pos x="827" y="17"/>
                </a:cxn>
                <a:cxn ang="0">
                  <a:pos x="725" y="44"/>
                </a:cxn>
                <a:cxn ang="0">
                  <a:pos x="633" y="82"/>
                </a:cxn>
                <a:cxn ang="0">
                  <a:pos x="541" y="125"/>
                </a:cxn>
                <a:cxn ang="0">
                  <a:pos x="454" y="173"/>
                </a:cxn>
                <a:cxn ang="0">
                  <a:pos x="373" y="233"/>
                </a:cxn>
                <a:cxn ang="0">
                  <a:pos x="303" y="303"/>
                </a:cxn>
                <a:cxn ang="0">
                  <a:pos x="233" y="373"/>
                </a:cxn>
                <a:cxn ang="0">
                  <a:pos x="173" y="455"/>
                </a:cxn>
                <a:cxn ang="0">
                  <a:pos x="125" y="541"/>
                </a:cxn>
                <a:cxn ang="0">
                  <a:pos x="81" y="633"/>
                </a:cxn>
                <a:cxn ang="0">
                  <a:pos x="44" y="725"/>
                </a:cxn>
                <a:cxn ang="0">
                  <a:pos x="17" y="828"/>
                </a:cxn>
                <a:cxn ang="0">
                  <a:pos x="6" y="930"/>
                </a:cxn>
                <a:cxn ang="0">
                  <a:pos x="0" y="1038"/>
                </a:cxn>
                <a:cxn ang="0">
                  <a:pos x="6" y="1168"/>
                </a:cxn>
                <a:cxn ang="0">
                  <a:pos x="33" y="1298"/>
                </a:cxn>
                <a:cxn ang="0">
                  <a:pos x="71" y="1422"/>
                </a:cxn>
                <a:cxn ang="0">
                  <a:pos x="130" y="1541"/>
                </a:cxn>
                <a:cxn ang="0">
                  <a:pos x="200" y="1649"/>
                </a:cxn>
                <a:cxn ang="0">
                  <a:pos x="281" y="1752"/>
                </a:cxn>
                <a:cxn ang="0">
                  <a:pos x="379" y="1838"/>
                </a:cxn>
                <a:cxn ang="0">
                  <a:pos x="487" y="1920"/>
                </a:cxn>
                <a:cxn ang="0">
                  <a:pos x="1038" y="1038"/>
                </a:cxn>
                <a:cxn ang="0">
                  <a:pos x="1038" y="0"/>
                </a:cxn>
              </a:cxnLst>
              <a:rect l="0" t="0" r="r" b="b"/>
              <a:pathLst>
                <a:path w="1038" h="1920">
                  <a:moveTo>
                    <a:pt x="1038" y="0"/>
                  </a:moveTo>
                  <a:lnTo>
                    <a:pt x="930" y="6"/>
                  </a:lnTo>
                  <a:lnTo>
                    <a:pt x="827" y="17"/>
                  </a:lnTo>
                  <a:lnTo>
                    <a:pt x="725" y="44"/>
                  </a:lnTo>
                  <a:lnTo>
                    <a:pt x="633" y="82"/>
                  </a:lnTo>
                  <a:lnTo>
                    <a:pt x="541" y="125"/>
                  </a:lnTo>
                  <a:lnTo>
                    <a:pt x="454" y="173"/>
                  </a:lnTo>
                  <a:lnTo>
                    <a:pt x="373" y="233"/>
                  </a:lnTo>
                  <a:lnTo>
                    <a:pt x="303" y="303"/>
                  </a:lnTo>
                  <a:lnTo>
                    <a:pt x="233" y="373"/>
                  </a:lnTo>
                  <a:lnTo>
                    <a:pt x="173" y="455"/>
                  </a:lnTo>
                  <a:lnTo>
                    <a:pt x="125" y="541"/>
                  </a:lnTo>
                  <a:lnTo>
                    <a:pt x="81" y="633"/>
                  </a:lnTo>
                  <a:lnTo>
                    <a:pt x="44" y="725"/>
                  </a:lnTo>
                  <a:lnTo>
                    <a:pt x="17" y="828"/>
                  </a:lnTo>
                  <a:lnTo>
                    <a:pt x="6" y="930"/>
                  </a:lnTo>
                  <a:lnTo>
                    <a:pt x="0" y="1038"/>
                  </a:lnTo>
                  <a:lnTo>
                    <a:pt x="6" y="1168"/>
                  </a:lnTo>
                  <a:lnTo>
                    <a:pt x="33" y="1298"/>
                  </a:lnTo>
                  <a:lnTo>
                    <a:pt x="71" y="1422"/>
                  </a:lnTo>
                  <a:lnTo>
                    <a:pt x="130" y="1541"/>
                  </a:lnTo>
                  <a:lnTo>
                    <a:pt x="200" y="1649"/>
                  </a:lnTo>
                  <a:lnTo>
                    <a:pt x="281" y="1752"/>
                  </a:lnTo>
                  <a:lnTo>
                    <a:pt x="379" y="1838"/>
                  </a:lnTo>
                  <a:lnTo>
                    <a:pt x="487" y="1920"/>
                  </a:lnTo>
                  <a:lnTo>
                    <a:pt x="1038" y="1038"/>
                  </a:lnTo>
                  <a:lnTo>
                    <a:pt x="1038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2683" y="1342"/>
              <a:ext cx="281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290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2672" y="1499"/>
              <a:ext cx="308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15%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2931" y="2618"/>
              <a:ext cx="281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879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2920" y="2775"/>
              <a:ext cx="308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44%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1494" y="1834"/>
              <a:ext cx="281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818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1483" y="1991"/>
              <a:ext cx="308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41%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3882" y="1877"/>
              <a:ext cx="71" cy="70"/>
            </a:xfrm>
            <a:prstGeom prst="rect">
              <a:avLst/>
            </a:prstGeom>
            <a:solidFill>
              <a:schemeClr val="bg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3985" y="1829"/>
              <a:ext cx="85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Risk identified</a:t>
              </a:r>
              <a:r>
                <a:rPr kumimoji="0" lang="en-US" sz="1600" b="0" i="0" u="none" strike="noStrike" cap="none" normalizeH="0" baseline="3000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Myriad Pro" pitchFamily="34" charset="0"/>
                </a:rPr>
                <a:t>*</a:t>
              </a:r>
              <a:endParaRPr kumimoji="0" lang="en-US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 pitchFamily="34" charset="0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3882" y="2196"/>
              <a:ext cx="71" cy="70"/>
            </a:xfrm>
            <a:prstGeom prst="rect">
              <a:avLst/>
            </a:prstGeom>
            <a:solidFill>
              <a:srgbClr val="FBB0A3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3985" y="2142"/>
              <a:ext cx="954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No risk identified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3882" y="2515"/>
              <a:ext cx="71" cy="7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044" name="Rectangle 20"/>
            <p:cNvSpPr>
              <a:spLocks noChangeArrowheads="1"/>
            </p:cNvSpPr>
            <p:nvPr/>
          </p:nvSpPr>
          <p:spPr bwMode="auto">
            <a:xfrm>
              <a:off x="3985" y="2461"/>
              <a:ext cx="12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No risk data reported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52400" y="457200"/>
            <a:ext cx="87630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2.6a.  Acute hepatitis A reports*,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by risk exposure</a:t>
            </a:r>
            <a:r>
              <a:rPr lang="en-US" sz="2800" b="1" baseline="30000" dirty="0" smtClean="0">
                <a:ln w="11430"/>
                <a:latin typeface="+mn-lt"/>
                <a:cs typeface="Arial" pitchFamily="34" charset="0"/>
              </a:rPr>
              <a:t>†</a:t>
            </a:r>
            <a:r>
              <a:rPr lang="en-US" sz="2800" b="1" dirty="0" smtClean="0">
                <a:ln w="11430"/>
                <a:latin typeface="+mn-lt"/>
                <a:cs typeface="Arial" charset="0"/>
              </a:rPr>
              <a:t> — United States, 2009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5791200"/>
            <a:ext cx="502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*A total of 1,987 case reports of hepatitis A were received in 2009.  </a:t>
            </a:r>
          </a:p>
          <a:p>
            <a:pPr eaLnBrk="0" hangingPunct="0"/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  <a:cs typeface="Arial" charset="0"/>
              </a:rPr>
              <a:t>†</a:t>
            </a:r>
            <a:r>
              <a:rPr lang="en-US" sz="800" b="0" baseline="30000" dirty="0" smtClean="0">
                <a:solidFill>
                  <a:schemeClr val="bg2"/>
                </a:solidFill>
                <a:latin typeface="Myriad Pro" pitchFamily="34" charset="0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More than one risk exposure may be indicated on each case report. </a:t>
            </a:r>
          </a:p>
          <a:p>
            <a:pPr eaLnBrk="0" hangingPunct="0"/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</a:rPr>
              <a:t>§</a:t>
            </a: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No risk data reported.</a:t>
            </a:r>
          </a:p>
          <a:p>
            <a:pPr eaLnBrk="0" hangingPunct="0"/>
            <a:r>
              <a:rPr lang="en-US" sz="8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(NNDSS)</a:t>
            </a:r>
          </a:p>
        </p:txBody>
      </p:sp>
      <p:sp>
        <p:nvSpPr>
          <p:cNvPr id="1028" name="AutoShape 4"/>
          <p:cNvSpPr>
            <a:spLocks noChangeAspect="1" noChangeArrowheads="1" noTextEdit="1"/>
          </p:cNvSpPr>
          <p:nvPr/>
        </p:nvSpPr>
        <p:spPr bwMode="auto">
          <a:xfrm>
            <a:off x="762000" y="1524000"/>
            <a:ext cx="7620000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030" name="Freeform 6"/>
          <p:cNvSpPr>
            <a:spLocks noEditPoints="1"/>
          </p:cNvSpPr>
          <p:nvPr/>
        </p:nvSpPr>
        <p:spPr bwMode="auto">
          <a:xfrm>
            <a:off x="3489325" y="1643063"/>
            <a:ext cx="3568700" cy="3606800"/>
          </a:xfrm>
          <a:custGeom>
            <a:avLst/>
            <a:gdLst/>
            <a:ahLst/>
            <a:cxnLst>
              <a:cxn ang="0">
                <a:pos x="5" y="0"/>
              </a:cxn>
              <a:cxn ang="0">
                <a:pos x="5" y="2272"/>
              </a:cxn>
              <a:cxn ang="0">
                <a:pos x="0" y="2272"/>
              </a:cxn>
              <a:cxn ang="0">
                <a:pos x="0" y="0"/>
              </a:cxn>
              <a:cxn ang="0">
                <a:pos x="5" y="0"/>
              </a:cxn>
              <a:cxn ang="0">
                <a:pos x="455" y="0"/>
              </a:cxn>
              <a:cxn ang="0">
                <a:pos x="455" y="2272"/>
              </a:cxn>
              <a:cxn ang="0">
                <a:pos x="450" y="2272"/>
              </a:cxn>
              <a:cxn ang="0">
                <a:pos x="450" y="0"/>
              </a:cxn>
              <a:cxn ang="0">
                <a:pos x="455" y="0"/>
              </a:cxn>
              <a:cxn ang="0">
                <a:pos x="904" y="0"/>
              </a:cxn>
              <a:cxn ang="0">
                <a:pos x="904" y="2272"/>
              </a:cxn>
              <a:cxn ang="0">
                <a:pos x="899" y="2272"/>
              </a:cxn>
              <a:cxn ang="0">
                <a:pos x="899" y="0"/>
              </a:cxn>
              <a:cxn ang="0">
                <a:pos x="904" y="0"/>
              </a:cxn>
              <a:cxn ang="0">
                <a:pos x="1349" y="0"/>
              </a:cxn>
              <a:cxn ang="0">
                <a:pos x="1349" y="2272"/>
              </a:cxn>
              <a:cxn ang="0">
                <a:pos x="1344" y="2272"/>
              </a:cxn>
              <a:cxn ang="0">
                <a:pos x="1344" y="0"/>
              </a:cxn>
              <a:cxn ang="0">
                <a:pos x="1349" y="0"/>
              </a:cxn>
              <a:cxn ang="0">
                <a:pos x="1798" y="0"/>
              </a:cxn>
              <a:cxn ang="0">
                <a:pos x="1798" y="2272"/>
              </a:cxn>
              <a:cxn ang="0">
                <a:pos x="1793" y="2272"/>
              </a:cxn>
              <a:cxn ang="0">
                <a:pos x="1793" y="0"/>
              </a:cxn>
              <a:cxn ang="0">
                <a:pos x="1798" y="0"/>
              </a:cxn>
              <a:cxn ang="0">
                <a:pos x="2248" y="0"/>
              </a:cxn>
              <a:cxn ang="0">
                <a:pos x="2248" y="2272"/>
              </a:cxn>
              <a:cxn ang="0">
                <a:pos x="2243" y="2272"/>
              </a:cxn>
              <a:cxn ang="0">
                <a:pos x="2243" y="0"/>
              </a:cxn>
              <a:cxn ang="0">
                <a:pos x="2248" y="0"/>
              </a:cxn>
            </a:cxnLst>
            <a:rect l="0" t="0" r="r" b="b"/>
            <a:pathLst>
              <a:path w="2248" h="2272">
                <a:moveTo>
                  <a:pt x="5" y="0"/>
                </a:moveTo>
                <a:lnTo>
                  <a:pt x="5" y="2272"/>
                </a:lnTo>
                <a:lnTo>
                  <a:pt x="0" y="2272"/>
                </a:lnTo>
                <a:lnTo>
                  <a:pt x="0" y="0"/>
                </a:lnTo>
                <a:lnTo>
                  <a:pt x="5" y="0"/>
                </a:lnTo>
                <a:close/>
                <a:moveTo>
                  <a:pt x="455" y="0"/>
                </a:moveTo>
                <a:lnTo>
                  <a:pt x="455" y="2272"/>
                </a:lnTo>
                <a:lnTo>
                  <a:pt x="450" y="2272"/>
                </a:lnTo>
                <a:lnTo>
                  <a:pt x="450" y="0"/>
                </a:lnTo>
                <a:lnTo>
                  <a:pt x="455" y="0"/>
                </a:lnTo>
                <a:close/>
                <a:moveTo>
                  <a:pt x="904" y="0"/>
                </a:moveTo>
                <a:lnTo>
                  <a:pt x="904" y="2272"/>
                </a:lnTo>
                <a:lnTo>
                  <a:pt x="899" y="2272"/>
                </a:lnTo>
                <a:lnTo>
                  <a:pt x="899" y="0"/>
                </a:lnTo>
                <a:lnTo>
                  <a:pt x="904" y="0"/>
                </a:lnTo>
                <a:close/>
                <a:moveTo>
                  <a:pt x="1349" y="0"/>
                </a:moveTo>
                <a:lnTo>
                  <a:pt x="1349" y="2272"/>
                </a:lnTo>
                <a:lnTo>
                  <a:pt x="1344" y="2272"/>
                </a:lnTo>
                <a:lnTo>
                  <a:pt x="1344" y="0"/>
                </a:lnTo>
                <a:lnTo>
                  <a:pt x="1349" y="0"/>
                </a:lnTo>
                <a:close/>
                <a:moveTo>
                  <a:pt x="1798" y="0"/>
                </a:moveTo>
                <a:lnTo>
                  <a:pt x="1798" y="2272"/>
                </a:lnTo>
                <a:lnTo>
                  <a:pt x="1793" y="2272"/>
                </a:lnTo>
                <a:lnTo>
                  <a:pt x="1793" y="0"/>
                </a:lnTo>
                <a:lnTo>
                  <a:pt x="1798" y="0"/>
                </a:lnTo>
                <a:close/>
                <a:moveTo>
                  <a:pt x="2248" y="0"/>
                </a:moveTo>
                <a:lnTo>
                  <a:pt x="2248" y="2272"/>
                </a:lnTo>
                <a:lnTo>
                  <a:pt x="2243" y="2272"/>
                </a:lnTo>
                <a:lnTo>
                  <a:pt x="2243" y="0"/>
                </a:lnTo>
                <a:lnTo>
                  <a:pt x="2248" y="0"/>
                </a:lnTo>
                <a:close/>
              </a:path>
            </a:pathLst>
          </a:custGeom>
          <a:solidFill>
            <a:srgbClr val="F9F9F9"/>
          </a:solidFill>
          <a:ln w="7938">
            <a:solidFill>
              <a:srgbClr val="F9F9F9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031" name="Freeform 7"/>
          <p:cNvSpPr>
            <a:spLocks noEditPoints="1"/>
          </p:cNvSpPr>
          <p:nvPr/>
        </p:nvSpPr>
        <p:spPr bwMode="auto">
          <a:xfrm>
            <a:off x="2784475" y="1698625"/>
            <a:ext cx="238125" cy="3092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5" y="0"/>
              </a:cxn>
              <a:cxn ang="0">
                <a:pos x="95" y="130"/>
              </a:cxn>
              <a:cxn ang="0">
                <a:pos x="0" y="130"/>
              </a:cxn>
              <a:cxn ang="0">
                <a:pos x="0" y="0"/>
              </a:cxn>
              <a:cxn ang="0">
                <a:pos x="0" y="454"/>
              </a:cxn>
              <a:cxn ang="0">
                <a:pos x="70" y="454"/>
              </a:cxn>
              <a:cxn ang="0">
                <a:pos x="70" y="584"/>
              </a:cxn>
              <a:cxn ang="0">
                <a:pos x="0" y="584"/>
              </a:cxn>
              <a:cxn ang="0">
                <a:pos x="0" y="454"/>
              </a:cxn>
              <a:cxn ang="0">
                <a:pos x="0" y="909"/>
              </a:cxn>
              <a:cxn ang="0">
                <a:pos x="100" y="909"/>
              </a:cxn>
              <a:cxn ang="0">
                <a:pos x="100" y="1039"/>
              </a:cxn>
              <a:cxn ang="0">
                <a:pos x="0" y="1039"/>
              </a:cxn>
              <a:cxn ang="0">
                <a:pos x="0" y="909"/>
              </a:cxn>
              <a:cxn ang="0">
                <a:pos x="0" y="1363"/>
              </a:cxn>
              <a:cxn ang="0">
                <a:pos x="150" y="1363"/>
              </a:cxn>
              <a:cxn ang="0">
                <a:pos x="150" y="1493"/>
              </a:cxn>
              <a:cxn ang="0">
                <a:pos x="0" y="1493"/>
              </a:cxn>
              <a:cxn ang="0">
                <a:pos x="0" y="1363"/>
              </a:cxn>
              <a:cxn ang="0">
                <a:pos x="0" y="1818"/>
              </a:cxn>
              <a:cxn ang="0">
                <a:pos x="35" y="1818"/>
              </a:cxn>
              <a:cxn ang="0">
                <a:pos x="35" y="1948"/>
              </a:cxn>
              <a:cxn ang="0">
                <a:pos x="0" y="1948"/>
              </a:cxn>
              <a:cxn ang="0">
                <a:pos x="0" y="1818"/>
              </a:cxn>
            </a:cxnLst>
            <a:rect l="0" t="0" r="r" b="b"/>
            <a:pathLst>
              <a:path w="150" h="1948">
                <a:moveTo>
                  <a:pt x="0" y="0"/>
                </a:moveTo>
                <a:lnTo>
                  <a:pt x="95" y="0"/>
                </a:lnTo>
                <a:lnTo>
                  <a:pt x="95" y="130"/>
                </a:lnTo>
                <a:lnTo>
                  <a:pt x="0" y="130"/>
                </a:lnTo>
                <a:lnTo>
                  <a:pt x="0" y="0"/>
                </a:lnTo>
                <a:close/>
                <a:moveTo>
                  <a:pt x="0" y="454"/>
                </a:moveTo>
                <a:lnTo>
                  <a:pt x="70" y="454"/>
                </a:lnTo>
                <a:lnTo>
                  <a:pt x="70" y="584"/>
                </a:lnTo>
                <a:lnTo>
                  <a:pt x="0" y="584"/>
                </a:lnTo>
                <a:lnTo>
                  <a:pt x="0" y="454"/>
                </a:lnTo>
                <a:close/>
                <a:moveTo>
                  <a:pt x="0" y="909"/>
                </a:moveTo>
                <a:lnTo>
                  <a:pt x="100" y="909"/>
                </a:lnTo>
                <a:lnTo>
                  <a:pt x="100" y="1039"/>
                </a:lnTo>
                <a:lnTo>
                  <a:pt x="0" y="1039"/>
                </a:lnTo>
                <a:lnTo>
                  <a:pt x="0" y="909"/>
                </a:lnTo>
                <a:close/>
                <a:moveTo>
                  <a:pt x="0" y="1363"/>
                </a:moveTo>
                <a:lnTo>
                  <a:pt x="150" y="1363"/>
                </a:lnTo>
                <a:lnTo>
                  <a:pt x="150" y="1493"/>
                </a:lnTo>
                <a:lnTo>
                  <a:pt x="0" y="1493"/>
                </a:lnTo>
                <a:lnTo>
                  <a:pt x="0" y="1363"/>
                </a:lnTo>
                <a:close/>
                <a:moveTo>
                  <a:pt x="0" y="1818"/>
                </a:moveTo>
                <a:lnTo>
                  <a:pt x="35" y="1818"/>
                </a:lnTo>
                <a:lnTo>
                  <a:pt x="35" y="1948"/>
                </a:lnTo>
                <a:lnTo>
                  <a:pt x="0" y="1948"/>
                </a:lnTo>
                <a:lnTo>
                  <a:pt x="0" y="1818"/>
                </a:lnTo>
                <a:close/>
              </a:path>
            </a:pathLst>
          </a:custGeom>
          <a:solidFill>
            <a:srgbClr val="4F81BD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032" name="Freeform 8"/>
          <p:cNvSpPr>
            <a:spLocks noEditPoints="1"/>
          </p:cNvSpPr>
          <p:nvPr/>
        </p:nvSpPr>
        <p:spPr bwMode="auto">
          <a:xfrm>
            <a:off x="2784475" y="1905000"/>
            <a:ext cx="3670300" cy="3092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68" y="0"/>
              </a:cxn>
              <a:cxn ang="0">
                <a:pos x="1668" y="130"/>
              </a:cxn>
              <a:cxn ang="0">
                <a:pos x="0" y="130"/>
              </a:cxn>
              <a:cxn ang="0">
                <a:pos x="0" y="0"/>
              </a:cxn>
              <a:cxn ang="0">
                <a:pos x="0" y="454"/>
              </a:cxn>
              <a:cxn ang="0">
                <a:pos x="2312" y="454"/>
              </a:cxn>
              <a:cxn ang="0">
                <a:pos x="2312" y="584"/>
              </a:cxn>
              <a:cxn ang="0">
                <a:pos x="0" y="584"/>
              </a:cxn>
              <a:cxn ang="0">
                <a:pos x="0" y="454"/>
              </a:cxn>
              <a:cxn ang="0">
                <a:pos x="0" y="909"/>
              </a:cxn>
              <a:cxn ang="0">
                <a:pos x="1943" y="909"/>
              </a:cxn>
              <a:cxn ang="0">
                <a:pos x="1943" y="1039"/>
              </a:cxn>
              <a:cxn ang="0">
                <a:pos x="0" y="1039"/>
              </a:cxn>
              <a:cxn ang="0">
                <a:pos x="0" y="909"/>
              </a:cxn>
              <a:cxn ang="0">
                <a:pos x="0" y="1363"/>
              </a:cxn>
              <a:cxn ang="0">
                <a:pos x="1698" y="1363"/>
              </a:cxn>
              <a:cxn ang="0">
                <a:pos x="1698" y="1493"/>
              </a:cxn>
              <a:cxn ang="0">
                <a:pos x="0" y="1493"/>
              </a:cxn>
              <a:cxn ang="0">
                <a:pos x="0" y="1363"/>
              </a:cxn>
              <a:cxn ang="0">
                <a:pos x="0" y="1818"/>
              </a:cxn>
              <a:cxn ang="0">
                <a:pos x="1728" y="1818"/>
              </a:cxn>
              <a:cxn ang="0">
                <a:pos x="1728" y="1948"/>
              </a:cxn>
              <a:cxn ang="0">
                <a:pos x="0" y="1948"/>
              </a:cxn>
              <a:cxn ang="0">
                <a:pos x="0" y="1818"/>
              </a:cxn>
            </a:cxnLst>
            <a:rect l="0" t="0" r="r" b="b"/>
            <a:pathLst>
              <a:path w="2312" h="1948">
                <a:moveTo>
                  <a:pt x="0" y="0"/>
                </a:moveTo>
                <a:lnTo>
                  <a:pt x="1668" y="0"/>
                </a:lnTo>
                <a:lnTo>
                  <a:pt x="1668" y="130"/>
                </a:lnTo>
                <a:lnTo>
                  <a:pt x="0" y="130"/>
                </a:lnTo>
                <a:lnTo>
                  <a:pt x="0" y="0"/>
                </a:lnTo>
                <a:close/>
                <a:moveTo>
                  <a:pt x="0" y="454"/>
                </a:moveTo>
                <a:lnTo>
                  <a:pt x="2312" y="454"/>
                </a:lnTo>
                <a:lnTo>
                  <a:pt x="2312" y="584"/>
                </a:lnTo>
                <a:lnTo>
                  <a:pt x="0" y="584"/>
                </a:lnTo>
                <a:lnTo>
                  <a:pt x="0" y="454"/>
                </a:lnTo>
                <a:close/>
                <a:moveTo>
                  <a:pt x="0" y="909"/>
                </a:moveTo>
                <a:lnTo>
                  <a:pt x="1943" y="909"/>
                </a:lnTo>
                <a:lnTo>
                  <a:pt x="1943" y="1039"/>
                </a:lnTo>
                <a:lnTo>
                  <a:pt x="0" y="1039"/>
                </a:lnTo>
                <a:lnTo>
                  <a:pt x="0" y="909"/>
                </a:lnTo>
                <a:close/>
                <a:moveTo>
                  <a:pt x="0" y="1363"/>
                </a:moveTo>
                <a:lnTo>
                  <a:pt x="1698" y="1363"/>
                </a:lnTo>
                <a:lnTo>
                  <a:pt x="1698" y="1493"/>
                </a:lnTo>
                <a:lnTo>
                  <a:pt x="0" y="1493"/>
                </a:lnTo>
                <a:lnTo>
                  <a:pt x="0" y="1363"/>
                </a:lnTo>
                <a:close/>
                <a:moveTo>
                  <a:pt x="0" y="1818"/>
                </a:moveTo>
                <a:lnTo>
                  <a:pt x="1728" y="1818"/>
                </a:lnTo>
                <a:lnTo>
                  <a:pt x="1728" y="1948"/>
                </a:lnTo>
                <a:lnTo>
                  <a:pt x="0" y="1948"/>
                </a:lnTo>
                <a:lnTo>
                  <a:pt x="0" y="1818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033" name="Freeform 9"/>
          <p:cNvSpPr>
            <a:spLocks noEditPoints="1"/>
          </p:cNvSpPr>
          <p:nvPr/>
        </p:nvSpPr>
        <p:spPr bwMode="auto">
          <a:xfrm>
            <a:off x="2784475" y="2111375"/>
            <a:ext cx="4265613" cy="30908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87" y="0"/>
              </a:cxn>
              <a:cxn ang="0">
                <a:pos x="2687" y="129"/>
              </a:cxn>
              <a:cxn ang="0">
                <a:pos x="0" y="129"/>
              </a:cxn>
              <a:cxn ang="0">
                <a:pos x="0" y="0"/>
              </a:cxn>
              <a:cxn ang="0">
                <a:pos x="0" y="454"/>
              </a:cxn>
              <a:cxn ang="0">
                <a:pos x="2073" y="454"/>
              </a:cxn>
              <a:cxn ang="0">
                <a:pos x="2073" y="584"/>
              </a:cxn>
              <a:cxn ang="0">
                <a:pos x="0" y="584"/>
              </a:cxn>
              <a:cxn ang="0">
                <a:pos x="0" y="454"/>
              </a:cxn>
              <a:cxn ang="0">
                <a:pos x="0" y="909"/>
              </a:cxn>
              <a:cxn ang="0">
                <a:pos x="2412" y="909"/>
              </a:cxn>
              <a:cxn ang="0">
                <a:pos x="2412" y="1038"/>
              </a:cxn>
              <a:cxn ang="0">
                <a:pos x="0" y="1038"/>
              </a:cxn>
              <a:cxn ang="0">
                <a:pos x="0" y="909"/>
              </a:cxn>
              <a:cxn ang="0">
                <a:pos x="0" y="1363"/>
              </a:cxn>
              <a:cxn ang="0">
                <a:pos x="2602" y="1363"/>
              </a:cxn>
              <a:cxn ang="0">
                <a:pos x="2602" y="1493"/>
              </a:cxn>
              <a:cxn ang="0">
                <a:pos x="0" y="1493"/>
              </a:cxn>
              <a:cxn ang="0">
                <a:pos x="0" y="1363"/>
              </a:cxn>
              <a:cxn ang="0">
                <a:pos x="0" y="1818"/>
              </a:cxn>
              <a:cxn ang="0">
                <a:pos x="2687" y="1818"/>
              </a:cxn>
              <a:cxn ang="0">
                <a:pos x="2687" y="1947"/>
              </a:cxn>
              <a:cxn ang="0">
                <a:pos x="0" y="1947"/>
              </a:cxn>
              <a:cxn ang="0">
                <a:pos x="0" y="1818"/>
              </a:cxn>
            </a:cxnLst>
            <a:rect l="0" t="0" r="r" b="b"/>
            <a:pathLst>
              <a:path w="2687" h="1947">
                <a:moveTo>
                  <a:pt x="0" y="0"/>
                </a:moveTo>
                <a:lnTo>
                  <a:pt x="2687" y="0"/>
                </a:lnTo>
                <a:lnTo>
                  <a:pt x="2687" y="129"/>
                </a:lnTo>
                <a:lnTo>
                  <a:pt x="0" y="129"/>
                </a:lnTo>
                <a:lnTo>
                  <a:pt x="0" y="0"/>
                </a:lnTo>
                <a:close/>
                <a:moveTo>
                  <a:pt x="0" y="454"/>
                </a:moveTo>
                <a:lnTo>
                  <a:pt x="2073" y="454"/>
                </a:lnTo>
                <a:lnTo>
                  <a:pt x="2073" y="584"/>
                </a:lnTo>
                <a:lnTo>
                  <a:pt x="0" y="584"/>
                </a:lnTo>
                <a:lnTo>
                  <a:pt x="0" y="454"/>
                </a:lnTo>
                <a:close/>
                <a:moveTo>
                  <a:pt x="0" y="909"/>
                </a:moveTo>
                <a:lnTo>
                  <a:pt x="2412" y="909"/>
                </a:lnTo>
                <a:lnTo>
                  <a:pt x="2412" y="1038"/>
                </a:lnTo>
                <a:lnTo>
                  <a:pt x="0" y="1038"/>
                </a:lnTo>
                <a:lnTo>
                  <a:pt x="0" y="909"/>
                </a:lnTo>
                <a:close/>
                <a:moveTo>
                  <a:pt x="0" y="1363"/>
                </a:moveTo>
                <a:lnTo>
                  <a:pt x="2602" y="1363"/>
                </a:lnTo>
                <a:lnTo>
                  <a:pt x="2602" y="1493"/>
                </a:lnTo>
                <a:lnTo>
                  <a:pt x="0" y="1493"/>
                </a:lnTo>
                <a:lnTo>
                  <a:pt x="0" y="1363"/>
                </a:lnTo>
                <a:close/>
                <a:moveTo>
                  <a:pt x="0" y="1818"/>
                </a:moveTo>
                <a:lnTo>
                  <a:pt x="2687" y="1818"/>
                </a:lnTo>
                <a:lnTo>
                  <a:pt x="2687" y="1947"/>
                </a:lnTo>
                <a:lnTo>
                  <a:pt x="0" y="1947"/>
                </a:lnTo>
                <a:lnTo>
                  <a:pt x="0" y="1818"/>
                </a:lnTo>
                <a:close/>
              </a:path>
            </a:pathLst>
          </a:custGeom>
          <a:solidFill>
            <a:srgbClr val="FFFF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2776538" y="1651000"/>
            <a:ext cx="15875" cy="3606800"/>
          </a:xfrm>
          <a:prstGeom prst="rect">
            <a:avLst/>
          </a:prstGeom>
          <a:solidFill>
            <a:srgbClr val="F9F9F9"/>
          </a:solidFill>
          <a:ln w="7938">
            <a:solidFill>
              <a:srgbClr val="F9F9F9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035" name="Freeform 11"/>
          <p:cNvSpPr>
            <a:spLocks noEditPoints="1"/>
          </p:cNvSpPr>
          <p:nvPr/>
        </p:nvSpPr>
        <p:spPr bwMode="auto">
          <a:xfrm>
            <a:off x="2736850" y="1643063"/>
            <a:ext cx="95250" cy="3622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" y="0"/>
              </a:cxn>
              <a:cxn ang="0">
                <a:pos x="60" y="10"/>
              </a:cxn>
              <a:cxn ang="0">
                <a:pos x="0" y="10"/>
              </a:cxn>
              <a:cxn ang="0">
                <a:pos x="0" y="0"/>
              </a:cxn>
              <a:cxn ang="0">
                <a:pos x="0" y="454"/>
              </a:cxn>
              <a:cxn ang="0">
                <a:pos x="60" y="454"/>
              </a:cxn>
              <a:cxn ang="0">
                <a:pos x="60" y="464"/>
              </a:cxn>
              <a:cxn ang="0">
                <a:pos x="0" y="464"/>
              </a:cxn>
              <a:cxn ang="0">
                <a:pos x="0" y="454"/>
              </a:cxn>
              <a:cxn ang="0">
                <a:pos x="0" y="909"/>
              </a:cxn>
              <a:cxn ang="0">
                <a:pos x="60" y="909"/>
              </a:cxn>
              <a:cxn ang="0">
                <a:pos x="60" y="919"/>
              </a:cxn>
              <a:cxn ang="0">
                <a:pos x="0" y="919"/>
              </a:cxn>
              <a:cxn ang="0">
                <a:pos x="0" y="909"/>
              </a:cxn>
              <a:cxn ang="0">
                <a:pos x="0" y="1363"/>
              </a:cxn>
              <a:cxn ang="0">
                <a:pos x="60" y="1363"/>
              </a:cxn>
              <a:cxn ang="0">
                <a:pos x="60" y="1373"/>
              </a:cxn>
              <a:cxn ang="0">
                <a:pos x="0" y="1373"/>
              </a:cxn>
              <a:cxn ang="0">
                <a:pos x="0" y="1363"/>
              </a:cxn>
              <a:cxn ang="0">
                <a:pos x="0" y="1818"/>
              </a:cxn>
              <a:cxn ang="0">
                <a:pos x="60" y="1818"/>
              </a:cxn>
              <a:cxn ang="0">
                <a:pos x="60" y="1828"/>
              </a:cxn>
              <a:cxn ang="0">
                <a:pos x="0" y="1828"/>
              </a:cxn>
              <a:cxn ang="0">
                <a:pos x="0" y="1818"/>
              </a:cxn>
              <a:cxn ang="0">
                <a:pos x="0" y="2272"/>
              </a:cxn>
              <a:cxn ang="0">
                <a:pos x="60" y="2272"/>
              </a:cxn>
              <a:cxn ang="0">
                <a:pos x="60" y="2282"/>
              </a:cxn>
              <a:cxn ang="0">
                <a:pos x="0" y="2282"/>
              </a:cxn>
              <a:cxn ang="0">
                <a:pos x="0" y="2272"/>
              </a:cxn>
            </a:cxnLst>
            <a:rect l="0" t="0" r="r" b="b"/>
            <a:pathLst>
              <a:path w="60" h="2282">
                <a:moveTo>
                  <a:pt x="0" y="0"/>
                </a:moveTo>
                <a:lnTo>
                  <a:pt x="60" y="0"/>
                </a:lnTo>
                <a:lnTo>
                  <a:pt x="60" y="10"/>
                </a:lnTo>
                <a:lnTo>
                  <a:pt x="0" y="10"/>
                </a:lnTo>
                <a:lnTo>
                  <a:pt x="0" y="0"/>
                </a:lnTo>
                <a:close/>
                <a:moveTo>
                  <a:pt x="0" y="454"/>
                </a:moveTo>
                <a:lnTo>
                  <a:pt x="60" y="454"/>
                </a:lnTo>
                <a:lnTo>
                  <a:pt x="60" y="464"/>
                </a:lnTo>
                <a:lnTo>
                  <a:pt x="0" y="464"/>
                </a:lnTo>
                <a:lnTo>
                  <a:pt x="0" y="454"/>
                </a:lnTo>
                <a:close/>
                <a:moveTo>
                  <a:pt x="0" y="909"/>
                </a:moveTo>
                <a:lnTo>
                  <a:pt x="60" y="909"/>
                </a:lnTo>
                <a:lnTo>
                  <a:pt x="60" y="919"/>
                </a:lnTo>
                <a:lnTo>
                  <a:pt x="0" y="919"/>
                </a:lnTo>
                <a:lnTo>
                  <a:pt x="0" y="909"/>
                </a:lnTo>
                <a:close/>
                <a:moveTo>
                  <a:pt x="0" y="1363"/>
                </a:moveTo>
                <a:lnTo>
                  <a:pt x="60" y="1363"/>
                </a:lnTo>
                <a:lnTo>
                  <a:pt x="60" y="1373"/>
                </a:lnTo>
                <a:lnTo>
                  <a:pt x="0" y="1373"/>
                </a:lnTo>
                <a:lnTo>
                  <a:pt x="0" y="1363"/>
                </a:lnTo>
                <a:close/>
                <a:moveTo>
                  <a:pt x="0" y="1818"/>
                </a:moveTo>
                <a:lnTo>
                  <a:pt x="60" y="1818"/>
                </a:lnTo>
                <a:lnTo>
                  <a:pt x="60" y="1828"/>
                </a:lnTo>
                <a:lnTo>
                  <a:pt x="0" y="1828"/>
                </a:lnTo>
                <a:lnTo>
                  <a:pt x="0" y="1818"/>
                </a:lnTo>
                <a:close/>
                <a:moveTo>
                  <a:pt x="0" y="2272"/>
                </a:moveTo>
                <a:lnTo>
                  <a:pt x="60" y="2272"/>
                </a:lnTo>
                <a:lnTo>
                  <a:pt x="60" y="2282"/>
                </a:lnTo>
                <a:lnTo>
                  <a:pt x="0" y="2282"/>
                </a:lnTo>
                <a:lnTo>
                  <a:pt x="0" y="2272"/>
                </a:lnTo>
                <a:close/>
              </a:path>
            </a:pathLst>
          </a:custGeom>
          <a:solidFill>
            <a:srgbClr val="F9F9F9"/>
          </a:solidFill>
          <a:ln w="7938">
            <a:solidFill>
              <a:srgbClr val="F9F9F9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776538" y="1643063"/>
            <a:ext cx="4273550" cy="7938"/>
          </a:xfrm>
          <a:prstGeom prst="rect">
            <a:avLst/>
          </a:prstGeom>
          <a:solidFill>
            <a:srgbClr val="F9F9F9"/>
          </a:solidFill>
          <a:ln w="7938">
            <a:solidFill>
              <a:srgbClr val="F9F9F9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3006725" y="1690688"/>
            <a:ext cx="22762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44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2959100" y="2411413"/>
            <a:ext cx="22762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31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3006725" y="3133725"/>
            <a:ext cx="22762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45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3084513" y="3854450"/>
            <a:ext cx="22762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68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2903538" y="4576763"/>
            <a:ext cx="22762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16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3965575" y="1897063"/>
            <a:ext cx="3414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+mn-lt"/>
              </a:rPr>
              <a:t>744</a:t>
            </a: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4402138" y="2617788"/>
            <a:ext cx="51296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+mn-lt"/>
              </a:rPr>
              <a:t>1,032</a:t>
            </a: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4179888" y="3340100"/>
            <a:ext cx="3414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+mn-lt"/>
              </a:rPr>
              <a:t>866</a:t>
            </a: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3989388" y="4060825"/>
            <a:ext cx="3414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+mn-lt"/>
              </a:rPr>
              <a:t>757</a:t>
            </a: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4013200" y="4783138"/>
            <a:ext cx="3414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+mn-lt"/>
              </a:rPr>
              <a:t>772</a:t>
            </a: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4725988" y="2101850"/>
            <a:ext cx="439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1199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4283075" y="2824163"/>
            <a:ext cx="3414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924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4505325" y="3544888"/>
            <a:ext cx="45525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1076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4662488" y="4267200"/>
            <a:ext cx="439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1162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4725988" y="4987925"/>
            <a:ext cx="439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1199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81" name="Rectangle 57"/>
          <p:cNvSpPr>
            <a:spLocks noChangeArrowheads="1"/>
          </p:cNvSpPr>
          <p:nvPr/>
        </p:nvSpPr>
        <p:spPr bwMode="auto">
          <a:xfrm>
            <a:off x="2736850" y="5392579"/>
            <a:ext cx="1138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0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3346450" y="5392579"/>
            <a:ext cx="3414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200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4060825" y="5392579"/>
            <a:ext cx="3414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400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84" name="Rectangle 60"/>
          <p:cNvSpPr>
            <a:spLocks noChangeArrowheads="1"/>
          </p:cNvSpPr>
          <p:nvPr/>
        </p:nvSpPr>
        <p:spPr bwMode="auto">
          <a:xfrm>
            <a:off x="4773613" y="5392579"/>
            <a:ext cx="3414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600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5487988" y="5392579"/>
            <a:ext cx="3414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800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6153150" y="5392579"/>
            <a:ext cx="45525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1000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87" name="Rectangle 63"/>
          <p:cNvSpPr>
            <a:spLocks noChangeArrowheads="1"/>
          </p:cNvSpPr>
          <p:nvPr/>
        </p:nvSpPr>
        <p:spPr bwMode="auto">
          <a:xfrm>
            <a:off x="6859588" y="5392579"/>
            <a:ext cx="45525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1200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7343775" y="2776538"/>
            <a:ext cx="103188" cy="103188"/>
          </a:xfrm>
          <a:prstGeom prst="rect">
            <a:avLst/>
          </a:prstGeom>
          <a:solidFill>
            <a:srgbClr val="4F81B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7570788" y="2697163"/>
            <a:ext cx="33380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Yes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90" name="Rectangle 66"/>
          <p:cNvSpPr>
            <a:spLocks noChangeArrowheads="1"/>
          </p:cNvSpPr>
          <p:nvPr/>
        </p:nvSpPr>
        <p:spPr bwMode="auto">
          <a:xfrm>
            <a:off x="7343775" y="3070225"/>
            <a:ext cx="103188" cy="103188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7570788" y="2990850"/>
            <a:ext cx="26129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No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7343775" y="3363913"/>
            <a:ext cx="103188" cy="1031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000" dirty="0">
              <a:latin typeface="+mn-lt"/>
            </a:endParaRPr>
          </a:p>
        </p:txBody>
      </p:sp>
      <p:sp>
        <p:nvSpPr>
          <p:cNvPr id="1093" name="Rectangle 69"/>
          <p:cNvSpPr>
            <a:spLocks noChangeArrowheads="1"/>
          </p:cNvSpPr>
          <p:nvPr/>
        </p:nvSpPr>
        <p:spPr bwMode="auto">
          <a:xfrm>
            <a:off x="7570788" y="3284538"/>
            <a:ext cx="69410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Missing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8311468" y="3284538"/>
            <a:ext cx="70532" cy="164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30000" dirty="0" smtClean="0">
                <a:ln>
                  <a:noFill/>
                </a:ln>
                <a:solidFill>
                  <a:srgbClr val="FFFFFF"/>
                </a:solidFill>
                <a:effectLst/>
                <a:latin typeface="Myriad Pro" pitchFamily="34" charset="0"/>
              </a:rPr>
              <a:t>§</a:t>
            </a:r>
            <a:endParaRPr kumimoji="0" lang="en-US" sz="16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Myriad Pro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902632" y="4648200"/>
            <a:ext cx="18405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 smtClean="0">
                <a:latin typeface="+mn-lt"/>
              </a:rPr>
              <a:t>Other contact with</a:t>
            </a:r>
          </a:p>
          <a:p>
            <a:pPr algn="r"/>
            <a:r>
              <a:rPr lang="en-US" sz="1600" b="0" dirty="0" smtClean="0">
                <a:latin typeface="+mn-lt"/>
              </a:rPr>
              <a:t>hepatitis A patient</a:t>
            </a:r>
            <a:endParaRPr lang="en-US" sz="1600" b="0" dirty="0">
              <a:latin typeface="+mn-lt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008430" y="3962400"/>
            <a:ext cx="17347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 smtClean="0">
                <a:latin typeface="+mn-lt"/>
              </a:rPr>
              <a:t>Food/waterborne</a:t>
            </a:r>
          </a:p>
          <a:p>
            <a:pPr algn="r"/>
            <a:r>
              <a:rPr lang="en-US" sz="1600" b="0" dirty="0" smtClean="0">
                <a:latin typeface="+mn-lt"/>
              </a:rPr>
              <a:t>             outbreak</a:t>
            </a:r>
            <a:endParaRPr lang="en-US" sz="1600" b="0" dirty="0">
              <a:latin typeface="+mn-lt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36158" y="3225225"/>
            <a:ext cx="2307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 smtClean="0">
                <a:latin typeface="+mn-lt"/>
              </a:rPr>
              <a:t>Contact daycare center</a:t>
            </a:r>
          </a:p>
          <a:p>
            <a:pPr algn="r"/>
            <a:r>
              <a:rPr lang="en-US" sz="1600" b="0" dirty="0" smtClean="0">
                <a:latin typeface="+mn-lt"/>
              </a:rPr>
              <a:t>        child or employee</a:t>
            </a:r>
            <a:endParaRPr lang="en-US" sz="1600" b="0" dirty="0">
              <a:latin typeface="+mn-lt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85800" y="2539425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0" dirty="0" smtClean="0">
                <a:latin typeface="+mn-lt"/>
              </a:rPr>
              <a:t> Child/employee in a </a:t>
            </a:r>
          </a:p>
          <a:p>
            <a:pPr algn="r"/>
            <a:r>
              <a:rPr lang="en-US" sz="1600" b="0" dirty="0" smtClean="0">
                <a:latin typeface="+mn-lt"/>
              </a:rPr>
              <a:t>         daycare center</a:t>
            </a:r>
            <a:endParaRPr lang="en-US" sz="1600" b="0" dirty="0">
              <a:latin typeface="+mn-lt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28600" y="16764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 algn="r"/>
            <a:r>
              <a:rPr lang="en-US" sz="1600" b="0" dirty="0" smtClean="0">
                <a:latin typeface="+mn-lt"/>
              </a:rPr>
              <a:t>Sexual/household contact    of hepatitis A-infected                                    	             person</a:t>
            </a:r>
            <a:endParaRPr lang="en-US" sz="1600" b="0" dirty="0">
              <a:latin typeface="+mn-lt"/>
            </a:endParaRPr>
          </a:p>
        </p:txBody>
      </p:sp>
      <p:sp>
        <p:nvSpPr>
          <p:cNvPr id="46" name="Rectangle 49"/>
          <p:cNvSpPr>
            <a:spLocks noChangeArrowheads="1"/>
          </p:cNvSpPr>
          <p:nvPr/>
        </p:nvSpPr>
        <p:spPr bwMode="auto">
          <a:xfrm>
            <a:off x="4114800" y="5638800"/>
            <a:ext cx="155170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52400" y="457200"/>
            <a:ext cx="8763000" cy="9906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2.6b.  Acute hepatitis A reports*,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by risk behavior</a:t>
            </a:r>
            <a:r>
              <a:rPr lang="en-US" sz="2800" b="1" baseline="30000" dirty="0" smtClean="0">
                <a:ln w="11430"/>
                <a:latin typeface="+mn-lt"/>
                <a:cs typeface="Arial" charset="0"/>
              </a:rPr>
              <a:t>†</a:t>
            </a:r>
            <a:r>
              <a:rPr lang="en-US" sz="2800" b="1" dirty="0" smtClean="0">
                <a:ln w="11430"/>
                <a:latin typeface="+mn-lt"/>
                <a:cs typeface="Arial" charset="0"/>
              </a:rPr>
              <a:t> — United States, 2009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762000" y="5715000"/>
            <a:ext cx="5867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800" b="0" smtClean="0">
                <a:solidFill>
                  <a:schemeClr val="bg2"/>
                </a:solidFill>
                <a:latin typeface="+mn-lt"/>
              </a:rPr>
              <a:t>*A total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of 1,987 case reports of hepatitis A were received in 2009.  </a:t>
            </a:r>
          </a:p>
          <a:p>
            <a:pPr eaLnBrk="0" hangingPunct="0"/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  <a:cs typeface="Arial" charset="0"/>
              </a:rPr>
              <a:t>†</a:t>
            </a:r>
            <a:r>
              <a:rPr lang="en-US" sz="800" b="0" baseline="30000" dirty="0" smtClean="0">
                <a:solidFill>
                  <a:schemeClr val="bg2"/>
                </a:solidFill>
                <a:latin typeface="Myriad Pro" pitchFamily="34" charset="0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More than one risk behavior may be indicated on each case report.</a:t>
            </a:r>
          </a:p>
          <a:p>
            <a:pPr eaLnBrk="0" hangingPunct="0"/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</a:rPr>
              <a:t>§</a:t>
            </a: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No risk data reported.</a:t>
            </a:r>
          </a:p>
          <a:p>
            <a:pPr eaLnBrk="0" hangingPunct="0"/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</a:rPr>
              <a:t>¶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A total of 1,039 hepatitis A cases were reported among males in 2009.</a:t>
            </a:r>
          </a:p>
          <a:p>
            <a:pPr eaLnBrk="0" hangingPunct="0"/>
            <a:r>
              <a:rPr lang="en-US" sz="8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(NNDSS)</a:t>
            </a:r>
          </a:p>
        </p:txBody>
      </p:sp>
      <p:grpSp>
        <p:nvGrpSpPr>
          <p:cNvPr id="2053" name="Group 5"/>
          <p:cNvGrpSpPr>
            <a:grpSpLocks noChangeAspect="1"/>
          </p:cNvGrpSpPr>
          <p:nvPr/>
        </p:nvGrpSpPr>
        <p:grpSpPr bwMode="auto">
          <a:xfrm>
            <a:off x="685800" y="1524000"/>
            <a:ext cx="7924800" cy="4098925"/>
            <a:chOff x="432" y="960"/>
            <a:chExt cx="4992" cy="2582"/>
          </a:xfrm>
        </p:grpSpPr>
        <p:sp>
          <p:nvSpPr>
            <p:cNvPr id="2052" name="AutoShape 4"/>
            <p:cNvSpPr>
              <a:spLocks noChangeAspect="1" noChangeArrowheads="1" noTextEdit="1"/>
            </p:cNvSpPr>
            <p:nvPr/>
          </p:nvSpPr>
          <p:spPr bwMode="auto">
            <a:xfrm>
              <a:off x="432" y="960"/>
              <a:ext cx="4992" cy="2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54" name="Freeform 6"/>
            <p:cNvSpPr>
              <a:spLocks noEditPoints="1"/>
            </p:cNvSpPr>
            <p:nvPr/>
          </p:nvSpPr>
          <p:spPr bwMode="auto">
            <a:xfrm>
              <a:off x="2203" y="1038"/>
              <a:ext cx="2354" cy="215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6" y="2156"/>
                </a:cxn>
                <a:cxn ang="0">
                  <a:pos x="0" y="2156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478" y="0"/>
                </a:cxn>
                <a:cxn ang="0">
                  <a:pos x="478" y="2156"/>
                </a:cxn>
                <a:cxn ang="0">
                  <a:pos x="473" y="2156"/>
                </a:cxn>
                <a:cxn ang="0">
                  <a:pos x="473" y="0"/>
                </a:cxn>
                <a:cxn ang="0">
                  <a:pos x="478" y="0"/>
                </a:cxn>
                <a:cxn ang="0">
                  <a:pos x="946" y="0"/>
                </a:cxn>
                <a:cxn ang="0">
                  <a:pos x="946" y="2156"/>
                </a:cxn>
                <a:cxn ang="0">
                  <a:pos x="941" y="2156"/>
                </a:cxn>
                <a:cxn ang="0">
                  <a:pos x="941" y="0"/>
                </a:cxn>
                <a:cxn ang="0">
                  <a:pos x="946" y="0"/>
                </a:cxn>
                <a:cxn ang="0">
                  <a:pos x="1413" y="0"/>
                </a:cxn>
                <a:cxn ang="0">
                  <a:pos x="1413" y="2156"/>
                </a:cxn>
                <a:cxn ang="0">
                  <a:pos x="1408" y="2156"/>
                </a:cxn>
                <a:cxn ang="0">
                  <a:pos x="1408" y="0"/>
                </a:cxn>
                <a:cxn ang="0">
                  <a:pos x="1413" y="0"/>
                </a:cxn>
                <a:cxn ang="0">
                  <a:pos x="1886" y="0"/>
                </a:cxn>
                <a:cxn ang="0">
                  <a:pos x="1886" y="2156"/>
                </a:cxn>
                <a:cxn ang="0">
                  <a:pos x="1881" y="2156"/>
                </a:cxn>
                <a:cxn ang="0">
                  <a:pos x="1881" y="0"/>
                </a:cxn>
                <a:cxn ang="0">
                  <a:pos x="1886" y="0"/>
                </a:cxn>
                <a:cxn ang="0">
                  <a:pos x="2354" y="0"/>
                </a:cxn>
                <a:cxn ang="0">
                  <a:pos x="2354" y="2156"/>
                </a:cxn>
                <a:cxn ang="0">
                  <a:pos x="2348" y="2156"/>
                </a:cxn>
                <a:cxn ang="0">
                  <a:pos x="2348" y="0"/>
                </a:cxn>
                <a:cxn ang="0">
                  <a:pos x="2354" y="0"/>
                </a:cxn>
              </a:cxnLst>
              <a:rect l="0" t="0" r="r" b="b"/>
              <a:pathLst>
                <a:path w="2354" h="2156">
                  <a:moveTo>
                    <a:pt x="6" y="0"/>
                  </a:moveTo>
                  <a:lnTo>
                    <a:pt x="6" y="2156"/>
                  </a:lnTo>
                  <a:lnTo>
                    <a:pt x="0" y="2156"/>
                  </a:lnTo>
                  <a:lnTo>
                    <a:pt x="0" y="0"/>
                  </a:lnTo>
                  <a:lnTo>
                    <a:pt x="6" y="0"/>
                  </a:lnTo>
                  <a:close/>
                  <a:moveTo>
                    <a:pt x="478" y="0"/>
                  </a:moveTo>
                  <a:lnTo>
                    <a:pt x="478" y="2156"/>
                  </a:lnTo>
                  <a:lnTo>
                    <a:pt x="473" y="2156"/>
                  </a:lnTo>
                  <a:lnTo>
                    <a:pt x="473" y="0"/>
                  </a:lnTo>
                  <a:lnTo>
                    <a:pt x="478" y="0"/>
                  </a:lnTo>
                  <a:close/>
                  <a:moveTo>
                    <a:pt x="946" y="0"/>
                  </a:moveTo>
                  <a:lnTo>
                    <a:pt x="946" y="2156"/>
                  </a:lnTo>
                  <a:lnTo>
                    <a:pt x="941" y="2156"/>
                  </a:lnTo>
                  <a:lnTo>
                    <a:pt x="941" y="0"/>
                  </a:lnTo>
                  <a:lnTo>
                    <a:pt x="946" y="0"/>
                  </a:lnTo>
                  <a:close/>
                  <a:moveTo>
                    <a:pt x="1413" y="0"/>
                  </a:moveTo>
                  <a:lnTo>
                    <a:pt x="1413" y="2156"/>
                  </a:lnTo>
                  <a:lnTo>
                    <a:pt x="1408" y="2156"/>
                  </a:lnTo>
                  <a:lnTo>
                    <a:pt x="1408" y="0"/>
                  </a:lnTo>
                  <a:lnTo>
                    <a:pt x="1413" y="0"/>
                  </a:lnTo>
                  <a:close/>
                  <a:moveTo>
                    <a:pt x="1886" y="0"/>
                  </a:moveTo>
                  <a:lnTo>
                    <a:pt x="1886" y="2156"/>
                  </a:lnTo>
                  <a:lnTo>
                    <a:pt x="1881" y="2156"/>
                  </a:lnTo>
                  <a:lnTo>
                    <a:pt x="1881" y="0"/>
                  </a:lnTo>
                  <a:lnTo>
                    <a:pt x="1886" y="0"/>
                  </a:lnTo>
                  <a:close/>
                  <a:moveTo>
                    <a:pt x="2354" y="0"/>
                  </a:moveTo>
                  <a:lnTo>
                    <a:pt x="2354" y="2156"/>
                  </a:lnTo>
                  <a:lnTo>
                    <a:pt x="2348" y="2156"/>
                  </a:lnTo>
                  <a:lnTo>
                    <a:pt x="2348" y="0"/>
                  </a:lnTo>
                  <a:lnTo>
                    <a:pt x="2354" y="0"/>
                  </a:lnTo>
                  <a:close/>
                </a:path>
              </a:pathLst>
            </a:custGeom>
            <a:solidFill>
              <a:srgbClr val="F9F9F9"/>
            </a:solidFill>
            <a:ln w="7938">
              <a:solidFill>
                <a:srgbClr val="F9F9F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55" name="Freeform 7"/>
            <p:cNvSpPr>
              <a:spLocks noEditPoints="1"/>
            </p:cNvSpPr>
            <p:nvPr/>
          </p:nvSpPr>
          <p:spPr bwMode="auto">
            <a:xfrm>
              <a:off x="1741" y="1095"/>
              <a:ext cx="275" cy="16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5" y="0"/>
                </a:cxn>
                <a:cxn ang="0">
                  <a:pos x="275" y="203"/>
                </a:cxn>
                <a:cxn ang="0">
                  <a:pos x="0" y="203"/>
                </a:cxn>
                <a:cxn ang="0">
                  <a:pos x="0" y="0"/>
                </a:cxn>
                <a:cxn ang="0">
                  <a:pos x="0" y="717"/>
                </a:cxn>
                <a:cxn ang="0">
                  <a:pos x="21" y="717"/>
                </a:cxn>
                <a:cxn ang="0">
                  <a:pos x="21" y="920"/>
                </a:cxn>
                <a:cxn ang="0">
                  <a:pos x="0" y="920"/>
                </a:cxn>
                <a:cxn ang="0">
                  <a:pos x="0" y="717"/>
                </a:cxn>
                <a:cxn ang="0">
                  <a:pos x="0" y="1434"/>
                </a:cxn>
                <a:cxn ang="0">
                  <a:pos x="10" y="1434"/>
                </a:cxn>
                <a:cxn ang="0">
                  <a:pos x="10" y="1642"/>
                </a:cxn>
                <a:cxn ang="0">
                  <a:pos x="0" y="1642"/>
                </a:cxn>
                <a:cxn ang="0">
                  <a:pos x="0" y="1434"/>
                </a:cxn>
              </a:cxnLst>
              <a:rect l="0" t="0" r="r" b="b"/>
              <a:pathLst>
                <a:path w="275" h="1642">
                  <a:moveTo>
                    <a:pt x="0" y="0"/>
                  </a:moveTo>
                  <a:lnTo>
                    <a:pt x="275" y="0"/>
                  </a:lnTo>
                  <a:lnTo>
                    <a:pt x="275" y="203"/>
                  </a:lnTo>
                  <a:lnTo>
                    <a:pt x="0" y="203"/>
                  </a:lnTo>
                  <a:lnTo>
                    <a:pt x="0" y="0"/>
                  </a:lnTo>
                  <a:close/>
                  <a:moveTo>
                    <a:pt x="0" y="717"/>
                  </a:moveTo>
                  <a:lnTo>
                    <a:pt x="21" y="717"/>
                  </a:lnTo>
                  <a:lnTo>
                    <a:pt x="21" y="920"/>
                  </a:lnTo>
                  <a:lnTo>
                    <a:pt x="0" y="920"/>
                  </a:lnTo>
                  <a:lnTo>
                    <a:pt x="0" y="717"/>
                  </a:lnTo>
                  <a:close/>
                  <a:moveTo>
                    <a:pt x="0" y="1434"/>
                  </a:moveTo>
                  <a:lnTo>
                    <a:pt x="10" y="1434"/>
                  </a:lnTo>
                  <a:lnTo>
                    <a:pt x="10" y="1642"/>
                  </a:lnTo>
                  <a:lnTo>
                    <a:pt x="0" y="1642"/>
                  </a:lnTo>
                  <a:lnTo>
                    <a:pt x="0" y="1434"/>
                  </a:lnTo>
                  <a:close/>
                </a:path>
              </a:pathLst>
            </a:custGeom>
            <a:solidFill>
              <a:srgbClr val="4F81B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56" name="Freeform 8"/>
            <p:cNvSpPr>
              <a:spLocks noEditPoints="1"/>
            </p:cNvSpPr>
            <p:nvPr/>
          </p:nvSpPr>
          <p:spPr bwMode="auto">
            <a:xfrm>
              <a:off x="1741" y="1298"/>
              <a:ext cx="1886" cy="16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79" y="0"/>
                </a:cxn>
                <a:cxn ang="0">
                  <a:pos x="1579" y="207"/>
                </a:cxn>
                <a:cxn ang="0">
                  <a:pos x="0" y="207"/>
                </a:cxn>
                <a:cxn ang="0">
                  <a:pos x="0" y="0"/>
                </a:cxn>
                <a:cxn ang="0">
                  <a:pos x="0" y="717"/>
                </a:cxn>
                <a:cxn ang="0">
                  <a:pos x="1886" y="717"/>
                </a:cxn>
                <a:cxn ang="0">
                  <a:pos x="1886" y="924"/>
                </a:cxn>
                <a:cxn ang="0">
                  <a:pos x="0" y="924"/>
                </a:cxn>
                <a:cxn ang="0">
                  <a:pos x="0" y="717"/>
                </a:cxn>
                <a:cxn ang="0">
                  <a:pos x="0" y="1439"/>
                </a:cxn>
                <a:cxn ang="0">
                  <a:pos x="145" y="1439"/>
                </a:cxn>
                <a:cxn ang="0">
                  <a:pos x="145" y="1641"/>
                </a:cxn>
                <a:cxn ang="0">
                  <a:pos x="0" y="1641"/>
                </a:cxn>
                <a:cxn ang="0">
                  <a:pos x="0" y="1439"/>
                </a:cxn>
              </a:cxnLst>
              <a:rect l="0" t="0" r="r" b="b"/>
              <a:pathLst>
                <a:path w="1886" h="1641">
                  <a:moveTo>
                    <a:pt x="0" y="0"/>
                  </a:moveTo>
                  <a:lnTo>
                    <a:pt x="1579" y="0"/>
                  </a:lnTo>
                  <a:lnTo>
                    <a:pt x="1579" y="207"/>
                  </a:lnTo>
                  <a:lnTo>
                    <a:pt x="0" y="207"/>
                  </a:lnTo>
                  <a:lnTo>
                    <a:pt x="0" y="0"/>
                  </a:lnTo>
                  <a:close/>
                  <a:moveTo>
                    <a:pt x="0" y="717"/>
                  </a:moveTo>
                  <a:lnTo>
                    <a:pt x="1886" y="717"/>
                  </a:lnTo>
                  <a:lnTo>
                    <a:pt x="1886" y="924"/>
                  </a:lnTo>
                  <a:lnTo>
                    <a:pt x="0" y="924"/>
                  </a:lnTo>
                  <a:lnTo>
                    <a:pt x="0" y="717"/>
                  </a:lnTo>
                  <a:close/>
                  <a:moveTo>
                    <a:pt x="0" y="1439"/>
                  </a:moveTo>
                  <a:lnTo>
                    <a:pt x="145" y="1439"/>
                  </a:lnTo>
                  <a:lnTo>
                    <a:pt x="145" y="1641"/>
                  </a:lnTo>
                  <a:lnTo>
                    <a:pt x="0" y="1641"/>
                  </a:lnTo>
                  <a:lnTo>
                    <a:pt x="0" y="1439"/>
                  </a:lnTo>
                  <a:close/>
                </a:path>
              </a:pathLst>
            </a:custGeom>
            <a:solidFill>
              <a:srgbClr val="C050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57" name="Freeform 9"/>
            <p:cNvSpPr>
              <a:spLocks noEditPoints="1"/>
            </p:cNvSpPr>
            <p:nvPr/>
          </p:nvSpPr>
          <p:spPr bwMode="auto">
            <a:xfrm>
              <a:off x="1741" y="1505"/>
              <a:ext cx="2795" cy="16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95" y="0"/>
                </a:cxn>
                <a:cxn ang="0">
                  <a:pos x="2795" y="203"/>
                </a:cxn>
                <a:cxn ang="0">
                  <a:pos x="0" y="203"/>
                </a:cxn>
                <a:cxn ang="0">
                  <a:pos x="0" y="0"/>
                </a:cxn>
                <a:cxn ang="0">
                  <a:pos x="0" y="717"/>
                </a:cxn>
                <a:cxn ang="0">
                  <a:pos x="2753" y="717"/>
                </a:cxn>
                <a:cxn ang="0">
                  <a:pos x="2753" y="925"/>
                </a:cxn>
                <a:cxn ang="0">
                  <a:pos x="0" y="925"/>
                </a:cxn>
                <a:cxn ang="0">
                  <a:pos x="0" y="717"/>
                </a:cxn>
                <a:cxn ang="0">
                  <a:pos x="0" y="1434"/>
                </a:cxn>
                <a:cxn ang="0">
                  <a:pos x="2275" y="1434"/>
                </a:cxn>
                <a:cxn ang="0">
                  <a:pos x="2275" y="1642"/>
                </a:cxn>
                <a:cxn ang="0">
                  <a:pos x="0" y="1642"/>
                </a:cxn>
                <a:cxn ang="0">
                  <a:pos x="0" y="1434"/>
                </a:cxn>
              </a:cxnLst>
              <a:rect l="0" t="0" r="r" b="b"/>
              <a:pathLst>
                <a:path w="2795" h="1642">
                  <a:moveTo>
                    <a:pt x="0" y="0"/>
                  </a:moveTo>
                  <a:lnTo>
                    <a:pt x="2795" y="0"/>
                  </a:lnTo>
                  <a:lnTo>
                    <a:pt x="2795" y="203"/>
                  </a:lnTo>
                  <a:lnTo>
                    <a:pt x="0" y="203"/>
                  </a:lnTo>
                  <a:lnTo>
                    <a:pt x="0" y="0"/>
                  </a:lnTo>
                  <a:close/>
                  <a:moveTo>
                    <a:pt x="0" y="717"/>
                  </a:moveTo>
                  <a:lnTo>
                    <a:pt x="2753" y="717"/>
                  </a:lnTo>
                  <a:lnTo>
                    <a:pt x="2753" y="925"/>
                  </a:lnTo>
                  <a:lnTo>
                    <a:pt x="0" y="925"/>
                  </a:lnTo>
                  <a:lnTo>
                    <a:pt x="0" y="717"/>
                  </a:lnTo>
                  <a:close/>
                  <a:moveTo>
                    <a:pt x="0" y="1434"/>
                  </a:moveTo>
                  <a:lnTo>
                    <a:pt x="2275" y="1434"/>
                  </a:lnTo>
                  <a:lnTo>
                    <a:pt x="2275" y="1642"/>
                  </a:lnTo>
                  <a:lnTo>
                    <a:pt x="0" y="1642"/>
                  </a:lnTo>
                  <a:lnTo>
                    <a:pt x="0" y="1434"/>
                  </a:lnTo>
                  <a:close/>
                </a:path>
              </a:pathLst>
            </a:cu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>
              <a:off x="1736" y="1043"/>
              <a:ext cx="10" cy="2156"/>
            </a:xfrm>
            <a:prstGeom prst="rect">
              <a:avLst/>
            </a:prstGeom>
            <a:solidFill>
              <a:srgbClr val="F9F9F9"/>
            </a:solidFill>
            <a:ln w="7938">
              <a:solidFill>
                <a:srgbClr val="F9F9F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59" name="Freeform 11"/>
            <p:cNvSpPr>
              <a:spLocks noEditPoints="1"/>
            </p:cNvSpPr>
            <p:nvPr/>
          </p:nvSpPr>
          <p:spPr bwMode="auto">
            <a:xfrm>
              <a:off x="1710" y="1038"/>
              <a:ext cx="62" cy="216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2" y="0"/>
                </a:cxn>
                <a:cxn ang="0">
                  <a:pos x="62" y="10"/>
                </a:cxn>
                <a:cxn ang="0">
                  <a:pos x="0" y="10"/>
                </a:cxn>
                <a:cxn ang="0">
                  <a:pos x="0" y="0"/>
                </a:cxn>
                <a:cxn ang="0">
                  <a:pos x="0" y="717"/>
                </a:cxn>
                <a:cxn ang="0">
                  <a:pos x="62" y="717"/>
                </a:cxn>
                <a:cxn ang="0">
                  <a:pos x="62" y="727"/>
                </a:cxn>
                <a:cxn ang="0">
                  <a:pos x="0" y="727"/>
                </a:cxn>
                <a:cxn ang="0">
                  <a:pos x="0" y="717"/>
                </a:cxn>
                <a:cxn ang="0">
                  <a:pos x="0" y="1434"/>
                </a:cxn>
                <a:cxn ang="0">
                  <a:pos x="62" y="1434"/>
                </a:cxn>
                <a:cxn ang="0">
                  <a:pos x="62" y="1444"/>
                </a:cxn>
                <a:cxn ang="0">
                  <a:pos x="0" y="1444"/>
                </a:cxn>
                <a:cxn ang="0">
                  <a:pos x="0" y="1434"/>
                </a:cxn>
                <a:cxn ang="0">
                  <a:pos x="0" y="2156"/>
                </a:cxn>
                <a:cxn ang="0">
                  <a:pos x="62" y="2156"/>
                </a:cxn>
                <a:cxn ang="0">
                  <a:pos x="62" y="2166"/>
                </a:cxn>
                <a:cxn ang="0">
                  <a:pos x="0" y="2166"/>
                </a:cxn>
                <a:cxn ang="0">
                  <a:pos x="0" y="2156"/>
                </a:cxn>
              </a:cxnLst>
              <a:rect l="0" t="0" r="r" b="b"/>
              <a:pathLst>
                <a:path w="62" h="2166">
                  <a:moveTo>
                    <a:pt x="0" y="0"/>
                  </a:moveTo>
                  <a:lnTo>
                    <a:pt x="62" y="0"/>
                  </a:lnTo>
                  <a:lnTo>
                    <a:pt x="62" y="10"/>
                  </a:lnTo>
                  <a:lnTo>
                    <a:pt x="0" y="10"/>
                  </a:lnTo>
                  <a:lnTo>
                    <a:pt x="0" y="0"/>
                  </a:lnTo>
                  <a:close/>
                  <a:moveTo>
                    <a:pt x="0" y="717"/>
                  </a:moveTo>
                  <a:lnTo>
                    <a:pt x="62" y="717"/>
                  </a:lnTo>
                  <a:lnTo>
                    <a:pt x="62" y="727"/>
                  </a:lnTo>
                  <a:lnTo>
                    <a:pt x="0" y="727"/>
                  </a:lnTo>
                  <a:lnTo>
                    <a:pt x="0" y="717"/>
                  </a:lnTo>
                  <a:close/>
                  <a:moveTo>
                    <a:pt x="0" y="1434"/>
                  </a:moveTo>
                  <a:lnTo>
                    <a:pt x="62" y="1434"/>
                  </a:lnTo>
                  <a:lnTo>
                    <a:pt x="62" y="1444"/>
                  </a:lnTo>
                  <a:lnTo>
                    <a:pt x="0" y="1444"/>
                  </a:lnTo>
                  <a:lnTo>
                    <a:pt x="0" y="1434"/>
                  </a:lnTo>
                  <a:close/>
                  <a:moveTo>
                    <a:pt x="0" y="2156"/>
                  </a:moveTo>
                  <a:lnTo>
                    <a:pt x="62" y="2156"/>
                  </a:lnTo>
                  <a:lnTo>
                    <a:pt x="62" y="2166"/>
                  </a:lnTo>
                  <a:lnTo>
                    <a:pt x="0" y="2166"/>
                  </a:lnTo>
                  <a:lnTo>
                    <a:pt x="0" y="2156"/>
                  </a:lnTo>
                  <a:close/>
                </a:path>
              </a:pathLst>
            </a:custGeom>
            <a:solidFill>
              <a:srgbClr val="F9F9F9"/>
            </a:solidFill>
            <a:ln w="7938">
              <a:solidFill>
                <a:srgbClr val="F9F9F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1736" y="1038"/>
              <a:ext cx="2815" cy="5"/>
            </a:xfrm>
            <a:prstGeom prst="rect">
              <a:avLst/>
            </a:prstGeom>
            <a:solidFill>
              <a:srgbClr val="F9F9F9"/>
            </a:solidFill>
            <a:ln w="7938">
              <a:solidFill>
                <a:srgbClr val="F9F9F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61" name="Rectangle 13"/>
            <p:cNvSpPr>
              <a:spLocks noChangeArrowheads="1"/>
            </p:cNvSpPr>
            <p:nvPr/>
          </p:nvSpPr>
          <p:spPr bwMode="auto">
            <a:xfrm>
              <a:off x="1783" y="1122"/>
              <a:ext cx="20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119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62" name="Rectangle 14"/>
            <p:cNvSpPr>
              <a:spLocks noChangeArrowheads="1"/>
            </p:cNvSpPr>
            <p:nvPr/>
          </p:nvSpPr>
          <p:spPr bwMode="auto">
            <a:xfrm>
              <a:off x="1783" y="1838"/>
              <a:ext cx="7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9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63" name="Rectangle 15"/>
            <p:cNvSpPr>
              <a:spLocks noChangeArrowheads="1"/>
            </p:cNvSpPr>
            <p:nvPr/>
          </p:nvSpPr>
          <p:spPr bwMode="auto">
            <a:xfrm>
              <a:off x="1783" y="2555"/>
              <a:ext cx="7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6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64" name="Rectangle 16"/>
            <p:cNvSpPr>
              <a:spLocks noChangeArrowheads="1"/>
            </p:cNvSpPr>
            <p:nvPr/>
          </p:nvSpPr>
          <p:spPr bwMode="auto">
            <a:xfrm>
              <a:off x="2437" y="1324"/>
              <a:ext cx="21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+mn-lt"/>
                </a:rPr>
                <a:t>675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+mn-lt"/>
              </a:endParaRPr>
            </a:p>
          </p:txBody>
        </p:sp>
        <p:sp>
          <p:nvSpPr>
            <p:cNvPr id="2065" name="Rectangle 17"/>
            <p:cNvSpPr>
              <a:spLocks noChangeArrowheads="1"/>
            </p:cNvSpPr>
            <p:nvPr/>
          </p:nvSpPr>
          <p:spPr bwMode="auto">
            <a:xfrm>
              <a:off x="2588" y="2046"/>
              <a:ext cx="21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+mn-lt"/>
                </a:rPr>
                <a:t>804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+mn-lt"/>
              </a:endParaRPr>
            </a:p>
          </p:txBody>
        </p:sp>
        <p:sp>
          <p:nvSpPr>
            <p:cNvPr id="2066" name="Rectangle 18"/>
            <p:cNvSpPr>
              <a:spLocks noChangeArrowheads="1"/>
            </p:cNvSpPr>
            <p:nvPr/>
          </p:nvSpPr>
          <p:spPr bwMode="auto">
            <a:xfrm>
              <a:off x="1728" y="2763"/>
              <a:ext cx="14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+mn-lt"/>
                </a:rPr>
                <a:t>63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+mn-lt"/>
              </a:endParaRPr>
            </a:p>
          </p:txBody>
        </p:sp>
        <p:sp>
          <p:nvSpPr>
            <p:cNvPr id="2067" name="Rectangle 19"/>
            <p:cNvSpPr>
              <a:spLocks noChangeArrowheads="1"/>
            </p:cNvSpPr>
            <p:nvPr/>
          </p:nvSpPr>
          <p:spPr bwMode="auto">
            <a:xfrm>
              <a:off x="3014" y="1532"/>
              <a:ext cx="27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1193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68" name="Rectangle 20"/>
            <p:cNvSpPr>
              <a:spLocks noChangeArrowheads="1"/>
            </p:cNvSpPr>
            <p:nvPr/>
          </p:nvSpPr>
          <p:spPr bwMode="auto">
            <a:xfrm>
              <a:off x="2993" y="2249"/>
              <a:ext cx="27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1174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69" name="Rectangle 21"/>
            <p:cNvSpPr>
              <a:spLocks noChangeArrowheads="1"/>
            </p:cNvSpPr>
            <p:nvPr/>
          </p:nvSpPr>
          <p:spPr bwMode="auto">
            <a:xfrm>
              <a:off x="2785" y="2966"/>
              <a:ext cx="21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970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70" name="Rectangle 22"/>
            <p:cNvSpPr>
              <a:spLocks noChangeArrowheads="1"/>
            </p:cNvSpPr>
            <p:nvPr/>
          </p:nvSpPr>
          <p:spPr bwMode="auto">
            <a:xfrm>
              <a:off x="576" y="1344"/>
              <a:ext cx="109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</a:rPr>
                <a:t>International travel</a:t>
              </a:r>
            </a:p>
          </p:txBody>
        </p:sp>
        <p:sp>
          <p:nvSpPr>
            <p:cNvPr id="2072" name="Rectangle 24"/>
            <p:cNvSpPr>
              <a:spLocks noChangeArrowheads="1"/>
            </p:cNvSpPr>
            <p:nvPr/>
          </p:nvSpPr>
          <p:spPr bwMode="auto">
            <a:xfrm>
              <a:off x="648" y="2053"/>
              <a:ext cx="102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</a:rPr>
                <a:t>Injection-drug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</a:rPr>
                <a:t>use</a:t>
              </a:r>
            </a:p>
          </p:txBody>
        </p:sp>
        <p:sp>
          <p:nvSpPr>
            <p:cNvPr id="2076" name="Rectangle 28"/>
            <p:cNvSpPr>
              <a:spLocks noChangeArrowheads="1"/>
            </p:cNvSpPr>
            <p:nvPr/>
          </p:nvSpPr>
          <p:spPr bwMode="auto">
            <a:xfrm>
              <a:off x="799" y="2736"/>
              <a:ext cx="876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algn="r"/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</a:rPr>
                <a:t>Men who have </a:t>
              </a:r>
              <a:br>
                <a:rPr kumimoji="0" lang="en-US" sz="16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</a:rPr>
              </a:b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</a:rPr>
                <a:t>sex with </a:t>
              </a:r>
              <a:r>
                <a:rPr lang="en-US" sz="1600" b="0" dirty="0" smtClean="0">
                  <a:latin typeface="+mn-lt"/>
                </a:rPr>
                <a:t>men </a:t>
              </a:r>
              <a:r>
                <a:rPr lang="en-US" sz="1600" b="0" baseline="30000" dirty="0" smtClean="0">
                  <a:solidFill>
                    <a:schemeClr val="tx1">
                      <a:lumMod val="60000"/>
                      <a:lumOff val="40000"/>
                    </a:schemeClr>
                  </a:solidFill>
                  <a:latin typeface="Myriad Pro" pitchFamily="34" charset="0"/>
                </a:rPr>
                <a:t>¶</a:t>
              </a:r>
              <a:r>
                <a:rPr lang="en-US" sz="1600" b="0" baseline="30000" dirty="0" smtClean="0">
                  <a:solidFill>
                    <a:schemeClr val="bg2"/>
                  </a:solidFill>
                  <a:latin typeface="Myriad Pro" pitchFamily="34" charset="0"/>
                </a:rPr>
                <a:t> 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2082" name="Rectangle 34"/>
            <p:cNvSpPr>
              <a:spLocks noChangeArrowheads="1"/>
            </p:cNvSpPr>
            <p:nvPr/>
          </p:nvSpPr>
          <p:spPr bwMode="auto">
            <a:xfrm>
              <a:off x="1710" y="3264"/>
              <a:ext cx="7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83" name="Rectangle 35"/>
            <p:cNvSpPr>
              <a:spLocks noChangeArrowheads="1"/>
            </p:cNvSpPr>
            <p:nvPr/>
          </p:nvSpPr>
          <p:spPr bwMode="auto">
            <a:xfrm>
              <a:off x="2115" y="3264"/>
              <a:ext cx="21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200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84" name="Rectangle 36"/>
            <p:cNvSpPr>
              <a:spLocks noChangeArrowheads="1"/>
            </p:cNvSpPr>
            <p:nvPr/>
          </p:nvSpPr>
          <p:spPr bwMode="auto">
            <a:xfrm>
              <a:off x="2583" y="3264"/>
              <a:ext cx="21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400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85" name="Rectangle 37"/>
            <p:cNvSpPr>
              <a:spLocks noChangeArrowheads="1"/>
            </p:cNvSpPr>
            <p:nvPr/>
          </p:nvSpPr>
          <p:spPr bwMode="auto">
            <a:xfrm>
              <a:off x="3055" y="3264"/>
              <a:ext cx="21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600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86" name="Rectangle 38"/>
            <p:cNvSpPr>
              <a:spLocks noChangeArrowheads="1"/>
            </p:cNvSpPr>
            <p:nvPr/>
          </p:nvSpPr>
          <p:spPr bwMode="auto">
            <a:xfrm>
              <a:off x="3523" y="3264"/>
              <a:ext cx="21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800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87" name="Rectangle 39"/>
            <p:cNvSpPr>
              <a:spLocks noChangeArrowheads="1"/>
            </p:cNvSpPr>
            <p:nvPr/>
          </p:nvSpPr>
          <p:spPr bwMode="auto">
            <a:xfrm>
              <a:off x="3959" y="3264"/>
              <a:ext cx="28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1000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88" name="Rectangle 40"/>
            <p:cNvSpPr>
              <a:spLocks noChangeArrowheads="1"/>
            </p:cNvSpPr>
            <p:nvPr/>
          </p:nvSpPr>
          <p:spPr bwMode="auto">
            <a:xfrm>
              <a:off x="4427" y="3264"/>
              <a:ext cx="28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1200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89" name="Rectangle 41"/>
            <p:cNvSpPr>
              <a:spLocks noChangeArrowheads="1"/>
            </p:cNvSpPr>
            <p:nvPr/>
          </p:nvSpPr>
          <p:spPr bwMode="auto">
            <a:xfrm>
              <a:off x="4640" y="1911"/>
              <a:ext cx="67" cy="67"/>
            </a:xfrm>
            <a:prstGeom prst="rect">
              <a:avLst/>
            </a:prstGeom>
            <a:solidFill>
              <a:srgbClr val="4F81B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90" name="Rectangle 42"/>
            <p:cNvSpPr>
              <a:spLocks noChangeArrowheads="1"/>
            </p:cNvSpPr>
            <p:nvPr/>
          </p:nvSpPr>
          <p:spPr bwMode="auto">
            <a:xfrm>
              <a:off x="4738" y="1864"/>
              <a:ext cx="21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Yes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91" name="Rectangle 43"/>
            <p:cNvSpPr>
              <a:spLocks noChangeArrowheads="1"/>
            </p:cNvSpPr>
            <p:nvPr/>
          </p:nvSpPr>
          <p:spPr bwMode="auto">
            <a:xfrm>
              <a:off x="4640" y="2202"/>
              <a:ext cx="67" cy="67"/>
            </a:xfrm>
            <a:prstGeom prst="rect">
              <a:avLst/>
            </a:prstGeom>
            <a:solidFill>
              <a:srgbClr val="C0504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92" name="Rectangle 44"/>
            <p:cNvSpPr>
              <a:spLocks noChangeArrowheads="1"/>
            </p:cNvSpPr>
            <p:nvPr/>
          </p:nvSpPr>
          <p:spPr bwMode="auto">
            <a:xfrm>
              <a:off x="4738" y="2155"/>
              <a:ext cx="16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No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93" name="Rectangle 45"/>
            <p:cNvSpPr>
              <a:spLocks noChangeArrowheads="1"/>
            </p:cNvSpPr>
            <p:nvPr/>
          </p:nvSpPr>
          <p:spPr bwMode="auto">
            <a:xfrm>
              <a:off x="4640" y="2493"/>
              <a:ext cx="67" cy="67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94" name="Rectangle 46"/>
            <p:cNvSpPr>
              <a:spLocks noChangeArrowheads="1"/>
            </p:cNvSpPr>
            <p:nvPr/>
          </p:nvSpPr>
          <p:spPr bwMode="auto">
            <a:xfrm>
              <a:off x="4738" y="2446"/>
              <a:ext cx="4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Missing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95" name="Rectangle 47"/>
            <p:cNvSpPr>
              <a:spLocks noChangeArrowheads="1"/>
            </p:cNvSpPr>
            <p:nvPr/>
          </p:nvSpPr>
          <p:spPr bwMode="auto">
            <a:xfrm>
              <a:off x="5184" y="2448"/>
              <a:ext cx="44" cy="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3000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Myriad Pro" pitchFamily="34" charset="0"/>
                </a:rPr>
                <a:t>§</a:t>
              </a:r>
              <a:endParaRPr kumimoji="0" lang="en-US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 pitchFamily="34" charset="0"/>
              </a:endParaRPr>
            </a:p>
          </p:txBody>
        </p:sp>
      </p:grpSp>
      <p:sp>
        <p:nvSpPr>
          <p:cNvPr id="39" name="Rectangle 49"/>
          <p:cNvSpPr>
            <a:spLocks noChangeArrowheads="1"/>
          </p:cNvSpPr>
          <p:nvPr/>
        </p:nvSpPr>
        <p:spPr bwMode="auto">
          <a:xfrm>
            <a:off x="4267200" y="5486400"/>
            <a:ext cx="155170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6505</TotalTime>
  <Words>1550</Words>
  <Application>Microsoft Office PowerPoint</Application>
  <PresentationFormat>On-screen Show (4:3)</PresentationFormat>
  <Paragraphs>136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NCHHSTP_PPT_dark(</vt:lpstr>
      <vt:lpstr>Figure 2.1. Reported and adjusted* number of   acute hepatitis A cases — United States,  1990–2009</vt:lpstr>
      <vt:lpstr>Figure 2.2.  Incidence of acute hepatitis A,  by age group — United States, 1990–2009</vt:lpstr>
      <vt:lpstr>Figure 2.3.  Incidence of acute hepatitis A,   by sex — United States, 1990–2009</vt:lpstr>
      <vt:lpstr>Figure 2.4.  Incidence of acute hepatitis A, by race/ethnicity — United States, 1990–2009</vt:lpstr>
      <vt:lpstr>Figure 2.5.  Distribution of risk behaviors/exposures associated with acute hepatitis A — United States, 2009</vt:lpstr>
      <vt:lpstr>Figure 2.6a.  Acute hepatitis A reports*, by risk exposure† — United States, 2009</vt:lpstr>
      <vt:lpstr>Figure 2.6b.  Acute hepatitis A reports*, by risk behavior† — United States, 2009</vt:lpstr>
    </vt:vector>
  </TitlesOfParts>
  <Company>ITSO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Paul Peterson</cp:lastModifiedBy>
  <cp:revision>462</cp:revision>
  <dcterms:created xsi:type="dcterms:W3CDTF">2010-03-26T18:21:29Z</dcterms:created>
  <dcterms:modified xsi:type="dcterms:W3CDTF">2011-08-31T17:54:45Z</dcterms:modified>
</cp:coreProperties>
</file>