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34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1,550 case reports that contained information about occupational exposures, 0.8% (n=13)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1,231 case reports that included information about receipt of dialysis or kidney transplant, 0.3%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1,400 case reports that had information about receipt of blood transfusion, 0.5% (n=7)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1,407 case reports that had information about surgery, 11.1% (n=156) reported surgery.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1,287 case reports that had information about accidental needle sticks, 4.8% (n=62) involved accidental needle stick/puncture.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1,517 case reports that had information about injection-drug use, 15.8% (n=239)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sexual contact, 7.2% (n=68) indicated sexual contact with a person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household contact, 1.9% (n=18) indicated household contact with someone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893 case reports that had information about number of sex partners, 31.8% (n=284) were among persons with ≥2 sex partners.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224 case reports from males that included information about sexual preference/practices, 18.8% (n=42) indicated sex with another man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3,371 case reports of hepatitis B were received in 2009.  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2,038 hepatitis B cases were reported among males in 2009.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685800" y="1447800"/>
            <a:ext cx="7757604" cy="4076700"/>
            <a:chOff x="576" y="960"/>
            <a:chExt cx="4704" cy="2472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576" y="960"/>
              <a:ext cx="4704" cy="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4" name="Freeform 6"/>
            <p:cNvSpPr>
              <a:spLocks noEditPoints="1"/>
            </p:cNvSpPr>
            <p:nvPr/>
          </p:nvSpPr>
          <p:spPr bwMode="auto">
            <a:xfrm>
              <a:off x="2490" y="1033"/>
              <a:ext cx="2604" cy="207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071"/>
                </a:cxn>
                <a:cxn ang="0">
                  <a:pos x="0" y="2071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651" y="0"/>
                </a:cxn>
                <a:cxn ang="0">
                  <a:pos x="651" y="2071"/>
                </a:cxn>
                <a:cxn ang="0">
                  <a:pos x="646" y="2071"/>
                </a:cxn>
                <a:cxn ang="0">
                  <a:pos x="646" y="0"/>
                </a:cxn>
                <a:cxn ang="0">
                  <a:pos x="651" y="0"/>
                </a:cxn>
                <a:cxn ang="0">
                  <a:pos x="1302" y="0"/>
                </a:cxn>
                <a:cxn ang="0">
                  <a:pos x="1302" y="2071"/>
                </a:cxn>
                <a:cxn ang="0">
                  <a:pos x="1297" y="2071"/>
                </a:cxn>
                <a:cxn ang="0">
                  <a:pos x="1297" y="0"/>
                </a:cxn>
                <a:cxn ang="0">
                  <a:pos x="1302" y="0"/>
                </a:cxn>
                <a:cxn ang="0">
                  <a:pos x="1953" y="0"/>
                </a:cxn>
                <a:cxn ang="0">
                  <a:pos x="1953" y="2071"/>
                </a:cxn>
                <a:cxn ang="0">
                  <a:pos x="1948" y="2071"/>
                </a:cxn>
                <a:cxn ang="0">
                  <a:pos x="1948" y="0"/>
                </a:cxn>
                <a:cxn ang="0">
                  <a:pos x="1953" y="0"/>
                </a:cxn>
                <a:cxn ang="0">
                  <a:pos x="2604" y="0"/>
                </a:cxn>
                <a:cxn ang="0">
                  <a:pos x="2604" y="2071"/>
                </a:cxn>
                <a:cxn ang="0">
                  <a:pos x="2599" y="2071"/>
                </a:cxn>
                <a:cxn ang="0">
                  <a:pos x="2599" y="0"/>
                </a:cxn>
                <a:cxn ang="0">
                  <a:pos x="2604" y="0"/>
                </a:cxn>
              </a:cxnLst>
              <a:rect l="0" t="0" r="r" b="b"/>
              <a:pathLst>
                <a:path w="2604" h="2071">
                  <a:moveTo>
                    <a:pt x="5" y="0"/>
                  </a:moveTo>
                  <a:lnTo>
                    <a:pt x="5" y="2071"/>
                  </a:lnTo>
                  <a:lnTo>
                    <a:pt x="0" y="2071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651" y="0"/>
                  </a:moveTo>
                  <a:lnTo>
                    <a:pt x="651" y="2071"/>
                  </a:lnTo>
                  <a:lnTo>
                    <a:pt x="646" y="2071"/>
                  </a:lnTo>
                  <a:lnTo>
                    <a:pt x="646" y="0"/>
                  </a:lnTo>
                  <a:lnTo>
                    <a:pt x="651" y="0"/>
                  </a:lnTo>
                  <a:close/>
                  <a:moveTo>
                    <a:pt x="1302" y="0"/>
                  </a:moveTo>
                  <a:lnTo>
                    <a:pt x="1302" y="2071"/>
                  </a:lnTo>
                  <a:lnTo>
                    <a:pt x="1297" y="2071"/>
                  </a:lnTo>
                  <a:lnTo>
                    <a:pt x="1297" y="0"/>
                  </a:lnTo>
                  <a:lnTo>
                    <a:pt x="1302" y="0"/>
                  </a:lnTo>
                  <a:close/>
                  <a:moveTo>
                    <a:pt x="1953" y="0"/>
                  </a:moveTo>
                  <a:lnTo>
                    <a:pt x="1953" y="2071"/>
                  </a:lnTo>
                  <a:lnTo>
                    <a:pt x="1948" y="2071"/>
                  </a:lnTo>
                  <a:lnTo>
                    <a:pt x="1948" y="0"/>
                  </a:lnTo>
                  <a:lnTo>
                    <a:pt x="1953" y="0"/>
                  </a:lnTo>
                  <a:close/>
                  <a:moveTo>
                    <a:pt x="2604" y="0"/>
                  </a:moveTo>
                  <a:lnTo>
                    <a:pt x="2604" y="2071"/>
                  </a:lnTo>
                  <a:lnTo>
                    <a:pt x="2599" y="2071"/>
                  </a:lnTo>
                  <a:lnTo>
                    <a:pt x="2599" y="0"/>
                  </a:lnTo>
                  <a:lnTo>
                    <a:pt x="2604" y="0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5" name="Freeform 7"/>
            <p:cNvSpPr>
              <a:spLocks noEditPoints="1"/>
            </p:cNvSpPr>
            <p:nvPr/>
          </p:nvSpPr>
          <p:spPr bwMode="auto">
            <a:xfrm>
              <a:off x="1839" y="1068"/>
              <a:ext cx="372" cy="17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" y="0"/>
                </a:cxn>
                <a:cxn ang="0">
                  <a:pos x="313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411"/>
                </a:cxn>
                <a:cxn ang="0">
                  <a:pos x="54" y="411"/>
                </a:cxn>
                <a:cxn ang="0">
                  <a:pos x="54" y="533"/>
                </a:cxn>
                <a:cxn ang="0">
                  <a:pos x="0" y="533"/>
                </a:cxn>
                <a:cxn ang="0">
                  <a:pos x="0" y="411"/>
                </a:cxn>
                <a:cxn ang="0">
                  <a:pos x="0" y="827"/>
                </a:cxn>
                <a:cxn ang="0">
                  <a:pos x="88" y="827"/>
                </a:cxn>
                <a:cxn ang="0">
                  <a:pos x="88" y="944"/>
                </a:cxn>
                <a:cxn ang="0">
                  <a:pos x="0" y="944"/>
                </a:cxn>
                <a:cxn ang="0">
                  <a:pos x="0" y="827"/>
                </a:cxn>
                <a:cxn ang="0">
                  <a:pos x="0" y="1243"/>
                </a:cxn>
                <a:cxn ang="0">
                  <a:pos x="24" y="1243"/>
                </a:cxn>
                <a:cxn ang="0">
                  <a:pos x="24" y="1361"/>
                </a:cxn>
                <a:cxn ang="0">
                  <a:pos x="0" y="1361"/>
                </a:cxn>
                <a:cxn ang="0">
                  <a:pos x="0" y="1243"/>
                </a:cxn>
                <a:cxn ang="0">
                  <a:pos x="0" y="1654"/>
                </a:cxn>
                <a:cxn ang="0">
                  <a:pos x="372" y="1654"/>
                </a:cxn>
                <a:cxn ang="0">
                  <a:pos x="372" y="1772"/>
                </a:cxn>
                <a:cxn ang="0">
                  <a:pos x="0" y="1772"/>
                </a:cxn>
                <a:cxn ang="0">
                  <a:pos x="0" y="1654"/>
                </a:cxn>
              </a:cxnLst>
              <a:rect l="0" t="0" r="r" b="b"/>
              <a:pathLst>
                <a:path w="372" h="1772">
                  <a:moveTo>
                    <a:pt x="0" y="0"/>
                  </a:moveTo>
                  <a:lnTo>
                    <a:pt x="313" y="0"/>
                  </a:lnTo>
                  <a:lnTo>
                    <a:pt x="313" y="117"/>
                  </a:lnTo>
                  <a:lnTo>
                    <a:pt x="0" y="117"/>
                  </a:lnTo>
                  <a:lnTo>
                    <a:pt x="0" y="0"/>
                  </a:lnTo>
                  <a:close/>
                  <a:moveTo>
                    <a:pt x="0" y="411"/>
                  </a:moveTo>
                  <a:lnTo>
                    <a:pt x="54" y="411"/>
                  </a:lnTo>
                  <a:lnTo>
                    <a:pt x="54" y="533"/>
                  </a:lnTo>
                  <a:lnTo>
                    <a:pt x="0" y="533"/>
                  </a:lnTo>
                  <a:lnTo>
                    <a:pt x="0" y="411"/>
                  </a:lnTo>
                  <a:close/>
                  <a:moveTo>
                    <a:pt x="0" y="827"/>
                  </a:moveTo>
                  <a:lnTo>
                    <a:pt x="88" y="827"/>
                  </a:lnTo>
                  <a:lnTo>
                    <a:pt x="88" y="944"/>
                  </a:lnTo>
                  <a:lnTo>
                    <a:pt x="0" y="944"/>
                  </a:lnTo>
                  <a:lnTo>
                    <a:pt x="0" y="827"/>
                  </a:lnTo>
                  <a:close/>
                  <a:moveTo>
                    <a:pt x="0" y="1243"/>
                  </a:moveTo>
                  <a:lnTo>
                    <a:pt x="24" y="1243"/>
                  </a:lnTo>
                  <a:lnTo>
                    <a:pt x="24" y="1361"/>
                  </a:lnTo>
                  <a:lnTo>
                    <a:pt x="0" y="1361"/>
                  </a:lnTo>
                  <a:lnTo>
                    <a:pt x="0" y="1243"/>
                  </a:lnTo>
                  <a:close/>
                  <a:moveTo>
                    <a:pt x="0" y="1654"/>
                  </a:moveTo>
                  <a:lnTo>
                    <a:pt x="372" y="1654"/>
                  </a:lnTo>
                  <a:lnTo>
                    <a:pt x="372" y="1772"/>
                  </a:lnTo>
                  <a:lnTo>
                    <a:pt x="0" y="1772"/>
                  </a:lnTo>
                  <a:lnTo>
                    <a:pt x="0" y="1654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6" name="Freeform 8"/>
            <p:cNvSpPr>
              <a:spLocks noEditPoints="1"/>
            </p:cNvSpPr>
            <p:nvPr/>
          </p:nvSpPr>
          <p:spPr bwMode="auto">
            <a:xfrm>
              <a:off x="1839" y="1185"/>
              <a:ext cx="1664" cy="1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64" y="0"/>
                </a:cxn>
                <a:cxn ang="0">
                  <a:pos x="1664" y="118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0" y="416"/>
                </a:cxn>
                <a:cxn ang="0">
                  <a:pos x="240" y="416"/>
                </a:cxn>
                <a:cxn ang="0">
                  <a:pos x="240" y="534"/>
                </a:cxn>
                <a:cxn ang="0">
                  <a:pos x="0" y="534"/>
                </a:cxn>
                <a:cxn ang="0">
                  <a:pos x="0" y="416"/>
                </a:cxn>
                <a:cxn ang="0">
                  <a:pos x="0" y="827"/>
                </a:cxn>
                <a:cxn ang="0">
                  <a:pos x="1140" y="827"/>
                </a:cxn>
                <a:cxn ang="0">
                  <a:pos x="1140" y="945"/>
                </a:cxn>
                <a:cxn ang="0">
                  <a:pos x="0" y="945"/>
                </a:cxn>
                <a:cxn ang="0">
                  <a:pos x="0" y="827"/>
                </a:cxn>
                <a:cxn ang="0">
                  <a:pos x="0" y="1244"/>
                </a:cxn>
                <a:cxn ang="0">
                  <a:pos x="1204" y="1244"/>
                </a:cxn>
                <a:cxn ang="0">
                  <a:pos x="1204" y="1361"/>
                </a:cxn>
                <a:cxn ang="0">
                  <a:pos x="0" y="1361"/>
                </a:cxn>
                <a:cxn ang="0">
                  <a:pos x="0" y="1244"/>
                </a:cxn>
                <a:cxn ang="0">
                  <a:pos x="0" y="1655"/>
                </a:cxn>
                <a:cxn ang="0">
                  <a:pos x="793" y="1655"/>
                </a:cxn>
                <a:cxn ang="0">
                  <a:pos x="793" y="1777"/>
                </a:cxn>
                <a:cxn ang="0">
                  <a:pos x="0" y="1777"/>
                </a:cxn>
                <a:cxn ang="0">
                  <a:pos x="0" y="1655"/>
                </a:cxn>
              </a:cxnLst>
              <a:rect l="0" t="0" r="r" b="b"/>
              <a:pathLst>
                <a:path w="1664" h="1777">
                  <a:moveTo>
                    <a:pt x="0" y="0"/>
                  </a:moveTo>
                  <a:lnTo>
                    <a:pt x="1664" y="0"/>
                  </a:lnTo>
                  <a:lnTo>
                    <a:pt x="1664" y="118"/>
                  </a:lnTo>
                  <a:lnTo>
                    <a:pt x="0" y="118"/>
                  </a:lnTo>
                  <a:lnTo>
                    <a:pt x="0" y="0"/>
                  </a:lnTo>
                  <a:close/>
                  <a:moveTo>
                    <a:pt x="0" y="416"/>
                  </a:moveTo>
                  <a:lnTo>
                    <a:pt x="240" y="416"/>
                  </a:lnTo>
                  <a:lnTo>
                    <a:pt x="240" y="534"/>
                  </a:lnTo>
                  <a:lnTo>
                    <a:pt x="0" y="534"/>
                  </a:lnTo>
                  <a:lnTo>
                    <a:pt x="0" y="416"/>
                  </a:lnTo>
                  <a:close/>
                  <a:moveTo>
                    <a:pt x="0" y="827"/>
                  </a:moveTo>
                  <a:lnTo>
                    <a:pt x="1140" y="827"/>
                  </a:lnTo>
                  <a:lnTo>
                    <a:pt x="1140" y="945"/>
                  </a:lnTo>
                  <a:lnTo>
                    <a:pt x="0" y="945"/>
                  </a:lnTo>
                  <a:lnTo>
                    <a:pt x="0" y="827"/>
                  </a:lnTo>
                  <a:close/>
                  <a:moveTo>
                    <a:pt x="0" y="1244"/>
                  </a:moveTo>
                  <a:lnTo>
                    <a:pt x="1204" y="1244"/>
                  </a:lnTo>
                  <a:lnTo>
                    <a:pt x="1204" y="1361"/>
                  </a:lnTo>
                  <a:lnTo>
                    <a:pt x="0" y="1361"/>
                  </a:lnTo>
                  <a:lnTo>
                    <a:pt x="0" y="1244"/>
                  </a:lnTo>
                  <a:close/>
                  <a:moveTo>
                    <a:pt x="0" y="1655"/>
                  </a:moveTo>
                  <a:lnTo>
                    <a:pt x="793" y="1655"/>
                  </a:lnTo>
                  <a:lnTo>
                    <a:pt x="793" y="1777"/>
                  </a:lnTo>
                  <a:lnTo>
                    <a:pt x="0" y="1777"/>
                  </a:lnTo>
                  <a:lnTo>
                    <a:pt x="0" y="1655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7" name="Freeform 9"/>
            <p:cNvSpPr>
              <a:spLocks noEditPoints="1"/>
            </p:cNvSpPr>
            <p:nvPr/>
          </p:nvSpPr>
          <p:spPr bwMode="auto">
            <a:xfrm>
              <a:off x="1839" y="1303"/>
              <a:ext cx="3221" cy="1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13" y="0"/>
                </a:cxn>
                <a:cxn ang="0">
                  <a:pos x="2413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416"/>
                </a:cxn>
                <a:cxn ang="0">
                  <a:pos x="2359" y="416"/>
                </a:cxn>
                <a:cxn ang="0">
                  <a:pos x="2359" y="533"/>
                </a:cxn>
                <a:cxn ang="0">
                  <a:pos x="0" y="533"/>
                </a:cxn>
                <a:cxn ang="0">
                  <a:pos x="0" y="416"/>
                </a:cxn>
                <a:cxn ang="0">
                  <a:pos x="0" y="827"/>
                </a:cxn>
                <a:cxn ang="0">
                  <a:pos x="3157" y="827"/>
                </a:cxn>
                <a:cxn ang="0">
                  <a:pos x="3157" y="944"/>
                </a:cxn>
                <a:cxn ang="0">
                  <a:pos x="0" y="944"/>
                </a:cxn>
                <a:cxn ang="0">
                  <a:pos x="0" y="827"/>
                </a:cxn>
                <a:cxn ang="0">
                  <a:pos x="0" y="1243"/>
                </a:cxn>
                <a:cxn ang="0">
                  <a:pos x="3157" y="1243"/>
                </a:cxn>
                <a:cxn ang="0">
                  <a:pos x="3157" y="1360"/>
                </a:cxn>
                <a:cxn ang="0">
                  <a:pos x="0" y="1360"/>
                </a:cxn>
                <a:cxn ang="0">
                  <a:pos x="0" y="1243"/>
                </a:cxn>
                <a:cxn ang="0">
                  <a:pos x="0" y="1659"/>
                </a:cxn>
                <a:cxn ang="0">
                  <a:pos x="3221" y="1659"/>
                </a:cxn>
                <a:cxn ang="0">
                  <a:pos x="3221" y="1777"/>
                </a:cxn>
                <a:cxn ang="0">
                  <a:pos x="0" y="1777"/>
                </a:cxn>
                <a:cxn ang="0">
                  <a:pos x="0" y="1659"/>
                </a:cxn>
              </a:cxnLst>
              <a:rect l="0" t="0" r="r" b="b"/>
              <a:pathLst>
                <a:path w="3221" h="1777">
                  <a:moveTo>
                    <a:pt x="0" y="0"/>
                  </a:moveTo>
                  <a:lnTo>
                    <a:pt x="2413" y="0"/>
                  </a:lnTo>
                  <a:lnTo>
                    <a:pt x="2413" y="117"/>
                  </a:lnTo>
                  <a:lnTo>
                    <a:pt x="0" y="117"/>
                  </a:lnTo>
                  <a:lnTo>
                    <a:pt x="0" y="0"/>
                  </a:lnTo>
                  <a:close/>
                  <a:moveTo>
                    <a:pt x="0" y="416"/>
                  </a:moveTo>
                  <a:lnTo>
                    <a:pt x="2359" y="416"/>
                  </a:lnTo>
                  <a:lnTo>
                    <a:pt x="2359" y="533"/>
                  </a:lnTo>
                  <a:lnTo>
                    <a:pt x="0" y="533"/>
                  </a:lnTo>
                  <a:lnTo>
                    <a:pt x="0" y="416"/>
                  </a:lnTo>
                  <a:close/>
                  <a:moveTo>
                    <a:pt x="0" y="827"/>
                  </a:moveTo>
                  <a:lnTo>
                    <a:pt x="3157" y="827"/>
                  </a:lnTo>
                  <a:lnTo>
                    <a:pt x="3157" y="944"/>
                  </a:lnTo>
                  <a:lnTo>
                    <a:pt x="0" y="944"/>
                  </a:lnTo>
                  <a:lnTo>
                    <a:pt x="0" y="827"/>
                  </a:lnTo>
                  <a:close/>
                  <a:moveTo>
                    <a:pt x="0" y="1243"/>
                  </a:moveTo>
                  <a:lnTo>
                    <a:pt x="3157" y="1243"/>
                  </a:lnTo>
                  <a:lnTo>
                    <a:pt x="3157" y="1360"/>
                  </a:lnTo>
                  <a:lnTo>
                    <a:pt x="0" y="1360"/>
                  </a:lnTo>
                  <a:lnTo>
                    <a:pt x="0" y="1243"/>
                  </a:lnTo>
                  <a:close/>
                  <a:moveTo>
                    <a:pt x="0" y="1659"/>
                  </a:moveTo>
                  <a:lnTo>
                    <a:pt x="3221" y="1659"/>
                  </a:lnTo>
                  <a:lnTo>
                    <a:pt x="3221" y="1777"/>
                  </a:lnTo>
                  <a:lnTo>
                    <a:pt x="0" y="1777"/>
                  </a:lnTo>
                  <a:lnTo>
                    <a:pt x="0" y="16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834" y="1038"/>
              <a:ext cx="10" cy="2071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59" name="Freeform 11"/>
            <p:cNvSpPr>
              <a:spLocks noEditPoints="1"/>
            </p:cNvSpPr>
            <p:nvPr/>
          </p:nvSpPr>
          <p:spPr bwMode="auto">
            <a:xfrm>
              <a:off x="1810" y="1033"/>
              <a:ext cx="58" cy="20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0"/>
                </a:cxn>
                <a:cxn ang="0">
                  <a:pos x="58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412"/>
                </a:cxn>
                <a:cxn ang="0">
                  <a:pos x="58" y="412"/>
                </a:cxn>
                <a:cxn ang="0">
                  <a:pos x="58" y="421"/>
                </a:cxn>
                <a:cxn ang="0">
                  <a:pos x="0" y="421"/>
                </a:cxn>
                <a:cxn ang="0">
                  <a:pos x="0" y="412"/>
                </a:cxn>
                <a:cxn ang="0">
                  <a:pos x="0" y="828"/>
                </a:cxn>
                <a:cxn ang="0">
                  <a:pos x="58" y="828"/>
                </a:cxn>
                <a:cxn ang="0">
                  <a:pos x="58" y="837"/>
                </a:cxn>
                <a:cxn ang="0">
                  <a:pos x="0" y="837"/>
                </a:cxn>
                <a:cxn ang="0">
                  <a:pos x="0" y="828"/>
                </a:cxn>
                <a:cxn ang="0">
                  <a:pos x="0" y="1244"/>
                </a:cxn>
                <a:cxn ang="0">
                  <a:pos x="58" y="1244"/>
                </a:cxn>
                <a:cxn ang="0">
                  <a:pos x="58" y="1254"/>
                </a:cxn>
                <a:cxn ang="0">
                  <a:pos x="0" y="1254"/>
                </a:cxn>
                <a:cxn ang="0">
                  <a:pos x="0" y="1244"/>
                </a:cxn>
                <a:cxn ang="0">
                  <a:pos x="0" y="1655"/>
                </a:cxn>
                <a:cxn ang="0">
                  <a:pos x="58" y="1655"/>
                </a:cxn>
                <a:cxn ang="0">
                  <a:pos x="58" y="1665"/>
                </a:cxn>
                <a:cxn ang="0">
                  <a:pos x="0" y="1665"/>
                </a:cxn>
                <a:cxn ang="0">
                  <a:pos x="0" y="1655"/>
                </a:cxn>
                <a:cxn ang="0">
                  <a:pos x="0" y="2071"/>
                </a:cxn>
                <a:cxn ang="0">
                  <a:pos x="58" y="2071"/>
                </a:cxn>
                <a:cxn ang="0">
                  <a:pos x="58" y="2081"/>
                </a:cxn>
                <a:cxn ang="0">
                  <a:pos x="0" y="2081"/>
                </a:cxn>
                <a:cxn ang="0">
                  <a:pos x="0" y="2071"/>
                </a:cxn>
              </a:cxnLst>
              <a:rect l="0" t="0" r="r" b="b"/>
              <a:pathLst>
                <a:path w="58" h="2081">
                  <a:moveTo>
                    <a:pt x="0" y="0"/>
                  </a:moveTo>
                  <a:lnTo>
                    <a:pt x="58" y="0"/>
                  </a:lnTo>
                  <a:lnTo>
                    <a:pt x="58" y="10"/>
                  </a:lnTo>
                  <a:lnTo>
                    <a:pt x="0" y="10"/>
                  </a:lnTo>
                  <a:lnTo>
                    <a:pt x="0" y="0"/>
                  </a:lnTo>
                  <a:close/>
                  <a:moveTo>
                    <a:pt x="0" y="412"/>
                  </a:moveTo>
                  <a:lnTo>
                    <a:pt x="58" y="412"/>
                  </a:lnTo>
                  <a:lnTo>
                    <a:pt x="58" y="421"/>
                  </a:lnTo>
                  <a:lnTo>
                    <a:pt x="0" y="421"/>
                  </a:lnTo>
                  <a:lnTo>
                    <a:pt x="0" y="412"/>
                  </a:lnTo>
                  <a:close/>
                  <a:moveTo>
                    <a:pt x="0" y="828"/>
                  </a:moveTo>
                  <a:lnTo>
                    <a:pt x="58" y="828"/>
                  </a:lnTo>
                  <a:lnTo>
                    <a:pt x="58" y="837"/>
                  </a:lnTo>
                  <a:lnTo>
                    <a:pt x="0" y="837"/>
                  </a:lnTo>
                  <a:lnTo>
                    <a:pt x="0" y="828"/>
                  </a:lnTo>
                  <a:close/>
                  <a:moveTo>
                    <a:pt x="0" y="1244"/>
                  </a:moveTo>
                  <a:lnTo>
                    <a:pt x="58" y="1244"/>
                  </a:lnTo>
                  <a:lnTo>
                    <a:pt x="58" y="1254"/>
                  </a:lnTo>
                  <a:lnTo>
                    <a:pt x="0" y="1254"/>
                  </a:lnTo>
                  <a:lnTo>
                    <a:pt x="0" y="1244"/>
                  </a:lnTo>
                  <a:close/>
                  <a:moveTo>
                    <a:pt x="0" y="1655"/>
                  </a:moveTo>
                  <a:lnTo>
                    <a:pt x="58" y="1655"/>
                  </a:lnTo>
                  <a:lnTo>
                    <a:pt x="58" y="1665"/>
                  </a:lnTo>
                  <a:lnTo>
                    <a:pt x="0" y="1665"/>
                  </a:lnTo>
                  <a:lnTo>
                    <a:pt x="0" y="1655"/>
                  </a:lnTo>
                  <a:close/>
                  <a:moveTo>
                    <a:pt x="0" y="2071"/>
                  </a:moveTo>
                  <a:lnTo>
                    <a:pt x="58" y="2071"/>
                  </a:lnTo>
                  <a:lnTo>
                    <a:pt x="58" y="2081"/>
                  </a:lnTo>
                  <a:lnTo>
                    <a:pt x="0" y="2081"/>
                  </a:lnTo>
                  <a:lnTo>
                    <a:pt x="0" y="2071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839" y="1033"/>
              <a:ext cx="3250" cy="5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883" y="1053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239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878" y="1469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42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1878" y="1880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1878" y="2296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883" y="2712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284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542" y="1170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1,278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118" y="1586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182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019" y="2002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875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082" y="2413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925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671" y="2829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609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926" y="1292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1854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901" y="170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1814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3302" y="2120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2428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3302" y="2531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2428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3332" y="2947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2478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715" y="1200"/>
              <a:ext cx="102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Injection-drug use</a:t>
              </a:r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866" y="1512"/>
              <a:ext cx="87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Men who have 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 with men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effectLst/>
                  <a:latin typeface="+mn-lt"/>
                </a:rPr>
                <a:t>¶</a:t>
              </a: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1348" y="1954"/>
              <a:ext cx="39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Sexual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1325" y="2086"/>
              <a:ext cx="4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contact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1126" y="2370"/>
              <a:ext cx="6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Household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1325" y="2501"/>
              <a:ext cx="4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contact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298" y="2786"/>
              <a:ext cx="4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Multiple</a:t>
              </a: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1030" y="2928"/>
              <a:ext cx="7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 partners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1810" y="3168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402" y="3168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500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023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674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4321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4972" y="316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4482" y="1149"/>
              <a:ext cx="64" cy="63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4575" y="1099"/>
              <a:ext cx="2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Yes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4482" y="1339"/>
              <a:ext cx="64" cy="69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4575" y="1295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4482" y="1535"/>
              <a:ext cx="64" cy="6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4575" y="1491"/>
              <a:ext cx="4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Missing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4993" y="1491"/>
              <a:ext cx="47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§</a:t>
              </a:r>
              <a:endPara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773637" y="53925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7125</TotalTime>
  <Words>404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3.6b. Acute hepatitis B reports*,  by risk behavior†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293</cp:revision>
  <dcterms:created xsi:type="dcterms:W3CDTF">2010-03-26T18:21:29Z</dcterms:created>
  <dcterms:modified xsi:type="dcterms:W3CDTF">2011-08-31T18:01:23Z</dcterms:modified>
</cp:coreProperties>
</file>