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18" autoAdjust="0"/>
    <p:restoredTop sz="62594" autoAdjust="0"/>
  </p:normalViewPr>
  <p:slideViewPr>
    <p:cSldViewPr>
      <p:cViewPr varScale="1">
        <p:scale>
          <a:sx n="68" d="100"/>
          <a:sy n="68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98"/>
          <c:y val="4.6255506607928945E-2"/>
          <c:w val="0.86396509646822583"/>
          <c:h val="0.78752286645989023"/>
        </c:manualLayout>
      </c:layout>
      <c:lineChart>
        <c:grouping val="standar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American Indian/Alaska Native</c:v>
                </c:pt>
              </c:strCache>
            </c:strRef>
          </c:tx>
          <c:spPr>
            <a:ln cap="flat">
              <a:solidFill>
                <a:schemeClr val="bg2"/>
              </a:solidFill>
              <a:prstDash val="solid"/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0.52</c:v>
                </c:pt>
                <c:pt idx="1">
                  <c:v>0.56000000000000005</c:v>
                </c:pt>
                <c:pt idx="2">
                  <c:v>0.57999999999999996</c:v>
                </c:pt>
                <c:pt idx="3">
                  <c:v>0.32</c:v>
                </c:pt>
                <c:pt idx="4">
                  <c:v>0.52</c:v>
                </c:pt>
                <c:pt idx="5">
                  <c:v>0.31</c:v>
                </c:pt>
                <c:pt idx="6">
                  <c:v>0.6</c:v>
                </c:pt>
                <c:pt idx="7">
                  <c:v>0.46</c:v>
                </c:pt>
                <c:pt idx="8">
                  <c:v>0.57999999999999996</c:v>
                </c:pt>
                <c:pt idx="9">
                  <c:v>0.46</c:v>
                </c:pt>
                <c:pt idx="10">
                  <c:v>1.01</c:v>
                </c:pt>
                <c:pt idx="11">
                  <c:v>1.0900000000000001</c:v>
                </c:pt>
                <c:pt idx="12">
                  <c:v>2.0299999999999998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0.14000000000000001</c:v>
                </c:pt>
                <c:pt idx="1">
                  <c:v>0.08</c:v>
                </c:pt>
                <c:pt idx="2">
                  <c:v>0.08</c:v>
                </c:pt>
                <c:pt idx="3">
                  <c:v>0.08</c:v>
                </c:pt>
                <c:pt idx="4">
                  <c:v>0.06</c:v>
                </c:pt>
                <c:pt idx="5">
                  <c:v>0.02</c:v>
                </c:pt>
                <c:pt idx="6">
                  <c:v>7.0000000000000007E-2</c:v>
                </c:pt>
                <c:pt idx="7">
                  <c:v>0.02</c:v>
                </c:pt>
                <c:pt idx="8">
                  <c:v>0.04</c:v>
                </c:pt>
                <c:pt idx="9">
                  <c:v>0.04</c:v>
                </c:pt>
                <c:pt idx="10">
                  <c:v>7.0000000000000007E-2</c:v>
                </c:pt>
                <c:pt idx="11">
                  <c:v>0.05</c:v>
                </c:pt>
                <c:pt idx="12">
                  <c:v>0.1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Black, Non-Hispanic</c:v>
                </c:pt>
              </c:strCache>
            </c:strRef>
          </c:tx>
          <c:spPr>
            <a:ln>
              <a:solidFill>
                <a:srgbClr val="E4E044"/>
              </a:solidFill>
            </a:ln>
          </c:spPr>
          <c:marker>
            <c:symbol val="star"/>
            <c:size val="11"/>
            <c:spPr>
              <a:noFill/>
              <a:ln>
                <a:solidFill>
                  <a:srgbClr val="E4E044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1.29</c:v>
                </c:pt>
                <c:pt idx="1">
                  <c:v>0.66</c:v>
                </c:pt>
                <c:pt idx="2">
                  <c:v>0.37</c:v>
                </c:pt>
                <c:pt idx="3">
                  <c:v>0.27</c:v>
                </c:pt>
                <c:pt idx="4">
                  <c:v>0.17</c:v>
                </c:pt>
                <c:pt idx="5">
                  <c:v>0.11</c:v>
                </c:pt>
                <c:pt idx="6">
                  <c:v>0.16</c:v>
                </c:pt>
                <c:pt idx="7">
                  <c:v>0.18</c:v>
                </c:pt>
                <c:pt idx="8">
                  <c:v>0.16</c:v>
                </c:pt>
                <c:pt idx="9">
                  <c:v>0.12</c:v>
                </c:pt>
                <c:pt idx="10">
                  <c:v>0.11</c:v>
                </c:pt>
                <c:pt idx="11">
                  <c:v>0.14000000000000001</c:v>
                </c:pt>
                <c:pt idx="12">
                  <c:v>0.15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White, Non-Hispanic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Sheet1!$E$2:$E$14</c:f>
              <c:numCache>
                <c:formatCode>General</c:formatCode>
                <c:ptCount val="13"/>
                <c:pt idx="0">
                  <c:v>0.64</c:v>
                </c:pt>
                <c:pt idx="1">
                  <c:v>0.42</c:v>
                </c:pt>
                <c:pt idx="2">
                  <c:v>0.35</c:v>
                </c:pt>
                <c:pt idx="3">
                  <c:v>0.27</c:v>
                </c:pt>
                <c:pt idx="4">
                  <c:v>0.2</c:v>
                </c:pt>
                <c:pt idx="5">
                  <c:v>0.21</c:v>
                </c:pt>
                <c:pt idx="6">
                  <c:v>0.24</c:v>
                </c:pt>
                <c:pt idx="7">
                  <c:v>0.25</c:v>
                </c:pt>
                <c:pt idx="8">
                  <c:v>0.28999999999999998</c:v>
                </c:pt>
                <c:pt idx="9">
                  <c:v>0.27</c:v>
                </c:pt>
                <c:pt idx="10">
                  <c:v>0.31</c:v>
                </c:pt>
                <c:pt idx="11">
                  <c:v>0.47</c:v>
                </c:pt>
                <c:pt idx="12">
                  <c:v>0.64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Sheet1!$F$2:$F$14</c:f>
              <c:numCache>
                <c:formatCode>General</c:formatCode>
                <c:ptCount val="13"/>
                <c:pt idx="0">
                  <c:v>0.36</c:v>
                </c:pt>
                <c:pt idx="1">
                  <c:v>0.36</c:v>
                </c:pt>
                <c:pt idx="2">
                  <c:v>0.28999999999999998</c:v>
                </c:pt>
                <c:pt idx="3">
                  <c:v>0.17</c:v>
                </c:pt>
                <c:pt idx="4">
                  <c:v>0.12</c:v>
                </c:pt>
                <c:pt idx="5">
                  <c:v>0.15</c:v>
                </c:pt>
                <c:pt idx="6">
                  <c:v>0.11</c:v>
                </c:pt>
                <c:pt idx="7">
                  <c:v>0.15</c:v>
                </c:pt>
                <c:pt idx="8">
                  <c:v>0.13</c:v>
                </c:pt>
                <c:pt idx="9">
                  <c:v>0.13</c:v>
                </c:pt>
                <c:pt idx="10">
                  <c:v>0.14000000000000001</c:v>
                </c:pt>
                <c:pt idx="11">
                  <c:v>0.17</c:v>
                </c:pt>
                <c:pt idx="12">
                  <c:v>0.21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10848"/>
        <c:axId val="4512768"/>
      </c:lineChart>
      <c:catAx>
        <c:axId val="45108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2785843175853017"/>
              <c:y val="0.9419704821447453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451276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451276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Reported c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ases/100,000 population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4.2140136894652869E-3"/>
              <c:y val="7.7492287854359493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4510848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53028105861767272"/>
          <c:y val="1.5944541225430696E-3"/>
          <c:w val="0.46692462270341206"/>
          <c:h val="0.50595410925195439"/>
        </c:manualLayout>
      </c:layout>
      <c:overlay val="0"/>
      <c:txPr>
        <a:bodyPr/>
        <a:lstStyle/>
        <a:p>
          <a:pPr>
            <a:defRPr sz="14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78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51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768"/>
            <a:ext cx="5607050" cy="415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387136"/>
            <a:ext cx="5140960" cy="4156234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Rates for acute hepatitis C decreased for all racial/ethnic populations through 2003.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From 2011-2012, acute hepatitis C rates increased 86.2% among American Indians/Alaska natives, 36.2% among white, non-Hispanics, and 23.5% among Hispanics.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2012 acute hepatitis C rates for Asian/Pacific Islanders, black, non-Hispanics, Hispanics, white, non-Hispanic, and American Indian/Alaska Natives were 0.1, 0.2, 0.2, 0.6 and 2.0, respectively.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0" y="533400"/>
            <a:ext cx="82296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4.4. Incidence of acute hepatitis </a:t>
            </a: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C, 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/>
            </a:r>
            <a:b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 by race/ethnicity — United States, </a:t>
            </a: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2000–2012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094633"/>
              </p:ext>
            </p:extLst>
          </p:nvPr>
        </p:nvGraphicFramePr>
        <p:xfrm>
          <a:off x="838200" y="1676400"/>
          <a:ext cx="7315200" cy="4180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3400" y="6096000"/>
            <a:ext cx="7772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2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2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2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89125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12476</TotalTime>
  <Words>101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4.4. Incidence of acute hepatitis C,    by race/ethnicity — United States, 2000–2012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352</cp:revision>
  <cp:lastPrinted>2013-03-26T13:45:08Z</cp:lastPrinted>
  <dcterms:created xsi:type="dcterms:W3CDTF">2010-03-26T18:21:29Z</dcterms:created>
  <dcterms:modified xsi:type="dcterms:W3CDTF">2014-08-25T17:56:09Z</dcterms:modified>
</cp:coreProperties>
</file>