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1" r:id="rId2"/>
    <p:sldId id="292" r:id="rId3"/>
    <p:sldId id="293" r:id="rId4"/>
    <p:sldId id="294" r:id="rId5"/>
    <p:sldId id="286" r:id="rId6"/>
    <p:sldId id="289" r:id="rId7"/>
    <p:sldId id="288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1" d="100"/>
          <a:sy n="71" d="100"/>
        </p:scale>
        <p:origin x="-10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9760029996254"/>
          <c:y val="4.6255506607928945E-2"/>
          <c:w val="0.81625082020997464"/>
          <c:h val="0.787522866459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13397</c:v>
                </c:pt>
                <c:pt idx="1">
                  <c:v>10616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 formatCode="General">
                  <c:v>1398</c:v>
                </c:pt>
                <c:pt idx="12">
                  <c:v>1562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488768"/>
        <c:axId val="45724800"/>
      </c:lineChart>
      <c:catAx>
        <c:axId val="894887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680617188483813"/>
              <c:y val="0.936693803105120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4572480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5724800"/>
        <c:scaling>
          <c:orientation val="minMax"/>
          <c:max val="14000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Number</a:t>
                </a:r>
                <a:r>
                  <a:rPr lang="en-US" sz="1400" b="0" baseline="0" dirty="0" smtClean="0"/>
                  <a:t> of</a:t>
                </a:r>
                <a:r>
                  <a:rPr lang="en-US" sz="1400" b="0" dirty="0" smtClean="0"/>
                  <a:t> cases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22975676390879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8948876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1"/>
          <c:y val="4.6255506607928945E-2"/>
          <c:w val="0.86396509646822373"/>
          <c:h val="0.78752286645988856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  <c:pt idx="12">
                  <c:v>0.15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bubble3D val="0"/>
          </c:dPt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  <c:pt idx="12">
                  <c:v>0.4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  <c:pt idx="12">
                  <c:v>0.69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  <c:pt idx="12">
                  <c:v>0.51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  <c:pt idx="12">
                  <c:v>0.47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  <c:pt idx="12">
                  <c:v>0.56000000000000005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Sheet1!$H$2:$H$14</c:f>
              <c:numCache>
                <c:formatCode>General</c:formatCode>
                <c:ptCount val="13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  <c:pt idx="12">
                  <c:v>0.59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713536"/>
        <c:axId val="93715840"/>
      </c:lineChart>
      <c:catAx>
        <c:axId val="93713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43"/>
              <c:y val="0.937872938721467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371584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37158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07E-3"/>
              <c:y val="0.10604870555829997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371353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56E-2"/>
          <c:w val="0.23874283311673575"/>
          <c:h val="0.5059541092519566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0.00</c:formatCode>
                <c:ptCount val="13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2.0699999999999998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 formatCode="General">
                  <c:v>0.56999999999999995</c:v>
                </c:pt>
                <c:pt idx="11" formatCode="General">
                  <c:v>0.46</c:v>
                </c:pt>
                <c:pt idx="12" formatCode="General">
                  <c:v>0.5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 w="0" cap="rnd">
                <a:solidFill>
                  <a:srgbClr val="FBB0A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0.00</c:formatCode>
                <c:ptCount val="13"/>
                <c:pt idx="0">
                  <c:v>3.86</c:v>
                </c:pt>
                <c:pt idx="1">
                  <c:v>2.56</c:v>
                </c:pt>
                <c:pt idx="2">
                  <c:v>2.27</c:v>
                </c:pt>
                <c:pt idx="3">
                  <c:v>2.4300000000000002</c:v>
                </c:pt>
                <c:pt idx="4">
                  <c:v>1.8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 formatCode="General">
                  <c:v>0.51</c:v>
                </c:pt>
                <c:pt idx="11" formatCode="General">
                  <c:v>0.44</c:v>
                </c:pt>
                <c:pt idx="12" formatCode="General">
                  <c:v>0.49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633920"/>
        <c:axId val="93808896"/>
      </c:lineChart>
      <c:catAx>
        <c:axId val="93633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3815836924291202"/>
              <c:y val="0.943154761904761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9380889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380889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Reported cases/100,000 </a:t>
                </a:r>
                <a:r>
                  <a:rPr lang="en-US" sz="1400" b="0" dirty="0"/>
                  <a:t>p</a:t>
                </a:r>
                <a:r>
                  <a:rPr lang="en-US" sz="1400" b="0" dirty="0" smtClean="0"/>
                  <a:t>opulation                     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4.8466716008720018E-3"/>
              <c:y val="0.13570725534308214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936339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906671822272219"/>
          <c:y val="0.26461532152230971"/>
          <c:w val="0.17401785714285894"/>
          <c:h val="0.25855827591863795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bubble3D val="0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3.03</c:v>
                </c:pt>
                <c:pt idx="1">
                  <c:v>4.7300000000000004</c:v>
                </c:pt>
                <c:pt idx="2">
                  <c:v>3.24</c:v>
                </c:pt>
                <c:pt idx="3">
                  <c:v>1.17</c:v>
                </c:pt>
                <c:pt idx="4">
                  <c:v>0.63</c:v>
                </c:pt>
                <c:pt idx="5">
                  <c:v>0.48</c:v>
                </c:pt>
                <c:pt idx="6">
                  <c:v>0.47</c:v>
                </c:pt>
                <c:pt idx="7">
                  <c:v>0.53</c:v>
                </c:pt>
                <c:pt idx="8">
                  <c:v>0.61</c:v>
                </c:pt>
                <c:pt idx="9">
                  <c:v>0.28999999999999998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2.11</c:v>
                </c:pt>
                <c:pt idx="1">
                  <c:v>2.02</c:v>
                </c:pt>
                <c:pt idx="2">
                  <c:v>2.11</c:v>
                </c:pt>
                <c:pt idx="3">
                  <c:v>1.9</c:v>
                </c:pt>
                <c:pt idx="4">
                  <c:v>2.85</c:v>
                </c:pt>
                <c:pt idx="5">
                  <c:v>1.66</c:v>
                </c:pt>
                <c:pt idx="6">
                  <c:v>1.42</c:v>
                </c:pt>
                <c:pt idx="7">
                  <c:v>1.08</c:v>
                </c:pt>
                <c:pt idx="8">
                  <c:v>1.27</c:v>
                </c:pt>
                <c:pt idx="9">
                  <c:v>1.03</c:v>
                </c:pt>
                <c:pt idx="10">
                  <c:v>0.97</c:v>
                </c:pt>
                <c:pt idx="11">
                  <c:v>0.84</c:v>
                </c:pt>
                <c:pt idx="12">
                  <c:v>0.59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4.0999999999999996</c:v>
                </c:pt>
                <c:pt idx="1">
                  <c:v>2.5299999999999998</c:v>
                </c:pt>
                <c:pt idx="2">
                  <c:v>1.98</c:v>
                </c:pt>
                <c:pt idx="3">
                  <c:v>1.52</c:v>
                </c:pt>
                <c:pt idx="4">
                  <c:v>0.96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1.0900000000000001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9.77</c:v>
                </c:pt>
                <c:pt idx="1">
                  <c:v>5.01</c:v>
                </c:pt>
                <c:pt idx="2">
                  <c:v>4.01</c:v>
                </c:pt>
                <c:pt idx="3">
                  <c:v>2.79</c:v>
                </c:pt>
                <c:pt idx="4">
                  <c:v>2.75</c:v>
                </c:pt>
                <c:pt idx="5">
                  <c:v>2.76</c:v>
                </c:pt>
                <c:pt idx="6">
                  <c:v>2.3199999999999998</c:v>
                </c:pt>
                <c:pt idx="7">
                  <c:v>1.43</c:v>
                </c:pt>
                <c:pt idx="8">
                  <c:v>1.02</c:v>
                </c:pt>
                <c:pt idx="9">
                  <c:v>0.83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269632"/>
        <c:axId val="97272960"/>
      </c:lineChart>
      <c:catAx>
        <c:axId val="97269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328157786759423"/>
              <c:y val="0.940837277260882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7272960"/>
        <c:crossesAt val="0"/>
        <c:auto val="1"/>
        <c:lblAlgn val="ctr"/>
        <c:lblOffset val="100"/>
        <c:tickLblSkip val="2"/>
        <c:tickMarkSkip val="1"/>
        <c:noMultiLvlLbl val="0"/>
      </c:catAx>
      <c:valAx>
        <c:axId val="97272960"/>
        <c:scaling>
          <c:orientation val="minMax"/>
          <c:max val="1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972696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5305481346082963"/>
          <c:y val="1.9823697336638087E-2"/>
          <c:w val="0.43741071428572054"/>
          <c:h val="0.50595410925195627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201</c:v>
                </c:pt>
                <c:pt idx="1">
                  <c:v>793</c:v>
                </c:pt>
                <c:pt idx="2">
                  <c:v>568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92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621</c:v>
                </c:pt>
                <c:pt idx="1">
                  <c:v>555</c:v>
                </c:pt>
                <c:pt idx="2">
                  <c:v>61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849</c:v>
                </c:pt>
                <c:pt idx="1">
                  <c:v>994</c:v>
                </c:pt>
                <c:pt idx="2">
                  <c:v>704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1269248"/>
        <c:axId val="121267712"/>
      </c:barChart>
      <c:valAx>
        <c:axId val="121267712"/>
        <c:scaling>
          <c:orientation val="minMax"/>
          <c:max val="1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21269248"/>
        <c:crosses val="autoZero"/>
        <c:crossBetween val="between"/>
        <c:majorUnit val="250"/>
      </c:valAx>
      <c:catAx>
        <c:axId val="12126924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2126771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9297009748781389"/>
          <c:y val="0.63520137569010771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14</c:v>
                </c:pt>
                <c:pt idx="2">
                  <c:v>34</c:v>
                </c:pt>
                <c:pt idx="3">
                  <c:v>13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716</c:v>
                </c:pt>
                <c:pt idx="1">
                  <c:v>859</c:v>
                </c:pt>
                <c:pt idx="2">
                  <c:v>758</c:v>
                </c:pt>
                <c:pt idx="3">
                  <c:v>690</c:v>
                </c:pt>
                <c:pt idx="4">
                  <c:v>731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808</c:v>
                </c:pt>
                <c:pt idx="1">
                  <c:v>689</c:v>
                </c:pt>
                <c:pt idx="2">
                  <c:v>770</c:v>
                </c:pt>
                <c:pt idx="3">
                  <c:v>859</c:v>
                </c:pt>
                <c:pt idx="4">
                  <c:v>808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0851840"/>
        <c:axId val="120850304"/>
      </c:barChart>
      <c:valAx>
        <c:axId val="120850304"/>
        <c:scaling>
          <c:orientation val="minMax"/>
          <c:max val="10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20851840"/>
        <c:crosses val="autoZero"/>
        <c:crossBetween val="between"/>
      </c:valAx>
      <c:catAx>
        <c:axId val="12085184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2085030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cases of acute hepatitis A declined by 88%, from 13,397 in 2000 to 1,562 in 2012.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Acute hepatitis A cases increased by 11% from 2011 to 2012.</a:t>
            </a:r>
          </a:p>
          <a:p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of acute hepatitis A declined for all age groups from 2000-2012.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were similar and low among persons in all age groups in 2012 (&lt;1.0 case per 100,000 population; range: 0.15–0.69).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rates were highest for persons aged 20–29 years (0.69 cases per 100,000 population); the lowest rates were among children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9 years (0.15 cases per 100,000 population).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2003, the rate of acute hepatitis A among males decreased and by 2012 was similar to that in females.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incidence rate was 0.5 cases per 100,000 population each for males and females.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2000-2007, rates of hepatitis A among Hispanics were generally higher than those of other racial/ethnic populations.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hepatitis A among Hispanics was 0.49 cases per 100,000 population, the lowest rate recorded for this group since 2000.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Although rates of acute hepatitis A among Asian/Pacific Islanders have continued to decline, from 2008-2012, this group had a higher rate of hepatitis A compared with other racial/ethnic groups; in 2012, the rate among Asian/Pacific Islanders was 0.59 per 100,000 population.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1,562 case reports of acute hepatitis A received by CDC during 2012, a total of 568 (36%) cases did not include a response (i.e., a “yes” or “no” response to any of the questions about risk behaviors and exposures) to enable assessment of risk behaviors or exposures.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994 case reports that had a response: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80% (n=793) indicated no risk behaviors/exposures for acute hepatitis A.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20% (n=201) indicated at least one risk behavior/exposure for acute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201 who indicated a risk, 92 (46%) indicated recent international travel.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Patient engagement in selected risk behaviors and exposures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713 case reports that had information about travel, 12.9% (n= 92) involved persons who had traveled outside the United States or Canada.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568 case reports that included information about injection-drug use, 2.3% (n=13) indicated use of these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65 case reports from males that included information about sexual preference/practices, 6.2% (n=4) indicated sex with another man.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2.6b presents patient engagement in selected risk behaviors and exposures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754 case reports that contained information about contact, 5.0% (n=38) involved persons who had sexual or household contact with a person confirmed or suspected of having hepatitis 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873 case reports that included information about employment or attendance at a nursery, day-care center, or preschool, 1.6% (n=14) involved persons who worked at or attended a nursery, day-care center, or preschool.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792 case reports that included information about household contact with an employee of or a child attending a nursery, day-care center, or preschool, 4.3% (n=34) indicated such contact.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703 case reports that had information about linkage to an outbreak, 1.8% (n=13) indicated exposure that may have been linked to a common-source foodborne or waterborne outbreak.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754 case reports that included information about additional contact (i.e., other than household or sexual contact) with someone confirmed or suspected of having hepatitis A, 3.1% (n=23) of persons reported such contact.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2.1. Reported number of acute hepatitis A cases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890577"/>
              </p:ext>
            </p:extLst>
          </p:nvPr>
        </p:nvGraphicFramePr>
        <p:xfrm>
          <a:off x="502024" y="1447800"/>
          <a:ext cx="8242798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89821"/>
            <a:ext cx="6096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009061"/>
              </p:ext>
            </p:extLst>
          </p:nvPr>
        </p:nvGraphicFramePr>
        <p:xfrm>
          <a:off x="457200" y="1371600"/>
          <a:ext cx="8077200" cy="4615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6196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5344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2.3.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 by sex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881584"/>
              </p:ext>
            </p:extLst>
          </p:nvPr>
        </p:nvGraphicFramePr>
        <p:xfrm>
          <a:off x="838200" y="1600200"/>
          <a:ext cx="74675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096000"/>
            <a:ext cx="8153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22810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85344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026369"/>
              </p:ext>
            </p:extLst>
          </p:nvPr>
        </p:nvGraphicFramePr>
        <p:xfrm>
          <a:off x="457200" y="1447800"/>
          <a:ext cx="8208344" cy="459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230779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3409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</a:t>
            </a:r>
            <a:r>
              <a:rPr lang="en-US" sz="2400" b="1" dirty="0">
                <a:ln w="11430"/>
                <a:latin typeface="+mn-lt"/>
                <a:cs typeface="Arial" charset="0"/>
              </a:rPr>
              <a:t>Availability of information on 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risk behaviors/exposures associated with acute hepatitis A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180321583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2.6a.  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1,562 case reports of hepatitis A were received in 2012.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769 hepatitis A cases were reported among males in 2012.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4049519207"/>
              </p:ext>
            </p:extLst>
          </p:nvPr>
        </p:nvGraphicFramePr>
        <p:xfrm>
          <a:off x="304800" y="1295400"/>
          <a:ext cx="853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2.6b.  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1,562 case reports with hepatitis A were received in 2012.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2275242343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16404</TotalTime>
  <Words>1050</Words>
  <Application>Microsoft Office PowerPoint</Application>
  <PresentationFormat>On-screen Show (4:3)</PresentationFormat>
  <Paragraphs>66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2.1. Reported number of acute hepatitis A cases — United States, 2000–2012</vt:lpstr>
      <vt:lpstr>Figure 2.2.  Incidence of acute hepatitis A,  by age group — United States, 2000–2012</vt:lpstr>
      <vt:lpstr>Figure 2.3.  Incidence of acute hepatitis A,   by sex — United States, 2000–2012</vt:lpstr>
      <vt:lpstr>Figure 2.4.  Incidence of acute hepatitis A, by race/ethnicity — United States, 2000–2012</vt:lpstr>
      <vt:lpstr>Figure 2.5. Availability of information on risk behaviors/exposures associated with acute hepatitis A — United States, 2012</vt:lpstr>
      <vt:lpstr>Figure 2.6a.  Acute hepatitis A reports*, by risk behavior† — United States, 2012</vt:lpstr>
      <vt:lpstr>Figure 2.6b.  Acute hepatitis A reports*,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Ben Kupronis</cp:lastModifiedBy>
  <cp:revision>514</cp:revision>
  <cp:lastPrinted>2012-04-16T17:55:55Z</cp:lastPrinted>
  <dcterms:created xsi:type="dcterms:W3CDTF">2010-03-26T18:21:29Z</dcterms:created>
  <dcterms:modified xsi:type="dcterms:W3CDTF">2014-08-18T19:06:01Z</dcterms:modified>
</cp:coreProperties>
</file>