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92" r:id="rId2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22C5E"/>
    <a:srgbClr val="F2A596"/>
    <a:srgbClr val="5AA545"/>
    <a:srgbClr val="E8ED1F"/>
    <a:srgbClr val="18BA20"/>
    <a:srgbClr val="6AB69E"/>
    <a:srgbClr val="488DB8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18" autoAdjust="0"/>
    <p:restoredTop sz="70964" autoAdjust="0"/>
  </p:normalViewPr>
  <p:slideViewPr>
    <p:cSldViewPr>
      <p:cViewPr varScale="1">
        <p:scale>
          <a:sx n="83" d="100"/>
          <a:sy n="83" d="100"/>
        </p:scale>
        <p:origin x="-213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dLbls>
            <c:dLbl>
              <c:idx val="2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tx2"/>
                    </a:solidFill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Injection-drug
 use</c:v>
                </c:pt>
                <c:pt idx="1">
                  <c:v>Men who have
 sex with men¶</c:v>
                </c:pt>
                <c:pt idx="2">
                  <c:v>Sexual
contact</c:v>
                </c:pt>
                <c:pt idx="3">
                  <c:v>Multiple
sex partners</c:v>
                </c:pt>
                <c:pt idx="4">
                  <c:v>Household
contact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387</c:v>
                </c:pt>
                <c:pt idx="1">
                  <c:v>6</c:v>
                </c:pt>
                <c:pt idx="2">
                  <c:v>15</c:v>
                </c:pt>
                <c:pt idx="3">
                  <c:v>150</c:v>
                </c:pt>
                <c:pt idx="4">
                  <c:v>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Injection-drug
 use</c:v>
                </c:pt>
                <c:pt idx="1">
                  <c:v>Men who have
 sex with men¶</c:v>
                </c:pt>
                <c:pt idx="2">
                  <c:v>Sexual
contact</c:v>
                </c:pt>
                <c:pt idx="3">
                  <c:v>Multiple
sex partners</c:v>
                </c:pt>
                <c:pt idx="4">
                  <c:v>Household
contact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259</c:v>
                </c:pt>
                <c:pt idx="1">
                  <c:v>139</c:v>
                </c:pt>
                <c:pt idx="2">
                  <c:v>101</c:v>
                </c:pt>
                <c:pt idx="3">
                  <c:v>328</c:v>
                </c:pt>
                <c:pt idx="4">
                  <c:v>108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Missing§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Injection-drug
 use</c:v>
                </c:pt>
                <c:pt idx="1">
                  <c:v>Men who have
 sex with men¶</c:v>
                </c:pt>
                <c:pt idx="2">
                  <c:v>Sexual
contact</c:v>
                </c:pt>
                <c:pt idx="3">
                  <c:v>Multiple
sex partners</c:v>
                </c:pt>
                <c:pt idx="4">
                  <c:v>Household
contact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583</c:v>
                </c:pt>
                <c:pt idx="1">
                  <c:v>496</c:v>
                </c:pt>
                <c:pt idx="2">
                  <c:v>1113</c:v>
                </c:pt>
                <c:pt idx="3">
                  <c:v>751</c:v>
                </c:pt>
                <c:pt idx="4">
                  <c:v>1113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8858752"/>
        <c:axId val="18852864"/>
      </c:barChart>
      <c:valAx>
        <c:axId val="18852864"/>
        <c:scaling>
          <c:orientation val="minMax"/>
          <c:max val="1200"/>
        </c:scaling>
        <c:delete val="0"/>
        <c:axPos val="t"/>
        <c:majorGridlines/>
        <c:numFmt formatCode="General" sourceLinked="1"/>
        <c:majorTickMark val="none"/>
        <c:minorTickMark val="none"/>
        <c:tickLblPos val="high"/>
        <c:txPr>
          <a:bodyPr rot="0" vert="horz" anchor="t" anchorCtr="0"/>
          <a:lstStyle/>
          <a:p>
            <a:pPr>
              <a:defRPr/>
            </a:pPr>
            <a:endParaRPr lang="en-US"/>
          </a:p>
        </c:txPr>
        <c:crossAx val="18858752"/>
        <c:crosses val="autoZero"/>
        <c:crossBetween val="between"/>
      </c:valAx>
      <c:catAx>
        <c:axId val="18858752"/>
        <c:scaling>
          <c:orientation val="maxMin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19050"/>
        </c:spPr>
        <c:txPr>
          <a:bodyPr rot="0" vert="horz" anchor="ctr" anchorCtr="1"/>
          <a:lstStyle/>
          <a:p>
            <a:pPr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/>
            </a:pPr>
            <a:endParaRPr lang="en-US"/>
          </a:p>
        </c:txPr>
        <c:crossAx val="18852864"/>
        <c:crosses val="autoZero"/>
        <c:auto val="0"/>
        <c:lblAlgn val="ctr"/>
        <c:lblOffset val="50"/>
        <c:tickMarkSkip val="1"/>
        <c:noMultiLvlLbl val="0"/>
      </c:catAx>
      <c:spPr>
        <a:ln>
          <a:solidFill>
            <a:schemeClr val="tx1">
              <a:tint val="75000"/>
              <a:shade val="95000"/>
              <a:satMod val="10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67999069434502502"/>
          <c:y val="7.3235253488050836E-2"/>
          <c:w val="0.15162034232900376"/>
          <c:h val="0.36313648293963324"/>
        </c:manualLayout>
      </c:layout>
      <c:overlay val="1"/>
    </c:legend>
    <c:plotVisOnly val="1"/>
    <c:dispBlanksAs val="gap"/>
    <c:showDLblsOverMax val="0"/>
  </c:chart>
  <c:txPr>
    <a:bodyPr/>
    <a:lstStyle/>
    <a:p>
      <a:pPr>
        <a:spcBef>
          <a:spcPts val="0"/>
        </a:spcBef>
        <a:spcAft>
          <a:spcPts val="0"/>
        </a:spcAft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0.15833</cdr:x>
      <cdr:y>0.09859</cdr:y>
    </cdr:from>
    <cdr:to>
      <cdr:x>0.25833</cdr:x>
      <cdr:y>0.26761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533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086E256-2126-4DE5-AAF4-7F421B5FFAC6}" type="datetimeFigureOut">
              <a:rPr lang="en-US"/>
              <a:pPr>
                <a:defRPr/>
              </a:pPr>
              <a:t>7/11/2013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2378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772378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B038FD7-CD25-414F-9901-900948F6F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518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9" y="0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387768"/>
            <a:ext cx="5607050" cy="4155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2378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772378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C2C9161E-7DF2-4454-994B-BCD73C006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55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+mn-lt"/>
              </a:rPr>
              <a:t>Patients were asked about engagement in selected risk behaviors and exposures during the incubation period, 2 weeks to 6 months prior to onset of symptoms.</a:t>
            </a:r>
          </a:p>
          <a:p>
            <a:r>
              <a:rPr lang="en-US" b="1" dirty="0">
                <a:latin typeface="+mn-lt"/>
              </a:rPr>
              <a:t> </a:t>
            </a:r>
            <a:endParaRPr lang="en-US" dirty="0">
              <a:latin typeface="+mn-lt"/>
            </a:endParaRPr>
          </a:p>
          <a:p>
            <a:pPr lvl="0"/>
            <a:r>
              <a:rPr lang="en-US" dirty="0" smtClean="0">
                <a:latin typeface="+mn-lt"/>
              </a:rPr>
              <a:t>Of </a:t>
            </a:r>
            <a:r>
              <a:rPr lang="en-US" dirty="0">
                <a:latin typeface="+mn-lt"/>
              </a:rPr>
              <a:t>the </a:t>
            </a:r>
            <a:r>
              <a:rPr lang="en-US" dirty="0" smtClean="0">
                <a:latin typeface="+mn-lt"/>
              </a:rPr>
              <a:t>646 case </a:t>
            </a:r>
            <a:r>
              <a:rPr lang="en-US" dirty="0">
                <a:latin typeface="+mn-lt"/>
              </a:rPr>
              <a:t>reports that had information about injection-drug use, </a:t>
            </a:r>
            <a:r>
              <a:rPr lang="en-US" dirty="0" smtClean="0">
                <a:latin typeface="+mn-lt"/>
              </a:rPr>
              <a:t>59.9% </a:t>
            </a:r>
            <a:r>
              <a:rPr lang="en-US" dirty="0">
                <a:latin typeface="+mn-lt"/>
              </a:rPr>
              <a:t>(</a:t>
            </a:r>
            <a:r>
              <a:rPr lang="en-US" dirty="0" smtClean="0">
                <a:latin typeface="+mn-lt"/>
              </a:rPr>
              <a:t>n=387) </a:t>
            </a:r>
            <a:r>
              <a:rPr lang="en-US" dirty="0">
                <a:latin typeface="+mn-lt"/>
              </a:rPr>
              <a:t>noted use of these drugs.</a:t>
            </a:r>
          </a:p>
          <a:p>
            <a:pPr lvl="0"/>
            <a:r>
              <a:rPr lang="en-US" dirty="0">
                <a:latin typeface="+mn-lt"/>
              </a:rPr>
              <a:t>Of the </a:t>
            </a:r>
            <a:r>
              <a:rPr lang="en-US" dirty="0" smtClean="0">
                <a:latin typeface="+mn-lt"/>
              </a:rPr>
              <a:t>145 case </a:t>
            </a:r>
            <a:r>
              <a:rPr lang="en-US" dirty="0">
                <a:latin typeface="+mn-lt"/>
              </a:rPr>
              <a:t>reports from males that included information about sexual preferences/practices, </a:t>
            </a:r>
            <a:r>
              <a:rPr lang="en-US" dirty="0" smtClean="0">
                <a:latin typeface="+mn-lt"/>
              </a:rPr>
              <a:t>4.1% </a:t>
            </a:r>
            <a:r>
              <a:rPr lang="en-US" dirty="0">
                <a:latin typeface="+mn-lt"/>
              </a:rPr>
              <a:t>(</a:t>
            </a:r>
            <a:r>
              <a:rPr lang="en-US" dirty="0" smtClean="0">
                <a:latin typeface="+mn-lt"/>
              </a:rPr>
              <a:t>n=6) </a:t>
            </a:r>
            <a:r>
              <a:rPr lang="en-US" dirty="0">
                <a:latin typeface="+mn-lt"/>
              </a:rPr>
              <a:t>indicated sex with another man. </a:t>
            </a:r>
          </a:p>
          <a:p>
            <a:pPr lvl="0"/>
            <a:r>
              <a:rPr lang="en-US" dirty="0">
                <a:latin typeface="+mn-lt"/>
              </a:rPr>
              <a:t>Of the </a:t>
            </a:r>
            <a:r>
              <a:rPr lang="en-US" dirty="0" smtClean="0">
                <a:latin typeface="+mn-lt"/>
              </a:rPr>
              <a:t>116 case </a:t>
            </a:r>
            <a:r>
              <a:rPr lang="en-US" dirty="0">
                <a:latin typeface="+mn-lt"/>
              </a:rPr>
              <a:t>reports that had information about sexual contact, </a:t>
            </a:r>
            <a:r>
              <a:rPr lang="en-US" dirty="0" smtClean="0">
                <a:latin typeface="+mn-lt"/>
              </a:rPr>
              <a:t>12.9% </a:t>
            </a:r>
            <a:r>
              <a:rPr lang="en-US" dirty="0">
                <a:latin typeface="+mn-lt"/>
              </a:rPr>
              <a:t>(</a:t>
            </a:r>
            <a:r>
              <a:rPr lang="en-US" dirty="0" smtClean="0">
                <a:latin typeface="+mn-lt"/>
              </a:rPr>
              <a:t>n=15) </a:t>
            </a:r>
            <a:r>
              <a:rPr lang="en-US" dirty="0">
                <a:latin typeface="+mn-lt"/>
              </a:rPr>
              <a:t>involved persons reporting sexual contact with a person with confirmed or suspected hepatitis C infection.</a:t>
            </a:r>
          </a:p>
          <a:p>
            <a:pPr lvl="0"/>
            <a:r>
              <a:rPr lang="en-US" dirty="0">
                <a:latin typeface="+mn-lt"/>
              </a:rPr>
              <a:t>Of the </a:t>
            </a:r>
            <a:r>
              <a:rPr lang="en-US" dirty="0" smtClean="0">
                <a:latin typeface="+mn-lt"/>
              </a:rPr>
              <a:t>478 case </a:t>
            </a:r>
            <a:r>
              <a:rPr lang="en-US" dirty="0">
                <a:latin typeface="+mn-lt"/>
              </a:rPr>
              <a:t>reports that had information about number of sex partners, </a:t>
            </a:r>
            <a:r>
              <a:rPr lang="en-US" dirty="0" smtClean="0">
                <a:latin typeface="+mn-lt"/>
              </a:rPr>
              <a:t>31.4% </a:t>
            </a:r>
            <a:r>
              <a:rPr lang="en-US" dirty="0">
                <a:latin typeface="+mn-lt"/>
              </a:rPr>
              <a:t>(</a:t>
            </a:r>
            <a:r>
              <a:rPr lang="en-US" dirty="0" smtClean="0">
                <a:latin typeface="+mn-lt"/>
              </a:rPr>
              <a:t>n=150) </a:t>
            </a:r>
            <a:r>
              <a:rPr lang="en-US" dirty="0">
                <a:latin typeface="+mn-lt"/>
              </a:rPr>
              <a:t>involved persons with ≥2 sex partners.</a:t>
            </a:r>
          </a:p>
          <a:p>
            <a:pPr lvl="0"/>
            <a:r>
              <a:rPr lang="en-US" dirty="0">
                <a:latin typeface="+mn-lt"/>
              </a:rPr>
              <a:t>Of the </a:t>
            </a:r>
            <a:r>
              <a:rPr lang="en-US" dirty="0" smtClean="0">
                <a:latin typeface="+mn-lt"/>
              </a:rPr>
              <a:t>116 </a:t>
            </a:r>
            <a:r>
              <a:rPr lang="en-US" dirty="0">
                <a:latin typeface="+mn-lt"/>
              </a:rPr>
              <a:t>case reports that had information about household contact, </a:t>
            </a:r>
            <a:r>
              <a:rPr lang="en-US" dirty="0" smtClean="0">
                <a:latin typeface="+mn-lt"/>
              </a:rPr>
              <a:t>6.9% </a:t>
            </a:r>
            <a:r>
              <a:rPr lang="en-US" dirty="0">
                <a:latin typeface="+mn-lt"/>
              </a:rPr>
              <a:t>(</a:t>
            </a:r>
            <a:r>
              <a:rPr lang="en-US" dirty="0" smtClean="0">
                <a:latin typeface="+mn-lt"/>
              </a:rPr>
              <a:t>n=8) </a:t>
            </a:r>
            <a:r>
              <a:rPr lang="en-US" dirty="0">
                <a:latin typeface="+mn-lt"/>
              </a:rPr>
              <a:t>indicated household contact with someone with confirmed or suspected hepatitis C infection.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865D1B-0DC6-42CE-8930-912C113E9AA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10600" cy="914400"/>
          </a:xfrm>
        </p:spPr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lnSpc>
                <a:spcPts val="3200"/>
              </a:lnSpc>
            </a:pPr>
            <a:r>
              <a:rPr lang="en-US" sz="2800" cap="none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Figure 4.6b.  Acute hepatitis C reports, </a:t>
            </a:r>
            <a:br>
              <a:rPr lang="en-US" sz="2800" cap="none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800" cap="none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by risk behavior</a:t>
            </a:r>
            <a:r>
              <a:rPr lang="en-US" sz="2800" cap="none" baseline="30000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  <a:t>†</a:t>
            </a:r>
            <a:r>
              <a:rPr lang="en-US" sz="2800" cap="none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 — United States, 2011</a:t>
            </a:r>
            <a:endParaRPr lang="en-US" sz="2800" cap="none" dirty="0">
              <a:ln w="5080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8" name="Rectangle 4"/>
          <p:cNvSpPr>
            <a:spLocks noChangeArrowheads="1"/>
          </p:cNvSpPr>
          <p:nvPr/>
        </p:nvSpPr>
        <p:spPr bwMode="auto">
          <a:xfrm>
            <a:off x="685800" y="5692914"/>
            <a:ext cx="6781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800" dirty="0" smtClean="0">
                <a:solidFill>
                  <a:schemeClr val="bg2"/>
                </a:solidFill>
              </a:rPr>
              <a:t>*A total of 1,229 case reports of hepatitis C were received in 2011.  </a:t>
            </a:r>
          </a:p>
          <a:p>
            <a:pPr eaLnBrk="0" hangingPunct="0"/>
            <a:r>
              <a:rPr lang="en-US" sz="1200" baseline="30000" dirty="0" smtClean="0">
                <a:solidFill>
                  <a:schemeClr val="bg2"/>
                </a:solidFill>
                <a:cs typeface="Arial" charset="0"/>
              </a:rPr>
              <a:t>†</a:t>
            </a:r>
            <a:r>
              <a:rPr lang="en-US" sz="1200" baseline="30000" dirty="0" smtClean="0">
                <a:solidFill>
                  <a:schemeClr val="bg2"/>
                </a:solidFill>
              </a:rPr>
              <a:t> </a:t>
            </a:r>
            <a:r>
              <a:rPr lang="en-US" sz="800" dirty="0" smtClean="0">
                <a:solidFill>
                  <a:schemeClr val="bg2"/>
                </a:solidFill>
              </a:rPr>
              <a:t>More than one risk behavior may be indicated on each case report.</a:t>
            </a:r>
          </a:p>
          <a:p>
            <a:pPr eaLnBrk="0" hangingPunct="0"/>
            <a:r>
              <a:rPr lang="en-US" sz="1200" baseline="6000" dirty="0" smtClean="0">
                <a:solidFill>
                  <a:schemeClr val="bg2"/>
                </a:solidFill>
              </a:rPr>
              <a:t>§</a:t>
            </a:r>
            <a:r>
              <a:rPr lang="en-US" sz="800" dirty="0" smtClean="0">
                <a:solidFill>
                  <a:schemeClr val="bg2"/>
                </a:solidFill>
              </a:rPr>
              <a:t>Risk data not reported. </a:t>
            </a:r>
          </a:p>
          <a:p>
            <a:pPr eaLnBrk="0" hangingPunct="0"/>
            <a:r>
              <a:rPr lang="en-US" sz="1200" baseline="30000" dirty="0" smtClean="0">
                <a:solidFill>
                  <a:schemeClr val="bg2"/>
                </a:solidFill>
              </a:rPr>
              <a:t>¶</a:t>
            </a:r>
            <a:r>
              <a:rPr lang="en-US" sz="800" dirty="0" smtClean="0">
                <a:solidFill>
                  <a:schemeClr val="bg2"/>
                </a:solidFill>
              </a:rPr>
              <a:t>A total of 641 hepatitis C cases were reported among males in 2011.</a:t>
            </a:r>
          </a:p>
          <a:p>
            <a:pPr eaLnBrk="0" hangingPunct="0"/>
            <a:r>
              <a:rPr lang="en-US" sz="800" dirty="0" smtClean="0">
                <a:solidFill>
                  <a:schemeClr val="bg2"/>
                </a:solidFill>
                <a:cs typeface="Arial" charset="0"/>
              </a:rPr>
              <a:t>Source</a:t>
            </a:r>
            <a:r>
              <a:rPr lang="en-US" sz="800" dirty="0">
                <a:solidFill>
                  <a:schemeClr val="bg2"/>
                </a:solidFill>
                <a:cs typeface="Arial" charset="0"/>
              </a:rPr>
              <a:t>: National Notifiable Diseases Surveillance System (NNDSS)</a:t>
            </a:r>
          </a:p>
        </p:txBody>
      </p:sp>
      <p:graphicFrame>
        <p:nvGraphicFramePr>
          <p:cNvPr id="53" name="Chart 52"/>
          <p:cNvGraphicFramePr/>
          <p:nvPr>
            <p:extLst>
              <p:ext uri="{D42A27DB-BD31-4B8C-83A1-F6EECF244321}">
                <p14:modId xmlns:p14="http://schemas.microsoft.com/office/powerpoint/2010/main" val="3937440751"/>
              </p:ext>
            </p:extLst>
          </p:nvPr>
        </p:nvGraphicFramePr>
        <p:xfrm>
          <a:off x="506437" y="1349514"/>
          <a:ext cx="83820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2" name="Rectangle 49"/>
          <p:cNvSpPr>
            <a:spLocks noChangeArrowheads="1"/>
          </p:cNvSpPr>
          <p:nvPr/>
        </p:nvSpPr>
        <p:spPr bwMode="auto">
          <a:xfrm>
            <a:off x="4697437" y="5697379"/>
            <a:ext cx="14747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</a:rPr>
              <a:t>Number of cases</a:t>
            </a:r>
          </a:p>
        </p:txBody>
      </p:sp>
    </p:spTree>
    <p:extLst>
      <p:ext uri="{BB962C8B-B14F-4D97-AF65-F5344CB8AC3E}">
        <p14:creationId xmlns:p14="http://schemas.microsoft.com/office/powerpoint/2010/main" val="53156190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10363</TotalTime>
  <Words>100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4.6b.  Acute hepatitis C reports,  by risk behavior† — United States, 2011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CDC User</cp:lastModifiedBy>
  <cp:revision>335</cp:revision>
  <cp:lastPrinted>2013-03-26T13:45:08Z</cp:lastPrinted>
  <dcterms:created xsi:type="dcterms:W3CDTF">2010-03-26T18:21:29Z</dcterms:created>
  <dcterms:modified xsi:type="dcterms:W3CDTF">2013-07-11T14:50:58Z</dcterms:modified>
</cp:coreProperties>
</file>