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95" r:id="rId2"/>
    <p:sldId id="293" r:id="rId3"/>
    <p:sldId id="297" r:id="rId4"/>
    <p:sldId id="296" r:id="rId5"/>
    <p:sldId id="288" r:id="rId6"/>
    <p:sldId id="289" r:id="rId7"/>
    <p:sldId id="292" r:id="rId8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70964" autoAdjust="0"/>
  </p:normalViewPr>
  <p:slideViewPr>
    <p:cSldViewPr>
      <p:cViewPr varScale="1">
        <p:scale>
          <a:sx n="76" d="100"/>
          <a:sy n="76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58307555305585"/>
          <c:y val="4.6255506607928945E-2"/>
          <c:w val="0.82536534495688041"/>
          <c:h val="0.78752286645988878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 formatCode="General">
                  <c:v>3197</c:v>
                </c:pt>
                <c:pt idx="1">
                  <c:v>1640</c:v>
                </c:pt>
                <c:pt idx="2">
                  <c:v>1223</c:v>
                </c:pt>
                <c:pt idx="3" formatCode="General">
                  <c:v>891</c:v>
                </c:pt>
                <c:pt idx="4" formatCode="General">
                  <c:v>758</c:v>
                </c:pt>
                <c:pt idx="5" formatCode="General">
                  <c:v>694</c:v>
                </c:pt>
                <c:pt idx="6" formatCode="General">
                  <c:v>802</c:v>
                </c:pt>
                <c:pt idx="7" formatCode="General">
                  <c:v>849</c:v>
                </c:pt>
                <c:pt idx="8" formatCode="General">
                  <c:v>878</c:v>
                </c:pt>
                <c:pt idx="9" formatCode="General">
                  <c:v>781</c:v>
                </c:pt>
                <c:pt idx="10">
                  <c:v>850</c:v>
                </c:pt>
                <c:pt idx="11">
                  <c:v>1229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024000"/>
        <c:axId val="129026304"/>
      </c:lineChart>
      <c:catAx>
        <c:axId val="1290240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 b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32642013498844"/>
              <c:y val="0.934960834973753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400" baseline="0">
                <a:solidFill>
                  <a:schemeClr val="bg2"/>
                </a:solidFill>
              </a:defRPr>
            </a:pPr>
            <a:endParaRPr lang="en-US"/>
          </a:p>
        </c:txPr>
        <c:crossAx val="12902630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2902630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Number of cases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0.2689751615053334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29024000"/>
        <c:crosses val="autoZero"/>
        <c:crossBetween val="midCat"/>
      </c:valAx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7"/>
          <c:y val="4.6255506607928945E-2"/>
          <c:w val="0.86396509646822428"/>
          <c:h val="0.7875228664598891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0.11</c:v>
                </c:pt>
                <c:pt idx="1">
                  <c:v>0.08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0.06</c:v>
                </c:pt>
                <c:pt idx="5">
                  <c:v>0.06</c:v>
                </c:pt>
                <c:pt idx="6">
                  <c:v>0.06</c:v>
                </c:pt>
                <c:pt idx="7">
                  <c:v>0.06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1">
                  <c:v>0.1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20–29 yrs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0.79</c:v>
                </c:pt>
                <c:pt idx="1">
                  <c:v>0.53</c:v>
                </c:pt>
                <c:pt idx="2">
                  <c:v>0.56000000000000005</c:v>
                </c:pt>
                <c:pt idx="3">
                  <c:v>0.5</c:v>
                </c:pt>
                <c:pt idx="4">
                  <c:v>0.4</c:v>
                </c:pt>
                <c:pt idx="5">
                  <c:v>0.4</c:v>
                </c:pt>
                <c:pt idx="6">
                  <c:v>0.52</c:v>
                </c:pt>
                <c:pt idx="7">
                  <c:v>0.54</c:v>
                </c:pt>
                <c:pt idx="8">
                  <c:v>0.62</c:v>
                </c:pt>
                <c:pt idx="9">
                  <c:v>0.66</c:v>
                </c:pt>
                <c:pt idx="10">
                  <c:v>0.75</c:v>
                </c:pt>
                <c:pt idx="11">
                  <c:v>1.18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1.7</c:v>
                </c:pt>
                <c:pt idx="1">
                  <c:v>0.97</c:v>
                </c:pt>
                <c:pt idx="2">
                  <c:v>0.77</c:v>
                </c:pt>
                <c:pt idx="3">
                  <c:v>0.5</c:v>
                </c:pt>
                <c:pt idx="4">
                  <c:v>0.4</c:v>
                </c:pt>
                <c:pt idx="5">
                  <c:v>0.44</c:v>
                </c:pt>
                <c:pt idx="6">
                  <c:v>0.45</c:v>
                </c:pt>
                <c:pt idx="7">
                  <c:v>0.48</c:v>
                </c:pt>
                <c:pt idx="8">
                  <c:v>0.46</c:v>
                </c:pt>
                <c:pt idx="9">
                  <c:v>0.49</c:v>
                </c:pt>
                <c:pt idx="10">
                  <c:v>0.6</c:v>
                </c:pt>
                <c:pt idx="11">
                  <c:v>0.83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2.83</c:v>
                </c:pt>
                <c:pt idx="1">
                  <c:v>1.5</c:v>
                </c:pt>
                <c:pt idx="2">
                  <c:v>0.92</c:v>
                </c:pt>
                <c:pt idx="3">
                  <c:v>0.6</c:v>
                </c:pt>
                <c:pt idx="4">
                  <c:v>0.51</c:v>
                </c:pt>
                <c:pt idx="5">
                  <c:v>0.39</c:v>
                </c:pt>
                <c:pt idx="6">
                  <c:v>0.42</c:v>
                </c:pt>
                <c:pt idx="7">
                  <c:v>0.49</c:v>
                </c:pt>
                <c:pt idx="8">
                  <c:v>0.45</c:v>
                </c:pt>
                <c:pt idx="9">
                  <c:v>0.43</c:v>
                </c:pt>
                <c:pt idx="10">
                  <c:v>0.33</c:v>
                </c:pt>
                <c:pt idx="11">
                  <c:v>0.44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9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1.5</c:v>
                </c:pt>
                <c:pt idx="1">
                  <c:v>0.73</c:v>
                </c:pt>
                <c:pt idx="2">
                  <c:v>0.44</c:v>
                </c:pt>
                <c:pt idx="3">
                  <c:v>0.34</c:v>
                </c:pt>
                <c:pt idx="4">
                  <c:v>0.28000000000000003</c:v>
                </c:pt>
                <c:pt idx="5">
                  <c:v>0.23</c:v>
                </c:pt>
                <c:pt idx="6">
                  <c:v>0.28000000000000003</c:v>
                </c:pt>
                <c:pt idx="7">
                  <c:v>0.31</c:v>
                </c:pt>
                <c:pt idx="8">
                  <c:v>0.35</c:v>
                </c:pt>
                <c:pt idx="9">
                  <c:v>0.22</c:v>
                </c:pt>
                <c:pt idx="10">
                  <c:v>0.25</c:v>
                </c:pt>
                <c:pt idx="11">
                  <c:v>0.28999999999999998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≥60 yrs</c:v>
                </c:pt>
              </c:strCache>
            </c:strRef>
          </c:tx>
          <c:spPr>
            <a:ln cap="flat">
              <a:solidFill>
                <a:schemeClr val="tx2"/>
              </a:solidFill>
            </a:ln>
          </c:spPr>
          <c:marker>
            <c:symbol val="plus"/>
            <c:size val="12"/>
            <c:spPr>
              <a:ln>
                <a:solidFill>
                  <a:schemeClr val="tx2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0.6</c:v>
                </c:pt>
                <c:pt idx="1">
                  <c:v>0.28999999999999998</c:v>
                </c:pt>
                <c:pt idx="2">
                  <c:v>0.14000000000000001</c:v>
                </c:pt>
                <c:pt idx="3">
                  <c:v>0.11</c:v>
                </c:pt>
                <c:pt idx="4">
                  <c:v>0.09</c:v>
                </c:pt>
                <c:pt idx="5">
                  <c:v>7.0000000000000007E-2</c:v>
                </c:pt>
                <c:pt idx="6">
                  <c:v>0.09</c:v>
                </c:pt>
                <c:pt idx="7">
                  <c:v>0.08</c:v>
                </c:pt>
                <c:pt idx="8">
                  <c:v>0.09</c:v>
                </c:pt>
                <c:pt idx="9">
                  <c:v>0.04</c:v>
                </c:pt>
                <c:pt idx="10">
                  <c:v>0.05</c:v>
                </c:pt>
                <c:pt idx="11">
                  <c:v>7.0000000000000007E-2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280256"/>
        <c:axId val="131393792"/>
      </c:lineChart>
      <c:catAx>
        <c:axId val="131280256"/>
        <c:scaling>
          <c:orientation val="minMax"/>
        </c:scaling>
        <c:delete val="0"/>
        <c:axPos val="b"/>
        <c:title>
          <c:tx>
            <c:rich>
              <a:bodyPr anchor="b" anchorCtr="1"/>
              <a:lstStyle/>
              <a:p>
                <a:pPr>
                  <a:defRPr b="0">
                    <a:solidFill>
                      <a:schemeClr val="bg2"/>
                    </a:solidFill>
                  </a:defRPr>
                </a:pPr>
                <a:r>
                  <a:rPr lang="en-US" b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601035678334322"/>
              <c:y val="0.925961520434945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 anchor="t" anchorCtr="1"/>
          <a:lstStyle/>
          <a:p>
            <a:pPr>
              <a:defRPr sz="1300" baseline="0">
                <a:solidFill>
                  <a:schemeClr val="bg2"/>
                </a:solidFill>
              </a:defRPr>
            </a:pPr>
            <a:endParaRPr lang="en-US"/>
          </a:p>
        </c:txPr>
        <c:crossAx val="131393792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3139379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r>
                  <a:rPr lang="en-US" sz="1400" b="0">
                    <a:solidFill>
                      <a:schemeClr val="tx1"/>
                    </a:solidFill>
                  </a:rPr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0"/>
              <c:y val="7.94717847769028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13128025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2138639848236286"/>
          <c:y val="0.10356951122929062"/>
          <c:w val="0.22491386050148146"/>
          <c:h val="0.43367495078740836"/>
        </c:manualLayout>
      </c:layout>
      <c:overlay val="0"/>
      <c:txPr>
        <a:bodyPr/>
        <a:lstStyle/>
        <a:p>
          <a:pPr>
            <a:defRPr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8"/>
          <c:y val="4.6255506607928945E-2"/>
          <c:w val="0.86396509646822472"/>
          <c:h val="0.787522866459889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1.4</c:v>
                </c:pt>
                <c:pt idx="1">
                  <c:v>0.76</c:v>
                </c:pt>
                <c:pt idx="2">
                  <c:v>0.53</c:v>
                </c:pt>
                <c:pt idx="3">
                  <c:v>0.37</c:v>
                </c:pt>
                <c:pt idx="4">
                  <c:v>0.28999999999999998</c:v>
                </c:pt>
                <c:pt idx="5">
                  <c:v>0.26</c:v>
                </c:pt>
                <c:pt idx="6">
                  <c:v>0.28999999999999998</c:v>
                </c:pt>
                <c:pt idx="7">
                  <c:v>0.3</c:v>
                </c:pt>
                <c:pt idx="8">
                  <c:v>0.31</c:v>
                </c:pt>
                <c:pt idx="9">
                  <c:v>0.28000000000000003</c:v>
                </c:pt>
                <c:pt idx="10">
                  <c:v>0.32</c:v>
                </c:pt>
                <c:pt idx="11">
                  <c:v>0.44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0.83</c:v>
                </c:pt>
                <c:pt idx="1">
                  <c:v>0.44</c:v>
                </c:pt>
                <c:pt idx="2">
                  <c:v>0.33</c:v>
                </c:pt>
                <c:pt idx="3">
                  <c:v>0.26</c:v>
                </c:pt>
                <c:pt idx="4">
                  <c:v>0.21</c:v>
                </c:pt>
                <c:pt idx="5">
                  <c:v>0.21</c:v>
                </c:pt>
                <c:pt idx="6">
                  <c:v>0.24</c:v>
                </c:pt>
                <c:pt idx="7">
                  <c:v>0.26</c:v>
                </c:pt>
                <c:pt idx="8">
                  <c:v>0.28999999999999998</c:v>
                </c:pt>
                <c:pt idx="9">
                  <c:v>0.26</c:v>
                </c:pt>
                <c:pt idx="10">
                  <c:v>0.26</c:v>
                </c:pt>
                <c:pt idx="11">
                  <c:v>0.39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593280"/>
        <c:axId val="38595584"/>
      </c:lineChart>
      <c:catAx>
        <c:axId val="385932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7671859633297625"/>
              <c:y val="0.9452909968924257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3859558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859558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39654418197814E-3"/>
              <c:y val="6.9271316523903406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38593280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799528965130335"/>
          <c:y val="0.13961532152231224"/>
          <c:w val="0.18889886811023746"/>
          <c:h val="0.3242999507874018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98"/>
          <c:y val="4.6255506607928945E-2"/>
          <c:w val="0.86396509646822583"/>
          <c:h val="0.78752286645989023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0.52</c:v>
                </c:pt>
                <c:pt idx="1">
                  <c:v>0.56000000000000005</c:v>
                </c:pt>
                <c:pt idx="2">
                  <c:v>0.57999999999999996</c:v>
                </c:pt>
                <c:pt idx="3">
                  <c:v>0.32</c:v>
                </c:pt>
                <c:pt idx="4">
                  <c:v>0.52</c:v>
                </c:pt>
                <c:pt idx="5">
                  <c:v>0.31</c:v>
                </c:pt>
                <c:pt idx="6">
                  <c:v>0.6</c:v>
                </c:pt>
                <c:pt idx="7">
                  <c:v>0.46</c:v>
                </c:pt>
                <c:pt idx="8">
                  <c:v>0.57999999999999996</c:v>
                </c:pt>
                <c:pt idx="9">
                  <c:v>0.46</c:v>
                </c:pt>
                <c:pt idx="10">
                  <c:v>1.01</c:v>
                </c:pt>
                <c:pt idx="11">
                  <c:v>1.0900000000000001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0.14000000000000001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0.06</c:v>
                </c:pt>
                <c:pt idx="5">
                  <c:v>0.02</c:v>
                </c:pt>
                <c:pt idx="6">
                  <c:v>7.0000000000000007E-2</c:v>
                </c:pt>
                <c:pt idx="7">
                  <c:v>0.02</c:v>
                </c:pt>
                <c:pt idx="8">
                  <c:v>0.04</c:v>
                </c:pt>
                <c:pt idx="9">
                  <c:v>0.04</c:v>
                </c:pt>
                <c:pt idx="10">
                  <c:v>7.0000000000000007E-2</c:v>
                </c:pt>
                <c:pt idx="11">
                  <c:v>0.05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1.29</c:v>
                </c:pt>
                <c:pt idx="1">
                  <c:v>0.66</c:v>
                </c:pt>
                <c:pt idx="2">
                  <c:v>0.37</c:v>
                </c:pt>
                <c:pt idx="3">
                  <c:v>0.27</c:v>
                </c:pt>
                <c:pt idx="4">
                  <c:v>0.17</c:v>
                </c:pt>
                <c:pt idx="5">
                  <c:v>0.11</c:v>
                </c:pt>
                <c:pt idx="6">
                  <c:v>0.16</c:v>
                </c:pt>
                <c:pt idx="7">
                  <c:v>0.18</c:v>
                </c:pt>
                <c:pt idx="8">
                  <c:v>0.16</c:v>
                </c:pt>
                <c:pt idx="9">
                  <c:v>0.12</c:v>
                </c:pt>
                <c:pt idx="10">
                  <c:v>0.11</c:v>
                </c:pt>
                <c:pt idx="11">
                  <c:v>0.14000000000000001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0.64</c:v>
                </c:pt>
                <c:pt idx="1">
                  <c:v>0.42</c:v>
                </c:pt>
                <c:pt idx="2">
                  <c:v>0.35</c:v>
                </c:pt>
                <c:pt idx="3">
                  <c:v>0.27</c:v>
                </c:pt>
                <c:pt idx="4">
                  <c:v>0.2</c:v>
                </c:pt>
                <c:pt idx="5">
                  <c:v>0.21</c:v>
                </c:pt>
                <c:pt idx="6">
                  <c:v>0.24</c:v>
                </c:pt>
                <c:pt idx="7">
                  <c:v>0.25</c:v>
                </c:pt>
                <c:pt idx="8">
                  <c:v>0.28999999999999998</c:v>
                </c:pt>
                <c:pt idx="9">
                  <c:v>0.27</c:v>
                </c:pt>
                <c:pt idx="10">
                  <c:v>0.31</c:v>
                </c:pt>
                <c:pt idx="11">
                  <c:v>0.47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0.36</c:v>
                </c:pt>
                <c:pt idx="1">
                  <c:v>0.36</c:v>
                </c:pt>
                <c:pt idx="2">
                  <c:v>0.28999999999999998</c:v>
                </c:pt>
                <c:pt idx="3">
                  <c:v>0.17</c:v>
                </c:pt>
                <c:pt idx="4">
                  <c:v>0.12</c:v>
                </c:pt>
                <c:pt idx="5">
                  <c:v>0.15</c:v>
                </c:pt>
                <c:pt idx="6">
                  <c:v>0.11</c:v>
                </c:pt>
                <c:pt idx="7">
                  <c:v>0.15</c:v>
                </c:pt>
                <c:pt idx="8">
                  <c:v>0.13</c:v>
                </c:pt>
                <c:pt idx="9">
                  <c:v>0.13</c:v>
                </c:pt>
                <c:pt idx="10">
                  <c:v>0.14000000000000001</c:v>
                </c:pt>
                <c:pt idx="11">
                  <c:v>0.17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718080"/>
        <c:axId val="140720384"/>
      </c:lineChart>
      <c:catAx>
        <c:axId val="1407180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216393906644031"/>
              <c:y val="0.9428818263549767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4072038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4072038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4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40718080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3028105861767272"/>
          <c:y val="1.5944541225430696E-3"/>
          <c:w val="0.46692462270341206"/>
          <c:h val="0.50595410925195439"/>
        </c:manualLayout>
      </c:layout>
      <c:overlay val="0"/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513</c:v>
                </c:pt>
                <c:pt idx="1">
                  <c:v>269</c:v>
                </c:pt>
                <c:pt idx="2">
                  <c:v>447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0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2275285901762285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 baseline="0"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</c:v>
                </c:pt>
                <c:pt idx="1">
                  <c:v>2</c:v>
                </c:pt>
                <c:pt idx="2">
                  <c:v>62</c:v>
                </c:pt>
                <c:pt idx="3">
                  <c:v>47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615</c:v>
                </c:pt>
                <c:pt idx="1">
                  <c:v>562</c:v>
                </c:pt>
                <c:pt idx="2">
                  <c:v>459</c:v>
                </c:pt>
                <c:pt idx="3">
                  <c:v>478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605</c:v>
                </c:pt>
                <c:pt idx="1">
                  <c:v>665</c:v>
                </c:pt>
                <c:pt idx="2">
                  <c:v>708</c:v>
                </c:pt>
                <c:pt idx="3">
                  <c:v>704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6381952"/>
        <c:axId val="116380416"/>
      </c:barChart>
      <c:valAx>
        <c:axId val="116380416"/>
        <c:scaling>
          <c:orientation val="minMax"/>
          <c:max val="8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16381952"/>
        <c:crosses val="autoZero"/>
        <c:crossBetween val="between"/>
      </c:valAx>
      <c:catAx>
        <c:axId val="116381952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116380416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6.8319420018208357E-2"/>
          <c:w val="0.14155371203599551"/>
          <c:h val="0.2238912706516675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387</c:v>
                </c:pt>
                <c:pt idx="1">
                  <c:v>6</c:v>
                </c:pt>
                <c:pt idx="2">
                  <c:v>15</c:v>
                </c:pt>
                <c:pt idx="3">
                  <c:v>150</c:v>
                </c:pt>
                <c:pt idx="4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259</c:v>
                </c:pt>
                <c:pt idx="1">
                  <c:v>139</c:v>
                </c:pt>
                <c:pt idx="2">
                  <c:v>101</c:v>
                </c:pt>
                <c:pt idx="3">
                  <c:v>328</c:v>
                </c:pt>
                <c:pt idx="4">
                  <c:v>108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583</c:v>
                </c:pt>
                <c:pt idx="1">
                  <c:v>496</c:v>
                </c:pt>
                <c:pt idx="2">
                  <c:v>1113</c:v>
                </c:pt>
                <c:pt idx="3">
                  <c:v>751</c:v>
                </c:pt>
                <c:pt idx="4">
                  <c:v>1113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6303360"/>
        <c:axId val="116301824"/>
      </c:barChart>
      <c:valAx>
        <c:axId val="116301824"/>
        <c:scaling>
          <c:orientation val="minMax"/>
          <c:max val="12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16303360"/>
        <c:crosses val="autoZero"/>
        <c:crossBetween val="between"/>
      </c:valAx>
      <c:catAx>
        <c:axId val="116303360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1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116301824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>
              <a:tint val="75000"/>
              <a:shade val="95000"/>
              <a:satMod val="10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67999069434502502"/>
          <c:y val="7.3235253488050836E-2"/>
          <c:w val="0.15162034232900376"/>
          <c:h val="0.36313648293963324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8"/>
            <a:ext cx="560705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number of reported cases of acute hepatitis C declined rapidly until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2003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and remained steady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until 2010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For 2011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,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there was a 45% increase in hepatitis C cases.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There were 1,229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cases in 2011.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Prior to 2002, incidence rates for acute hepatitis C decreased for all age groups (excluding the 0–19 year age group); rates remained fairly constant from 2002 through 2010.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2011, the overall rate of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acute hepatitis C increased from 2010, with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largest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increases among persons aged 0-19 years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(from 0.05 to 0.10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cases per 100,000 population) and 20–29 years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(from 0.75 to 1.18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cases per 100,000 population). 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When compared to all age groups, persons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aged 20–29 years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had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highest rate and persons ≥60 years of age (0.07 cases per 100,000 population) had the lowest rate.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Incidence rates of acute hepatitis C decreased dramatically for both males and females through 2003 and remained fairly constant from 2004 through 2010.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2011, rates for males and females increased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and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were both estimated at 0.4 cases per 100,000 population.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for acute hepatitis C decreased for all racial/ethnic populations through 2003.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During 2002–2010, the incidence rate of acute hepatitis C remained below 0.5 cases per 100,000 for all racial/ethnic populations except AI/</a:t>
            </a:r>
            <a:r>
              <a:rPr lang="en-US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ANs.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for AI/ANs have been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higher than for other races/ethnicities, especially in 2010 and 2011.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2011 the rate for hepatitis C increased 51.6% among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White non-Hispanics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to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0.47 case per 100,000 population. 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rate of hepatitis C among Black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non-Hispanics and Hispanics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increased 27.3%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(to 0.14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case per 100,000 population in 2011)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and 21.4%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(to 0.17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case per 100,000 population in 2011)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, respectively. </a:t>
            </a:r>
          </a:p>
          <a:p>
            <a:pPr lvl="0"/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2011 Asian/Pacific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Islanders had the lowest rate for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hepatitis C at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0.05 case per 100,000 population.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1,229 case reports of acute hepatitis C received by CDC during 2011, 447 (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36.4%)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did not include a response (i.e., a “yes” or “no” response to any of the questions about risk behaviors and exposures) to enable assessment of risk behaviors or exposures.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782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(63.6%) case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reports that had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risk factor/exposure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information, 34.4% (n=269) indicated no risk behaviors/exposures for hepatitis C infection, and 65.6% (n=513) indicated at least one risk behavior/exposure for hepatitis C infection during the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weeks to 6 months prior to illness onset.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C9161E-7DF2-4454-994B-BCD73C0062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+mn-lt"/>
              </a:rPr>
              <a:t>Patients were asked about engagement in selected risk behaviors and exposures during the incubation period, 2 weeks to 6 months prior to onset of symptoms.</a:t>
            </a:r>
          </a:p>
          <a:p>
            <a:r>
              <a:rPr lang="en-US" b="1" dirty="0">
                <a:latin typeface="+mn-lt"/>
              </a:rPr>
              <a:t> </a:t>
            </a:r>
            <a:endParaRPr lang="en-US" dirty="0">
              <a:latin typeface="+mn-lt"/>
            </a:endParaRP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624 case </a:t>
            </a:r>
            <a:r>
              <a:rPr lang="en-US" dirty="0">
                <a:latin typeface="+mn-lt"/>
              </a:rPr>
              <a:t>reports that contained information about occupational exposures, </a:t>
            </a:r>
            <a:r>
              <a:rPr lang="en-US" dirty="0" smtClean="0">
                <a:latin typeface="+mn-lt"/>
              </a:rPr>
              <a:t>1.4%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n=9) </a:t>
            </a:r>
            <a:r>
              <a:rPr lang="en-US" dirty="0">
                <a:latin typeface="+mn-lt"/>
              </a:rPr>
              <a:t>involved persons employed in a medical, dental, or other field involving contact with human blood.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564 case </a:t>
            </a:r>
            <a:r>
              <a:rPr lang="en-US" dirty="0">
                <a:latin typeface="+mn-lt"/>
              </a:rPr>
              <a:t>reports that had information about receipt of dialysis or a kidney transplant, </a:t>
            </a:r>
            <a:r>
              <a:rPr lang="en-US" dirty="0" smtClean="0">
                <a:latin typeface="+mn-lt"/>
              </a:rPr>
              <a:t>0.4%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n=2) </a:t>
            </a:r>
            <a:r>
              <a:rPr lang="en-US" dirty="0">
                <a:latin typeface="+mn-lt"/>
              </a:rPr>
              <a:t>indicated patient receipt of dialysis or a kidney transplant.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521 case </a:t>
            </a:r>
            <a:r>
              <a:rPr lang="en-US" dirty="0">
                <a:latin typeface="+mn-lt"/>
              </a:rPr>
              <a:t>reports that had information about surgery, </a:t>
            </a:r>
            <a:r>
              <a:rPr lang="en-US" dirty="0" smtClean="0">
                <a:latin typeface="+mn-lt"/>
              </a:rPr>
              <a:t>11.9%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n=62) </a:t>
            </a:r>
            <a:r>
              <a:rPr lang="en-US" dirty="0">
                <a:latin typeface="+mn-lt"/>
              </a:rPr>
              <a:t>were among persons who had undergone surgery.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525 case </a:t>
            </a:r>
            <a:r>
              <a:rPr lang="en-US" dirty="0">
                <a:latin typeface="+mn-lt"/>
              </a:rPr>
              <a:t>reports that included information about needle sticks, </a:t>
            </a:r>
            <a:r>
              <a:rPr lang="en-US" dirty="0" smtClean="0">
                <a:latin typeface="+mn-lt"/>
              </a:rPr>
              <a:t>9.0%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n=47) </a:t>
            </a:r>
            <a:r>
              <a:rPr lang="en-US" dirty="0">
                <a:latin typeface="+mn-lt"/>
              </a:rPr>
              <a:t>indicated accidental needle stick/puncture</a:t>
            </a:r>
            <a:r>
              <a:rPr lang="en-US" dirty="0" smtClean="0"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865D1B-0DC6-42CE-8930-912C113E9AA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+mn-lt"/>
              </a:rPr>
              <a:t>Patients were asked about engagement in selected risk behaviors and exposures during the incubation period, 2 weeks to 6 months prior to onset of symptoms.</a:t>
            </a:r>
          </a:p>
          <a:p>
            <a:r>
              <a:rPr lang="en-US" b="1" dirty="0">
                <a:latin typeface="+mn-lt"/>
              </a:rPr>
              <a:t> </a:t>
            </a:r>
            <a:endParaRPr lang="en-US" dirty="0">
              <a:latin typeface="+mn-lt"/>
            </a:endParaRPr>
          </a:p>
          <a:p>
            <a:pPr lvl="0"/>
            <a:r>
              <a:rPr lang="en-US" dirty="0" smtClean="0">
                <a:latin typeface="+mn-lt"/>
              </a:rPr>
              <a:t>Of </a:t>
            </a:r>
            <a:r>
              <a:rPr lang="en-US" dirty="0">
                <a:latin typeface="+mn-lt"/>
              </a:rPr>
              <a:t>the </a:t>
            </a:r>
            <a:r>
              <a:rPr lang="en-US" dirty="0" smtClean="0">
                <a:latin typeface="+mn-lt"/>
              </a:rPr>
              <a:t>646 case </a:t>
            </a:r>
            <a:r>
              <a:rPr lang="en-US" dirty="0">
                <a:latin typeface="+mn-lt"/>
              </a:rPr>
              <a:t>reports that had information about injection-drug use, </a:t>
            </a:r>
            <a:r>
              <a:rPr lang="en-US" dirty="0" smtClean="0">
                <a:latin typeface="+mn-lt"/>
              </a:rPr>
              <a:t>59.9%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n=387) </a:t>
            </a:r>
            <a:r>
              <a:rPr lang="en-US" dirty="0">
                <a:latin typeface="+mn-lt"/>
              </a:rPr>
              <a:t>noted use of these drugs.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145 case </a:t>
            </a:r>
            <a:r>
              <a:rPr lang="en-US" dirty="0">
                <a:latin typeface="+mn-lt"/>
              </a:rPr>
              <a:t>reports from males that included information about sexual preferences/practices, </a:t>
            </a:r>
            <a:r>
              <a:rPr lang="en-US" dirty="0" smtClean="0">
                <a:latin typeface="+mn-lt"/>
              </a:rPr>
              <a:t>4.1%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n=6) </a:t>
            </a:r>
            <a:r>
              <a:rPr lang="en-US" dirty="0">
                <a:latin typeface="+mn-lt"/>
              </a:rPr>
              <a:t>indicated sex with another man. 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116 case </a:t>
            </a:r>
            <a:r>
              <a:rPr lang="en-US" dirty="0">
                <a:latin typeface="+mn-lt"/>
              </a:rPr>
              <a:t>reports that had information about sexual contact, </a:t>
            </a:r>
            <a:r>
              <a:rPr lang="en-US" dirty="0" smtClean="0">
                <a:latin typeface="+mn-lt"/>
              </a:rPr>
              <a:t>12.9%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n=15) </a:t>
            </a:r>
            <a:r>
              <a:rPr lang="en-US" dirty="0">
                <a:latin typeface="+mn-lt"/>
              </a:rPr>
              <a:t>involved persons reporting sexual contact with a person with confirmed or suspected hepatitis C infection.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478 case </a:t>
            </a:r>
            <a:r>
              <a:rPr lang="en-US" dirty="0">
                <a:latin typeface="+mn-lt"/>
              </a:rPr>
              <a:t>reports that had information about number of sex partners, </a:t>
            </a:r>
            <a:r>
              <a:rPr lang="en-US" dirty="0" smtClean="0">
                <a:latin typeface="+mn-lt"/>
              </a:rPr>
              <a:t>31.4%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n=150) </a:t>
            </a:r>
            <a:r>
              <a:rPr lang="en-US" dirty="0">
                <a:latin typeface="+mn-lt"/>
              </a:rPr>
              <a:t>involved persons with ≥2 sex partners.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116 </a:t>
            </a:r>
            <a:r>
              <a:rPr lang="en-US" dirty="0">
                <a:latin typeface="+mn-lt"/>
              </a:rPr>
              <a:t>case reports that had information about household contact, </a:t>
            </a:r>
            <a:r>
              <a:rPr lang="en-US" dirty="0" smtClean="0">
                <a:latin typeface="+mn-lt"/>
              </a:rPr>
              <a:t>6.9%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n=8) </a:t>
            </a:r>
            <a:r>
              <a:rPr lang="en-US" dirty="0">
                <a:latin typeface="+mn-lt"/>
              </a:rPr>
              <a:t>indicated household contact with someone with confirmed or suspected hepatitis C infection.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865D1B-0DC6-42CE-8930-912C113E9AA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304800"/>
            <a:ext cx="89154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4.1. Reported </a:t>
            </a:r>
            <a:r>
              <a:rPr lang="en-US" sz="28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number </a:t>
            </a:r>
            <a: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of acute</a:t>
            </a:r>
            <a:b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hepatitis C cases — United States, </a:t>
            </a:r>
            <a:r>
              <a:rPr lang="en-US" sz="28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95892"/>
              </p:ext>
            </p:extLst>
          </p:nvPr>
        </p:nvGraphicFramePr>
        <p:xfrm>
          <a:off x="381000" y="1197429"/>
          <a:ext cx="8382000" cy="5031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2929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  <a:p>
            <a:pPr eaLnBrk="0" hangingPunct="0"/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62776" y="3048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4.2.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age group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935731"/>
              </p:ext>
            </p:extLst>
          </p:nvPr>
        </p:nvGraphicFramePr>
        <p:xfrm>
          <a:off x="533400" y="1295400"/>
          <a:ext cx="826477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830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371831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4.3.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sex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860246"/>
              </p:ext>
            </p:extLst>
          </p:nvPr>
        </p:nvGraphicFramePr>
        <p:xfrm>
          <a:off x="381000" y="1364865"/>
          <a:ext cx="7981950" cy="4561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59535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4.4.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 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 by race/ethnicity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379249"/>
              </p:ext>
            </p:extLst>
          </p:nvPr>
        </p:nvGraphicFramePr>
        <p:xfrm>
          <a:off x="8382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89125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400" cap="none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4.5. Availability of information </a:t>
            </a:r>
            <a:r>
              <a:rPr lang="en-US" sz="2400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on risk </a:t>
            </a:r>
            <a:r>
              <a:rPr lang="en-US" sz="2400" cap="none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exposures/behaviors associated with acute hepatitis C — United States, </a:t>
            </a:r>
            <a:r>
              <a:rPr lang="en-US" sz="2400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2011</a:t>
            </a:r>
            <a:endParaRPr lang="en-US" sz="2400" b="1" cap="none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33400" y="5943600"/>
            <a:ext cx="7848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60090466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09600" y="5181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dirty="0" smtClean="0">
                <a:solidFill>
                  <a:schemeClr val="bg2"/>
                </a:solidFill>
              </a:rPr>
              <a:t>*Includes case reports indicating the presence of at least one of the following risks 6 weeks to 6 months prior to onset of acute, symptomatic hepatitis C:  1) using injection drugs; 2) having sexual contact with suspected/confirmed hepatitis C patient; 3) being a man who has sex with men; 4) having multiple sex partners concurrently; 5) having household contact with suspected/confirmed hepatitis C patient; 6) having had occupational exposure to blood; 7) being a hemodialysis patient; 8) having received a blood transfusion; 9)  having sustained a percutaneous injury; and 10) having undergone surgery.</a:t>
            </a:r>
            <a:endParaRPr lang="en-US" sz="9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82000" cy="9906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4.6a.  Acute hepatitis C reports, </a:t>
            </a:r>
            <a:b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by risk exposure</a:t>
            </a:r>
            <a:r>
              <a:rPr lang="en-US" sz="2800" cap="none" baseline="30000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— United States, 2011</a:t>
            </a:r>
            <a:endParaRPr lang="en-US" sz="2800" cap="none" dirty="0">
              <a:ln w="5080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533400" y="5892225"/>
            <a:ext cx="579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dirty="0" smtClean="0">
                <a:solidFill>
                  <a:schemeClr val="bg2"/>
                </a:solidFill>
              </a:rPr>
              <a:t>*A total of 1,229 case reports of hepatitis C were received in 2011. 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800" dirty="0" smtClean="0">
                <a:solidFill>
                  <a:schemeClr val="bg2"/>
                </a:solidFill>
              </a:rPr>
              <a:t>More than one risk exposure may be indicated on each case report.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</a:rPr>
              <a:t> </a:t>
            </a:r>
            <a:r>
              <a:rPr lang="en-US" sz="1200" baseline="6000" dirty="0" smtClean="0">
                <a:solidFill>
                  <a:schemeClr val="bg2"/>
                </a:solidFill>
              </a:rPr>
              <a:t>§</a:t>
            </a:r>
            <a:r>
              <a:rPr lang="en-US" sz="800" dirty="0" smtClean="0">
                <a:solidFill>
                  <a:schemeClr val="bg2"/>
                </a:solidFill>
              </a:rPr>
              <a:t>Risk data not reported.</a:t>
            </a:r>
          </a:p>
          <a:p>
            <a:pPr eaLnBrk="0" hangingPunct="0"/>
            <a:r>
              <a:rPr lang="en-US" sz="800" dirty="0" smtClean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800" dirty="0">
                <a:solidFill>
                  <a:schemeClr val="bg2"/>
                </a:solidFill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3685348063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9"/>
          <p:cNvSpPr>
            <a:spLocks noChangeArrowheads="1"/>
          </p:cNvSpPr>
          <p:nvPr/>
        </p:nvSpPr>
        <p:spPr bwMode="auto">
          <a:xfrm>
            <a:off x="3962400" y="562117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  <p:extLst>
      <p:ext uri="{BB962C8B-B14F-4D97-AF65-F5344CB8AC3E}">
        <p14:creationId xmlns:p14="http://schemas.microsoft.com/office/powerpoint/2010/main" val="421711782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9144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4.6b.  Acute hepatitis C reports, </a:t>
            </a:r>
            <a:b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by risk behavior</a:t>
            </a:r>
            <a:r>
              <a:rPr lang="en-US" sz="2800" cap="none" baseline="30000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— United States, 2011</a:t>
            </a:r>
            <a:endParaRPr lang="en-US" sz="2800" cap="none" dirty="0">
              <a:ln w="5080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8" name="Rectangle 4"/>
          <p:cNvSpPr>
            <a:spLocks noChangeArrowheads="1"/>
          </p:cNvSpPr>
          <p:nvPr/>
        </p:nvSpPr>
        <p:spPr bwMode="auto">
          <a:xfrm>
            <a:off x="685800" y="5692914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dirty="0" smtClean="0">
                <a:solidFill>
                  <a:schemeClr val="bg2"/>
                </a:solidFill>
              </a:rPr>
              <a:t>*A total of 1,229 case reports of hepatitis C were received in 2011. 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1200" baseline="30000" dirty="0" smtClean="0">
                <a:solidFill>
                  <a:schemeClr val="bg2"/>
                </a:solidFill>
              </a:rPr>
              <a:t> </a:t>
            </a:r>
            <a:r>
              <a:rPr lang="en-US" sz="800" dirty="0" smtClean="0">
                <a:solidFill>
                  <a:schemeClr val="bg2"/>
                </a:solidFill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aseline="6000" dirty="0" smtClean="0">
                <a:solidFill>
                  <a:schemeClr val="bg2"/>
                </a:solidFill>
              </a:rPr>
              <a:t>§</a:t>
            </a:r>
            <a:r>
              <a:rPr lang="en-US" sz="800" dirty="0" smtClean="0">
                <a:solidFill>
                  <a:schemeClr val="bg2"/>
                </a:solidFill>
              </a:rPr>
              <a:t>Risk data not reported.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</a:rPr>
              <a:t>¶</a:t>
            </a:r>
            <a:r>
              <a:rPr lang="en-US" sz="800" dirty="0" smtClean="0">
                <a:solidFill>
                  <a:schemeClr val="bg2"/>
                </a:solidFill>
              </a:rPr>
              <a:t>A total of 641 hepatitis C cases were reported among males in 2011.</a:t>
            </a:r>
          </a:p>
          <a:p>
            <a:pPr eaLnBrk="0" hangingPunct="0"/>
            <a:r>
              <a:rPr lang="en-US" sz="800" dirty="0" smtClean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800" dirty="0">
                <a:solidFill>
                  <a:schemeClr val="bg2"/>
                </a:solidFill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53" name="Chart 52"/>
          <p:cNvGraphicFramePr/>
          <p:nvPr>
            <p:extLst>
              <p:ext uri="{D42A27DB-BD31-4B8C-83A1-F6EECF244321}">
                <p14:modId xmlns:p14="http://schemas.microsoft.com/office/powerpoint/2010/main" val="3937440751"/>
              </p:ext>
            </p:extLst>
          </p:nvPr>
        </p:nvGraphicFramePr>
        <p:xfrm>
          <a:off x="506437" y="1349514"/>
          <a:ext cx="8382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2" name="Rectangle 49"/>
          <p:cNvSpPr>
            <a:spLocks noChangeArrowheads="1"/>
          </p:cNvSpPr>
          <p:nvPr/>
        </p:nvSpPr>
        <p:spPr bwMode="auto">
          <a:xfrm>
            <a:off x="4697437" y="569737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  <p:extLst>
      <p:ext uri="{BB962C8B-B14F-4D97-AF65-F5344CB8AC3E}">
        <p14:creationId xmlns:p14="http://schemas.microsoft.com/office/powerpoint/2010/main" val="5315619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10361</TotalTime>
  <Words>859</Words>
  <Application>Microsoft Office PowerPoint</Application>
  <PresentationFormat>On-screen Show (4:3)</PresentationFormat>
  <Paragraphs>63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NCHHSTP_PPT_dark(</vt:lpstr>
      <vt:lpstr>Figure 4.1. Reported number of acute hepatitis C cases — United States, 2000–2011</vt:lpstr>
      <vt:lpstr>Figure 4.2. Incidence of acute hepatitis C,  by age group — United States, 2000–2011</vt:lpstr>
      <vt:lpstr>Figure 4.3. Incidence of acute hepatitis C,  by sex — United States, 2000–2011</vt:lpstr>
      <vt:lpstr>Figure 4.4. Incidence of acute hepatitis C,    by race/ethnicity — United States, 2000–2011</vt:lpstr>
      <vt:lpstr>Figure 4.5. Availability of information on risk exposures/behaviors associated with acute hepatitis C — United States, 2011</vt:lpstr>
      <vt:lpstr>Figure 4.6a.  Acute hepatitis C reports,  by risk exposure† — United States, 2011</vt:lpstr>
      <vt:lpstr>Figure 4.6b.  Acute hepatitis C reports,  by risk behavior† — United States, 2011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328</cp:revision>
  <cp:lastPrinted>2013-03-26T13:45:08Z</cp:lastPrinted>
  <dcterms:created xsi:type="dcterms:W3CDTF">2010-03-26T18:21:29Z</dcterms:created>
  <dcterms:modified xsi:type="dcterms:W3CDTF">2013-06-26T18:11:43Z</dcterms:modified>
</cp:coreProperties>
</file>