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3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BB0A3"/>
    <a:srgbClr val="9E5ECE"/>
    <a:srgbClr val="488DB8"/>
    <a:srgbClr val="022C5E"/>
    <a:srgbClr val="FFFF99"/>
    <a:srgbClr val="5AA545"/>
    <a:srgbClr val="06C6A6"/>
    <a:srgbClr val="6BE2EF"/>
    <a:srgbClr val="E4E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1593" autoAdjust="0"/>
  </p:normalViewPr>
  <p:slideViewPr>
    <p:cSldViewPr>
      <p:cViewPr varScale="1">
        <p:scale>
          <a:sx n="84" d="100"/>
          <a:sy n="84" d="100"/>
        </p:scale>
        <p:origin x="-20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4"/>
          <c:y val="4.6255506607928945E-2"/>
          <c:w val="0.86396509646822395"/>
          <c:h val="0.78752286645988889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0.00</c:formatCode>
                <c:ptCount val="12"/>
                <c:pt idx="0">
                  <c:v>5.6</c:v>
                </c:pt>
                <c:pt idx="1">
                  <c:v>4.88</c:v>
                </c:pt>
                <c:pt idx="2">
                  <c:v>3.84</c:v>
                </c:pt>
                <c:pt idx="3">
                  <c:v>2.82</c:v>
                </c:pt>
                <c:pt idx="4">
                  <c:v>2.0699999999999998</c:v>
                </c:pt>
                <c:pt idx="5">
                  <c:v>1.7</c:v>
                </c:pt>
                <c:pt idx="6">
                  <c:v>1.32</c:v>
                </c:pt>
                <c:pt idx="7">
                  <c:v>1.0900000000000001</c:v>
                </c:pt>
                <c:pt idx="8">
                  <c:v>0.89</c:v>
                </c:pt>
                <c:pt idx="9">
                  <c:v>0.69</c:v>
                </c:pt>
                <c:pt idx="10" formatCode="General">
                  <c:v>0.56999999999999995</c:v>
                </c:pt>
                <c:pt idx="11" formatCode="General">
                  <c:v>0.46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 w="0" cap="rnd">
                <a:solidFill>
                  <a:srgbClr val="FBB0A3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0.00</c:formatCode>
                <c:ptCount val="12"/>
                <c:pt idx="0">
                  <c:v>3.86</c:v>
                </c:pt>
                <c:pt idx="1">
                  <c:v>2.56</c:v>
                </c:pt>
                <c:pt idx="2">
                  <c:v>2.27</c:v>
                </c:pt>
                <c:pt idx="3">
                  <c:v>2.4300000000000002</c:v>
                </c:pt>
                <c:pt idx="4">
                  <c:v>1.8</c:v>
                </c:pt>
                <c:pt idx="5">
                  <c:v>1.31</c:v>
                </c:pt>
                <c:pt idx="6">
                  <c:v>1.06</c:v>
                </c:pt>
                <c:pt idx="7">
                  <c:v>0.88</c:v>
                </c:pt>
                <c:pt idx="8">
                  <c:v>0.81</c:v>
                </c:pt>
                <c:pt idx="9">
                  <c:v>0.59</c:v>
                </c:pt>
                <c:pt idx="10" formatCode="General">
                  <c:v>0.51</c:v>
                </c:pt>
                <c:pt idx="11" formatCode="General">
                  <c:v>0.44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636288"/>
        <c:axId val="114655232"/>
      </c:lineChart>
      <c:catAx>
        <c:axId val="1146362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solidFill>
                      <a:schemeClr val="bg2"/>
                    </a:solidFill>
                  </a:defRPr>
                </a:pPr>
                <a:r>
                  <a:rPr lang="en-US" sz="1400" b="0" dirty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6196786063506939"/>
              <c:y val="0.9279463643216555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>
                <a:solidFill>
                  <a:schemeClr val="bg2"/>
                </a:solidFill>
              </a:defRPr>
            </a:pPr>
            <a:endParaRPr lang="en-US"/>
          </a:p>
        </c:txPr>
        <c:crossAx val="11465523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1465523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dirty="0" smtClean="0"/>
                  <a:t>Reported cases/100,000 </a:t>
                </a:r>
                <a:r>
                  <a:rPr lang="en-US" sz="1400" b="0" dirty="0"/>
                  <a:t>p</a:t>
                </a:r>
                <a:r>
                  <a:rPr lang="en-US" sz="1400" b="0" dirty="0" smtClean="0"/>
                  <a:t>opulation                     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4.8466716008720018E-3"/>
              <c:y val="0.13570725534308214"/>
            </c:manualLayout>
          </c:layout>
          <c:overlay val="0"/>
        </c:title>
        <c:numFmt formatCode="0" sourceLinked="0"/>
        <c:majorTickMark val="out"/>
        <c:minorTickMark val="out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11463628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3906671822272219"/>
          <c:y val="0.26461532152230971"/>
          <c:w val="0.17401785714285894"/>
          <c:h val="0.25855827591863795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7/11/2013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Through 2007, rates of acute hepatitis A were higher among males than females.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Since 2003, the rate of acute hepatitis A among males has decreased to become similar to that in females.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2011, the incidence rate among males (0.5 cases per 100,000 population) was similar to that among females (0.4 cases per 100,000 population).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533400"/>
            <a:ext cx="85344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latin typeface="+mn-lt"/>
                <a:cs typeface="Arial" charset="0"/>
              </a:rPr>
              <a:t>Figure 2.3.  Incidence of acute hepatitis A,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  by sex — United States, 2000–2011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706230"/>
              </p:ext>
            </p:extLst>
          </p:nvPr>
        </p:nvGraphicFramePr>
        <p:xfrm>
          <a:off x="838200" y="1600200"/>
          <a:ext cx="7467599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6096000"/>
            <a:ext cx="8153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228105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14283</TotalTime>
  <Words>88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2.3.  Incidence of acute hepatitis A,   by sex — United States, 2000–2011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504</cp:revision>
  <cp:lastPrinted>2012-04-16T17:55:55Z</cp:lastPrinted>
  <dcterms:created xsi:type="dcterms:W3CDTF">2010-03-26T18:21:29Z</dcterms:created>
  <dcterms:modified xsi:type="dcterms:W3CDTF">2013-07-11T14:37:10Z</dcterms:modified>
</cp:coreProperties>
</file>