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BB0A3"/>
    <a:srgbClr val="9E5ECE"/>
    <a:srgbClr val="488DB8"/>
    <a:srgbClr val="022C5E"/>
    <a:srgbClr val="FFFF99"/>
    <a:srgbClr val="5AA545"/>
    <a:srgbClr val="06C6A6"/>
    <a:srgbClr val="6BE2EF"/>
    <a:srgbClr val="E4E0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71593" autoAdjust="0"/>
  </p:normalViewPr>
  <p:slideViewPr>
    <p:cSldViewPr>
      <p:cViewPr varScale="1">
        <p:scale>
          <a:sx n="84" d="100"/>
          <a:sy n="84" d="100"/>
        </p:scale>
        <p:origin x="-20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69760029996254"/>
          <c:y val="4.6255506607928945E-2"/>
          <c:w val="0.81625082020997464"/>
          <c:h val="0.787522866459889"/>
        </c:manualLayout>
      </c:layout>
      <c:lineChart>
        <c:grouping val="standard"/>
        <c:varyColors val="0"/>
        <c:ser>
          <c:idx val="6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numCache>
            </c:numRef>
          </c:cat>
          <c:val>
            <c:numRef>
              <c:f>Sheet1!$B$2:$B$13</c:f>
              <c:numCache>
                <c:formatCode>#,##0</c:formatCode>
                <c:ptCount val="12"/>
                <c:pt idx="0">
                  <c:v>13397</c:v>
                </c:pt>
                <c:pt idx="1">
                  <c:v>10616</c:v>
                </c:pt>
                <c:pt idx="2">
                  <c:v>8795</c:v>
                </c:pt>
                <c:pt idx="3">
                  <c:v>7653</c:v>
                </c:pt>
                <c:pt idx="4">
                  <c:v>5683</c:v>
                </c:pt>
                <c:pt idx="5">
                  <c:v>4488</c:v>
                </c:pt>
                <c:pt idx="6">
                  <c:v>3579</c:v>
                </c:pt>
                <c:pt idx="7">
                  <c:v>2979</c:v>
                </c:pt>
                <c:pt idx="8">
                  <c:v>2585</c:v>
                </c:pt>
                <c:pt idx="9">
                  <c:v>1987</c:v>
                </c:pt>
                <c:pt idx="10">
                  <c:v>1670</c:v>
                </c:pt>
                <c:pt idx="11" formatCode="General">
                  <c:v>1398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77856"/>
        <c:axId val="92380160"/>
      </c:lineChart>
      <c:catAx>
        <c:axId val="923778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>
                    <a:solidFill>
                      <a:schemeClr val="bg2"/>
                    </a:solidFill>
                  </a:defRPr>
                </a:pPr>
                <a:r>
                  <a:rPr lang="en-US" sz="1400" b="0" dirty="0">
                    <a:solidFill>
                      <a:schemeClr val="bg2"/>
                    </a:solidFill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680617188483813"/>
              <c:y val="0.936693803105120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>
                <a:solidFill>
                  <a:schemeClr val="bg2"/>
                </a:solidFill>
              </a:defRPr>
            </a:pPr>
            <a:endParaRPr lang="en-US"/>
          </a:p>
        </c:txPr>
        <c:crossAx val="9238016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9238016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/>
                </a:pPr>
                <a:r>
                  <a:rPr lang="en-US" sz="1400" b="0" dirty="0" smtClean="0"/>
                  <a:t>Number</a:t>
                </a:r>
                <a:r>
                  <a:rPr lang="en-US" sz="1400" b="0" baseline="0" dirty="0" smtClean="0"/>
                  <a:t> of</a:t>
                </a:r>
                <a:r>
                  <a:rPr lang="en-US" sz="1400" b="0" dirty="0" smtClean="0"/>
                  <a:t> cases</a:t>
                </a:r>
                <a:endParaRPr lang="en-US" sz="1400" b="0" dirty="0"/>
              </a:p>
            </c:rich>
          </c:tx>
          <c:layout>
            <c:manualLayout>
              <c:xMode val="edge"/>
              <c:yMode val="edge"/>
              <c:x val="0"/>
              <c:y val="0.2229756763908794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9237785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7/11/2013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number of reported cases of acute hepatitis A declined by 90%, from 13,397 in 2000 to 1,398 in 2011.  </a:t>
            </a:r>
          </a:p>
          <a:p>
            <a:endParaRPr lang="en-US" sz="11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457200"/>
            <a:ext cx="8610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lnSpc>
                <a:spcPts val="3200"/>
              </a:lnSpc>
            </a:pPr>
            <a:r>
              <a:rPr lang="en-US" sz="2800" b="1" dirty="0" smtClean="0">
                <a:ln w="11430"/>
                <a:latin typeface="+mn-lt"/>
                <a:cs typeface="Arial" charset="0"/>
              </a:rPr>
              <a:t>Figure 2.1. Reported number of acute hepatitis A cases — United States, 2000–2011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7952800"/>
              </p:ext>
            </p:extLst>
          </p:nvPr>
        </p:nvGraphicFramePr>
        <p:xfrm>
          <a:off x="502024" y="1447800"/>
          <a:ext cx="8242798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6189821"/>
            <a:ext cx="60960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)</a:t>
            </a:r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55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14282</TotalTime>
  <Words>52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2.1. Reported number of acute hepatitis A cases — United States, 2000–2011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502</cp:revision>
  <cp:lastPrinted>2012-04-16T17:55:55Z</cp:lastPrinted>
  <dcterms:created xsi:type="dcterms:W3CDTF">2010-03-26T18:21:29Z</dcterms:created>
  <dcterms:modified xsi:type="dcterms:W3CDTF">2013-07-11T14:36:21Z</dcterms:modified>
</cp:coreProperties>
</file>