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71662" autoAdjust="0"/>
  </p:normalViewPr>
  <p:slideViewPr>
    <p:cSldViewPr>
      <p:cViewPr varScale="1">
        <p:scale>
          <a:sx n="71" d="100"/>
          <a:sy n="71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202</c:v>
                </c:pt>
                <c:pt idx="1">
                  <c:v>7</c:v>
                </c:pt>
                <c:pt idx="2">
                  <c:v>21</c:v>
                </c:pt>
                <c:pt idx="3">
                  <c:v>109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179</c:v>
                </c:pt>
                <c:pt idx="1">
                  <c:v>61</c:v>
                </c:pt>
                <c:pt idx="2">
                  <c:v>96</c:v>
                </c:pt>
                <c:pt idx="3">
                  <c:v>219</c:v>
                </c:pt>
                <c:pt idx="4">
                  <c:v>115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469</c:v>
                </c:pt>
                <c:pt idx="1">
                  <c:v>386</c:v>
                </c:pt>
                <c:pt idx="2">
                  <c:v>733</c:v>
                </c:pt>
                <c:pt idx="3">
                  <c:v>522</c:v>
                </c:pt>
                <c:pt idx="4">
                  <c:v>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8964480"/>
        <c:axId val="88962944"/>
      </c:barChart>
      <c:valAx>
        <c:axId val="88962944"/>
        <c:scaling>
          <c:orientation val="minMax"/>
          <c:max val="7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88964480"/>
        <c:crosses val="autoZero"/>
        <c:crossBetween val="between"/>
      </c:valAx>
      <c:catAx>
        <c:axId val="8896448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8896294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0877851806985803"/>
          <c:y val="6.446340040828244E-2"/>
          <c:w val="0.15162034232900376"/>
          <c:h val="0.36313648293963324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lvl="0"/>
            <a:r>
              <a:rPr lang="en-US" dirty="0" smtClean="0">
                <a:latin typeface="+mn-lt"/>
              </a:rPr>
              <a:t>Of </a:t>
            </a:r>
            <a:r>
              <a:rPr lang="en-US" dirty="0">
                <a:latin typeface="+mn-lt"/>
              </a:rPr>
              <a:t>the </a:t>
            </a:r>
            <a:r>
              <a:rPr lang="en-US" dirty="0" smtClean="0">
                <a:latin typeface="+mn-lt"/>
              </a:rPr>
              <a:t>381 case </a:t>
            </a:r>
            <a:r>
              <a:rPr lang="en-US" dirty="0">
                <a:latin typeface="+mn-lt"/>
              </a:rPr>
              <a:t>reports that had information about injection-drug use, </a:t>
            </a:r>
            <a:r>
              <a:rPr lang="en-US" dirty="0" smtClean="0">
                <a:latin typeface="+mn-lt"/>
              </a:rPr>
              <a:t>53.0%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n=202) </a:t>
            </a:r>
            <a:r>
              <a:rPr lang="en-US" dirty="0">
                <a:latin typeface="+mn-lt"/>
              </a:rPr>
              <a:t>noted use of these drugs.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68 case </a:t>
            </a:r>
            <a:r>
              <a:rPr lang="en-US" dirty="0">
                <a:latin typeface="+mn-lt"/>
              </a:rPr>
              <a:t>reports from males that included information about sexual preferences/practices, </a:t>
            </a:r>
            <a:r>
              <a:rPr lang="en-US" dirty="0" smtClean="0">
                <a:latin typeface="+mn-lt"/>
              </a:rPr>
              <a:t>10.3%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n=7) </a:t>
            </a:r>
            <a:r>
              <a:rPr lang="en-US" dirty="0">
                <a:latin typeface="+mn-lt"/>
              </a:rPr>
              <a:t>indicated sex with another man. 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117 case </a:t>
            </a:r>
            <a:r>
              <a:rPr lang="en-US" dirty="0">
                <a:latin typeface="+mn-lt"/>
              </a:rPr>
              <a:t>reports that had information about sexual contact, </a:t>
            </a:r>
            <a:r>
              <a:rPr lang="en-US" dirty="0" smtClean="0">
                <a:latin typeface="+mn-lt"/>
              </a:rPr>
              <a:t>17.9%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n=21) </a:t>
            </a:r>
            <a:r>
              <a:rPr lang="en-US" dirty="0">
                <a:latin typeface="+mn-lt"/>
              </a:rPr>
              <a:t>involved persons reporting sexual contact with a person with confirmed or suspected hepatitis C infection.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328 case </a:t>
            </a:r>
            <a:r>
              <a:rPr lang="en-US" dirty="0">
                <a:latin typeface="+mn-lt"/>
              </a:rPr>
              <a:t>reports that had information about number of sex partners, </a:t>
            </a:r>
            <a:r>
              <a:rPr lang="en-US" dirty="0" smtClean="0">
                <a:latin typeface="+mn-lt"/>
              </a:rPr>
              <a:t>33.2%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n=109) </a:t>
            </a:r>
            <a:r>
              <a:rPr lang="en-US" dirty="0">
                <a:latin typeface="+mn-lt"/>
              </a:rPr>
              <a:t>involved persons with ≥2 sex partners.</a:t>
            </a:r>
          </a:p>
          <a:p>
            <a:pPr lvl="0"/>
            <a:r>
              <a:rPr lang="en-US" dirty="0">
                <a:latin typeface="+mn-lt"/>
              </a:rPr>
              <a:t>Of the </a:t>
            </a:r>
            <a:r>
              <a:rPr lang="en-US" dirty="0" smtClean="0">
                <a:latin typeface="+mn-lt"/>
              </a:rPr>
              <a:t>117 </a:t>
            </a:r>
            <a:r>
              <a:rPr lang="en-US" dirty="0">
                <a:latin typeface="+mn-lt"/>
              </a:rPr>
              <a:t>case reports that had information about household contact, </a:t>
            </a:r>
            <a:r>
              <a:rPr lang="en-US" dirty="0" smtClean="0">
                <a:latin typeface="+mn-lt"/>
              </a:rPr>
              <a:t>1.7% </a:t>
            </a:r>
            <a:r>
              <a:rPr lang="en-US" dirty="0">
                <a:latin typeface="+mn-lt"/>
              </a:rPr>
              <a:t>(</a:t>
            </a:r>
            <a:r>
              <a:rPr lang="en-US" dirty="0" smtClean="0">
                <a:latin typeface="+mn-lt"/>
              </a:rPr>
              <a:t>n=2) </a:t>
            </a:r>
            <a:r>
              <a:rPr lang="en-US" dirty="0">
                <a:latin typeface="+mn-lt"/>
              </a:rPr>
              <a:t>indicated household contact with someone with confirmed or suspected hepatitis C infection.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4.6b.  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2010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8" name="Rectangle 4"/>
          <p:cNvSpPr>
            <a:spLocks noChangeArrowheads="1"/>
          </p:cNvSpPr>
          <p:nvPr/>
        </p:nvSpPr>
        <p:spPr bwMode="auto">
          <a:xfrm>
            <a:off x="685800" y="5692914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850 case reports of hepatitis C were received in 2010.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800" dirty="0" smtClean="0">
                <a:solidFill>
                  <a:schemeClr val="bg2"/>
                </a:solidFill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¶</a:t>
            </a:r>
            <a:r>
              <a:rPr lang="en-US" sz="800" dirty="0" smtClean="0">
                <a:solidFill>
                  <a:schemeClr val="bg2"/>
                </a:solidFill>
              </a:rPr>
              <a:t>A total of 454 hepatitis C cases were reported among males in 2010.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53" name="Chart 52"/>
          <p:cNvGraphicFramePr/>
          <p:nvPr>
            <p:extLst>
              <p:ext uri="{D42A27DB-BD31-4B8C-83A1-F6EECF244321}">
                <p14:modId xmlns:p14="http://schemas.microsoft.com/office/powerpoint/2010/main" val="2573328180"/>
              </p:ext>
            </p:extLst>
          </p:nvPr>
        </p:nvGraphicFramePr>
        <p:xfrm>
          <a:off x="506437" y="1349514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4697437" y="56973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5315619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10032</TotalTime>
  <Words>100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4.6b.  Acute hepatitis C reports,  by risk behavior† — United States, 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315</cp:revision>
  <cp:lastPrinted>2012-04-11T21:44:05Z</cp:lastPrinted>
  <dcterms:created xsi:type="dcterms:W3CDTF">2010-03-26T18:21:29Z</dcterms:created>
  <dcterms:modified xsi:type="dcterms:W3CDTF">2012-06-08T15:24:15Z</dcterms:modified>
</cp:coreProperties>
</file>