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73552" autoAdjust="0"/>
  </p:normalViewPr>
  <p:slideViewPr>
    <p:cSldViewPr>
      <p:cViewPr varScale="1">
        <p:scale>
          <a:sx n="73" d="100"/>
          <a:sy n="73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70204747844019499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1</c:v>
                </c:pt>
                <c:pt idx="2">
                  <c:v>39</c:v>
                </c:pt>
                <c:pt idx="3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406</c:v>
                </c:pt>
                <c:pt idx="1">
                  <c:v>320</c:v>
                </c:pt>
                <c:pt idx="2">
                  <c:v>281</c:v>
                </c:pt>
                <c:pt idx="3">
                  <c:v>300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437</c:v>
                </c:pt>
                <c:pt idx="1">
                  <c:v>529</c:v>
                </c:pt>
                <c:pt idx="2">
                  <c:v>530</c:v>
                </c:pt>
                <c:pt idx="3">
                  <c:v>525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1671040"/>
        <c:axId val="201669248"/>
      </c:barChart>
      <c:valAx>
        <c:axId val="201669248"/>
        <c:scaling>
          <c:orientation val="minMax"/>
          <c:max val="5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201671040"/>
        <c:crosses val="autoZero"/>
        <c:crossBetween val="between"/>
      </c:valAx>
      <c:catAx>
        <c:axId val="201671040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201669248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5695819272590912"/>
          <c:y val="0.38229326331842883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Patients were asked about engagement in selected risk behaviors and exposures during the incubation period, 2 weeks to 6 months prior to onset of symptoms.</a:t>
            </a:r>
          </a:p>
          <a:p>
            <a:r>
              <a:rPr lang="en-US" b="1" dirty="0">
                <a:latin typeface="+mn-lt"/>
              </a:rPr>
              <a:t> </a:t>
            </a:r>
            <a:endParaRPr lang="en-US" dirty="0">
              <a:latin typeface="+mn-lt"/>
            </a:endParaRP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413 </a:t>
            </a:r>
            <a:r>
              <a:rPr lang="en-US" dirty="0">
                <a:latin typeface="+mn-lt"/>
              </a:rPr>
              <a:t>case reports that contained information about occupational exposures, </a:t>
            </a:r>
            <a:r>
              <a:rPr lang="en-US" dirty="0" smtClean="0">
                <a:latin typeface="+mn-lt"/>
              </a:rPr>
              <a:t>1.7%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n=7) </a:t>
            </a:r>
            <a:r>
              <a:rPr lang="en-US" dirty="0">
                <a:latin typeface="+mn-lt"/>
              </a:rPr>
              <a:t>involved persons employed in a medical, dental, or other field involving contact with human blood.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321 </a:t>
            </a:r>
            <a:r>
              <a:rPr lang="en-US" dirty="0">
                <a:latin typeface="+mn-lt"/>
              </a:rPr>
              <a:t>case reports that had information about receipt of dialysis or a kidney transplant, 0.3% (n=1) indicated patient receipt of dialysis or a kidney transplant.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320 </a:t>
            </a:r>
            <a:r>
              <a:rPr lang="en-US" dirty="0">
                <a:latin typeface="+mn-lt"/>
              </a:rPr>
              <a:t>case reports that had information about surgery, </a:t>
            </a:r>
            <a:r>
              <a:rPr lang="en-US" dirty="0" smtClean="0">
                <a:latin typeface="+mn-lt"/>
              </a:rPr>
              <a:t>12.2%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n=39</a:t>
            </a:r>
            <a:r>
              <a:rPr lang="en-US" dirty="0">
                <a:latin typeface="+mn-lt"/>
              </a:rPr>
              <a:t>) were among persons who had undergone surgery.</a:t>
            </a:r>
          </a:p>
          <a:p>
            <a:pPr lvl="0"/>
            <a:r>
              <a:rPr lang="en-US" dirty="0">
                <a:latin typeface="+mn-lt"/>
              </a:rPr>
              <a:t>Of the </a:t>
            </a:r>
            <a:r>
              <a:rPr lang="en-US" dirty="0" smtClean="0">
                <a:latin typeface="+mn-lt"/>
              </a:rPr>
              <a:t>325 </a:t>
            </a:r>
            <a:r>
              <a:rPr lang="en-US" dirty="0">
                <a:latin typeface="+mn-lt"/>
              </a:rPr>
              <a:t>case reports that included information about needle sticks, </a:t>
            </a:r>
            <a:r>
              <a:rPr lang="en-US" dirty="0" smtClean="0">
                <a:latin typeface="+mn-lt"/>
              </a:rPr>
              <a:t>7.7% </a:t>
            </a:r>
            <a:r>
              <a:rPr lang="en-US" dirty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n=25) </a:t>
            </a:r>
            <a:r>
              <a:rPr lang="en-US" dirty="0">
                <a:latin typeface="+mn-lt"/>
              </a:rPr>
              <a:t>indicated accidental needle stick/puncture</a:t>
            </a:r>
            <a:r>
              <a:rPr lang="en-US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65D1B-0DC6-42CE-8930-912C113E9AA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9906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4.6a.  Acute hepatitis C reports, </a:t>
            </a:r>
            <a:b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by risk exposure</a:t>
            </a:r>
            <a:r>
              <a:rPr lang="en-US" sz="2800" cap="none" baseline="30000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800" cap="none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 — United States, 2010</a:t>
            </a:r>
            <a:endParaRPr lang="en-US" sz="2800" cap="none" dirty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533400" y="5892225"/>
            <a:ext cx="579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dirty="0" smtClean="0">
                <a:solidFill>
                  <a:schemeClr val="bg2"/>
                </a:solidFill>
              </a:rPr>
              <a:t>*A total of 850 case reports of hepatitis C were received in 2010.  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800" dirty="0" smtClean="0">
                <a:solidFill>
                  <a:schemeClr val="bg2"/>
                </a:solidFill>
              </a:rPr>
              <a:t>More than one risk exposure may be indicated on each case report.</a:t>
            </a:r>
          </a:p>
          <a:p>
            <a:pPr eaLnBrk="0" hangingPunct="0"/>
            <a:r>
              <a:rPr lang="en-US" sz="1200" baseline="30000" dirty="0" smtClean="0">
                <a:solidFill>
                  <a:schemeClr val="bg2"/>
                </a:solidFill>
              </a:rPr>
              <a:t> </a:t>
            </a:r>
            <a:r>
              <a:rPr lang="en-US" sz="1200" baseline="6000" dirty="0" smtClean="0">
                <a:solidFill>
                  <a:schemeClr val="bg2"/>
                </a:solidFill>
              </a:rPr>
              <a:t>§</a:t>
            </a:r>
            <a:r>
              <a:rPr lang="en-US" sz="800" dirty="0" smtClean="0">
                <a:solidFill>
                  <a:schemeClr val="bg2"/>
                </a:solidFill>
              </a:rPr>
              <a:t>Risk data not reported.</a:t>
            </a:r>
          </a:p>
          <a:p>
            <a:pPr eaLnBrk="0" hangingPunct="0"/>
            <a:r>
              <a:rPr lang="en-US" sz="800" dirty="0" smtClean="0">
                <a:solidFill>
                  <a:schemeClr val="bg2"/>
                </a:solidFill>
                <a:cs typeface="Arial" charset="0"/>
              </a:rPr>
              <a:t>Source</a:t>
            </a:r>
            <a:r>
              <a:rPr lang="en-US" sz="800" dirty="0">
                <a:solidFill>
                  <a:schemeClr val="bg2"/>
                </a:solidFill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4262136884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962400" y="562117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  <p:extLst>
      <p:ext uri="{BB962C8B-B14F-4D97-AF65-F5344CB8AC3E}">
        <p14:creationId xmlns:p14="http://schemas.microsoft.com/office/powerpoint/2010/main" val="421711782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10032</TotalTime>
  <Words>86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4.6a.  Acute hepatitis C reports,  by risk exposure† — United States, 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314</cp:revision>
  <cp:lastPrinted>2012-04-11T21:44:05Z</cp:lastPrinted>
  <dcterms:created xsi:type="dcterms:W3CDTF">2010-03-26T18:21:29Z</dcterms:created>
  <dcterms:modified xsi:type="dcterms:W3CDTF">2012-06-08T15:23:47Z</dcterms:modified>
</cp:coreProperties>
</file>