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91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2C5E"/>
    <a:srgbClr val="F2A596"/>
    <a:srgbClr val="5AA545"/>
    <a:srgbClr val="E8ED1F"/>
    <a:srgbClr val="18BA20"/>
    <a:srgbClr val="6AB69E"/>
    <a:srgbClr val="488DB8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0302" autoAdjust="0"/>
  </p:normalViewPr>
  <p:slideViewPr>
    <p:cSldViewPr>
      <p:cViewPr varScale="1">
        <p:scale>
          <a:sx n="91" d="100"/>
          <a:sy n="91" d="100"/>
        </p:scale>
        <p:origin x="-5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98"/>
          <c:y val="4.6255506607928945E-2"/>
          <c:w val="0.86396509646822583"/>
          <c:h val="0.78752286645989023"/>
        </c:manualLayout>
      </c:layout>
      <c:lineChart>
        <c:grouping val="standar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American Indian/Alaskan Native</c:v>
                </c:pt>
              </c:strCache>
            </c:strRef>
          </c:tx>
          <c:spPr>
            <a:ln cap="flat">
              <a:solidFill>
                <a:schemeClr val="bg2"/>
              </a:solidFill>
              <a:prstDash val="solid"/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2.69</c:v>
                </c:pt>
                <c:pt idx="1">
                  <c:v>2.68</c:v>
                </c:pt>
                <c:pt idx="2">
                  <c:v>4.25</c:v>
                </c:pt>
                <c:pt idx="3">
                  <c:v>2.16</c:v>
                </c:pt>
                <c:pt idx="4">
                  <c:v>1.1499999999999999</c:v>
                </c:pt>
                <c:pt idx="5">
                  <c:v>1.23</c:v>
                </c:pt>
                <c:pt idx="6">
                  <c:v>1.1599999999999999</c:v>
                </c:pt>
                <c:pt idx="7">
                  <c:v>1.0900000000000001</c:v>
                </c:pt>
                <c:pt idx="8">
                  <c:v>1.36</c:v>
                </c:pt>
                <c:pt idx="9">
                  <c:v>0.83</c:v>
                </c:pt>
                <c:pt idx="10">
                  <c:v>1.0900000000000001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3.73</c:v>
                </c:pt>
                <c:pt idx="1">
                  <c:v>2.9</c:v>
                </c:pt>
                <c:pt idx="2">
                  <c:v>1.98</c:v>
                </c:pt>
                <c:pt idx="3">
                  <c:v>1.6</c:v>
                </c:pt>
                <c:pt idx="4">
                  <c:v>1.31</c:v>
                </c:pt>
                <c:pt idx="5">
                  <c:v>1.24</c:v>
                </c:pt>
                <c:pt idx="6">
                  <c:v>1.22</c:v>
                </c:pt>
                <c:pt idx="7">
                  <c:v>0.93</c:v>
                </c:pt>
                <c:pt idx="8">
                  <c:v>0.72</c:v>
                </c:pt>
                <c:pt idx="9">
                  <c:v>0.67</c:v>
                </c:pt>
                <c:pt idx="10">
                  <c:v>0.57999999999999996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Black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cat>
          <c:val>
            <c:numRef>
              <c:f>Sheet1!$D$2:$D$12</c:f>
              <c:numCache>
                <c:formatCode>General</c:formatCode>
                <c:ptCount val="11"/>
                <c:pt idx="0">
                  <c:v>4.51</c:v>
                </c:pt>
                <c:pt idx="1">
                  <c:v>4.17</c:v>
                </c:pt>
                <c:pt idx="2">
                  <c:v>3.77</c:v>
                </c:pt>
                <c:pt idx="3">
                  <c:v>3.47</c:v>
                </c:pt>
                <c:pt idx="4">
                  <c:v>2.96</c:v>
                </c:pt>
                <c:pt idx="5">
                  <c:v>2.97</c:v>
                </c:pt>
                <c:pt idx="6">
                  <c:v>2.3199999999999998</c:v>
                </c:pt>
                <c:pt idx="7">
                  <c:v>2.33</c:v>
                </c:pt>
                <c:pt idx="8">
                  <c:v>2.1800000000000002</c:v>
                </c:pt>
                <c:pt idx="9">
                  <c:v>1.68</c:v>
                </c:pt>
                <c:pt idx="10">
                  <c:v>1.7</c:v>
                </c:pt>
              </c:numCache>
            </c:numRef>
          </c:val>
          <c:smooth val="0"/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White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cat>
          <c:val>
            <c:numRef>
              <c:f>Sheet1!$E$2:$E$12</c:f>
              <c:numCache>
                <c:formatCode>General</c:formatCode>
                <c:ptCount val="11"/>
                <c:pt idx="0">
                  <c:v>1.47</c:v>
                </c:pt>
                <c:pt idx="1">
                  <c:v>1.33</c:v>
                </c:pt>
                <c:pt idx="2">
                  <c:v>1.32</c:v>
                </c:pt>
                <c:pt idx="3">
                  <c:v>1.28</c:v>
                </c:pt>
                <c:pt idx="4">
                  <c:v>1.19</c:v>
                </c:pt>
                <c:pt idx="5">
                  <c:v>1.08</c:v>
                </c:pt>
                <c:pt idx="6">
                  <c:v>1.03</c:v>
                </c:pt>
                <c:pt idx="7">
                  <c:v>1</c:v>
                </c:pt>
                <c:pt idx="8">
                  <c:v>0.91</c:v>
                </c:pt>
                <c:pt idx="9">
                  <c:v>0.77</c:v>
                </c:pt>
                <c:pt idx="10">
                  <c:v>0.81</c:v>
                </c:pt>
              </c:numCache>
            </c:numRef>
          </c:val>
          <c:smooth val="0"/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cat>
          <c:val>
            <c:numRef>
              <c:f>Sheet1!$F$2:$F$12</c:f>
              <c:numCache>
                <c:formatCode>General</c:formatCode>
                <c:ptCount val="11"/>
                <c:pt idx="0">
                  <c:v>1.99</c:v>
                </c:pt>
                <c:pt idx="1">
                  <c:v>1.81</c:v>
                </c:pt>
                <c:pt idx="2">
                  <c:v>1.56</c:v>
                </c:pt>
                <c:pt idx="3">
                  <c:v>1.08</c:v>
                </c:pt>
                <c:pt idx="4">
                  <c:v>1</c:v>
                </c:pt>
                <c:pt idx="5">
                  <c:v>1.1499999999999999</c:v>
                </c:pt>
                <c:pt idx="6">
                  <c:v>1.1599999999999999</c:v>
                </c:pt>
                <c:pt idx="7">
                  <c:v>0.98</c:v>
                </c:pt>
                <c:pt idx="8">
                  <c:v>0.82</c:v>
                </c:pt>
                <c:pt idx="9">
                  <c:v>0.67</c:v>
                </c:pt>
                <c:pt idx="10">
                  <c:v>0.62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0209536"/>
        <c:axId val="200211840"/>
      </c:lineChart>
      <c:catAx>
        <c:axId val="2002095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40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8399087420325315"/>
              <c:y val="0.9440117216008996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200211840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2002118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Reported c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ases/100,000 population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4.2140136894652869E-3"/>
              <c:y val="7.7492287854359493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200209536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55979494750656167"/>
          <c:y val="1.5944528335427985E-3"/>
          <c:w val="0.43741071428572154"/>
          <c:h val="0.3857379341417016"/>
        </c:manualLayout>
      </c:layout>
      <c:overlay val="0"/>
      <c:txPr>
        <a:bodyPr/>
        <a:lstStyle/>
        <a:p>
          <a:pPr>
            <a:defRPr sz="14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6/8/2012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249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8339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The incidence rate of acute hepatitis B was &lt;4.3cases per 100,000 population for all race/ethnic populations from 2002 through 2010.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 2010, the rate of acute hepatitis B was lowest for APIs and Hispanics (0.6 cases per 100,000 population for each group) and highest for non-Hispanic blacks (1.7 cases per 100,000 population).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3.4. Incidence of acute hepatitis B, by race/ethnicity — United States, 2000–2010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6492198"/>
              </p:ext>
            </p:extLst>
          </p:nvPr>
        </p:nvGraphicFramePr>
        <p:xfrm>
          <a:off x="284617" y="1524000"/>
          <a:ext cx="8478383" cy="4332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33400" y="6096000"/>
            <a:ext cx="7772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2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2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2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419995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8474</TotalTime>
  <Words>89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3.4. Incidence of acute hepatitis B, by race/ethnicity — United States, 2000–2010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Peterson, Paul (CDC/OID/NCHHSTP) (CTR)</cp:lastModifiedBy>
  <cp:revision>306</cp:revision>
  <cp:lastPrinted>2012-04-12T21:10:31Z</cp:lastPrinted>
  <dcterms:created xsi:type="dcterms:W3CDTF">2010-03-26T18:21:29Z</dcterms:created>
  <dcterms:modified xsi:type="dcterms:W3CDTF">2012-06-08T14:05:18Z</dcterms:modified>
</cp:coreProperties>
</file>