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734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1,550 case reports that contained information about occupational exposures, 0.8% (n=13) indicated employment in a medical, dental, or other field involving contact with human blood.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1,231 case reports that included information about receipt of dialysis or kidney transplant, 0.3% (n=4) reported receipt of dialysis or a kidney transplant.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1,400 case reports that had information about receipt of blood transfusion, 0.5% (n=7) noted receipt of a blood transfusion.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1,407 case reports that had information about surgery, 11.1% (n=156) reported surgery.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1,287 case reports that had information about accidental needle sticks, 4.8% (n=62) involved accidental needle stick/puncture.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1,517 case reports that had information about injection-drug use, 15.8% (n=239) noted use of these drugs.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sexual contact, 7.2% (n=68) indicated sexual contact with a person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household contact, 1.9% (n=18) indicated household contact with someone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893 case reports that had information about number of sex partners, 31.8% (n=284) were among persons with ≥2 sex partners.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224 case reports from males that included information about sexual preference/practices, 18.8% (n=42) indicated sex with another man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3,371 case reports of hepatitis B were received in 2009.  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800098" y="1524003"/>
            <a:ext cx="7962904" cy="4044957"/>
            <a:chOff x="312" y="960"/>
            <a:chExt cx="5016" cy="254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480" y="960"/>
              <a:ext cx="4848" cy="2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30" name="Freeform 6"/>
            <p:cNvSpPr>
              <a:spLocks noEditPoints="1"/>
            </p:cNvSpPr>
            <p:nvPr/>
          </p:nvSpPr>
          <p:spPr bwMode="auto">
            <a:xfrm>
              <a:off x="1903" y="1036"/>
              <a:ext cx="3233" cy="213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2134"/>
                </a:cxn>
                <a:cxn ang="0">
                  <a:pos x="0" y="2134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812" y="0"/>
                </a:cxn>
                <a:cxn ang="0">
                  <a:pos x="812" y="2134"/>
                </a:cxn>
                <a:cxn ang="0">
                  <a:pos x="807" y="2134"/>
                </a:cxn>
                <a:cxn ang="0">
                  <a:pos x="807" y="0"/>
                </a:cxn>
                <a:cxn ang="0">
                  <a:pos x="812" y="0"/>
                </a:cxn>
                <a:cxn ang="0">
                  <a:pos x="1619" y="0"/>
                </a:cxn>
                <a:cxn ang="0">
                  <a:pos x="1619" y="2134"/>
                </a:cxn>
                <a:cxn ang="0">
                  <a:pos x="1614" y="2134"/>
                </a:cxn>
                <a:cxn ang="0">
                  <a:pos x="1614" y="0"/>
                </a:cxn>
                <a:cxn ang="0">
                  <a:pos x="1619" y="0"/>
                </a:cxn>
                <a:cxn ang="0">
                  <a:pos x="2426" y="0"/>
                </a:cxn>
                <a:cxn ang="0">
                  <a:pos x="2426" y="2134"/>
                </a:cxn>
                <a:cxn ang="0">
                  <a:pos x="2421" y="2134"/>
                </a:cxn>
                <a:cxn ang="0">
                  <a:pos x="2421" y="0"/>
                </a:cxn>
                <a:cxn ang="0">
                  <a:pos x="2426" y="0"/>
                </a:cxn>
                <a:cxn ang="0">
                  <a:pos x="3233" y="0"/>
                </a:cxn>
                <a:cxn ang="0">
                  <a:pos x="3233" y="2134"/>
                </a:cxn>
                <a:cxn ang="0">
                  <a:pos x="3228" y="2134"/>
                </a:cxn>
                <a:cxn ang="0">
                  <a:pos x="3228" y="0"/>
                </a:cxn>
                <a:cxn ang="0">
                  <a:pos x="3233" y="0"/>
                </a:cxn>
              </a:cxnLst>
              <a:rect l="0" t="0" r="r" b="b"/>
              <a:pathLst>
                <a:path w="3233" h="2134">
                  <a:moveTo>
                    <a:pt x="5" y="0"/>
                  </a:moveTo>
                  <a:lnTo>
                    <a:pt x="5" y="2134"/>
                  </a:lnTo>
                  <a:lnTo>
                    <a:pt x="0" y="2134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12" y="0"/>
                  </a:moveTo>
                  <a:lnTo>
                    <a:pt x="812" y="2134"/>
                  </a:lnTo>
                  <a:lnTo>
                    <a:pt x="807" y="2134"/>
                  </a:lnTo>
                  <a:lnTo>
                    <a:pt x="807" y="0"/>
                  </a:lnTo>
                  <a:lnTo>
                    <a:pt x="812" y="0"/>
                  </a:lnTo>
                  <a:close/>
                  <a:moveTo>
                    <a:pt x="1619" y="0"/>
                  </a:moveTo>
                  <a:lnTo>
                    <a:pt x="1619" y="2134"/>
                  </a:lnTo>
                  <a:lnTo>
                    <a:pt x="1614" y="2134"/>
                  </a:lnTo>
                  <a:lnTo>
                    <a:pt x="1614" y="0"/>
                  </a:lnTo>
                  <a:lnTo>
                    <a:pt x="1619" y="0"/>
                  </a:lnTo>
                  <a:close/>
                  <a:moveTo>
                    <a:pt x="2426" y="0"/>
                  </a:moveTo>
                  <a:lnTo>
                    <a:pt x="2426" y="2134"/>
                  </a:lnTo>
                  <a:lnTo>
                    <a:pt x="2421" y="2134"/>
                  </a:lnTo>
                  <a:lnTo>
                    <a:pt x="2421" y="0"/>
                  </a:lnTo>
                  <a:lnTo>
                    <a:pt x="2426" y="0"/>
                  </a:lnTo>
                  <a:close/>
                  <a:moveTo>
                    <a:pt x="3233" y="0"/>
                  </a:moveTo>
                  <a:lnTo>
                    <a:pt x="3233" y="2134"/>
                  </a:lnTo>
                  <a:lnTo>
                    <a:pt x="3228" y="2134"/>
                  </a:lnTo>
                  <a:lnTo>
                    <a:pt x="3228" y="0"/>
                  </a:lnTo>
                  <a:lnTo>
                    <a:pt x="3233" y="0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 noEditPoints="1"/>
            </p:cNvSpPr>
            <p:nvPr/>
          </p:nvSpPr>
          <p:spPr bwMode="auto">
            <a:xfrm>
              <a:off x="1095" y="1071"/>
              <a:ext cx="253" cy="1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0"/>
                </a:cxn>
                <a:cxn ang="0">
                  <a:pos x="26" y="121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0" y="424"/>
                </a:cxn>
                <a:cxn ang="0">
                  <a:pos x="11" y="424"/>
                </a:cxn>
                <a:cxn ang="0">
                  <a:pos x="11" y="550"/>
                </a:cxn>
                <a:cxn ang="0">
                  <a:pos x="0" y="550"/>
                </a:cxn>
                <a:cxn ang="0">
                  <a:pos x="0" y="424"/>
                </a:cxn>
                <a:cxn ang="0">
                  <a:pos x="0" y="853"/>
                </a:cxn>
                <a:cxn ang="0">
                  <a:pos x="16" y="853"/>
                </a:cxn>
                <a:cxn ang="0">
                  <a:pos x="16" y="974"/>
                </a:cxn>
                <a:cxn ang="0">
                  <a:pos x="0" y="974"/>
                </a:cxn>
                <a:cxn ang="0">
                  <a:pos x="0" y="853"/>
                </a:cxn>
                <a:cxn ang="0">
                  <a:pos x="0" y="1282"/>
                </a:cxn>
                <a:cxn ang="0">
                  <a:pos x="253" y="1282"/>
                </a:cxn>
                <a:cxn ang="0">
                  <a:pos x="253" y="1403"/>
                </a:cxn>
                <a:cxn ang="0">
                  <a:pos x="0" y="1403"/>
                </a:cxn>
                <a:cxn ang="0">
                  <a:pos x="0" y="1282"/>
                </a:cxn>
                <a:cxn ang="0">
                  <a:pos x="0" y="1705"/>
                </a:cxn>
                <a:cxn ang="0">
                  <a:pos x="101" y="1705"/>
                </a:cxn>
                <a:cxn ang="0">
                  <a:pos x="101" y="1826"/>
                </a:cxn>
                <a:cxn ang="0">
                  <a:pos x="0" y="1826"/>
                </a:cxn>
                <a:cxn ang="0">
                  <a:pos x="0" y="1705"/>
                </a:cxn>
              </a:cxnLst>
              <a:rect l="0" t="0" r="r" b="b"/>
              <a:pathLst>
                <a:path w="253" h="1826">
                  <a:moveTo>
                    <a:pt x="0" y="0"/>
                  </a:moveTo>
                  <a:lnTo>
                    <a:pt x="26" y="0"/>
                  </a:lnTo>
                  <a:lnTo>
                    <a:pt x="26" y="121"/>
                  </a:lnTo>
                  <a:lnTo>
                    <a:pt x="0" y="121"/>
                  </a:lnTo>
                  <a:lnTo>
                    <a:pt x="0" y="0"/>
                  </a:lnTo>
                  <a:close/>
                  <a:moveTo>
                    <a:pt x="0" y="424"/>
                  </a:moveTo>
                  <a:lnTo>
                    <a:pt x="11" y="424"/>
                  </a:lnTo>
                  <a:lnTo>
                    <a:pt x="11" y="550"/>
                  </a:lnTo>
                  <a:lnTo>
                    <a:pt x="0" y="550"/>
                  </a:lnTo>
                  <a:lnTo>
                    <a:pt x="0" y="424"/>
                  </a:lnTo>
                  <a:close/>
                  <a:moveTo>
                    <a:pt x="0" y="853"/>
                  </a:moveTo>
                  <a:lnTo>
                    <a:pt x="16" y="853"/>
                  </a:lnTo>
                  <a:lnTo>
                    <a:pt x="16" y="974"/>
                  </a:lnTo>
                  <a:lnTo>
                    <a:pt x="0" y="974"/>
                  </a:lnTo>
                  <a:lnTo>
                    <a:pt x="0" y="853"/>
                  </a:lnTo>
                  <a:close/>
                  <a:moveTo>
                    <a:pt x="0" y="1282"/>
                  </a:moveTo>
                  <a:lnTo>
                    <a:pt x="253" y="1282"/>
                  </a:lnTo>
                  <a:lnTo>
                    <a:pt x="253" y="1403"/>
                  </a:lnTo>
                  <a:lnTo>
                    <a:pt x="0" y="1403"/>
                  </a:lnTo>
                  <a:lnTo>
                    <a:pt x="0" y="1282"/>
                  </a:lnTo>
                  <a:close/>
                  <a:moveTo>
                    <a:pt x="0" y="1705"/>
                  </a:moveTo>
                  <a:lnTo>
                    <a:pt x="101" y="1705"/>
                  </a:lnTo>
                  <a:lnTo>
                    <a:pt x="101" y="1826"/>
                  </a:lnTo>
                  <a:lnTo>
                    <a:pt x="0" y="1826"/>
                  </a:lnTo>
                  <a:lnTo>
                    <a:pt x="0" y="1705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 noEditPoints="1"/>
            </p:cNvSpPr>
            <p:nvPr/>
          </p:nvSpPr>
          <p:spPr bwMode="auto">
            <a:xfrm>
              <a:off x="1095" y="1192"/>
              <a:ext cx="2482" cy="18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82" y="0"/>
                </a:cxn>
                <a:cxn ang="0">
                  <a:pos x="2482" y="121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0" y="429"/>
                </a:cxn>
                <a:cxn ang="0">
                  <a:pos x="1983" y="429"/>
                </a:cxn>
                <a:cxn ang="0">
                  <a:pos x="1983" y="550"/>
                </a:cxn>
                <a:cxn ang="0">
                  <a:pos x="0" y="550"/>
                </a:cxn>
                <a:cxn ang="0">
                  <a:pos x="0" y="429"/>
                </a:cxn>
                <a:cxn ang="0">
                  <a:pos x="0" y="853"/>
                </a:cxn>
                <a:cxn ang="0">
                  <a:pos x="2250" y="853"/>
                </a:cxn>
                <a:cxn ang="0">
                  <a:pos x="2250" y="974"/>
                </a:cxn>
                <a:cxn ang="0">
                  <a:pos x="0" y="974"/>
                </a:cxn>
                <a:cxn ang="0">
                  <a:pos x="0" y="853"/>
                </a:cxn>
                <a:cxn ang="0">
                  <a:pos x="0" y="1282"/>
                </a:cxn>
                <a:cxn ang="0">
                  <a:pos x="2023" y="1282"/>
                </a:cxn>
                <a:cxn ang="0">
                  <a:pos x="2023" y="1403"/>
                </a:cxn>
                <a:cxn ang="0">
                  <a:pos x="0" y="1403"/>
                </a:cxn>
                <a:cxn ang="0">
                  <a:pos x="0" y="1282"/>
                </a:cxn>
                <a:cxn ang="0">
                  <a:pos x="0" y="1705"/>
                </a:cxn>
                <a:cxn ang="0">
                  <a:pos x="1978" y="1705"/>
                </a:cxn>
                <a:cxn ang="0">
                  <a:pos x="1978" y="1832"/>
                </a:cxn>
                <a:cxn ang="0">
                  <a:pos x="0" y="1832"/>
                </a:cxn>
                <a:cxn ang="0">
                  <a:pos x="0" y="1705"/>
                </a:cxn>
              </a:cxnLst>
              <a:rect l="0" t="0" r="r" b="b"/>
              <a:pathLst>
                <a:path w="2482" h="1832">
                  <a:moveTo>
                    <a:pt x="0" y="0"/>
                  </a:moveTo>
                  <a:lnTo>
                    <a:pt x="2482" y="0"/>
                  </a:lnTo>
                  <a:lnTo>
                    <a:pt x="2482" y="121"/>
                  </a:lnTo>
                  <a:lnTo>
                    <a:pt x="0" y="121"/>
                  </a:lnTo>
                  <a:lnTo>
                    <a:pt x="0" y="0"/>
                  </a:lnTo>
                  <a:close/>
                  <a:moveTo>
                    <a:pt x="0" y="429"/>
                  </a:moveTo>
                  <a:lnTo>
                    <a:pt x="1983" y="429"/>
                  </a:lnTo>
                  <a:lnTo>
                    <a:pt x="1983" y="550"/>
                  </a:lnTo>
                  <a:lnTo>
                    <a:pt x="0" y="550"/>
                  </a:lnTo>
                  <a:lnTo>
                    <a:pt x="0" y="429"/>
                  </a:lnTo>
                  <a:close/>
                  <a:moveTo>
                    <a:pt x="0" y="853"/>
                  </a:moveTo>
                  <a:lnTo>
                    <a:pt x="2250" y="853"/>
                  </a:lnTo>
                  <a:lnTo>
                    <a:pt x="2250" y="974"/>
                  </a:lnTo>
                  <a:lnTo>
                    <a:pt x="0" y="974"/>
                  </a:lnTo>
                  <a:lnTo>
                    <a:pt x="0" y="853"/>
                  </a:lnTo>
                  <a:close/>
                  <a:moveTo>
                    <a:pt x="0" y="1282"/>
                  </a:moveTo>
                  <a:lnTo>
                    <a:pt x="2023" y="1282"/>
                  </a:lnTo>
                  <a:lnTo>
                    <a:pt x="2023" y="1403"/>
                  </a:lnTo>
                  <a:lnTo>
                    <a:pt x="0" y="1403"/>
                  </a:lnTo>
                  <a:lnTo>
                    <a:pt x="0" y="1282"/>
                  </a:lnTo>
                  <a:close/>
                  <a:moveTo>
                    <a:pt x="0" y="1705"/>
                  </a:moveTo>
                  <a:lnTo>
                    <a:pt x="1978" y="1705"/>
                  </a:lnTo>
                  <a:lnTo>
                    <a:pt x="1978" y="1832"/>
                  </a:lnTo>
                  <a:lnTo>
                    <a:pt x="0" y="1832"/>
                  </a:lnTo>
                  <a:lnTo>
                    <a:pt x="0" y="1705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 noEditPoints="1"/>
            </p:cNvSpPr>
            <p:nvPr/>
          </p:nvSpPr>
          <p:spPr bwMode="auto">
            <a:xfrm>
              <a:off x="1095" y="1313"/>
              <a:ext cx="3456" cy="18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42" y="0"/>
                </a:cxn>
                <a:cxn ang="0">
                  <a:pos x="2942" y="121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0" y="429"/>
                </a:cxn>
                <a:cxn ang="0">
                  <a:pos x="3456" y="429"/>
                </a:cxn>
                <a:cxn ang="0">
                  <a:pos x="3456" y="550"/>
                </a:cxn>
                <a:cxn ang="0">
                  <a:pos x="0" y="550"/>
                </a:cxn>
                <a:cxn ang="0">
                  <a:pos x="0" y="429"/>
                </a:cxn>
                <a:cxn ang="0">
                  <a:pos x="0" y="853"/>
                </a:cxn>
                <a:cxn ang="0">
                  <a:pos x="3184" y="853"/>
                </a:cxn>
                <a:cxn ang="0">
                  <a:pos x="3184" y="974"/>
                </a:cxn>
                <a:cxn ang="0">
                  <a:pos x="0" y="974"/>
                </a:cxn>
                <a:cxn ang="0">
                  <a:pos x="0" y="853"/>
                </a:cxn>
                <a:cxn ang="0">
                  <a:pos x="0" y="1282"/>
                </a:cxn>
                <a:cxn ang="0">
                  <a:pos x="3174" y="1282"/>
                </a:cxn>
                <a:cxn ang="0">
                  <a:pos x="3174" y="1403"/>
                </a:cxn>
                <a:cxn ang="0">
                  <a:pos x="0" y="1403"/>
                </a:cxn>
                <a:cxn ang="0">
                  <a:pos x="0" y="1282"/>
                </a:cxn>
                <a:cxn ang="0">
                  <a:pos x="0" y="1711"/>
                </a:cxn>
                <a:cxn ang="0">
                  <a:pos x="3365" y="1711"/>
                </a:cxn>
                <a:cxn ang="0">
                  <a:pos x="3365" y="1832"/>
                </a:cxn>
                <a:cxn ang="0">
                  <a:pos x="0" y="1832"/>
                </a:cxn>
                <a:cxn ang="0">
                  <a:pos x="0" y="1711"/>
                </a:cxn>
              </a:cxnLst>
              <a:rect l="0" t="0" r="r" b="b"/>
              <a:pathLst>
                <a:path w="3456" h="1832">
                  <a:moveTo>
                    <a:pt x="0" y="0"/>
                  </a:moveTo>
                  <a:lnTo>
                    <a:pt x="2942" y="0"/>
                  </a:lnTo>
                  <a:lnTo>
                    <a:pt x="2942" y="121"/>
                  </a:lnTo>
                  <a:lnTo>
                    <a:pt x="0" y="121"/>
                  </a:lnTo>
                  <a:lnTo>
                    <a:pt x="0" y="0"/>
                  </a:lnTo>
                  <a:close/>
                  <a:moveTo>
                    <a:pt x="0" y="429"/>
                  </a:moveTo>
                  <a:lnTo>
                    <a:pt x="3456" y="429"/>
                  </a:lnTo>
                  <a:lnTo>
                    <a:pt x="3456" y="550"/>
                  </a:lnTo>
                  <a:lnTo>
                    <a:pt x="0" y="550"/>
                  </a:lnTo>
                  <a:lnTo>
                    <a:pt x="0" y="429"/>
                  </a:lnTo>
                  <a:close/>
                  <a:moveTo>
                    <a:pt x="0" y="853"/>
                  </a:moveTo>
                  <a:lnTo>
                    <a:pt x="3184" y="853"/>
                  </a:lnTo>
                  <a:lnTo>
                    <a:pt x="3184" y="974"/>
                  </a:lnTo>
                  <a:lnTo>
                    <a:pt x="0" y="974"/>
                  </a:lnTo>
                  <a:lnTo>
                    <a:pt x="0" y="853"/>
                  </a:lnTo>
                  <a:close/>
                  <a:moveTo>
                    <a:pt x="0" y="1282"/>
                  </a:moveTo>
                  <a:lnTo>
                    <a:pt x="3174" y="1282"/>
                  </a:lnTo>
                  <a:lnTo>
                    <a:pt x="3174" y="1403"/>
                  </a:lnTo>
                  <a:lnTo>
                    <a:pt x="0" y="1403"/>
                  </a:lnTo>
                  <a:lnTo>
                    <a:pt x="0" y="1282"/>
                  </a:lnTo>
                  <a:close/>
                  <a:moveTo>
                    <a:pt x="0" y="1711"/>
                  </a:moveTo>
                  <a:lnTo>
                    <a:pt x="3365" y="1711"/>
                  </a:lnTo>
                  <a:lnTo>
                    <a:pt x="3365" y="1832"/>
                  </a:lnTo>
                  <a:lnTo>
                    <a:pt x="0" y="1832"/>
                  </a:lnTo>
                  <a:lnTo>
                    <a:pt x="0" y="1711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090" y="1041"/>
              <a:ext cx="11" cy="2134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 noEditPoints="1"/>
            </p:cNvSpPr>
            <p:nvPr/>
          </p:nvSpPr>
          <p:spPr bwMode="auto">
            <a:xfrm>
              <a:off x="1065" y="1036"/>
              <a:ext cx="61" cy="2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" y="0"/>
                </a:cxn>
                <a:cxn ang="0">
                  <a:pos x="61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424"/>
                </a:cxn>
                <a:cxn ang="0">
                  <a:pos x="61" y="424"/>
                </a:cxn>
                <a:cxn ang="0">
                  <a:pos x="61" y="434"/>
                </a:cxn>
                <a:cxn ang="0">
                  <a:pos x="0" y="434"/>
                </a:cxn>
                <a:cxn ang="0">
                  <a:pos x="0" y="424"/>
                </a:cxn>
                <a:cxn ang="0">
                  <a:pos x="0" y="852"/>
                </a:cxn>
                <a:cxn ang="0">
                  <a:pos x="61" y="852"/>
                </a:cxn>
                <a:cxn ang="0">
                  <a:pos x="61" y="862"/>
                </a:cxn>
                <a:cxn ang="0">
                  <a:pos x="0" y="862"/>
                </a:cxn>
                <a:cxn ang="0">
                  <a:pos x="0" y="852"/>
                </a:cxn>
                <a:cxn ang="0">
                  <a:pos x="0" y="1281"/>
                </a:cxn>
                <a:cxn ang="0">
                  <a:pos x="61" y="1281"/>
                </a:cxn>
                <a:cxn ang="0">
                  <a:pos x="61" y="1291"/>
                </a:cxn>
                <a:cxn ang="0">
                  <a:pos x="0" y="1291"/>
                </a:cxn>
                <a:cxn ang="0">
                  <a:pos x="0" y="1281"/>
                </a:cxn>
                <a:cxn ang="0">
                  <a:pos x="0" y="1705"/>
                </a:cxn>
                <a:cxn ang="0">
                  <a:pos x="61" y="1705"/>
                </a:cxn>
                <a:cxn ang="0">
                  <a:pos x="61" y="1715"/>
                </a:cxn>
                <a:cxn ang="0">
                  <a:pos x="0" y="1715"/>
                </a:cxn>
                <a:cxn ang="0">
                  <a:pos x="0" y="1705"/>
                </a:cxn>
                <a:cxn ang="0">
                  <a:pos x="0" y="2134"/>
                </a:cxn>
                <a:cxn ang="0">
                  <a:pos x="61" y="2134"/>
                </a:cxn>
                <a:cxn ang="0">
                  <a:pos x="61" y="2144"/>
                </a:cxn>
                <a:cxn ang="0">
                  <a:pos x="0" y="2144"/>
                </a:cxn>
                <a:cxn ang="0">
                  <a:pos x="0" y="2134"/>
                </a:cxn>
              </a:cxnLst>
              <a:rect l="0" t="0" r="r" b="b"/>
              <a:pathLst>
                <a:path w="61" h="2144">
                  <a:moveTo>
                    <a:pt x="0" y="0"/>
                  </a:moveTo>
                  <a:lnTo>
                    <a:pt x="61" y="0"/>
                  </a:lnTo>
                  <a:lnTo>
                    <a:pt x="61" y="10"/>
                  </a:lnTo>
                  <a:lnTo>
                    <a:pt x="0" y="10"/>
                  </a:lnTo>
                  <a:lnTo>
                    <a:pt x="0" y="0"/>
                  </a:lnTo>
                  <a:close/>
                  <a:moveTo>
                    <a:pt x="0" y="424"/>
                  </a:moveTo>
                  <a:lnTo>
                    <a:pt x="61" y="424"/>
                  </a:lnTo>
                  <a:lnTo>
                    <a:pt x="61" y="434"/>
                  </a:lnTo>
                  <a:lnTo>
                    <a:pt x="0" y="434"/>
                  </a:lnTo>
                  <a:lnTo>
                    <a:pt x="0" y="424"/>
                  </a:lnTo>
                  <a:close/>
                  <a:moveTo>
                    <a:pt x="0" y="852"/>
                  </a:moveTo>
                  <a:lnTo>
                    <a:pt x="61" y="852"/>
                  </a:lnTo>
                  <a:lnTo>
                    <a:pt x="61" y="862"/>
                  </a:lnTo>
                  <a:lnTo>
                    <a:pt x="0" y="862"/>
                  </a:lnTo>
                  <a:lnTo>
                    <a:pt x="0" y="852"/>
                  </a:lnTo>
                  <a:close/>
                  <a:moveTo>
                    <a:pt x="0" y="1281"/>
                  </a:moveTo>
                  <a:lnTo>
                    <a:pt x="61" y="1281"/>
                  </a:lnTo>
                  <a:lnTo>
                    <a:pt x="61" y="1291"/>
                  </a:lnTo>
                  <a:lnTo>
                    <a:pt x="0" y="1291"/>
                  </a:lnTo>
                  <a:lnTo>
                    <a:pt x="0" y="1281"/>
                  </a:lnTo>
                  <a:close/>
                  <a:moveTo>
                    <a:pt x="0" y="1705"/>
                  </a:moveTo>
                  <a:lnTo>
                    <a:pt x="61" y="1705"/>
                  </a:lnTo>
                  <a:lnTo>
                    <a:pt x="61" y="1715"/>
                  </a:lnTo>
                  <a:lnTo>
                    <a:pt x="0" y="1715"/>
                  </a:lnTo>
                  <a:lnTo>
                    <a:pt x="0" y="1705"/>
                  </a:lnTo>
                  <a:close/>
                  <a:moveTo>
                    <a:pt x="0" y="2134"/>
                  </a:moveTo>
                  <a:lnTo>
                    <a:pt x="61" y="2134"/>
                  </a:lnTo>
                  <a:lnTo>
                    <a:pt x="61" y="2144"/>
                  </a:lnTo>
                  <a:lnTo>
                    <a:pt x="0" y="2144"/>
                  </a:lnTo>
                  <a:lnTo>
                    <a:pt x="0" y="2134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1095" y="1036"/>
              <a:ext cx="4036" cy="5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141" y="1056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13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136" y="148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1136" y="1909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7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1369" y="2337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156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243" y="2766"/>
              <a:ext cx="19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62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618" y="1177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1,537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118" y="1606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1,227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386" y="2035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1,393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3159" y="2459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1,251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118" y="2887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1,225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2447" y="1303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1821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2705" y="1727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2140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2569" y="2156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1971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2558" y="2580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1964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2659" y="3009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2084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352" y="1192"/>
              <a:ext cx="65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Occupation</a:t>
              </a:r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562" y="1560"/>
              <a:ext cx="4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Dialysis</a:t>
              </a:r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618" y="1705"/>
              <a:ext cx="38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patient</a:t>
              </a:r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336" y="1984"/>
              <a:ext cx="67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Transfusion</a:t>
              </a:r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518" y="2112"/>
              <a:ext cx="48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recipient</a:t>
              </a: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553" y="2468"/>
              <a:ext cx="4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</a:rPr>
                <a:t>Surgery</a:t>
              </a: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12" y="2897"/>
              <a:ext cx="4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Needle</a:t>
              </a:r>
            </a:p>
          </p:txBody>
        </p:sp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747" y="2897"/>
              <a:ext cx="25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stick</a:t>
              </a:r>
            </a:p>
          </p:txBody>
        </p:sp>
        <p:sp>
          <p:nvSpPr>
            <p:cNvPr id="1060" name="Rectangle 36"/>
            <p:cNvSpPr>
              <a:spLocks noChangeArrowheads="1"/>
            </p:cNvSpPr>
            <p:nvPr/>
          </p:nvSpPr>
          <p:spPr bwMode="auto">
            <a:xfrm>
              <a:off x="1065" y="3264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1812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2" name="Rectangle 38"/>
            <p:cNvSpPr>
              <a:spLocks noChangeArrowheads="1"/>
            </p:cNvSpPr>
            <p:nvPr/>
          </p:nvSpPr>
          <p:spPr bwMode="auto">
            <a:xfrm>
              <a:off x="2589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3396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4" name="Rectangle 40"/>
            <p:cNvSpPr>
              <a:spLocks noChangeArrowheads="1"/>
            </p:cNvSpPr>
            <p:nvPr/>
          </p:nvSpPr>
          <p:spPr bwMode="auto">
            <a:xfrm>
              <a:off x="4203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5" name="Rectangle 41"/>
            <p:cNvSpPr>
              <a:spLocks noChangeArrowheads="1"/>
            </p:cNvSpPr>
            <p:nvPr/>
          </p:nvSpPr>
          <p:spPr bwMode="auto">
            <a:xfrm>
              <a:off x="5010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6" name="Rectangle 42"/>
            <p:cNvSpPr>
              <a:spLocks noChangeArrowheads="1"/>
            </p:cNvSpPr>
            <p:nvPr/>
          </p:nvSpPr>
          <p:spPr bwMode="auto">
            <a:xfrm>
              <a:off x="4512" y="2030"/>
              <a:ext cx="66" cy="65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67" name="Rectangle 43"/>
            <p:cNvSpPr>
              <a:spLocks noChangeArrowheads="1"/>
            </p:cNvSpPr>
            <p:nvPr/>
          </p:nvSpPr>
          <p:spPr bwMode="auto">
            <a:xfrm>
              <a:off x="4608" y="1979"/>
              <a:ext cx="21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Yes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8" name="Rectangle 44"/>
            <p:cNvSpPr>
              <a:spLocks noChangeArrowheads="1"/>
            </p:cNvSpPr>
            <p:nvPr/>
          </p:nvSpPr>
          <p:spPr bwMode="auto">
            <a:xfrm>
              <a:off x="4512" y="2277"/>
              <a:ext cx="66" cy="65"/>
            </a:xfrm>
            <a:prstGeom prst="rect">
              <a:avLst/>
            </a:prstGeom>
            <a:solidFill>
              <a:srgbClr val="C0504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69" name="Rectangle 45"/>
            <p:cNvSpPr>
              <a:spLocks noChangeArrowheads="1"/>
            </p:cNvSpPr>
            <p:nvPr/>
          </p:nvSpPr>
          <p:spPr bwMode="auto">
            <a:xfrm>
              <a:off x="4608" y="2232"/>
              <a:ext cx="16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70" name="Rectangle 46"/>
            <p:cNvSpPr>
              <a:spLocks noChangeArrowheads="1"/>
            </p:cNvSpPr>
            <p:nvPr/>
          </p:nvSpPr>
          <p:spPr bwMode="auto">
            <a:xfrm>
              <a:off x="4512" y="2524"/>
              <a:ext cx="66" cy="66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71" name="Rectangle 47"/>
            <p:cNvSpPr>
              <a:spLocks noChangeArrowheads="1"/>
            </p:cNvSpPr>
            <p:nvPr/>
          </p:nvSpPr>
          <p:spPr bwMode="auto">
            <a:xfrm>
              <a:off x="4608" y="2479"/>
              <a:ext cx="4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Missing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72" name="Rectangle 48"/>
            <p:cNvSpPr>
              <a:spLocks noChangeArrowheads="1"/>
            </p:cNvSpPr>
            <p:nvPr/>
          </p:nvSpPr>
          <p:spPr bwMode="auto">
            <a:xfrm>
              <a:off x="5040" y="2479"/>
              <a:ext cx="44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§</a:t>
              </a:r>
              <a:endParaRPr kumimoji="0" lang="en-US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</p:grp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4545037" y="54687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7125</TotalTime>
  <Words>385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3.6a. Acute hepatitis B reports*,  by risk exposure† — United States, 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292</cp:revision>
  <dcterms:created xsi:type="dcterms:W3CDTF">2010-03-26T18:21:29Z</dcterms:created>
  <dcterms:modified xsi:type="dcterms:W3CDTF">2011-08-31T18:01:11Z</dcterms:modified>
</cp:coreProperties>
</file>