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2C5E"/>
    <a:srgbClr val="F2A596"/>
    <a:srgbClr val="5AA545"/>
    <a:srgbClr val="E8ED1F"/>
    <a:srgbClr val="18BA20"/>
    <a:srgbClr val="6AB69E"/>
    <a:srgbClr val="488DB8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9" autoAdjust="0"/>
  </p:normalViewPr>
  <p:slideViewPr>
    <p:cSldViewPr>
      <p:cViewPr varScale="1">
        <p:scale>
          <a:sx n="95" d="100"/>
          <a:sy n="95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468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454563245384101"/>
          <c:y val="4.6255506607928945E-2"/>
          <c:w val="0.86396509646822595"/>
          <c:h val="0.78752286645989034"/>
        </c:manualLayout>
      </c:layout>
      <c:lineChart>
        <c:grouping val="standard"/>
        <c:ser>
          <c:idx val="6"/>
          <c:order val="0"/>
          <c:tx>
            <c:strRef>
              <c:f>Sheet1!$B$1</c:f>
              <c:strCache>
                <c:ptCount val="1"/>
                <c:pt idx="0">
                  <c:v>American Indian/Alaskan Native</c:v>
                </c:pt>
              </c:strCache>
            </c:strRef>
          </c:tx>
          <c:spPr>
            <a:ln cap="flat">
              <a:solidFill>
                <a:schemeClr val="bg2"/>
              </a:solidFill>
              <a:prstDash val="solid"/>
            </a:ln>
          </c:spPr>
          <c:marker>
            <c:symbol val="circle"/>
            <c:size val="10"/>
            <c:spPr>
              <a:noFill/>
              <a:ln>
                <a:solidFill>
                  <a:schemeClr val="bg2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10.31</c:v>
                </c:pt>
                <c:pt idx="1">
                  <c:v>6.91</c:v>
                </c:pt>
                <c:pt idx="2">
                  <c:v>5.63</c:v>
                </c:pt>
                <c:pt idx="3">
                  <c:v>3.48</c:v>
                </c:pt>
                <c:pt idx="4">
                  <c:v>4.55</c:v>
                </c:pt>
                <c:pt idx="5">
                  <c:v>4.4300000000000024</c:v>
                </c:pt>
                <c:pt idx="6">
                  <c:v>4.1899999999999995</c:v>
                </c:pt>
                <c:pt idx="7">
                  <c:v>3.1</c:v>
                </c:pt>
                <c:pt idx="8">
                  <c:v>3.3899999999999997</c:v>
                </c:pt>
                <c:pt idx="9">
                  <c:v>3.46</c:v>
                </c:pt>
                <c:pt idx="10">
                  <c:v>2.69</c:v>
                </c:pt>
                <c:pt idx="11">
                  <c:v>2.68</c:v>
                </c:pt>
                <c:pt idx="12">
                  <c:v>4.25</c:v>
                </c:pt>
                <c:pt idx="13">
                  <c:v>2.16</c:v>
                </c:pt>
                <c:pt idx="14">
                  <c:v>1.1499999999999844</c:v>
                </c:pt>
                <c:pt idx="15">
                  <c:v>1.23</c:v>
                </c:pt>
                <c:pt idx="16">
                  <c:v>1.159999999999985</c:v>
                </c:pt>
                <c:pt idx="17">
                  <c:v>1.0900000000000001</c:v>
                </c:pt>
                <c:pt idx="18">
                  <c:v>1.36</c:v>
                </c:pt>
                <c:pt idx="19">
                  <c:v>0.83000000000000063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Asian/Pacific Islander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9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11.860000000000024</c:v>
                </c:pt>
                <c:pt idx="1">
                  <c:v>9.7200000000000006</c:v>
                </c:pt>
                <c:pt idx="2">
                  <c:v>10.8</c:v>
                </c:pt>
                <c:pt idx="3">
                  <c:v>8.129999999999999</c:v>
                </c:pt>
                <c:pt idx="4">
                  <c:v>9.2399999999999984</c:v>
                </c:pt>
                <c:pt idx="5">
                  <c:v>7.55</c:v>
                </c:pt>
                <c:pt idx="6">
                  <c:v>6.83</c:v>
                </c:pt>
                <c:pt idx="7">
                  <c:v>7.42</c:v>
                </c:pt>
                <c:pt idx="8">
                  <c:v>6.52</c:v>
                </c:pt>
                <c:pt idx="9">
                  <c:v>3.98</c:v>
                </c:pt>
                <c:pt idx="10">
                  <c:v>3.73</c:v>
                </c:pt>
                <c:pt idx="11">
                  <c:v>2.9</c:v>
                </c:pt>
                <c:pt idx="12">
                  <c:v>1.9800000000000153</c:v>
                </c:pt>
                <c:pt idx="13">
                  <c:v>1.6</c:v>
                </c:pt>
                <c:pt idx="14">
                  <c:v>1.31</c:v>
                </c:pt>
                <c:pt idx="15">
                  <c:v>1.24</c:v>
                </c:pt>
                <c:pt idx="16">
                  <c:v>1.22</c:v>
                </c:pt>
                <c:pt idx="17">
                  <c:v>0.93</c:v>
                </c:pt>
                <c:pt idx="18">
                  <c:v>0.72000000000000064</c:v>
                </c:pt>
                <c:pt idx="19">
                  <c:v>0.67000000000000903</c:v>
                </c:pt>
              </c:numCache>
            </c:numRef>
          </c:val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Black, non-Hispanic</c:v>
                </c:pt>
              </c:strCache>
            </c:strRef>
          </c:tx>
          <c:spPr>
            <a:ln>
              <a:solidFill>
                <a:srgbClr val="E4E044"/>
              </a:solidFill>
            </a:ln>
          </c:spPr>
          <c:marker>
            <c:symbol val="star"/>
            <c:size val="11"/>
            <c:spPr>
              <a:noFill/>
              <a:ln>
                <a:solidFill>
                  <a:srgbClr val="E4E044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14.49</c:v>
                </c:pt>
                <c:pt idx="1">
                  <c:v>12.81</c:v>
                </c:pt>
                <c:pt idx="2">
                  <c:v>11.96</c:v>
                </c:pt>
                <c:pt idx="3">
                  <c:v>9.5500000000000007</c:v>
                </c:pt>
                <c:pt idx="4">
                  <c:v>8.76</c:v>
                </c:pt>
                <c:pt idx="5">
                  <c:v>7.54</c:v>
                </c:pt>
                <c:pt idx="6">
                  <c:v>6.9300000000000024</c:v>
                </c:pt>
                <c:pt idx="7">
                  <c:v>6.76</c:v>
                </c:pt>
                <c:pt idx="8">
                  <c:v>5.6499999999999995</c:v>
                </c:pt>
                <c:pt idx="9">
                  <c:v>4.6199999999999966</c:v>
                </c:pt>
                <c:pt idx="10">
                  <c:v>4.51</c:v>
                </c:pt>
                <c:pt idx="11">
                  <c:v>4.17</c:v>
                </c:pt>
                <c:pt idx="12">
                  <c:v>3.77</c:v>
                </c:pt>
                <c:pt idx="13">
                  <c:v>3.4699999999999998</c:v>
                </c:pt>
                <c:pt idx="14">
                  <c:v>2.96</c:v>
                </c:pt>
                <c:pt idx="15">
                  <c:v>2.9699999999999998</c:v>
                </c:pt>
                <c:pt idx="16">
                  <c:v>2.3199999999999967</c:v>
                </c:pt>
                <c:pt idx="17">
                  <c:v>2.3299999999999987</c:v>
                </c:pt>
                <c:pt idx="18">
                  <c:v>2.1800000000000002</c:v>
                </c:pt>
                <c:pt idx="19">
                  <c:v>1.6800000000000139</c:v>
                </c:pt>
              </c:numCache>
            </c:numRef>
          </c:val>
        </c:ser>
        <c:ser>
          <c:idx val="2"/>
          <c:order val="3"/>
          <c:tx>
            <c:strRef>
              <c:f>Sheet1!$E$1</c:f>
              <c:strCache>
                <c:ptCount val="1"/>
                <c:pt idx="0">
                  <c:v>White, non-Hispanic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9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Sheet1!$E$2:$E$21</c:f>
              <c:numCache>
                <c:formatCode>General</c:formatCode>
                <c:ptCount val="20"/>
                <c:pt idx="0">
                  <c:v>4.7</c:v>
                </c:pt>
                <c:pt idx="1">
                  <c:v>3.7800000000000002</c:v>
                </c:pt>
                <c:pt idx="2">
                  <c:v>3.32</c:v>
                </c:pt>
                <c:pt idx="3">
                  <c:v>2.57</c:v>
                </c:pt>
                <c:pt idx="4">
                  <c:v>2.4099999999999997</c:v>
                </c:pt>
                <c:pt idx="5">
                  <c:v>2.15</c:v>
                </c:pt>
                <c:pt idx="6">
                  <c:v>2.0299999999999998</c:v>
                </c:pt>
                <c:pt idx="7">
                  <c:v>1.84</c:v>
                </c:pt>
                <c:pt idx="8">
                  <c:v>1.78</c:v>
                </c:pt>
                <c:pt idx="9">
                  <c:v>1.37</c:v>
                </c:pt>
                <c:pt idx="10">
                  <c:v>1.47</c:v>
                </c:pt>
                <c:pt idx="11">
                  <c:v>1.33</c:v>
                </c:pt>
                <c:pt idx="12">
                  <c:v>1.32</c:v>
                </c:pt>
                <c:pt idx="13">
                  <c:v>1.28</c:v>
                </c:pt>
                <c:pt idx="14">
                  <c:v>1.1900000000000139</c:v>
                </c:pt>
                <c:pt idx="15">
                  <c:v>1.08</c:v>
                </c:pt>
                <c:pt idx="16">
                  <c:v>1.03</c:v>
                </c:pt>
                <c:pt idx="17">
                  <c:v>1</c:v>
                </c:pt>
                <c:pt idx="18">
                  <c:v>0.91</c:v>
                </c:pt>
                <c:pt idx="19">
                  <c:v>0.7700000000000079</c:v>
                </c:pt>
              </c:numCache>
            </c:numRef>
          </c:val>
        </c:ser>
        <c:ser>
          <c:idx val="3"/>
          <c:order val="4"/>
          <c:tx>
            <c:strRef>
              <c:f>Sheet1!$F$1</c:f>
              <c:strCache>
                <c:ptCount val="1"/>
                <c:pt idx="0">
                  <c:v>Hispanic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9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</c:numCache>
            </c:numRef>
          </c:cat>
          <c:val>
            <c:numRef>
              <c:f>Sheet1!$F$2:$F$21</c:f>
              <c:numCache>
                <c:formatCode>General</c:formatCode>
                <c:ptCount val="20"/>
                <c:pt idx="0">
                  <c:v>6.46</c:v>
                </c:pt>
                <c:pt idx="1">
                  <c:v>4.92</c:v>
                </c:pt>
                <c:pt idx="2">
                  <c:v>5.1599999999999975</c:v>
                </c:pt>
                <c:pt idx="3">
                  <c:v>3.8</c:v>
                </c:pt>
                <c:pt idx="4">
                  <c:v>4.05</c:v>
                </c:pt>
                <c:pt idx="5">
                  <c:v>4.07</c:v>
                </c:pt>
                <c:pt idx="6">
                  <c:v>4.18</c:v>
                </c:pt>
                <c:pt idx="7">
                  <c:v>3.32</c:v>
                </c:pt>
                <c:pt idx="8">
                  <c:v>2.8899999999999997</c:v>
                </c:pt>
                <c:pt idx="9">
                  <c:v>2.27</c:v>
                </c:pt>
                <c:pt idx="10">
                  <c:v>1.9900000000000155</c:v>
                </c:pt>
                <c:pt idx="11">
                  <c:v>1.81</c:v>
                </c:pt>
                <c:pt idx="12">
                  <c:v>1.56</c:v>
                </c:pt>
                <c:pt idx="13">
                  <c:v>1.08</c:v>
                </c:pt>
                <c:pt idx="14">
                  <c:v>1</c:v>
                </c:pt>
                <c:pt idx="15">
                  <c:v>1.1499999999999844</c:v>
                </c:pt>
                <c:pt idx="16">
                  <c:v>1.159999999999985</c:v>
                </c:pt>
                <c:pt idx="17">
                  <c:v>0.98</c:v>
                </c:pt>
                <c:pt idx="18">
                  <c:v>0.82000000000000062</c:v>
                </c:pt>
                <c:pt idx="19">
                  <c:v>0.67000000000000903</c:v>
                </c:pt>
              </c:numCache>
            </c:numRef>
          </c:val>
        </c:ser>
        <c:marker val="1"/>
        <c:axId val="99707904"/>
        <c:axId val="103241984"/>
      </c:lineChart>
      <c:catAx>
        <c:axId val="997079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5216393906644031"/>
              <c:y val="0.94288182635497686"/>
            </c:manualLayout>
          </c:layout>
        </c:title>
        <c:numFmt formatCode="General" sourceLinked="1"/>
        <c:tickLblPos val="nextTo"/>
        <c:txPr>
          <a:bodyPr rot="-2700000" vert="horz"/>
          <a:lstStyle/>
          <a:p>
            <a:pPr>
              <a:defRPr sz="1600" baseline="0">
                <a:solidFill>
                  <a:schemeClr val="bg2"/>
                </a:solidFill>
              </a:defRPr>
            </a:pPr>
            <a:endParaRPr lang="en-US"/>
          </a:p>
        </c:txPr>
        <c:crossAx val="103241984"/>
        <c:crosses val="autoZero"/>
        <c:auto val="1"/>
        <c:lblAlgn val="ctr"/>
        <c:lblOffset val="100"/>
        <c:tickLblSkip val="2"/>
        <c:tickMarkSkip val="1"/>
      </c:catAx>
      <c:valAx>
        <c:axId val="10324198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>
                    <a:solidFill>
                      <a:schemeClr val="tx1"/>
                    </a:solidFill>
                    <a:latin typeface="+mn-lt"/>
                  </a:rPr>
                  <a:t>Reported c</a:t>
                </a: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ases/100,000 population                     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4.2140136894652869E-3"/>
              <c:y val="7.7492287854359521E-2"/>
            </c:manualLayout>
          </c:layout>
        </c:title>
        <c:numFmt formatCode="General" sourceLinked="1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9707904"/>
        <c:crosses val="autoZero"/>
        <c:crossBetween val="midCat"/>
      </c:valAx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55979494750656544"/>
          <c:y val="3.8052789947833961E-2"/>
          <c:w val="0.43741071428572165"/>
          <c:h val="0.50595410925195428"/>
        </c:manualLayout>
      </c:layout>
      <c:txPr>
        <a:bodyPr/>
        <a:lstStyle/>
        <a:p>
          <a:pPr>
            <a:defRPr sz="1400">
              <a:solidFill>
                <a:schemeClr val="bg2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From 1990 through 2009, rates for acute hepatitis B decreased for all race/ethnicity groups, except AI/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ANs.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During 1993–2003, AI/ANs experienced small spikes in rates that stabilized and closely matched rates of other racial/ethnic populations beginning in 2004. The incidence rate of acute hepatitis B was &lt;4.25 cases per 100,000 population for all race/ethnic populations from 2002 through 2009.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2009, the rate of acute hepatitis B was lowest for APIs and Hispanics (0.67 cases per 100,000 population for each group) and highest for non-Hispanic blacks (1.68 cases per 100,000 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population).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066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3.4. Incidence of acute hepatitis B, by race/ethnicity — United States, 1990–2009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838200" y="1676400"/>
          <a:ext cx="7315200" cy="41801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533400" y="6096000"/>
            <a:ext cx="7772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2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2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7123</TotalTime>
  <Words>132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3.4. Incidence of acute hepatitis B, by race/ethnicity — United States, 1990–2009</vt:lpstr>
    </vt:vector>
  </TitlesOfParts>
  <Company>ITSO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Paul Peterson</cp:lastModifiedBy>
  <cp:revision>290</cp:revision>
  <dcterms:created xsi:type="dcterms:W3CDTF">2010-03-26T18:21:29Z</dcterms:created>
  <dcterms:modified xsi:type="dcterms:W3CDTF">2011-08-31T18:00:33Z</dcterms:modified>
</cp:coreProperties>
</file>