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79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2C5E"/>
    <a:srgbClr val="F2A596"/>
    <a:srgbClr val="5AA545"/>
    <a:srgbClr val="E8ED1F"/>
    <a:srgbClr val="18BA20"/>
    <a:srgbClr val="6AB69E"/>
    <a:srgbClr val="488DB8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39" autoAdjust="0"/>
  </p:normalViewPr>
  <p:slideViewPr>
    <p:cSldViewPr>
      <p:cViewPr varScale="1">
        <p:scale>
          <a:sx n="95" d="100"/>
          <a:sy n="95" d="100"/>
        </p:scale>
        <p:origin x="-4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21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0454563245384083"/>
          <c:y val="4.6255506607928945E-2"/>
          <c:w val="0.86396509646822484"/>
          <c:h val="0.78752286645988945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5AA545"/>
              </a:solidFill>
            </a:ln>
          </c:spPr>
          <c:marker>
            <c:symbol val="diamond"/>
            <c:size val="9"/>
            <c:spPr>
              <a:solidFill>
                <a:srgbClr val="5AA545"/>
              </a:solidFill>
              <a:ln>
                <a:noFill/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9.83</c:v>
                </c:pt>
                <c:pt idx="1">
                  <c:v>8.3500000000000068</c:v>
                </c:pt>
                <c:pt idx="2">
                  <c:v>7.34</c:v>
                </c:pt>
                <c:pt idx="3">
                  <c:v>6.03</c:v>
                </c:pt>
                <c:pt idx="4">
                  <c:v>5.8199999999999985</c:v>
                </c:pt>
                <c:pt idx="5">
                  <c:v>5.03</c:v>
                </c:pt>
                <c:pt idx="6">
                  <c:v>4.8199999999999985</c:v>
                </c:pt>
                <c:pt idx="7">
                  <c:v>4.68</c:v>
                </c:pt>
                <c:pt idx="8">
                  <c:v>4.49</c:v>
                </c:pt>
                <c:pt idx="9">
                  <c:v>3.4</c:v>
                </c:pt>
                <c:pt idx="10">
                  <c:v>3.6</c:v>
                </c:pt>
                <c:pt idx="11">
                  <c:v>3.4899999999999998</c:v>
                </c:pt>
                <c:pt idx="12">
                  <c:v>3.4499999999999997</c:v>
                </c:pt>
                <c:pt idx="13">
                  <c:v>3.19</c:v>
                </c:pt>
                <c:pt idx="14">
                  <c:v>2.69</c:v>
                </c:pt>
                <c:pt idx="15">
                  <c:v>2.2999999999999998</c:v>
                </c:pt>
                <c:pt idx="16">
                  <c:v>2.0699999999999998</c:v>
                </c:pt>
                <c:pt idx="17">
                  <c:v>1.85</c:v>
                </c:pt>
                <c:pt idx="18">
                  <c:v>1.7</c:v>
                </c:pt>
                <c:pt idx="19">
                  <c:v>1.36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F2A596"/>
              </a:solidFill>
            </a:ln>
          </c:spPr>
          <c:marker>
            <c:symbol val="circle"/>
            <c:size val="9"/>
            <c:spPr>
              <a:solidFill>
                <a:srgbClr val="F2A596"/>
              </a:solidFill>
              <a:ln>
                <a:solidFill>
                  <a:srgbClr val="F2A596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6.34</c:v>
                </c:pt>
                <c:pt idx="1">
                  <c:v>5.51</c:v>
                </c:pt>
                <c:pt idx="2">
                  <c:v>5.01</c:v>
                </c:pt>
                <c:pt idx="3">
                  <c:v>3.9899999999999998</c:v>
                </c:pt>
                <c:pt idx="4">
                  <c:v>3.7800000000000002</c:v>
                </c:pt>
                <c:pt idx="5">
                  <c:v>3.19</c:v>
                </c:pt>
                <c:pt idx="6">
                  <c:v>3.01</c:v>
                </c:pt>
                <c:pt idx="7">
                  <c:v>2.9499999999999997</c:v>
                </c:pt>
                <c:pt idx="8">
                  <c:v>2.8099999999999987</c:v>
                </c:pt>
                <c:pt idx="9">
                  <c:v>2.2200000000000002</c:v>
                </c:pt>
                <c:pt idx="10">
                  <c:v>2.09</c:v>
                </c:pt>
                <c:pt idx="11">
                  <c:v>2</c:v>
                </c:pt>
                <c:pt idx="12">
                  <c:v>2.13</c:v>
                </c:pt>
                <c:pt idx="13">
                  <c:v>1.980000000000018</c:v>
                </c:pt>
                <c:pt idx="14">
                  <c:v>1.55</c:v>
                </c:pt>
                <c:pt idx="15">
                  <c:v>1.4</c:v>
                </c:pt>
                <c:pt idx="16">
                  <c:v>1.1299999999999812</c:v>
                </c:pt>
                <c:pt idx="17">
                  <c:v>1.1499999999999813</c:v>
                </c:pt>
                <c:pt idx="18">
                  <c:v>0.97000000000000064</c:v>
                </c:pt>
                <c:pt idx="19">
                  <c:v>0.84000000000000064</c:v>
                </c:pt>
              </c:numCache>
            </c:numRef>
          </c:val>
        </c:ser>
        <c:marker val="1"/>
        <c:axId val="98058240"/>
        <c:axId val="98419072"/>
      </c:lineChart>
      <c:catAx>
        <c:axId val="980582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4807893153981093"/>
              <c:y val="0.92858448358106949"/>
            </c:manualLayout>
          </c:layout>
        </c:title>
        <c:numFmt formatCode="General" sourceLinked="1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98419072"/>
        <c:crosses val="autoZero"/>
        <c:auto val="1"/>
        <c:lblAlgn val="ctr"/>
        <c:lblOffset val="100"/>
        <c:tickLblSkip val="2"/>
        <c:tickMarkSkip val="1"/>
      </c:catAx>
      <c:valAx>
        <c:axId val="98419072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cases/100,000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139654418197814E-3"/>
              <c:y val="6.9271316523903406E-2"/>
            </c:manualLayout>
          </c:layout>
        </c:title>
        <c:numFmt formatCode="General" sourceLinked="1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98058240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74799528965130346"/>
          <c:y val="0.13961532152231226"/>
          <c:w val="0.18889886811023748"/>
          <c:h val="0.32429995078740181"/>
        </c:manualLayout>
      </c:layout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8/31/2011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Incidence rates of acute hepatitis B decreased dramatically for both males and females from 1990 through 2009. Additionally, the gap in acute hepatitis B incidence rates between males and females narrowed over this period. </a:t>
            </a:r>
          </a:p>
          <a:p>
            <a:r>
              <a:rPr lang="en-US" sz="1200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2009, the rate for males was approximately 1.6 times higher than that for females (1.36 cases and 0.84 cases per 100, 000 population, respectively)</a:t>
            </a:r>
            <a:endParaRPr lang="en-US" baseline="0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3.3. Incidence of acute hepatitis B,</a:t>
            </a:r>
            <a:b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by sex — United States, 1990–2009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914400" y="1676400"/>
          <a:ext cx="7315200" cy="4180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0960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7123</TotalTime>
  <Words>90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3.3. Incidence of acute hepatitis B,  by sex — United States, 1990–2009</vt:lpstr>
    </vt:vector>
  </TitlesOfParts>
  <Company>ITSO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Paul Peterson</cp:lastModifiedBy>
  <cp:revision>289</cp:revision>
  <dcterms:created xsi:type="dcterms:W3CDTF">2010-03-26T18:21:29Z</dcterms:created>
  <dcterms:modified xsi:type="dcterms:W3CDTF">2011-08-31T18:00:17Z</dcterms:modified>
</cp:coreProperties>
</file>