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81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0A3"/>
    <a:srgbClr val="000000"/>
    <a:srgbClr val="9E5ECE"/>
    <a:srgbClr val="488DB8"/>
    <a:srgbClr val="022C5E"/>
    <a:srgbClr val="FFFF99"/>
    <a:srgbClr val="5AA545"/>
    <a:srgbClr val="06C6A6"/>
    <a:srgbClr val="6BE2EF"/>
    <a:srgbClr val="E4E04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91" autoAdjust="0"/>
    <p:restoredTop sz="86456" autoAdjust="0"/>
  </p:normalViewPr>
  <p:slideViewPr>
    <p:cSldViewPr>
      <p:cViewPr varScale="1">
        <p:scale>
          <a:sx n="80" d="100"/>
          <a:sy n="80" d="100"/>
        </p:scale>
        <p:origin x="-102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222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5"/>
  <c:chart>
    <c:plotArea>
      <c:layout>
        <c:manualLayout>
          <c:layoutTarget val="inner"/>
          <c:xMode val="edge"/>
          <c:yMode val="edge"/>
          <c:x val="0.10454563245384076"/>
          <c:y val="4.6255506607928945E-2"/>
          <c:w val="0.86396509646822406"/>
          <c:h val="0.787522866459889"/>
        </c:manualLayout>
      </c:layout>
      <c:lineChart>
        <c:grouping val="standard"/>
        <c:ser>
          <c:idx val="6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ln>
              <a:solidFill>
                <a:srgbClr val="5AA545"/>
              </a:solidFill>
            </a:ln>
          </c:spPr>
          <c:marker>
            <c:symbol val="diamond"/>
            <c:size val="9"/>
            <c:spPr>
              <a:solidFill>
                <a:srgbClr val="5AA545"/>
              </a:solidFill>
              <a:ln>
                <a:noFill/>
              </a:ln>
            </c:spPr>
          </c:marker>
          <c:val>
            <c:numRef>
              <c:f>Sheet1!$B$2:$B$21</c:f>
              <c:numCache>
                <c:formatCode>0.00</c:formatCode>
                <c:ptCount val="20"/>
                <c:pt idx="0">
                  <c:v>14</c:v>
                </c:pt>
                <c:pt idx="1">
                  <c:v>10.82</c:v>
                </c:pt>
                <c:pt idx="2">
                  <c:v>10.28</c:v>
                </c:pt>
                <c:pt idx="3">
                  <c:v>10.81</c:v>
                </c:pt>
                <c:pt idx="4">
                  <c:v>11.67</c:v>
                </c:pt>
                <c:pt idx="5">
                  <c:v>13.63</c:v>
                </c:pt>
                <c:pt idx="6">
                  <c:v>13.03</c:v>
                </c:pt>
                <c:pt idx="7">
                  <c:v>12.69</c:v>
                </c:pt>
                <c:pt idx="8">
                  <c:v>9.59</c:v>
                </c:pt>
                <c:pt idx="9">
                  <c:v>7.72</c:v>
                </c:pt>
                <c:pt idx="10">
                  <c:v>5.6</c:v>
                </c:pt>
                <c:pt idx="11">
                  <c:v>4.88</c:v>
                </c:pt>
                <c:pt idx="12">
                  <c:v>3.84</c:v>
                </c:pt>
                <c:pt idx="13">
                  <c:v>2.82</c:v>
                </c:pt>
                <c:pt idx="14">
                  <c:v>2.0699999999999998</c:v>
                </c:pt>
                <c:pt idx="15">
                  <c:v>1.7</c:v>
                </c:pt>
                <c:pt idx="16">
                  <c:v>1.32</c:v>
                </c:pt>
                <c:pt idx="17">
                  <c:v>1.0900000000000001</c:v>
                </c:pt>
                <c:pt idx="18">
                  <c:v>0.89</c:v>
                </c:pt>
                <c:pt idx="19">
                  <c:v>0.69000000000000061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FBB0A3"/>
              </a:solidFill>
            </a:ln>
          </c:spPr>
          <c:marker>
            <c:symbol val="circle"/>
            <c:size val="9"/>
            <c:spPr>
              <a:solidFill>
                <a:srgbClr val="FBB0A3"/>
              </a:solidFill>
              <a:ln w="0" cap="rnd">
                <a:solidFill>
                  <a:srgbClr val="FBB0A3"/>
                </a:solidFill>
              </a:ln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Sheet1!$C$2:$C$21</c:f>
              <c:numCache>
                <c:formatCode>0.00</c:formatCode>
                <c:ptCount val="20"/>
                <c:pt idx="0">
                  <c:v>10.63</c:v>
                </c:pt>
                <c:pt idx="1">
                  <c:v>7.88</c:v>
                </c:pt>
                <c:pt idx="2">
                  <c:v>7.83</c:v>
                </c:pt>
                <c:pt idx="3">
                  <c:v>8</c:v>
                </c:pt>
                <c:pt idx="4">
                  <c:v>8.91</c:v>
                </c:pt>
                <c:pt idx="5">
                  <c:v>10.370000000000006</c:v>
                </c:pt>
                <c:pt idx="6">
                  <c:v>9.02</c:v>
                </c:pt>
                <c:pt idx="7">
                  <c:v>8.01</c:v>
                </c:pt>
                <c:pt idx="8">
                  <c:v>6.05</c:v>
                </c:pt>
                <c:pt idx="9">
                  <c:v>4.7699999999999996</c:v>
                </c:pt>
                <c:pt idx="10">
                  <c:v>3.86</c:v>
                </c:pt>
                <c:pt idx="11">
                  <c:v>2.56</c:v>
                </c:pt>
                <c:pt idx="12">
                  <c:v>2.27</c:v>
                </c:pt>
                <c:pt idx="13">
                  <c:v>2.4299999999999997</c:v>
                </c:pt>
                <c:pt idx="14">
                  <c:v>1.8</c:v>
                </c:pt>
                <c:pt idx="15">
                  <c:v>1.31</c:v>
                </c:pt>
                <c:pt idx="16">
                  <c:v>1.06</c:v>
                </c:pt>
                <c:pt idx="17">
                  <c:v>0.88</c:v>
                </c:pt>
                <c:pt idx="18">
                  <c:v>0.81</c:v>
                </c:pt>
                <c:pt idx="19">
                  <c:v>0.59</c:v>
                </c:pt>
              </c:numCache>
            </c:numRef>
          </c:val>
        </c:ser>
        <c:marker val="1"/>
        <c:axId val="107047552"/>
        <c:axId val="117038464"/>
      </c:lineChart>
      <c:catAx>
        <c:axId val="1070475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 b="0">
                    <a:solidFill>
                      <a:schemeClr val="bg2"/>
                    </a:solidFill>
                  </a:defRPr>
                </a:pPr>
                <a:r>
                  <a:rPr lang="en-US" sz="1400" b="0" dirty="0">
                    <a:solidFill>
                      <a:schemeClr val="bg2"/>
                    </a:solidFill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6196786063506945"/>
              <c:y val="0.92794636432165556"/>
            </c:manualLayout>
          </c:layout>
        </c:title>
        <c:numFmt formatCode="General" sourceLinked="1"/>
        <c:tickLblPos val="nextTo"/>
        <c:txPr>
          <a:bodyPr rot="-2700000" vert="horz"/>
          <a:lstStyle/>
          <a:p>
            <a:pPr>
              <a:defRPr sz="1600">
                <a:solidFill>
                  <a:schemeClr val="bg2"/>
                </a:solidFill>
              </a:defRPr>
            </a:pPr>
            <a:endParaRPr lang="en-US"/>
          </a:p>
        </c:txPr>
        <c:crossAx val="117038464"/>
        <c:crosses val="autoZero"/>
        <c:auto val="1"/>
        <c:lblAlgn val="ctr"/>
        <c:lblOffset val="100"/>
        <c:tickLblSkip val="2"/>
        <c:tickMarkSkip val="1"/>
      </c:catAx>
      <c:valAx>
        <c:axId val="117038464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 dirty="0" smtClean="0"/>
                  <a:t>Reported cases/100,000 </a:t>
                </a:r>
                <a:r>
                  <a:rPr lang="en-US" sz="1400" b="0" dirty="0"/>
                  <a:t>p</a:t>
                </a:r>
                <a:r>
                  <a:rPr lang="en-US" sz="1400" b="0" dirty="0" smtClean="0"/>
                  <a:t>opulation                     </a:t>
                </a:r>
                <a:endParaRPr lang="en-US" sz="1400" b="0" dirty="0"/>
              </a:p>
            </c:rich>
          </c:tx>
          <c:layout>
            <c:manualLayout>
              <c:xMode val="edge"/>
              <c:yMode val="edge"/>
              <c:x val="4.8466716008720035E-3"/>
              <c:y val="0.13570725534308214"/>
            </c:manualLayout>
          </c:layout>
        </c:title>
        <c:numFmt formatCode="0" sourceLinked="0"/>
        <c:minorTickMark val="out"/>
        <c:tickLblPos val="nextTo"/>
        <c:txPr>
          <a:bodyPr rot="0" vert="horz"/>
          <a:lstStyle/>
          <a:p>
            <a:pPr>
              <a:defRPr sz="1600"/>
            </a:pPr>
            <a:endParaRPr lang="en-US"/>
          </a:p>
        </c:txPr>
        <c:crossAx val="10704755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3906671822272219"/>
          <c:y val="0.26461532152230971"/>
          <c:w val="0.17401785714285894"/>
          <c:h val="0.258558275918638"/>
        </c:manualLayout>
      </c:layout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8/31/2011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From 1990 through 2002, rates of acute hepatitis A were higher among males than females.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ratio of male to female rates increased from 1.3 in 1990 to 1.9 in 2001; however, from 2006 through 2009, overall rates declined more among males than among females.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2009, incidence rates among males (0.7 cases per 100,000 population) were similar to those among females (0.6 cases per 100,000 population).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peak in acute hepatitis A cases observed for both males and females in 1995 was the last of cyclical peaks that occurred in the United States before availability and use of hepatitis A </a:t>
            </a:r>
            <a:r>
              <a:rPr lang="en-US" sz="1200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vaccine.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381000" y="533400"/>
            <a:ext cx="8534400" cy="9906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800" b="1" dirty="0" smtClean="0">
                <a:ln w="11430"/>
                <a:latin typeface="+mn-lt"/>
                <a:cs typeface="Arial" charset="0"/>
              </a:rPr>
              <a:t>Figure 2.3.  Incidence of acute hepatitis A,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  by sex — United States, 1990–2009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838200" y="1600200"/>
          <a:ext cx="7467599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57200" y="6096000"/>
            <a:ext cx="8153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Notifiable Diseases Surveillance System (NNDSS)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6504</TotalTime>
  <Words>137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2.3.  Incidence of acute hepatitis A,   by sex — United States, 1990–2009</vt:lpstr>
    </vt:vector>
  </TitlesOfParts>
  <Company>ITSO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Paul Peterson</cp:lastModifiedBy>
  <cp:revision>465</cp:revision>
  <dcterms:created xsi:type="dcterms:W3CDTF">2010-03-26T18:21:29Z</dcterms:created>
  <dcterms:modified xsi:type="dcterms:W3CDTF">2011-08-31T17:56:16Z</dcterms:modified>
</cp:coreProperties>
</file>