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B0A3"/>
    <a:srgbClr val="000000"/>
    <a:srgbClr val="9E5ECE"/>
    <a:srgbClr val="488DB8"/>
    <a:srgbClr val="022C5E"/>
    <a:srgbClr val="FFFF99"/>
    <a:srgbClr val="5AA545"/>
    <a:srgbClr val="06C6A6"/>
    <a:srgbClr val="6BE2EF"/>
    <a:srgbClr val="E4E0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2" autoAdjust="0"/>
    <p:restoredTop sz="94051" autoAdjust="0"/>
  </p:normalViewPr>
  <p:slideViewPr>
    <p:cSldViewPr>
      <p:cViewPr varScale="1">
        <p:scale>
          <a:sx n="95" d="100"/>
          <a:sy n="95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6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plotArea>
      <c:layout>
        <c:manualLayout>
          <c:layoutTarget val="inner"/>
          <c:xMode val="edge"/>
          <c:yMode val="edge"/>
          <c:x val="0.15169760029996254"/>
          <c:y val="4.6255506607928945E-2"/>
          <c:w val="0.81625082020997464"/>
          <c:h val="0.78752286645988911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val>
            <c:numRef>
              <c:f>Sheet1!$B$2:$B$21</c:f>
              <c:numCache>
                <c:formatCode>#,##0</c:formatCode>
                <c:ptCount val="20"/>
                <c:pt idx="0">
                  <c:v>31522</c:v>
                </c:pt>
                <c:pt idx="1">
                  <c:v>24219</c:v>
                </c:pt>
                <c:pt idx="2">
                  <c:v>23112</c:v>
                </c:pt>
                <c:pt idx="3">
                  <c:v>24238</c:v>
                </c:pt>
                <c:pt idx="4">
                  <c:v>26796</c:v>
                </c:pt>
                <c:pt idx="5">
                  <c:v>31582</c:v>
                </c:pt>
                <c:pt idx="6">
                  <c:v>31032</c:v>
                </c:pt>
                <c:pt idx="7">
                  <c:v>30021</c:v>
                </c:pt>
                <c:pt idx="8">
                  <c:v>23299</c:v>
                </c:pt>
                <c:pt idx="9">
                  <c:v>17047</c:v>
                </c:pt>
                <c:pt idx="10">
                  <c:v>13397</c:v>
                </c:pt>
                <c:pt idx="11">
                  <c:v>10616</c:v>
                </c:pt>
                <c:pt idx="12">
                  <c:v>8795</c:v>
                </c:pt>
                <c:pt idx="13">
                  <c:v>7653</c:v>
                </c:pt>
                <c:pt idx="14">
                  <c:v>5683</c:v>
                </c:pt>
                <c:pt idx="15">
                  <c:v>4488</c:v>
                </c:pt>
                <c:pt idx="16">
                  <c:v>3579</c:v>
                </c:pt>
                <c:pt idx="17">
                  <c:v>2979</c:v>
                </c:pt>
                <c:pt idx="18">
                  <c:v>2585</c:v>
                </c:pt>
                <c:pt idx="19">
                  <c:v>1987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Adjusted Acute Cases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9"/>
            <c:spPr>
              <a:solidFill>
                <a:schemeClr val="accent4"/>
              </a:solidFill>
              <a:ln w="0" cap="rnd"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#,##0</c:formatCode>
                <c:ptCount val="20"/>
                <c:pt idx="0">
                  <c:v>135000</c:v>
                </c:pt>
                <c:pt idx="1">
                  <c:v>104000</c:v>
                </c:pt>
                <c:pt idx="2">
                  <c:v>99000</c:v>
                </c:pt>
                <c:pt idx="3">
                  <c:v>104000</c:v>
                </c:pt>
                <c:pt idx="4">
                  <c:v>115000</c:v>
                </c:pt>
                <c:pt idx="5">
                  <c:v>135000</c:v>
                </c:pt>
                <c:pt idx="6">
                  <c:v>133000</c:v>
                </c:pt>
                <c:pt idx="7">
                  <c:v>128000</c:v>
                </c:pt>
                <c:pt idx="8">
                  <c:v>99000</c:v>
                </c:pt>
                <c:pt idx="9">
                  <c:v>73000</c:v>
                </c:pt>
                <c:pt idx="10">
                  <c:v>57000</c:v>
                </c:pt>
                <c:pt idx="11">
                  <c:v>45000</c:v>
                </c:pt>
                <c:pt idx="12">
                  <c:v>38000</c:v>
                </c:pt>
                <c:pt idx="13">
                  <c:v>33000</c:v>
                </c:pt>
                <c:pt idx="14">
                  <c:v>24000</c:v>
                </c:pt>
                <c:pt idx="15">
                  <c:v>19000</c:v>
                </c:pt>
                <c:pt idx="16">
                  <c:v>15000</c:v>
                </c:pt>
                <c:pt idx="17">
                  <c:v>13000</c:v>
                </c:pt>
                <c:pt idx="18">
                  <c:v>11000</c:v>
                </c:pt>
                <c:pt idx="19">
                  <c:v>9000</c:v>
                </c:pt>
              </c:numCache>
            </c:numRef>
          </c:val>
        </c:ser>
        <c:marker val="1"/>
        <c:axId val="77789824"/>
        <c:axId val="49312896"/>
      </c:lineChart>
      <c:catAx>
        <c:axId val="777898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>
                    <a:solidFill>
                      <a:schemeClr val="bg2"/>
                    </a:solidFill>
                  </a:defRPr>
                </a:pPr>
                <a:r>
                  <a:rPr lang="en-US" sz="1400" b="0" dirty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991728952501855"/>
              <c:y val="0.93669384884770979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>
                <a:solidFill>
                  <a:schemeClr val="bg2"/>
                </a:solidFill>
              </a:defRPr>
            </a:pPr>
            <a:endParaRPr lang="en-US"/>
          </a:p>
        </c:txPr>
        <c:crossAx val="49312896"/>
        <c:crosses val="autoZero"/>
        <c:auto val="1"/>
        <c:lblAlgn val="ctr"/>
        <c:lblOffset val="100"/>
        <c:tickLblSkip val="2"/>
        <c:tickMarkSkip val="1"/>
      </c:catAx>
      <c:valAx>
        <c:axId val="4931289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 dirty="0" smtClean="0"/>
                  <a:t>Number</a:t>
                </a:r>
                <a:r>
                  <a:rPr lang="en-US" sz="1400" b="0" baseline="0" dirty="0" smtClean="0"/>
                  <a:t> of</a:t>
                </a:r>
                <a:r>
                  <a:rPr lang="en-US" sz="1400" b="0" dirty="0" smtClean="0"/>
                  <a:t> cases</a:t>
                </a:r>
                <a:endParaRPr lang="en-US" sz="1400" b="0" dirty="0"/>
              </a:p>
            </c:rich>
          </c:tx>
          <c:layout>
            <c:manualLayout>
              <c:xMode val="edge"/>
              <c:yMode val="edge"/>
              <c:x val="0"/>
              <c:y val="0.2229756763908794"/>
            </c:manualLayout>
          </c:layout>
        </c:title>
        <c:numFmt formatCode="#,##0" sourceLinked="0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777898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495417683002298"/>
          <c:y val="0.20272330268129496"/>
          <c:w val="0.31241071428571793"/>
          <c:h val="0.25855827591863806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number of reported acute hepatitis A cases decreased 93.7%, from 31,522 in 1990 to 1,987 in 2009.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When adjusted for underreporting, the number of acute hepatitis A cases declined 93.3%, from 135,000 in 1990 to 9,000 in 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2009.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610600" cy="1295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2.1. Reported and adjusted* number of 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acute hepatitis A cases — United States, 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81502" y="1839686"/>
          <a:ext cx="7524297" cy="4103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943600"/>
            <a:ext cx="609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*Adjusted for underreporting.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/>
            </a:r>
            <a:br>
              <a:rPr lang="en-US" sz="1000" b="0" dirty="0" smtClean="0">
                <a:solidFill>
                  <a:schemeClr val="bg2"/>
                </a:solidFill>
                <a:cs typeface="Arial" charset="0"/>
              </a:rPr>
            </a:b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6514</TotalTime>
  <Words>62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2.1. Reported and adjusted* number of   acute hepatitis A cases — United States, 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463</cp:revision>
  <dcterms:created xsi:type="dcterms:W3CDTF">2010-03-26T18:21:29Z</dcterms:created>
  <dcterms:modified xsi:type="dcterms:W3CDTF">2011-08-31T18:06:56Z</dcterms:modified>
</cp:coreProperties>
</file>