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notesSlides/notesSlide3.xml" ContentType="application/vnd.openxmlformats-officedocument.presentationml.notesSlide+xml"/>
  <Override PartName="/ppt/charts/chart2.xml" ContentType="application/vnd.openxmlformats-officedocument.drawingml.chart+xml"/>
  <Override PartName="/ppt/notesSlides/notesSlide4.xml" ContentType="application/vnd.openxmlformats-officedocument.presentationml.notesSlide+xml"/>
  <Override PartName="/ppt/charts/chart3.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4.xml" ContentType="application/vnd.openxmlformats-officedocument.drawingml.chart+xml"/>
  <Override PartName="/ppt/notesSlides/notesSlide7.xml" ContentType="application/vnd.openxmlformats-officedocument.presentationml.notesSlide+xml"/>
  <Override PartName="/ppt/charts/chart5.xml" ContentType="application/vnd.openxmlformats-officedocument.drawingml.chart+xml"/>
  <Override PartName="/ppt/notesSlides/notesSlide8.xml" ContentType="application/vnd.openxmlformats-officedocument.presentationml.notesSlide+xml"/>
  <Override PartName="/ppt/charts/chart6.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7.xml" ContentType="application/vnd.openxmlformats-officedocument.drawingml.chart+xml"/>
  <Override PartName="/ppt/notesSlides/notesSlide11.xml" ContentType="application/vnd.openxmlformats-officedocument.presentationml.notesSlide+xml"/>
  <Override PartName="/ppt/charts/chart8.xml" ContentType="application/vnd.openxmlformats-officedocument.drawingml.chart+xml"/>
  <Override PartName="/ppt/notesSlides/notesSlide12.xml" ContentType="application/vnd.openxmlformats-officedocument.presentationml.notesSlide+xml"/>
  <Override PartName="/ppt/charts/chart9.xml" ContentType="application/vnd.openxmlformats-officedocument.drawingml.chart+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10.xml" ContentType="application/vnd.openxmlformats-officedocument.drawingml.chart+xml"/>
  <Override PartName="/ppt/notesSlides/notesSlide15.xml" ContentType="application/vnd.openxmlformats-officedocument.presentationml.notesSlide+xml"/>
  <Override PartName="/ppt/charts/chart11.xml" ContentType="application/vnd.openxmlformats-officedocument.drawingml.chart+xml"/>
  <Override PartName="/ppt/notesSlides/notesSlide16.xml" ContentType="application/vnd.openxmlformats-officedocument.presentationml.notesSlide+xml"/>
  <Override PartName="/ppt/charts/chart12.xml" ContentType="application/vnd.openxmlformats-officedocument.drawingml.chart+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13.xml" ContentType="application/vnd.openxmlformats-officedocument.drawingml.chart+xml"/>
  <Override PartName="/ppt/notesSlides/notesSlide19.xml" ContentType="application/vnd.openxmlformats-officedocument.presentationml.notesSlide+xml"/>
  <Override PartName="/ppt/charts/chart14.xml" ContentType="application/vnd.openxmlformats-officedocument.drawingml.chart+xml"/>
  <Override PartName="/ppt/notesSlides/notesSlide20.xml" ContentType="application/vnd.openxmlformats-officedocument.presentationml.notesSlide+xml"/>
  <Override PartName="/ppt/charts/chart15.xml" ContentType="application/vnd.openxmlformats-officedocument.drawingml.chart+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16.xml" ContentType="application/vnd.openxmlformats-officedocument.drawingml.chart+xml"/>
  <Override PartName="/ppt/notesSlides/notesSlide23.xml" ContentType="application/vnd.openxmlformats-officedocument.presentationml.notesSlide+xml"/>
  <Override PartName="/ppt/charts/chart17.xml" ContentType="application/vnd.openxmlformats-officedocument.drawingml.chart+xml"/>
  <Override PartName="/ppt/notesSlides/notesSlide24.xml" ContentType="application/vnd.openxmlformats-officedocument.presentationml.notesSlide+xml"/>
  <Override PartName="/ppt/charts/chart18.xml" ContentType="application/vnd.openxmlformats-officedocument.drawingml.chart+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19.xml" ContentType="application/vnd.openxmlformats-officedocument.drawingml.chart+xml"/>
  <Override PartName="/ppt/notesSlides/notesSlide27.xml" ContentType="application/vnd.openxmlformats-officedocument.presentationml.notesSlide+xml"/>
  <Override PartName="/ppt/charts/chart20.xml" ContentType="application/vnd.openxmlformats-officedocument.drawingml.chart+xml"/>
  <Override PartName="/ppt/notesSlides/notesSlide28.xml" ContentType="application/vnd.openxmlformats-officedocument.presentationml.notesSlide+xml"/>
  <Override PartName="/ppt/charts/chart21.xml" ContentType="application/vnd.openxmlformats-officedocument.drawingml.chart+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22.xml" ContentType="application/vnd.openxmlformats-officedocument.drawingml.chart+xml"/>
  <Override PartName="/ppt/notesSlides/notesSlide31.xml" ContentType="application/vnd.openxmlformats-officedocument.presentationml.notesSlide+xml"/>
  <Override PartName="/ppt/charts/chart23.xml" ContentType="application/vnd.openxmlformats-officedocument.drawingml.chart+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24.xml" ContentType="application/vnd.openxmlformats-officedocument.drawingml.chart+xml"/>
  <Override PartName="/ppt/notesSlides/notesSlide34.xml" ContentType="application/vnd.openxmlformats-officedocument.presentationml.notesSlide+xml"/>
  <Override PartName="/ppt/charts/chart25.xml" ContentType="application/vnd.openxmlformats-officedocument.drawingml.chart+xml"/>
  <Override PartName="/ppt/notesSlides/notesSlide35.xml" ContentType="application/vnd.openxmlformats-officedocument.presentationml.notesSlide+xml"/>
  <Override PartName="/ppt/charts/chart26.xml" ContentType="application/vnd.openxmlformats-officedocument.drawingml.chart+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27.xml" ContentType="application/vnd.openxmlformats-officedocument.drawingml.chart+xml"/>
  <Override PartName="/ppt/notesSlides/notesSlide38.xml" ContentType="application/vnd.openxmlformats-officedocument.presentationml.notesSlide+xml"/>
  <Override PartName="/ppt/charts/chart28.xml" ContentType="application/vnd.openxmlformats-officedocument.drawingml.chart+xml"/>
  <Override PartName="/ppt/notesSlides/notesSlide39.xml" ContentType="application/vnd.openxmlformats-officedocument.presentationml.notesSlide+xml"/>
  <Override PartName="/ppt/charts/chart29.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30.xml" ContentType="application/vnd.openxmlformats-officedocument.drawingml.chart+xml"/>
  <Override PartName="/ppt/notesSlides/notesSlide42.xml" ContentType="application/vnd.openxmlformats-officedocument.presentationml.notesSlide+xml"/>
  <Override PartName="/ppt/charts/chart31.xml" ContentType="application/vnd.openxmlformats-officedocument.drawingml.chart+xml"/>
  <Override PartName="/ppt/notesSlides/notesSlide43.xml" ContentType="application/vnd.openxmlformats-officedocument.presentationml.notesSlide+xml"/>
  <Override PartName="/ppt/charts/chart32.xml" ContentType="application/vnd.openxmlformats-officedocument.drawingml.chart+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33.xml" ContentType="application/vnd.openxmlformats-officedocument.drawingml.chart+xml"/>
  <Override PartName="/ppt/notesSlides/notesSlide46.xml" ContentType="application/vnd.openxmlformats-officedocument.presentationml.notesSlide+xml"/>
  <Override PartName="/ppt/charts/chart34.xml" ContentType="application/vnd.openxmlformats-officedocument.drawingml.chart+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35.xml" ContentType="application/vnd.openxmlformats-officedocument.drawingml.chart+xml"/>
  <Override PartName="/ppt/notesSlides/notesSlide49.xml" ContentType="application/vnd.openxmlformats-officedocument.presentationml.notesSlide+xml"/>
  <Override PartName="/ppt/charts/chart36.xml" ContentType="application/vnd.openxmlformats-officedocument.drawingml.chart+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charts/chart37.xml" ContentType="application/vnd.openxmlformats-officedocument.drawingml.chart+xml"/>
  <Override PartName="/ppt/notesSlides/notesSlide52.xml" ContentType="application/vnd.openxmlformats-officedocument.presentationml.notesSlide+xml"/>
  <Override PartName="/ppt/charts/chart38.xml" ContentType="application/vnd.openxmlformats-officedocument.drawingml.chart+xml"/>
  <Override PartName="/ppt/notesSlides/notesSlide53.xml" ContentType="application/vnd.openxmlformats-officedocument.presentationml.notesSlide+xml"/>
  <Override PartName="/ppt/charts/chart39.xml" ContentType="application/vnd.openxmlformats-officedocument.drawingml.chart+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40.xml" ContentType="application/vnd.openxmlformats-officedocument.drawingml.chart+xml"/>
  <Override PartName="/ppt/notesSlides/notesSlide56.xml" ContentType="application/vnd.openxmlformats-officedocument.presentationml.notesSlide+xml"/>
  <Override PartName="/ppt/charts/chart41.xml" ContentType="application/vnd.openxmlformats-officedocument.drawingml.chart+xml"/>
  <Override PartName="/ppt/notesSlides/notesSlide57.xml" ContentType="application/vnd.openxmlformats-officedocument.presentationml.notesSlide+xml"/>
  <Override PartName="/ppt/charts/chart42.xml" ContentType="application/vnd.openxmlformats-officedocument.drawingml.chart+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43.xml" ContentType="application/vnd.openxmlformats-officedocument.drawingml.chart+xml"/>
  <Override PartName="/ppt/notesSlides/notesSlide60.xml" ContentType="application/vnd.openxmlformats-officedocument.presentationml.notesSlide+xml"/>
  <Override PartName="/ppt/charts/chart44.xml" ContentType="application/vnd.openxmlformats-officedocument.drawingml.chart+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charts/chart45.xml" ContentType="application/vnd.openxmlformats-officedocument.drawingml.chart+xml"/>
  <Override PartName="/ppt/notesSlides/notesSlide64.xml" ContentType="application/vnd.openxmlformats-officedocument.presentationml.notesSlide+xml"/>
  <Override PartName="/ppt/charts/chart46.xml" ContentType="application/vnd.openxmlformats-officedocument.drawingml.chart+xml"/>
  <Override PartName="/ppt/notesSlides/notesSlide65.xml" ContentType="application/vnd.openxmlformats-officedocument.presentationml.notesSlide+xml"/>
  <Override PartName="/ppt/charts/chart47.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48.xml" ContentType="application/vnd.openxmlformats-officedocument.drawingml.chart+xml"/>
  <Override PartName="/ppt/notesSlides/notesSlide68.xml" ContentType="application/vnd.openxmlformats-officedocument.presentationml.notesSlide+xml"/>
  <Override PartName="/ppt/charts/chart49.xml" ContentType="application/vnd.openxmlformats-officedocument.drawingml.chart+xml"/>
  <Override PartName="/ppt/notesSlides/notesSlide69.xml" ContentType="application/vnd.openxmlformats-officedocument.presentationml.notesSlide+xml"/>
  <Override PartName="/ppt/charts/chart50.xml" ContentType="application/vnd.openxmlformats-officedocument.drawingml.chart+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51.xml" ContentType="application/vnd.openxmlformats-officedocument.drawingml.chart+xml"/>
  <Override PartName="/ppt/notesSlides/notesSlide72.xml" ContentType="application/vnd.openxmlformats-officedocument.presentationml.notesSlide+xml"/>
  <Override PartName="/ppt/charts/chart52.xml" ContentType="application/vnd.openxmlformats-officedocument.drawingml.chart+xml"/>
  <Override PartName="/ppt/notesSlides/notesSlide73.xml" ContentType="application/vnd.openxmlformats-officedocument.presentationml.notesSlide+xml"/>
  <Override PartName="/ppt/charts/chart53.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54.xml" ContentType="application/vnd.openxmlformats-officedocument.drawingml.chart+xml"/>
  <Override PartName="/ppt/notesSlides/notesSlide76.xml" ContentType="application/vnd.openxmlformats-officedocument.presentationml.notesSlide+xml"/>
  <Override PartName="/ppt/charts/chart55.xml" ContentType="application/vnd.openxmlformats-officedocument.drawingml.chart+xml"/>
  <Override PartName="/ppt/notesSlides/notesSlide77.xml" ContentType="application/vnd.openxmlformats-officedocument.presentationml.notesSlide+xml"/>
  <Override PartName="/ppt/charts/chart56.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charts/chart57.xml" ContentType="application/vnd.openxmlformats-officedocument.drawingml.chart+xml"/>
  <Override PartName="/ppt/notesSlides/notesSlide80.xml" ContentType="application/vnd.openxmlformats-officedocument.presentationml.notesSlide+xml"/>
  <Override PartName="/ppt/charts/chart58.xml" ContentType="application/vnd.openxmlformats-officedocument.drawingml.chart+xml"/>
  <Override PartName="/ppt/notesSlides/notesSlide81.xml" ContentType="application/vnd.openxmlformats-officedocument.presentationml.notesSlide+xml"/>
  <Override PartName="/ppt/charts/chart59.xml" ContentType="application/vnd.openxmlformats-officedocument.drawingml.chart+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60.xml" ContentType="application/vnd.openxmlformats-officedocument.drawingml.chart+xml"/>
  <Override PartName="/ppt/notesSlides/notesSlide84.xml" ContentType="application/vnd.openxmlformats-officedocument.presentationml.notesSlide+xml"/>
  <Override PartName="/ppt/charts/chart61.xml" ContentType="application/vnd.openxmlformats-officedocument.drawingml.chart+xml"/>
  <Override PartName="/ppt/notesSlides/notesSlide85.xml" ContentType="application/vnd.openxmlformats-officedocument.presentationml.notesSlide+xml"/>
  <Override PartName="/ppt/charts/chart62.xml" ContentType="application/vnd.openxmlformats-officedocument.drawingml.chart+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63.xml" ContentType="application/vnd.openxmlformats-officedocument.drawingml.chart+xml"/>
  <Override PartName="/ppt/notesSlides/notesSlide88.xml" ContentType="application/vnd.openxmlformats-officedocument.presentationml.notesSlide+xml"/>
  <Override PartName="/ppt/charts/chart64.xml" ContentType="application/vnd.openxmlformats-officedocument.drawingml.chart+xml"/>
  <Override PartName="/ppt/notesSlides/notesSlide89.xml" ContentType="application/vnd.openxmlformats-officedocument.presentationml.notesSlide+xml"/>
  <Override PartName="/ppt/charts/chart65.xml" ContentType="application/vnd.openxmlformats-officedocument.drawingml.chart+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charts/chart66.xml" ContentType="application/vnd.openxmlformats-officedocument.drawingml.chart+xml"/>
  <Override PartName="/ppt/notesSlides/notesSlide92.xml" ContentType="application/vnd.openxmlformats-officedocument.presentationml.notesSlide+xml"/>
  <Override PartName="/ppt/charts/chart67.xml" ContentType="application/vnd.openxmlformats-officedocument.drawingml.chart+xml"/>
  <Override PartName="/ppt/notesSlides/notesSlide93.xml" ContentType="application/vnd.openxmlformats-officedocument.presentationml.notesSlide+xml"/>
  <Override PartName="/ppt/charts/chart68.xml" ContentType="application/vnd.openxmlformats-officedocument.drawingml.chart+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charts/chart69.xml" ContentType="application/vnd.openxmlformats-officedocument.drawingml.chart+xml"/>
  <Override PartName="/ppt/notesSlides/notesSlide96.xml" ContentType="application/vnd.openxmlformats-officedocument.presentationml.notesSlide+xml"/>
  <Override PartName="/ppt/charts/chart70.xml" ContentType="application/vnd.openxmlformats-officedocument.drawingml.chart+xml"/>
  <Override PartName="/ppt/notesSlides/notesSlide97.xml" ContentType="application/vnd.openxmlformats-officedocument.presentationml.notesSlide+xml"/>
  <Override PartName="/ppt/charts/chart71.xml" ContentType="application/vnd.openxmlformats-officedocument.drawingml.chart+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charts/chart72.xml" ContentType="application/vnd.openxmlformats-officedocument.drawingml.chart+xml"/>
  <Override PartName="/ppt/notesSlides/notesSlide100.xml" ContentType="application/vnd.openxmlformats-officedocument.presentationml.notesSlide+xml"/>
  <Override PartName="/ppt/charts/chart73.xml" ContentType="application/vnd.openxmlformats-officedocument.drawingml.chart+xml"/>
  <Override PartName="/ppt/notesSlides/notesSlide101.xml" ContentType="application/vnd.openxmlformats-officedocument.presentationml.notesSlide+xml"/>
  <Override PartName="/ppt/charts/chart74.xml" ContentType="application/vnd.openxmlformats-officedocument.drawingml.chart+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charts/chart75.xml" ContentType="application/vnd.openxmlformats-officedocument.drawingml.chart+xml"/>
  <Override PartName="/ppt/notesSlides/notesSlide104.xml" ContentType="application/vnd.openxmlformats-officedocument.presentationml.notesSlide+xml"/>
  <Override PartName="/ppt/charts/chart76.xml" ContentType="application/vnd.openxmlformats-officedocument.drawingml.chart+xml"/>
  <Override PartName="/ppt/notesSlides/notesSlide105.xml" ContentType="application/vnd.openxmlformats-officedocument.presentationml.notesSlide+xml"/>
  <Override PartName="/ppt/charts/chart77.xml" ContentType="application/vnd.openxmlformats-officedocument.drawingml.chart+xml"/>
  <Override PartName="/ppt/notesSlides/notesSlide106.xml" ContentType="application/vnd.openxmlformats-officedocument.presentationml.notesSlide+xml"/>
  <Override PartName="/ppt/charts/chart78.xml" ContentType="application/vnd.openxmlformats-officedocument.drawingml.chart+xml"/>
  <Override PartName="/ppt/notesSlides/notesSlide107.xml" ContentType="application/vnd.openxmlformats-officedocument.presentationml.notesSlide+xml"/>
  <Override PartName="/ppt/charts/chart79.xml" ContentType="application/vnd.openxmlformats-officedocument.drawingml.chart+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charts/chart80.xml" ContentType="application/vnd.openxmlformats-officedocument.drawingml.chart+xml"/>
  <Override PartName="/ppt/notesSlides/notesSlide110.xml" ContentType="application/vnd.openxmlformats-officedocument.presentationml.notesSlide+xml"/>
  <Override PartName="/ppt/charts/chart81.xml" ContentType="application/vnd.openxmlformats-officedocument.drawingml.chart+xml"/>
  <Override PartName="/ppt/notesSlides/notesSlide111.xml" ContentType="application/vnd.openxmlformats-officedocument.presentationml.notesSlide+xml"/>
  <Override PartName="/ppt/charts/chart82.xml" ContentType="application/vnd.openxmlformats-officedocument.drawingml.chart+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charts/chart83.xml" ContentType="application/vnd.openxmlformats-officedocument.drawingml.chart+xml"/>
  <Override PartName="/ppt/notesSlides/notesSlide114.xml" ContentType="application/vnd.openxmlformats-officedocument.presentationml.notesSlide+xml"/>
  <Override PartName="/ppt/charts/chart84.xml" ContentType="application/vnd.openxmlformats-officedocument.drawingml.chart+xml"/>
  <Override PartName="/ppt/notesSlides/notesSlide115.xml" ContentType="application/vnd.openxmlformats-officedocument.presentationml.notesSlide+xml"/>
  <Override PartName="/ppt/charts/chart85.xml" ContentType="application/vnd.openxmlformats-officedocument.drawingml.chart+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charts/chart86.xml" ContentType="application/vnd.openxmlformats-officedocument.drawingml.chart+xml"/>
  <Override PartName="/ppt/notesSlides/notesSlide118.xml" ContentType="application/vnd.openxmlformats-officedocument.presentationml.notesSlide+xml"/>
  <Override PartName="/ppt/charts/chart87.xml" ContentType="application/vnd.openxmlformats-officedocument.drawingml.chart+xml"/>
  <Override PartName="/ppt/notesSlides/notesSlide119.xml" ContentType="application/vnd.openxmlformats-officedocument.presentationml.notesSlide+xml"/>
  <Override PartName="/ppt/charts/chart88.xml" ContentType="application/vnd.openxmlformats-officedocument.drawingml.chart+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charts/chart89.xml" ContentType="application/vnd.openxmlformats-officedocument.drawingml.chart+xml"/>
  <Override PartName="/ppt/notesSlides/notesSlide122.xml" ContentType="application/vnd.openxmlformats-officedocument.presentationml.notesSlide+xml"/>
  <Override PartName="/ppt/charts/chart90.xml" ContentType="application/vnd.openxmlformats-officedocument.drawingml.chart+xml"/>
  <Override PartName="/ppt/notesSlides/notesSlide123.xml" ContentType="application/vnd.openxmlformats-officedocument.presentationml.notesSlide+xml"/>
  <Override PartName="/ppt/charts/chart91.xml" ContentType="application/vnd.openxmlformats-officedocument.drawingml.chart+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charts/chart92.xml" ContentType="application/vnd.openxmlformats-officedocument.drawingml.chart+xml"/>
  <Override PartName="/ppt/notesSlides/notesSlide126.xml" ContentType="application/vnd.openxmlformats-officedocument.presentationml.notesSlide+xml"/>
  <Override PartName="/ppt/charts/chart93.xml" ContentType="application/vnd.openxmlformats-officedocument.drawingml.chart+xml"/>
  <Override PartName="/ppt/notesSlides/notesSlide127.xml" ContentType="application/vnd.openxmlformats-officedocument.presentationml.notesSlide+xml"/>
  <Override PartName="/ppt/charts/chart94.xml" ContentType="application/vnd.openxmlformats-officedocument.drawingml.chart+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charts/chart95.xml" ContentType="application/vnd.openxmlformats-officedocument.drawingml.chart+xml"/>
  <Override PartName="/ppt/notesSlides/notesSlide130.xml" ContentType="application/vnd.openxmlformats-officedocument.presentationml.notesSlide+xml"/>
  <Override PartName="/ppt/charts/chart96.xml" ContentType="application/vnd.openxmlformats-officedocument.drawingml.chart+xml"/>
  <Override PartName="/ppt/notesSlides/notesSlide131.xml" ContentType="application/vnd.openxmlformats-officedocument.presentationml.notesSlide+xml"/>
  <Override PartName="/ppt/charts/chart97.xml" ContentType="application/vnd.openxmlformats-officedocument.drawingml.chart+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98.xml" ContentType="application/vnd.openxmlformats-officedocument.drawingml.chart+xml"/>
  <Override PartName="/ppt/notesSlides/notesSlide134.xml" ContentType="application/vnd.openxmlformats-officedocument.presentationml.notesSlide+xml"/>
  <Override PartName="/ppt/charts/chart99.xml" ContentType="application/vnd.openxmlformats-officedocument.drawingml.chart+xml"/>
  <Override PartName="/ppt/notesSlides/notesSlide135.xml" ContentType="application/vnd.openxmlformats-officedocument.presentationml.notesSlide+xml"/>
  <Override PartName="/ppt/charts/chart100.xml" ContentType="application/vnd.openxmlformats-officedocument.drawingml.chart+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charts/chart101.xml" ContentType="application/vnd.openxmlformats-officedocument.drawingml.chart+xml"/>
  <Override PartName="/ppt/notesSlides/notesSlide138.xml" ContentType="application/vnd.openxmlformats-officedocument.presentationml.notesSlide+xml"/>
  <Override PartName="/ppt/charts/chart102.xml" ContentType="application/vnd.openxmlformats-officedocument.drawingml.chart+xml"/>
  <Override PartName="/ppt/notesSlides/notesSlide139.xml" ContentType="application/vnd.openxmlformats-officedocument.presentationml.notesSlide+xml"/>
  <Override PartName="/ppt/charts/chart103.xml" ContentType="application/vnd.openxmlformats-officedocument.drawingml.chart+xml"/>
  <Override PartName="/ppt/notesSlides/notesSlide1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42"/>
  </p:notesMasterIdLst>
  <p:sldIdLst>
    <p:sldId id="711" r:id="rId2"/>
    <p:sldId id="330" r:id="rId3"/>
    <p:sldId id="331" r:id="rId4"/>
    <p:sldId id="332" r:id="rId5"/>
    <p:sldId id="608" r:id="rId6"/>
    <p:sldId id="333" r:id="rId7"/>
    <p:sldId id="334" r:id="rId8"/>
    <p:sldId id="335" r:id="rId9"/>
    <p:sldId id="609" r:id="rId10"/>
    <p:sldId id="336" r:id="rId11"/>
    <p:sldId id="337" r:id="rId12"/>
    <p:sldId id="338" r:id="rId13"/>
    <p:sldId id="610" r:id="rId14"/>
    <p:sldId id="339" r:id="rId15"/>
    <p:sldId id="340" r:id="rId16"/>
    <p:sldId id="341" r:id="rId17"/>
    <p:sldId id="611" r:id="rId18"/>
    <p:sldId id="342" r:id="rId19"/>
    <p:sldId id="343" r:id="rId20"/>
    <p:sldId id="344" r:id="rId21"/>
    <p:sldId id="612" r:id="rId22"/>
    <p:sldId id="345" r:id="rId23"/>
    <p:sldId id="346" r:id="rId24"/>
    <p:sldId id="347" r:id="rId25"/>
    <p:sldId id="613" r:id="rId26"/>
    <p:sldId id="348" r:id="rId27"/>
    <p:sldId id="349" r:id="rId28"/>
    <p:sldId id="350" r:id="rId29"/>
    <p:sldId id="614" r:id="rId30"/>
    <p:sldId id="351" r:id="rId31"/>
    <p:sldId id="352" r:id="rId32"/>
    <p:sldId id="615" r:id="rId33"/>
    <p:sldId id="353" r:id="rId34"/>
    <p:sldId id="354" r:id="rId35"/>
    <p:sldId id="355" r:id="rId36"/>
    <p:sldId id="616" r:id="rId37"/>
    <p:sldId id="356" r:id="rId38"/>
    <p:sldId id="357" r:id="rId39"/>
    <p:sldId id="358" r:id="rId40"/>
    <p:sldId id="617" r:id="rId41"/>
    <p:sldId id="359" r:id="rId42"/>
    <p:sldId id="360" r:id="rId43"/>
    <p:sldId id="361" r:id="rId44"/>
    <p:sldId id="618" r:id="rId45"/>
    <p:sldId id="362" r:id="rId46"/>
    <p:sldId id="363" r:id="rId47"/>
    <p:sldId id="619" r:id="rId48"/>
    <p:sldId id="364" r:id="rId49"/>
    <p:sldId id="365" r:id="rId50"/>
    <p:sldId id="620" r:id="rId51"/>
    <p:sldId id="366" r:id="rId52"/>
    <p:sldId id="367" r:id="rId53"/>
    <p:sldId id="368" r:id="rId54"/>
    <p:sldId id="621" r:id="rId55"/>
    <p:sldId id="369" r:id="rId56"/>
    <p:sldId id="370" r:id="rId57"/>
    <p:sldId id="371" r:id="rId58"/>
    <p:sldId id="622" r:id="rId59"/>
    <p:sldId id="372" r:id="rId60"/>
    <p:sldId id="373" r:id="rId61"/>
    <p:sldId id="623" r:id="rId62"/>
    <p:sldId id="712" r:id="rId63"/>
    <p:sldId id="374" r:id="rId64"/>
    <p:sldId id="375" r:id="rId65"/>
    <p:sldId id="376" r:id="rId66"/>
    <p:sldId id="626" r:id="rId67"/>
    <p:sldId id="377" r:id="rId68"/>
    <p:sldId id="378" r:id="rId69"/>
    <p:sldId id="379" r:id="rId70"/>
    <p:sldId id="625" r:id="rId71"/>
    <p:sldId id="380" r:id="rId72"/>
    <p:sldId id="381" r:id="rId73"/>
    <p:sldId id="382" r:id="rId74"/>
    <p:sldId id="627" r:id="rId75"/>
    <p:sldId id="383" r:id="rId76"/>
    <p:sldId id="384" r:id="rId77"/>
    <p:sldId id="385" r:id="rId78"/>
    <p:sldId id="628" r:id="rId79"/>
    <p:sldId id="386" r:id="rId80"/>
    <p:sldId id="387" r:id="rId81"/>
    <p:sldId id="388" r:id="rId82"/>
    <p:sldId id="629" r:id="rId83"/>
    <p:sldId id="389" r:id="rId84"/>
    <p:sldId id="390" r:id="rId85"/>
    <p:sldId id="391" r:id="rId86"/>
    <p:sldId id="630" r:id="rId87"/>
    <p:sldId id="392" r:id="rId88"/>
    <p:sldId id="393" r:id="rId89"/>
    <p:sldId id="394" r:id="rId90"/>
    <p:sldId id="631" r:id="rId91"/>
    <p:sldId id="395" r:id="rId92"/>
    <p:sldId id="396" r:id="rId93"/>
    <p:sldId id="397" r:id="rId94"/>
    <p:sldId id="632" r:id="rId95"/>
    <p:sldId id="398" r:id="rId96"/>
    <p:sldId id="399" r:id="rId97"/>
    <p:sldId id="400" r:id="rId98"/>
    <p:sldId id="633" r:id="rId99"/>
    <p:sldId id="401" r:id="rId100"/>
    <p:sldId id="402" r:id="rId101"/>
    <p:sldId id="403" r:id="rId102"/>
    <p:sldId id="634" r:id="rId103"/>
    <p:sldId id="404" r:id="rId104"/>
    <p:sldId id="405" r:id="rId105"/>
    <p:sldId id="406" r:id="rId106"/>
    <p:sldId id="407" r:id="rId107"/>
    <p:sldId id="408" r:id="rId108"/>
    <p:sldId id="635" r:id="rId109"/>
    <p:sldId id="409" r:id="rId110"/>
    <p:sldId id="410" r:id="rId111"/>
    <p:sldId id="411" r:id="rId112"/>
    <p:sldId id="636" r:id="rId113"/>
    <p:sldId id="412" r:id="rId114"/>
    <p:sldId id="413" r:id="rId115"/>
    <p:sldId id="414" r:id="rId116"/>
    <p:sldId id="637" r:id="rId117"/>
    <p:sldId id="415" r:id="rId118"/>
    <p:sldId id="416" r:id="rId119"/>
    <p:sldId id="417" r:id="rId120"/>
    <p:sldId id="638" r:id="rId121"/>
    <p:sldId id="418" r:id="rId122"/>
    <p:sldId id="419" r:id="rId123"/>
    <p:sldId id="420" r:id="rId124"/>
    <p:sldId id="639" r:id="rId125"/>
    <p:sldId id="421" r:id="rId126"/>
    <p:sldId id="422" r:id="rId127"/>
    <p:sldId id="423" r:id="rId128"/>
    <p:sldId id="640" r:id="rId129"/>
    <p:sldId id="424" r:id="rId130"/>
    <p:sldId id="425" r:id="rId131"/>
    <p:sldId id="426" r:id="rId132"/>
    <p:sldId id="641" r:id="rId133"/>
    <p:sldId id="427" r:id="rId134"/>
    <p:sldId id="428" r:id="rId135"/>
    <p:sldId id="429" r:id="rId136"/>
    <p:sldId id="642" r:id="rId137"/>
    <p:sldId id="430" r:id="rId138"/>
    <p:sldId id="431" r:id="rId139"/>
    <p:sldId id="432" r:id="rId140"/>
    <p:sldId id="643" r:id="rId141"/>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8472F"/>
    <a:srgbClr val="339966"/>
    <a:srgbClr val="1D4D63"/>
    <a:srgbClr val="FFC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51" autoAdjust="0"/>
    <p:restoredTop sz="72878" autoAdjust="0"/>
  </p:normalViewPr>
  <p:slideViewPr>
    <p:cSldViewPr>
      <p:cViewPr varScale="1">
        <p:scale>
          <a:sx n="97" d="100"/>
          <a:sy n="97" d="100"/>
        </p:scale>
        <p:origin x="2004" y="90"/>
      </p:cViewPr>
      <p:guideLst>
        <p:guide orient="horz" pos="2160"/>
        <p:guide pos="2880"/>
      </p:guideLst>
    </p:cSldViewPr>
  </p:slideViewPr>
  <p:outlineViewPr>
    <p:cViewPr>
      <p:scale>
        <a:sx n="33" d="100"/>
        <a:sy n="33" d="100"/>
      </p:scale>
      <p:origin x="0" y="-15348"/>
    </p:cViewPr>
  </p:outlineViewPr>
  <p:notesTextViewPr>
    <p:cViewPr>
      <p:scale>
        <a:sx n="1" d="1"/>
        <a:sy n="1" d="1"/>
      </p:scale>
      <p:origin x="0" y="0"/>
    </p:cViewPr>
  </p:notesTextViewPr>
  <p:sorterViewPr>
    <p:cViewPr>
      <p:scale>
        <a:sx n="38" d="100"/>
        <a:sy n="38"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viewProps" Target="viewProp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slide" Target="slides/slide139.xml"/><Relationship Id="rId14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00.xml.rels><?xml version="1.0" encoding="UTF-8" standalone="yes"?>
<Relationships xmlns="http://schemas.openxmlformats.org/package/2006/relationships"><Relationship Id="rId1" Type="http://schemas.openxmlformats.org/officeDocument/2006/relationships/package" Target="../embeddings/Microsoft_Excel_Worksheet100.xlsx"/></Relationships>
</file>

<file path=ppt/charts/_rels/chart101.xml.rels><?xml version="1.0" encoding="UTF-8" standalone="yes"?>
<Relationships xmlns="http://schemas.openxmlformats.org/package/2006/relationships"><Relationship Id="rId1" Type="http://schemas.openxmlformats.org/officeDocument/2006/relationships/package" Target="../embeddings/Microsoft_Excel_Worksheet101.xlsx"/></Relationships>
</file>

<file path=ppt/charts/_rels/chart102.xml.rels><?xml version="1.0" encoding="UTF-8" standalone="yes"?>
<Relationships xmlns="http://schemas.openxmlformats.org/package/2006/relationships"><Relationship Id="rId1" Type="http://schemas.openxmlformats.org/officeDocument/2006/relationships/package" Target="../embeddings/Microsoft_Excel_Worksheet102.xlsx"/></Relationships>
</file>

<file path=ppt/charts/_rels/chart103.xml.rels><?xml version="1.0" encoding="UTF-8" standalone="yes"?>
<Relationships xmlns="http://schemas.openxmlformats.org/package/2006/relationships"><Relationship Id="rId1" Type="http://schemas.openxmlformats.org/officeDocument/2006/relationships/package" Target="../embeddings/Microsoft_Excel_Worksheet103.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Worksheet65.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67.xlsx"/></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2.xlsx"/></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Worksheet73.xlsx"/></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Worksheet75.xlsx"/></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77.xlsx"/></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Worksheet78.xlsx"/></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Worksheet79.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80.xml.rels><?xml version="1.0" encoding="UTF-8" standalone="yes"?>
<Relationships xmlns="http://schemas.openxmlformats.org/package/2006/relationships"><Relationship Id="rId1" Type="http://schemas.openxmlformats.org/officeDocument/2006/relationships/package" Target="../embeddings/Microsoft_Excel_Worksheet80.xlsx"/></Relationships>
</file>

<file path=ppt/charts/_rels/chart81.xml.rels><?xml version="1.0" encoding="UTF-8" standalone="yes"?>
<Relationships xmlns="http://schemas.openxmlformats.org/package/2006/relationships"><Relationship Id="rId1" Type="http://schemas.openxmlformats.org/officeDocument/2006/relationships/package" Target="../embeddings/Microsoft_Excel_Worksheet81.xlsx"/></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Worksheet82.xlsx"/></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Worksheet83.xlsx"/></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Worksheet84.xlsx"/></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Worksheet85.xlsx"/></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Worksheet87.xlsx"/></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Worksheet88.xlsx"/></Relationships>
</file>

<file path=ppt/charts/_rels/chart89.xml.rels><?xml version="1.0" encoding="UTF-8" standalone="yes"?>
<Relationships xmlns="http://schemas.openxmlformats.org/package/2006/relationships"><Relationship Id="rId1" Type="http://schemas.openxmlformats.org/officeDocument/2006/relationships/package" Target="../embeddings/Microsoft_Excel_Worksheet89.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90.xml.rels><?xml version="1.0" encoding="UTF-8" standalone="yes"?>
<Relationships xmlns="http://schemas.openxmlformats.org/package/2006/relationships"><Relationship Id="rId1" Type="http://schemas.openxmlformats.org/officeDocument/2006/relationships/package" Target="../embeddings/Microsoft_Excel_Worksheet90.xlsx"/></Relationships>
</file>

<file path=ppt/charts/_rels/chart91.xml.rels><?xml version="1.0" encoding="UTF-8" standalone="yes"?>
<Relationships xmlns="http://schemas.openxmlformats.org/package/2006/relationships"><Relationship Id="rId1" Type="http://schemas.openxmlformats.org/officeDocument/2006/relationships/package" Target="../embeddings/Microsoft_Excel_Worksheet91.xlsx"/></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Worksheet93.xlsx"/></Relationships>
</file>

<file path=ppt/charts/_rels/chart94.xml.rels><?xml version="1.0" encoding="UTF-8" standalone="yes"?>
<Relationships xmlns="http://schemas.openxmlformats.org/package/2006/relationships"><Relationship Id="rId1" Type="http://schemas.openxmlformats.org/officeDocument/2006/relationships/package" Target="../embeddings/Microsoft_Excel_Worksheet94.xlsx"/></Relationships>
</file>

<file path=ppt/charts/_rels/chart95.xml.rels><?xml version="1.0" encoding="UTF-8" standalone="yes"?>
<Relationships xmlns="http://schemas.openxmlformats.org/package/2006/relationships"><Relationship Id="rId1" Type="http://schemas.openxmlformats.org/officeDocument/2006/relationships/package" Target="../embeddings/Microsoft_Excel_Worksheet95.xlsx"/></Relationships>
</file>

<file path=ppt/charts/_rels/chart96.xml.rels><?xml version="1.0" encoding="UTF-8" standalone="yes"?>
<Relationships xmlns="http://schemas.openxmlformats.org/package/2006/relationships"><Relationship Id="rId1" Type="http://schemas.openxmlformats.org/officeDocument/2006/relationships/package" Target="../embeddings/Microsoft_Excel_Worksheet96.xlsx"/></Relationships>
</file>

<file path=ppt/charts/_rels/chart97.xml.rels><?xml version="1.0" encoding="UTF-8" standalone="yes"?>
<Relationships xmlns="http://schemas.openxmlformats.org/package/2006/relationships"><Relationship Id="rId1" Type="http://schemas.openxmlformats.org/officeDocument/2006/relationships/package" Target="../embeddings/Microsoft_Excel_Worksheet97.xlsx"/></Relationships>
</file>

<file path=ppt/charts/_rels/chart98.xml.rels><?xml version="1.0" encoding="UTF-8" standalone="yes"?>
<Relationships xmlns="http://schemas.openxmlformats.org/package/2006/relationships"><Relationship Id="rId1" Type="http://schemas.openxmlformats.org/officeDocument/2006/relationships/package" Target="../embeddings/Microsoft_Excel_Worksheet98.xlsx"/></Relationships>
</file>

<file path=ppt/charts/_rels/chart99.xml.rels><?xml version="1.0" encoding="UTF-8" standalone="yes"?>
<Relationships xmlns="http://schemas.openxmlformats.org/package/2006/relationships"><Relationship Id="rId1" Type="http://schemas.openxmlformats.org/officeDocument/2006/relationships/package" Target="../embeddings/Microsoft_Excel_Worksheet9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32.299999999999997</c:v>
                </c:pt>
                <c:pt idx="2">
                  <c:v>33.799999999999997</c:v>
                </c:pt>
                <c:pt idx="3">
                  <c:v>30.7</c:v>
                </c:pt>
                <c:pt idx="5">
                  <c:v>25.1</c:v>
                </c:pt>
                <c:pt idx="6">
                  <c:v>29.1</c:v>
                </c:pt>
                <c:pt idx="7">
                  <c:v>37.5</c:v>
                </c:pt>
                <c:pt idx="8">
                  <c:v>38.299999999999997</c:v>
                </c:pt>
                <c:pt idx="10">
                  <c:v>30.1</c:v>
                </c:pt>
                <c:pt idx="11">
                  <c:v>35.200000000000003</c:v>
                </c:pt>
                <c:pt idx="12">
                  <c:v>31.8</c:v>
                </c:pt>
              </c:numCache>
            </c:numRef>
          </c:val>
        </c:ser>
        <c:dLbls>
          <c:showLegendKey val="0"/>
          <c:showVal val="0"/>
          <c:showCatName val="0"/>
          <c:showSerName val="0"/>
          <c:showPercent val="0"/>
          <c:showBubbleSize val="0"/>
        </c:dLbls>
        <c:gapWidth val="34"/>
        <c:overlap val="100"/>
        <c:axId val="282224424"/>
        <c:axId val="282224816"/>
      </c:barChart>
      <c:catAx>
        <c:axId val="282224424"/>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82224816"/>
        <c:crosses val="autoZero"/>
        <c:auto val="1"/>
        <c:lblAlgn val="ctr"/>
        <c:lblOffset val="100"/>
        <c:noMultiLvlLbl val="0"/>
      </c:catAx>
      <c:valAx>
        <c:axId val="2822248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2224424"/>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3.4</c:v>
                </c:pt>
                <c:pt idx="2">
                  <c:v>3.4</c:v>
                </c:pt>
                <c:pt idx="3">
                  <c:v>3.3</c:v>
                </c:pt>
                <c:pt idx="5">
                  <c:v>2.2000000000000002</c:v>
                </c:pt>
                <c:pt idx="6">
                  <c:v>2.9</c:v>
                </c:pt>
                <c:pt idx="7">
                  <c:v>3.2</c:v>
                </c:pt>
                <c:pt idx="8">
                  <c:v>5.0999999999999996</c:v>
                </c:pt>
                <c:pt idx="10">
                  <c:v>1.8</c:v>
                </c:pt>
                <c:pt idx="11">
                  <c:v>2.1</c:v>
                </c:pt>
                <c:pt idx="12">
                  <c:v>4</c:v>
                </c:pt>
              </c:numCache>
            </c:numRef>
          </c:val>
        </c:ser>
        <c:dLbls>
          <c:showLegendKey val="0"/>
          <c:showVal val="0"/>
          <c:showCatName val="0"/>
          <c:showSerName val="0"/>
          <c:showPercent val="0"/>
          <c:showBubbleSize val="0"/>
        </c:dLbls>
        <c:gapWidth val="34"/>
        <c:overlap val="100"/>
        <c:axId val="179543168"/>
        <c:axId val="179544344"/>
      </c:barChart>
      <c:catAx>
        <c:axId val="1795431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179544344"/>
        <c:crosses val="autoZero"/>
        <c:auto val="1"/>
        <c:lblAlgn val="ctr"/>
        <c:lblOffset val="100"/>
        <c:noMultiLvlLbl val="0"/>
      </c:catAx>
      <c:valAx>
        <c:axId val="17954434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1795431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c:v>
                </c:pt>
                <c:pt idx="1">
                  <c:v>1.6</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5.4</c:v>
                </c:pt>
                <c:pt idx="1">
                  <c:v>6.6</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2.4</c:v>
                </c:pt>
                <c:pt idx="1">
                  <c:v>2.5</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36173456"/>
        <c:axId val="336173848"/>
      </c:stockChart>
      <c:catAx>
        <c:axId val="336173456"/>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36173848"/>
        <c:crosses val="autoZero"/>
        <c:auto val="1"/>
        <c:lblAlgn val="ctr"/>
        <c:lblOffset val="100"/>
        <c:tickLblSkip val="1"/>
        <c:tickMarkSkip val="1"/>
        <c:noMultiLvlLbl val="0"/>
      </c:catAx>
      <c:valAx>
        <c:axId val="336173848"/>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36173456"/>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21.7</c:v>
                </c:pt>
                <c:pt idx="2">
                  <c:v>24.2</c:v>
                </c:pt>
                <c:pt idx="3">
                  <c:v>19.100000000000001</c:v>
                </c:pt>
                <c:pt idx="5">
                  <c:v>21.6</c:v>
                </c:pt>
                <c:pt idx="6">
                  <c:v>21.9</c:v>
                </c:pt>
                <c:pt idx="7">
                  <c:v>22.7</c:v>
                </c:pt>
                <c:pt idx="8">
                  <c:v>20.3</c:v>
                </c:pt>
                <c:pt idx="10">
                  <c:v>20.6</c:v>
                </c:pt>
                <c:pt idx="11">
                  <c:v>27.2</c:v>
                </c:pt>
                <c:pt idx="12">
                  <c:v>19.8</c:v>
                </c:pt>
              </c:numCache>
            </c:numRef>
          </c:val>
        </c:ser>
        <c:dLbls>
          <c:showLegendKey val="0"/>
          <c:showVal val="0"/>
          <c:showCatName val="0"/>
          <c:showSerName val="0"/>
          <c:showPercent val="0"/>
          <c:showBubbleSize val="0"/>
        </c:dLbls>
        <c:gapWidth val="34"/>
        <c:overlap val="100"/>
        <c:axId val="336174240"/>
        <c:axId val="336178944"/>
      </c:barChart>
      <c:catAx>
        <c:axId val="336174240"/>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36178944"/>
        <c:crosses val="autoZero"/>
        <c:auto val="1"/>
        <c:lblAlgn val="ctr"/>
        <c:lblOffset val="100"/>
        <c:noMultiLvlLbl val="0"/>
      </c:catAx>
      <c:valAx>
        <c:axId val="33617894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36174240"/>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Sheet1!$A$2:$A$13</c:f>
              <c:numCache>
                <c:formatCode>General</c:formatCode>
                <c:ptCount val="13"/>
                <c:pt idx="0">
                  <c:v>1993</c:v>
                </c:pt>
                <c:pt idx="1">
                  <c:v>1995</c:v>
                </c:pt>
                <c:pt idx="2">
                  <c:v>1997</c:v>
                </c:pt>
                <c:pt idx="3">
                  <c:v>1999</c:v>
                </c:pt>
                <c:pt idx="4">
                  <c:v>2001</c:v>
                </c:pt>
                <c:pt idx="5">
                  <c:v>2003</c:v>
                </c:pt>
                <c:pt idx="6">
                  <c:v>2005</c:v>
                </c:pt>
                <c:pt idx="7">
                  <c:v>2007</c:v>
                </c:pt>
                <c:pt idx="8">
                  <c:v>2009</c:v>
                </c:pt>
                <c:pt idx="9">
                  <c:v>2011</c:v>
                </c:pt>
                <c:pt idx="10">
                  <c:v>2013</c:v>
                </c:pt>
                <c:pt idx="11">
                  <c:v>2015</c:v>
                </c:pt>
              </c:numCache>
            </c:numRef>
          </c:cat>
          <c:val>
            <c:numRef>
              <c:f>Sheet1!$B$2:$B$13</c:f>
              <c:numCache>
                <c:formatCode>General</c:formatCode>
                <c:ptCount val="13"/>
                <c:pt idx="0">
                  <c:v>24</c:v>
                </c:pt>
                <c:pt idx="1">
                  <c:v>32.1</c:v>
                </c:pt>
                <c:pt idx="2">
                  <c:v>31.7</c:v>
                </c:pt>
                <c:pt idx="3">
                  <c:v>30.2</c:v>
                </c:pt>
                <c:pt idx="4">
                  <c:v>28.5</c:v>
                </c:pt>
                <c:pt idx="5">
                  <c:v>28.7</c:v>
                </c:pt>
                <c:pt idx="6">
                  <c:v>25.4</c:v>
                </c:pt>
                <c:pt idx="7">
                  <c:v>22.3</c:v>
                </c:pt>
                <c:pt idx="8">
                  <c:v>22.7</c:v>
                </c:pt>
                <c:pt idx="9">
                  <c:v>25.6</c:v>
                </c:pt>
                <c:pt idx="10">
                  <c:v>22.1</c:v>
                </c:pt>
                <c:pt idx="11">
                  <c:v>21.7</c:v>
                </c:pt>
              </c:numCache>
            </c:numRef>
          </c:val>
          <c:smooth val="0"/>
        </c:ser>
        <c:dLbls>
          <c:showLegendKey val="0"/>
          <c:showVal val="0"/>
          <c:showCatName val="0"/>
          <c:showSerName val="0"/>
          <c:showPercent val="0"/>
          <c:showBubbleSize val="0"/>
        </c:dLbls>
        <c:marker val="1"/>
        <c:smooth val="0"/>
        <c:axId val="336176984"/>
        <c:axId val="336171888"/>
      </c:lineChart>
      <c:catAx>
        <c:axId val="3361769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36171888"/>
        <c:crosses val="autoZero"/>
        <c:auto val="1"/>
        <c:lblAlgn val="ctr"/>
        <c:lblOffset val="100"/>
        <c:noMultiLvlLbl val="0"/>
      </c:catAx>
      <c:valAx>
        <c:axId val="33617188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361769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14.7</c:v>
                </c:pt>
                <c:pt idx="1">
                  <c:v>20.5</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29.8</c:v>
                </c:pt>
                <c:pt idx="1">
                  <c:v>34.6</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22.3</c:v>
                </c:pt>
                <c:pt idx="1">
                  <c:v>26.8</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29447240"/>
        <c:axId val="329443712"/>
      </c:stockChart>
      <c:catAx>
        <c:axId val="32944724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9443712"/>
        <c:crosses val="autoZero"/>
        <c:auto val="1"/>
        <c:lblAlgn val="ctr"/>
        <c:lblOffset val="100"/>
        <c:tickLblSkip val="1"/>
        <c:tickMarkSkip val="1"/>
        <c:noMultiLvlLbl val="0"/>
      </c:catAx>
      <c:valAx>
        <c:axId val="32944371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944724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12.7</c:v>
                </c:pt>
                <c:pt idx="1">
                  <c:v>13.8</c:v>
                </c:pt>
                <c:pt idx="2">
                  <c:v>16.100000000000001</c:v>
                </c:pt>
                <c:pt idx="3">
                  <c:v>16.7</c:v>
                </c:pt>
                <c:pt idx="4">
                  <c:v>16.8</c:v>
                </c:pt>
                <c:pt idx="5">
                  <c:v>13.8</c:v>
                </c:pt>
                <c:pt idx="6">
                  <c:v>9.6999999999999993</c:v>
                </c:pt>
                <c:pt idx="7">
                  <c:v>9.4</c:v>
                </c:pt>
                <c:pt idx="8">
                  <c:v>8.1</c:v>
                </c:pt>
                <c:pt idx="9">
                  <c:v>7.3</c:v>
                </c:pt>
                <c:pt idx="10">
                  <c:v>6.4</c:v>
                </c:pt>
                <c:pt idx="11">
                  <c:v>5.6</c:v>
                </c:pt>
                <c:pt idx="12">
                  <c:v>3.4</c:v>
                </c:pt>
              </c:numCache>
            </c:numRef>
          </c:val>
          <c:smooth val="0"/>
        </c:ser>
        <c:dLbls>
          <c:showLegendKey val="0"/>
          <c:showVal val="0"/>
          <c:showCatName val="0"/>
          <c:showSerName val="0"/>
          <c:showPercent val="0"/>
          <c:showBubbleSize val="0"/>
        </c:dLbls>
        <c:marker val="1"/>
        <c:smooth val="0"/>
        <c:axId val="179548264"/>
        <c:axId val="179548656"/>
      </c:lineChart>
      <c:catAx>
        <c:axId val="17954826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179548656"/>
        <c:crosses val="autoZero"/>
        <c:auto val="1"/>
        <c:lblAlgn val="ctr"/>
        <c:lblOffset val="100"/>
        <c:noMultiLvlLbl val="0"/>
      </c:catAx>
      <c:valAx>
        <c:axId val="17954865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17954826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1.5</c:v>
                </c:pt>
                <c:pt idx="1">
                  <c:v>0.6</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7.4</c:v>
                </c:pt>
                <c:pt idx="1">
                  <c:v>2</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3.6</c:v>
                </c:pt>
                <c:pt idx="1">
                  <c:v>1.3</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86020536"/>
        <c:axId val="286023672"/>
      </c:stockChart>
      <c:catAx>
        <c:axId val="286020536"/>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86023672"/>
        <c:crosses val="autoZero"/>
        <c:auto val="1"/>
        <c:lblAlgn val="ctr"/>
        <c:lblOffset val="100"/>
        <c:tickLblSkip val="1"/>
        <c:tickMarkSkip val="1"/>
        <c:noMultiLvlLbl val="0"/>
      </c:catAx>
      <c:valAx>
        <c:axId val="28602367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86020536"/>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7.9</c:v>
                </c:pt>
                <c:pt idx="2">
                  <c:v>9.1999999999999993</c:v>
                </c:pt>
                <c:pt idx="3">
                  <c:v>5.9</c:v>
                </c:pt>
                <c:pt idx="5">
                  <c:v>6.8</c:v>
                </c:pt>
                <c:pt idx="6">
                  <c:v>10.4</c:v>
                </c:pt>
                <c:pt idx="7">
                  <c:v>3.4</c:v>
                </c:pt>
                <c:pt idx="8">
                  <c:v>9.1</c:v>
                </c:pt>
                <c:pt idx="10">
                  <c:v>7.5</c:v>
                </c:pt>
                <c:pt idx="11">
                  <c:v>9.3000000000000007</c:v>
                </c:pt>
                <c:pt idx="12">
                  <c:v>5.7</c:v>
                </c:pt>
              </c:numCache>
            </c:numRef>
          </c:val>
        </c:ser>
        <c:dLbls>
          <c:showLegendKey val="0"/>
          <c:showVal val="0"/>
          <c:showCatName val="0"/>
          <c:showSerName val="0"/>
          <c:showPercent val="0"/>
          <c:showBubbleSize val="0"/>
        </c:dLbls>
        <c:gapWidth val="34"/>
        <c:overlap val="100"/>
        <c:axId val="179541600"/>
        <c:axId val="179543560"/>
      </c:barChart>
      <c:catAx>
        <c:axId val="179541600"/>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179543560"/>
        <c:crosses val="autoZero"/>
        <c:auto val="1"/>
        <c:lblAlgn val="ctr"/>
        <c:lblOffset val="100"/>
        <c:noMultiLvlLbl val="0"/>
      </c:catAx>
      <c:valAx>
        <c:axId val="17954356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179541600"/>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18</c:v>
                </c:pt>
                <c:pt idx="1">
                  <c:v>15.1</c:v>
                </c:pt>
                <c:pt idx="2">
                  <c:v>16.2</c:v>
                </c:pt>
                <c:pt idx="3">
                  <c:v>13.8</c:v>
                </c:pt>
                <c:pt idx="4">
                  <c:v>14.9</c:v>
                </c:pt>
                <c:pt idx="5">
                  <c:v>14.4</c:v>
                </c:pt>
                <c:pt idx="6">
                  <c:v>13.7</c:v>
                </c:pt>
                <c:pt idx="7">
                  <c:v>10.7</c:v>
                </c:pt>
                <c:pt idx="8">
                  <c:v>10.7</c:v>
                </c:pt>
                <c:pt idx="9">
                  <c:v>7.8</c:v>
                </c:pt>
                <c:pt idx="10">
                  <c:v>7.8</c:v>
                </c:pt>
                <c:pt idx="11">
                  <c:v>8.6</c:v>
                </c:pt>
                <c:pt idx="12">
                  <c:v>7.9</c:v>
                </c:pt>
              </c:numCache>
            </c:numRef>
          </c:val>
          <c:smooth val="0"/>
        </c:ser>
        <c:dLbls>
          <c:showLegendKey val="0"/>
          <c:showVal val="0"/>
          <c:showCatName val="0"/>
          <c:showSerName val="0"/>
          <c:showPercent val="0"/>
          <c:showBubbleSize val="0"/>
        </c:dLbls>
        <c:marker val="1"/>
        <c:smooth val="0"/>
        <c:axId val="179543952"/>
        <c:axId val="179545128"/>
      </c:lineChart>
      <c:catAx>
        <c:axId val="179543952"/>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179545128"/>
        <c:crosses val="autoZero"/>
        <c:auto val="1"/>
        <c:lblAlgn val="ctr"/>
        <c:lblOffset val="100"/>
        <c:noMultiLvlLbl val="0"/>
      </c:catAx>
      <c:valAx>
        <c:axId val="17954512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179543952"/>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c:v>
                </c:pt>
                <c:pt idx="1">
                  <c:v>0.9</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14.6</c:v>
                </c:pt>
                <c:pt idx="1">
                  <c:v>12.8</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8.3000000000000007</c:v>
                </c:pt>
                <c:pt idx="1">
                  <c:v>8.1999999999999993</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27199448"/>
        <c:axId val="288295288"/>
      </c:stockChart>
      <c:catAx>
        <c:axId val="227199448"/>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88295288"/>
        <c:crosses val="autoZero"/>
        <c:auto val="1"/>
        <c:lblAlgn val="ctr"/>
        <c:lblOffset val="100"/>
        <c:tickLblSkip val="1"/>
        <c:tickMarkSkip val="1"/>
        <c:noMultiLvlLbl val="0"/>
      </c:catAx>
      <c:valAx>
        <c:axId val="288295288"/>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27199448"/>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2.2999999999999998</c:v>
                </c:pt>
                <c:pt idx="2">
                  <c:v>2.4</c:v>
                </c:pt>
                <c:pt idx="3">
                  <c:v>2.2000000000000002</c:v>
                </c:pt>
                <c:pt idx="5">
                  <c:v>1.7</c:v>
                </c:pt>
                <c:pt idx="6">
                  <c:v>2.1</c:v>
                </c:pt>
                <c:pt idx="7">
                  <c:v>1.9</c:v>
                </c:pt>
                <c:pt idx="8">
                  <c:v>3.4</c:v>
                </c:pt>
                <c:pt idx="10">
                  <c:v>1.4</c:v>
                </c:pt>
                <c:pt idx="11">
                  <c:v>1.6</c:v>
                </c:pt>
                <c:pt idx="12">
                  <c:v>2.8</c:v>
                </c:pt>
              </c:numCache>
            </c:numRef>
          </c:val>
        </c:ser>
        <c:dLbls>
          <c:showLegendKey val="0"/>
          <c:showVal val="0"/>
          <c:showCatName val="0"/>
          <c:showSerName val="0"/>
          <c:showPercent val="0"/>
          <c:showBubbleSize val="0"/>
        </c:dLbls>
        <c:gapWidth val="34"/>
        <c:overlap val="100"/>
        <c:axId val="179547088"/>
        <c:axId val="288297248"/>
      </c:barChart>
      <c:catAx>
        <c:axId val="17954708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88297248"/>
        <c:crosses val="autoZero"/>
        <c:auto val="1"/>
        <c:lblAlgn val="ctr"/>
        <c:lblOffset val="100"/>
        <c:noMultiLvlLbl val="0"/>
      </c:catAx>
      <c:valAx>
        <c:axId val="28829724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17954708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9.8000000000000007</c:v>
                </c:pt>
                <c:pt idx="1">
                  <c:v>10</c:v>
                </c:pt>
                <c:pt idx="2">
                  <c:v>12.2</c:v>
                </c:pt>
                <c:pt idx="3">
                  <c:v>12.2</c:v>
                </c:pt>
                <c:pt idx="4">
                  <c:v>12.8</c:v>
                </c:pt>
                <c:pt idx="5">
                  <c:v>10.3</c:v>
                </c:pt>
                <c:pt idx="6">
                  <c:v>7.6</c:v>
                </c:pt>
                <c:pt idx="7">
                  <c:v>7.2</c:v>
                </c:pt>
                <c:pt idx="8">
                  <c:v>6.1</c:v>
                </c:pt>
                <c:pt idx="9">
                  <c:v>5.3</c:v>
                </c:pt>
                <c:pt idx="10">
                  <c:v>4.8</c:v>
                </c:pt>
                <c:pt idx="11">
                  <c:v>4</c:v>
                </c:pt>
                <c:pt idx="12">
                  <c:v>2.2999999999999998</c:v>
                </c:pt>
              </c:numCache>
            </c:numRef>
          </c:val>
          <c:smooth val="0"/>
        </c:ser>
        <c:dLbls>
          <c:showLegendKey val="0"/>
          <c:showVal val="0"/>
          <c:showCatName val="0"/>
          <c:showSerName val="0"/>
          <c:showPercent val="0"/>
          <c:showBubbleSize val="0"/>
        </c:dLbls>
        <c:marker val="1"/>
        <c:smooth val="0"/>
        <c:axId val="180324632"/>
        <c:axId val="248018576"/>
      </c:lineChart>
      <c:catAx>
        <c:axId val="180324632"/>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48018576"/>
        <c:crosses val="autoZero"/>
        <c:auto val="1"/>
        <c:lblAlgn val="ctr"/>
        <c:lblOffset val="100"/>
        <c:noMultiLvlLbl val="0"/>
      </c:catAx>
      <c:valAx>
        <c:axId val="2480185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180324632"/>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c:v>
                </c:pt>
                <c:pt idx="1">
                  <c:v>0.3</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5.4</c:v>
                </c:pt>
                <c:pt idx="1">
                  <c:v>1.6</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2.6</c:v>
                </c:pt>
                <c:pt idx="1">
                  <c:v>0.9</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88295680"/>
        <c:axId val="288296072"/>
      </c:stockChart>
      <c:catAx>
        <c:axId val="28829568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88296072"/>
        <c:crosses val="autoZero"/>
        <c:auto val="1"/>
        <c:lblAlgn val="ctr"/>
        <c:lblOffset val="100"/>
        <c:tickLblSkip val="1"/>
        <c:tickMarkSkip val="1"/>
        <c:noMultiLvlLbl val="0"/>
      </c:catAx>
      <c:valAx>
        <c:axId val="28829607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8829568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12.6</c:v>
                </c:pt>
                <c:pt idx="2">
                  <c:v>16.5</c:v>
                </c:pt>
                <c:pt idx="3">
                  <c:v>7.7</c:v>
                </c:pt>
                <c:pt idx="5">
                  <c:v>6.3</c:v>
                </c:pt>
                <c:pt idx="6">
                  <c:v>6.1</c:v>
                </c:pt>
                <c:pt idx="7">
                  <c:v>20.2</c:v>
                </c:pt>
                <c:pt idx="8">
                  <c:v>16.5</c:v>
                </c:pt>
                <c:pt idx="11">
                  <c:v>17.5</c:v>
                </c:pt>
                <c:pt idx="12">
                  <c:v>9.6999999999999993</c:v>
                </c:pt>
              </c:numCache>
            </c:numRef>
          </c:val>
        </c:ser>
        <c:dLbls>
          <c:showLegendKey val="0"/>
          <c:showVal val="0"/>
          <c:showCatName val="0"/>
          <c:showSerName val="0"/>
          <c:showPercent val="0"/>
          <c:showBubbleSize val="0"/>
        </c:dLbls>
        <c:gapWidth val="34"/>
        <c:overlap val="100"/>
        <c:axId val="288294896"/>
        <c:axId val="288298032"/>
      </c:barChart>
      <c:catAx>
        <c:axId val="288294896"/>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88298032"/>
        <c:crosses val="autoZero"/>
        <c:auto val="1"/>
        <c:lblAlgn val="ctr"/>
        <c:lblOffset val="100"/>
        <c:noMultiLvlLbl val="0"/>
      </c:catAx>
      <c:valAx>
        <c:axId val="28829803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8294896"/>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70.099999999999994</c:v>
                </c:pt>
                <c:pt idx="1">
                  <c:v>69.5</c:v>
                </c:pt>
                <c:pt idx="2">
                  <c:v>71.3</c:v>
                </c:pt>
                <c:pt idx="3">
                  <c:v>70.2</c:v>
                </c:pt>
                <c:pt idx="4">
                  <c:v>70.400000000000006</c:v>
                </c:pt>
                <c:pt idx="5">
                  <c:v>63.9</c:v>
                </c:pt>
                <c:pt idx="6">
                  <c:v>58.4</c:v>
                </c:pt>
                <c:pt idx="7">
                  <c:v>54.3</c:v>
                </c:pt>
                <c:pt idx="8">
                  <c:v>50.3</c:v>
                </c:pt>
                <c:pt idx="9">
                  <c:v>46.3</c:v>
                </c:pt>
                <c:pt idx="10">
                  <c:v>44.7</c:v>
                </c:pt>
                <c:pt idx="11">
                  <c:v>41.1</c:v>
                </c:pt>
                <c:pt idx="12">
                  <c:v>32.299999999999997</c:v>
                </c:pt>
              </c:numCache>
            </c:numRef>
          </c:val>
          <c:smooth val="0"/>
        </c:ser>
        <c:dLbls>
          <c:showLegendKey val="0"/>
          <c:showVal val="0"/>
          <c:showCatName val="0"/>
          <c:showSerName val="0"/>
          <c:showPercent val="0"/>
          <c:showBubbleSize val="0"/>
        </c:dLbls>
        <c:marker val="1"/>
        <c:smooth val="0"/>
        <c:axId val="282223640"/>
        <c:axId val="282226384"/>
      </c:lineChart>
      <c:catAx>
        <c:axId val="282223640"/>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82226384"/>
        <c:crosses val="autoZero"/>
        <c:auto val="1"/>
        <c:lblAlgn val="ctr"/>
        <c:lblOffset val="100"/>
        <c:noMultiLvlLbl val="0"/>
      </c:catAx>
      <c:valAx>
        <c:axId val="28222638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82223640"/>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Sheet1!$A$2:$A$9</c:f>
              <c:numCache>
                <c:formatCode>General</c:formatCode>
                <c:ptCount val="13"/>
                <c:pt idx="0">
                  <c:v>2001</c:v>
                </c:pt>
                <c:pt idx="1">
                  <c:v>2003</c:v>
                </c:pt>
                <c:pt idx="2">
                  <c:v>2005</c:v>
                </c:pt>
                <c:pt idx="3">
                  <c:v>2007</c:v>
                </c:pt>
                <c:pt idx="4">
                  <c:v>2009</c:v>
                </c:pt>
                <c:pt idx="5">
                  <c:v>2011</c:v>
                </c:pt>
                <c:pt idx="6">
                  <c:v>2013</c:v>
                </c:pt>
                <c:pt idx="7">
                  <c:v>2015</c:v>
                </c:pt>
              </c:numCache>
            </c:numRef>
          </c:cat>
          <c:val>
            <c:numRef>
              <c:f>Sheet1!$B$2:$B$9</c:f>
              <c:numCache>
                <c:formatCode>General</c:formatCode>
                <c:ptCount val="13"/>
                <c:pt idx="0">
                  <c:v>19</c:v>
                </c:pt>
                <c:pt idx="1">
                  <c:v>18.8</c:v>
                </c:pt>
                <c:pt idx="2">
                  <c:v>15.2</c:v>
                </c:pt>
                <c:pt idx="3">
                  <c:v>16</c:v>
                </c:pt>
                <c:pt idx="4">
                  <c:v>14.1</c:v>
                </c:pt>
                <c:pt idx="5">
                  <c:v>14</c:v>
                </c:pt>
                <c:pt idx="6">
                  <c:v>18.100000000000001</c:v>
                </c:pt>
                <c:pt idx="7">
                  <c:v>12.6</c:v>
                </c:pt>
              </c:numCache>
            </c:numRef>
          </c:val>
          <c:smooth val="0"/>
        </c:ser>
        <c:dLbls>
          <c:showLegendKey val="0"/>
          <c:showVal val="0"/>
          <c:showCatName val="0"/>
          <c:showSerName val="0"/>
          <c:showPercent val="0"/>
          <c:showBubbleSize val="0"/>
        </c:dLbls>
        <c:marker val="1"/>
        <c:smooth val="0"/>
        <c:axId val="294696072"/>
        <c:axId val="294696464"/>
      </c:lineChart>
      <c:catAx>
        <c:axId val="294696072"/>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94696464"/>
        <c:crosses val="autoZero"/>
        <c:auto val="1"/>
        <c:lblAlgn val="ctr"/>
        <c:lblOffset val="100"/>
        <c:noMultiLvlLbl val="0"/>
      </c:catAx>
      <c:valAx>
        <c:axId val="29469646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94696072"/>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4.4000000000000004</c:v>
                </c:pt>
                <c:pt idx="1">
                  <c:v>14.9</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20.6</c:v>
                </c:pt>
                <c:pt idx="1">
                  <c:v>64.5</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11.6</c:v>
                </c:pt>
                <c:pt idx="1">
                  <c:v>22.5</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94698424"/>
        <c:axId val="294698816"/>
      </c:stockChart>
      <c:catAx>
        <c:axId val="294698424"/>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94698816"/>
        <c:crosses val="autoZero"/>
        <c:auto val="1"/>
        <c:lblAlgn val="ctr"/>
        <c:lblOffset val="100"/>
        <c:tickLblSkip val="1"/>
        <c:tickMarkSkip val="1"/>
        <c:noMultiLvlLbl val="0"/>
      </c:catAx>
      <c:valAx>
        <c:axId val="294698816"/>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94698424"/>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c:v>
                </c:pt>
                <c:pt idx="2">
                  <c:v>1.4</c:v>
                </c:pt>
                <c:pt idx="3">
                  <c:v>0.3</c:v>
                </c:pt>
                <c:pt idx="5">
                  <c:v>0.2</c:v>
                </c:pt>
                <c:pt idx="6">
                  <c:v>1.3</c:v>
                </c:pt>
                <c:pt idx="7">
                  <c:v>0.5</c:v>
                </c:pt>
                <c:pt idx="8">
                  <c:v>2.2999999999999998</c:v>
                </c:pt>
                <c:pt idx="11">
                  <c:v>0.8</c:v>
                </c:pt>
                <c:pt idx="12">
                  <c:v>0.1</c:v>
                </c:pt>
              </c:numCache>
            </c:numRef>
          </c:val>
        </c:ser>
        <c:dLbls>
          <c:showLegendKey val="0"/>
          <c:showVal val="0"/>
          <c:showCatName val="0"/>
          <c:showSerName val="0"/>
          <c:showPercent val="0"/>
          <c:showBubbleSize val="0"/>
        </c:dLbls>
        <c:gapWidth val="34"/>
        <c:overlap val="100"/>
        <c:axId val="294696856"/>
        <c:axId val="179546696"/>
      </c:barChart>
      <c:catAx>
        <c:axId val="294696856"/>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179546696"/>
        <c:crosses val="autoZero"/>
        <c:auto val="1"/>
        <c:lblAlgn val="ctr"/>
        <c:lblOffset val="100"/>
        <c:noMultiLvlLbl val="0"/>
      </c:catAx>
      <c:valAx>
        <c:axId val="17954669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94696856"/>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c:v>
                </c:pt>
                <c:pt idx="1">
                  <c:v>1.7</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6</c:v>
                </c:pt>
                <c:pt idx="1">
                  <c:v>5.9</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1.1000000000000001</c:v>
                </c:pt>
                <c:pt idx="1">
                  <c:v>2.4</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113025520"/>
        <c:axId val="113025912"/>
      </c:stockChart>
      <c:catAx>
        <c:axId val="11302552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113025912"/>
        <c:crosses val="autoZero"/>
        <c:auto val="1"/>
        <c:lblAlgn val="ctr"/>
        <c:lblOffset val="100"/>
        <c:tickLblSkip val="1"/>
        <c:tickMarkSkip val="1"/>
        <c:noMultiLvlLbl val="0"/>
      </c:catAx>
      <c:valAx>
        <c:axId val="11302591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11302552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45.4</c:v>
                </c:pt>
                <c:pt idx="2">
                  <c:v>39.700000000000003</c:v>
                </c:pt>
                <c:pt idx="3">
                  <c:v>52.8</c:v>
                </c:pt>
                <c:pt idx="5">
                  <c:v>47.8</c:v>
                </c:pt>
                <c:pt idx="6">
                  <c:v>51.6</c:v>
                </c:pt>
                <c:pt idx="7">
                  <c:v>37.9</c:v>
                </c:pt>
                <c:pt idx="8">
                  <c:v>47.7</c:v>
                </c:pt>
                <c:pt idx="11">
                  <c:v>49.6</c:v>
                </c:pt>
                <c:pt idx="12">
                  <c:v>44.1</c:v>
                </c:pt>
              </c:numCache>
            </c:numRef>
          </c:val>
        </c:ser>
        <c:dLbls>
          <c:showLegendKey val="0"/>
          <c:showVal val="0"/>
          <c:showCatName val="0"/>
          <c:showSerName val="0"/>
          <c:showPercent val="0"/>
          <c:showBubbleSize val="0"/>
        </c:dLbls>
        <c:gapWidth val="34"/>
        <c:overlap val="100"/>
        <c:axId val="113028264"/>
        <c:axId val="113028656"/>
      </c:barChart>
      <c:catAx>
        <c:axId val="113028264"/>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113028656"/>
        <c:crosses val="autoZero"/>
        <c:auto val="1"/>
        <c:lblAlgn val="ctr"/>
        <c:lblOffset val="100"/>
        <c:noMultiLvlLbl val="0"/>
      </c:catAx>
      <c:valAx>
        <c:axId val="11302865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113028264"/>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Sheet1!$A$2:$A$9</c:f>
              <c:numCache>
                <c:formatCode>General</c:formatCode>
                <c:ptCount val="13"/>
                <c:pt idx="0">
                  <c:v>2001</c:v>
                </c:pt>
                <c:pt idx="1">
                  <c:v>2003</c:v>
                </c:pt>
                <c:pt idx="2">
                  <c:v>2005</c:v>
                </c:pt>
                <c:pt idx="3">
                  <c:v>2007</c:v>
                </c:pt>
                <c:pt idx="4">
                  <c:v>2009</c:v>
                </c:pt>
                <c:pt idx="5">
                  <c:v>2011</c:v>
                </c:pt>
                <c:pt idx="6">
                  <c:v>2013</c:v>
                </c:pt>
                <c:pt idx="7">
                  <c:v>2015</c:v>
                </c:pt>
              </c:numCache>
            </c:numRef>
          </c:cat>
          <c:val>
            <c:numRef>
              <c:f>Sheet1!$B$2:$B$9</c:f>
              <c:numCache>
                <c:formatCode>General</c:formatCode>
                <c:ptCount val="13"/>
                <c:pt idx="0">
                  <c:v>57.4</c:v>
                </c:pt>
                <c:pt idx="1">
                  <c:v>53.8</c:v>
                </c:pt>
                <c:pt idx="2">
                  <c:v>54.6</c:v>
                </c:pt>
                <c:pt idx="3">
                  <c:v>49.7</c:v>
                </c:pt>
                <c:pt idx="4">
                  <c:v>50.8</c:v>
                </c:pt>
                <c:pt idx="5">
                  <c:v>49.9</c:v>
                </c:pt>
                <c:pt idx="6">
                  <c:v>48</c:v>
                </c:pt>
                <c:pt idx="7">
                  <c:v>45.4</c:v>
                </c:pt>
              </c:numCache>
            </c:numRef>
          </c:val>
          <c:smooth val="0"/>
        </c:ser>
        <c:dLbls>
          <c:showLegendKey val="0"/>
          <c:showVal val="0"/>
          <c:showCatName val="0"/>
          <c:showSerName val="0"/>
          <c:showPercent val="0"/>
          <c:showBubbleSize val="0"/>
        </c:dLbls>
        <c:marker val="1"/>
        <c:smooth val="0"/>
        <c:axId val="286024064"/>
        <c:axId val="294695680"/>
      </c:lineChart>
      <c:catAx>
        <c:axId val="28602406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94695680"/>
        <c:crosses val="autoZero"/>
        <c:auto val="1"/>
        <c:lblAlgn val="ctr"/>
        <c:lblOffset val="100"/>
        <c:noMultiLvlLbl val="0"/>
      </c:catAx>
      <c:valAx>
        <c:axId val="29469568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8602406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35.200000000000003</c:v>
                </c:pt>
                <c:pt idx="1">
                  <c:v>35.700000000000003</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59.5</c:v>
                </c:pt>
                <c:pt idx="1">
                  <c:v>81.8</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49.2</c:v>
                </c:pt>
                <c:pt idx="1">
                  <c:v>46.9</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88296464"/>
        <c:axId val="288296856"/>
      </c:stockChart>
      <c:catAx>
        <c:axId val="288296464"/>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88296856"/>
        <c:crosses val="autoZero"/>
        <c:auto val="1"/>
        <c:lblAlgn val="ctr"/>
        <c:lblOffset val="100"/>
        <c:tickLblSkip val="1"/>
        <c:tickMarkSkip val="1"/>
        <c:noMultiLvlLbl val="0"/>
      </c:catAx>
      <c:valAx>
        <c:axId val="288296856"/>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88296464"/>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7.3</c:v>
                </c:pt>
                <c:pt idx="2">
                  <c:v>11.9</c:v>
                </c:pt>
                <c:pt idx="3">
                  <c:v>2.2999999999999998</c:v>
                </c:pt>
                <c:pt idx="5">
                  <c:v>5.9</c:v>
                </c:pt>
                <c:pt idx="6">
                  <c:v>6.3</c:v>
                </c:pt>
                <c:pt idx="7">
                  <c:v>9.3000000000000007</c:v>
                </c:pt>
                <c:pt idx="8">
                  <c:v>7.5</c:v>
                </c:pt>
                <c:pt idx="10">
                  <c:v>3.7</c:v>
                </c:pt>
                <c:pt idx="11">
                  <c:v>4.5</c:v>
                </c:pt>
                <c:pt idx="12">
                  <c:v>9.3000000000000007</c:v>
                </c:pt>
              </c:numCache>
            </c:numRef>
          </c:val>
        </c:ser>
        <c:dLbls>
          <c:showLegendKey val="0"/>
          <c:showVal val="0"/>
          <c:showCatName val="0"/>
          <c:showSerName val="0"/>
          <c:showPercent val="0"/>
          <c:showBubbleSize val="0"/>
        </c:dLbls>
        <c:gapWidth val="34"/>
        <c:overlap val="100"/>
        <c:axId val="179547872"/>
        <c:axId val="294695288"/>
      </c:barChart>
      <c:catAx>
        <c:axId val="179547872"/>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94695288"/>
        <c:crosses val="autoZero"/>
        <c:auto val="1"/>
        <c:lblAlgn val="ctr"/>
        <c:lblOffset val="100"/>
        <c:noMultiLvlLbl val="0"/>
      </c:catAx>
      <c:valAx>
        <c:axId val="29469528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179547872"/>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Sheet1!$A$2:$A$12</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numCache>
            </c:numRef>
          </c:cat>
          <c:val>
            <c:numRef>
              <c:f>Sheet1!$B$2:$B$12</c:f>
              <c:numCache>
                <c:formatCode>General</c:formatCode>
                <c:ptCount val="13"/>
                <c:pt idx="0">
                  <c:v>11.4</c:v>
                </c:pt>
                <c:pt idx="1">
                  <c:v>9.3000000000000007</c:v>
                </c:pt>
                <c:pt idx="2">
                  <c:v>7.8</c:v>
                </c:pt>
                <c:pt idx="3">
                  <c:v>8.1999999999999993</c:v>
                </c:pt>
                <c:pt idx="4">
                  <c:v>6.7</c:v>
                </c:pt>
                <c:pt idx="5">
                  <c:v>8</c:v>
                </c:pt>
                <c:pt idx="6">
                  <c:v>7.9</c:v>
                </c:pt>
                <c:pt idx="7">
                  <c:v>8.9</c:v>
                </c:pt>
                <c:pt idx="8">
                  <c:v>7.7</c:v>
                </c:pt>
                <c:pt idx="9">
                  <c:v>8.8000000000000007</c:v>
                </c:pt>
                <c:pt idx="10">
                  <c:v>7.3</c:v>
                </c:pt>
              </c:numCache>
            </c:numRef>
          </c:val>
          <c:smooth val="0"/>
        </c:ser>
        <c:dLbls>
          <c:showLegendKey val="0"/>
          <c:showVal val="0"/>
          <c:showCatName val="0"/>
          <c:showSerName val="0"/>
          <c:showPercent val="0"/>
          <c:showBubbleSize val="0"/>
        </c:dLbls>
        <c:marker val="1"/>
        <c:smooth val="0"/>
        <c:axId val="299205088"/>
        <c:axId val="299205480"/>
      </c:lineChart>
      <c:catAx>
        <c:axId val="299205088"/>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99205480"/>
        <c:crosses val="autoZero"/>
        <c:auto val="1"/>
        <c:lblAlgn val="ctr"/>
        <c:lblOffset val="100"/>
        <c:noMultiLvlLbl val="0"/>
      </c:catAx>
      <c:valAx>
        <c:axId val="29920548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99205088"/>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c:v>
                </c:pt>
                <c:pt idx="1">
                  <c:v>2.4</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13.4</c:v>
                </c:pt>
                <c:pt idx="1">
                  <c:v>7.8</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8.6</c:v>
                </c:pt>
                <c:pt idx="1">
                  <c:v>3.7</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99207048"/>
        <c:axId val="299207440"/>
      </c:stockChart>
      <c:catAx>
        <c:axId val="299207048"/>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99207440"/>
        <c:crosses val="autoZero"/>
        <c:auto val="1"/>
        <c:lblAlgn val="ctr"/>
        <c:lblOffset val="100"/>
        <c:tickLblSkip val="1"/>
        <c:tickMarkSkip val="1"/>
        <c:noMultiLvlLbl val="0"/>
      </c:catAx>
      <c:valAx>
        <c:axId val="299207440"/>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99207048"/>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22.4</c:v>
                </c:pt>
                <c:pt idx="1">
                  <c:v>21.4</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47.3</c:v>
                </c:pt>
                <c:pt idx="1">
                  <c:v>34.4</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34.5</c:v>
                </c:pt>
                <c:pt idx="1">
                  <c:v>26.4</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48014264"/>
        <c:axId val="286019752"/>
      </c:stockChart>
      <c:catAx>
        <c:axId val="248014264"/>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86019752"/>
        <c:crosses val="autoZero"/>
        <c:auto val="1"/>
        <c:lblAlgn val="ctr"/>
        <c:lblOffset val="100"/>
        <c:tickLblSkip val="1"/>
        <c:tickMarkSkip val="1"/>
        <c:noMultiLvlLbl val="0"/>
      </c:catAx>
      <c:valAx>
        <c:axId val="286019752"/>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48014264"/>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10.3</c:v>
                </c:pt>
                <c:pt idx="2">
                  <c:v>14</c:v>
                </c:pt>
                <c:pt idx="3">
                  <c:v>6.3</c:v>
                </c:pt>
                <c:pt idx="5">
                  <c:v>6.6</c:v>
                </c:pt>
                <c:pt idx="6">
                  <c:v>9.6</c:v>
                </c:pt>
                <c:pt idx="7">
                  <c:v>11</c:v>
                </c:pt>
                <c:pt idx="8">
                  <c:v>14.3</c:v>
                </c:pt>
                <c:pt idx="10">
                  <c:v>11</c:v>
                </c:pt>
                <c:pt idx="11">
                  <c:v>9.5</c:v>
                </c:pt>
                <c:pt idx="12">
                  <c:v>10.4</c:v>
                </c:pt>
              </c:numCache>
            </c:numRef>
          </c:val>
        </c:ser>
        <c:dLbls>
          <c:showLegendKey val="0"/>
          <c:showVal val="0"/>
          <c:showCatName val="0"/>
          <c:showSerName val="0"/>
          <c:showPercent val="0"/>
          <c:showBubbleSize val="0"/>
        </c:dLbls>
        <c:gapWidth val="34"/>
        <c:overlap val="100"/>
        <c:axId val="299206264"/>
        <c:axId val="299205872"/>
      </c:barChart>
      <c:catAx>
        <c:axId val="299206264"/>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99205872"/>
        <c:crosses val="autoZero"/>
        <c:auto val="1"/>
        <c:lblAlgn val="ctr"/>
        <c:lblOffset val="100"/>
        <c:noMultiLvlLbl val="0"/>
      </c:catAx>
      <c:valAx>
        <c:axId val="29920587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99206264"/>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Sheet1!$A$2:$A$11</c:f>
              <c:numCache>
                <c:formatCode>General</c:formatCode>
                <c:ptCount val="13"/>
                <c:pt idx="0">
                  <c:v>1997</c:v>
                </c:pt>
                <c:pt idx="1">
                  <c:v>1999</c:v>
                </c:pt>
                <c:pt idx="2">
                  <c:v>2001</c:v>
                </c:pt>
                <c:pt idx="3">
                  <c:v>2003</c:v>
                </c:pt>
                <c:pt idx="4">
                  <c:v>2005</c:v>
                </c:pt>
                <c:pt idx="5">
                  <c:v>2007</c:v>
                </c:pt>
                <c:pt idx="6">
                  <c:v>2009</c:v>
                </c:pt>
                <c:pt idx="7">
                  <c:v>2011</c:v>
                </c:pt>
                <c:pt idx="8">
                  <c:v>2013</c:v>
                </c:pt>
                <c:pt idx="9">
                  <c:v>2015</c:v>
                </c:pt>
              </c:numCache>
            </c:numRef>
          </c:cat>
          <c:val>
            <c:numRef>
              <c:f>Sheet1!$B$2:$B$11</c:f>
              <c:numCache>
                <c:formatCode>General</c:formatCode>
                <c:ptCount val="13"/>
                <c:pt idx="0">
                  <c:v>22</c:v>
                </c:pt>
                <c:pt idx="1">
                  <c:v>17.7</c:v>
                </c:pt>
                <c:pt idx="2">
                  <c:v>15.2</c:v>
                </c:pt>
                <c:pt idx="3">
                  <c:v>14.8</c:v>
                </c:pt>
                <c:pt idx="4">
                  <c:v>14</c:v>
                </c:pt>
                <c:pt idx="5">
                  <c:v>13.6</c:v>
                </c:pt>
                <c:pt idx="6">
                  <c:v>14</c:v>
                </c:pt>
                <c:pt idx="7">
                  <c:v>13.1</c:v>
                </c:pt>
                <c:pt idx="8">
                  <c:v>12.6</c:v>
                </c:pt>
                <c:pt idx="9">
                  <c:v>10.3</c:v>
                </c:pt>
              </c:numCache>
            </c:numRef>
          </c:val>
          <c:smooth val="0"/>
        </c:ser>
        <c:dLbls>
          <c:showLegendKey val="0"/>
          <c:showVal val="0"/>
          <c:showCatName val="0"/>
          <c:showSerName val="0"/>
          <c:showPercent val="0"/>
          <c:showBubbleSize val="0"/>
        </c:dLbls>
        <c:marker val="1"/>
        <c:smooth val="0"/>
        <c:axId val="299209400"/>
        <c:axId val="299209792"/>
      </c:lineChart>
      <c:catAx>
        <c:axId val="299209400"/>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99209792"/>
        <c:crosses val="autoZero"/>
        <c:auto val="1"/>
        <c:lblAlgn val="ctr"/>
        <c:lblOffset val="100"/>
        <c:noMultiLvlLbl val="0"/>
      </c:catAx>
      <c:valAx>
        <c:axId val="29920979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99209400"/>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6.8</c:v>
                </c:pt>
                <c:pt idx="1">
                  <c:v>4.4000000000000004</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16.5</c:v>
                </c:pt>
                <c:pt idx="1">
                  <c:v>14.9</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10.4</c:v>
                </c:pt>
                <c:pt idx="1">
                  <c:v>9.1</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97533072"/>
        <c:axId val="297533464"/>
      </c:stockChart>
      <c:catAx>
        <c:axId val="297533072"/>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97533464"/>
        <c:crosses val="autoZero"/>
        <c:auto val="1"/>
        <c:lblAlgn val="ctr"/>
        <c:lblOffset val="100"/>
        <c:tickLblSkip val="1"/>
        <c:tickMarkSkip val="1"/>
        <c:noMultiLvlLbl val="0"/>
      </c:catAx>
      <c:valAx>
        <c:axId val="297533464"/>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97533072"/>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44.9</c:v>
                </c:pt>
                <c:pt idx="2">
                  <c:v>46.1</c:v>
                </c:pt>
                <c:pt idx="3">
                  <c:v>43.6</c:v>
                </c:pt>
                <c:pt idx="5">
                  <c:v>37.200000000000003</c:v>
                </c:pt>
                <c:pt idx="6">
                  <c:v>43.3</c:v>
                </c:pt>
                <c:pt idx="7">
                  <c:v>49.5</c:v>
                </c:pt>
                <c:pt idx="8">
                  <c:v>50.9</c:v>
                </c:pt>
                <c:pt idx="10">
                  <c:v>42.4</c:v>
                </c:pt>
                <c:pt idx="11">
                  <c:v>51.9</c:v>
                </c:pt>
                <c:pt idx="12">
                  <c:v>43.2</c:v>
                </c:pt>
              </c:numCache>
            </c:numRef>
          </c:val>
        </c:ser>
        <c:dLbls>
          <c:showLegendKey val="0"/>
          <c:showVal val="0"/>
          <c:showCatName val="0"/>
          <c:showSerName val="0"/>
          <c:showPercent val="0"/>
          <c:showBubbleSize val="0"/>
        </c:dLbls>
        <c:gapWidth val="34"/>
        <c:overlap val="100"/>
        <c:axId val="297534248"/>
        <c:axId val="297535424"/>
      </c:barChart>
      <c:catAx>
        <c:axId val="29753424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97535424"/>
        <c:crosses val="autoZero"/>
        <c:auto val="1"/>
        <c:lblAlgn val="ctr"/>
        <c:lblOffset val="100"/>
        <c:noMultiLvlLbl val="0"/>
      </c:catAx>
      <c:valAx>
        <c:axId val="29753542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9753424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30.4</c:v>
                </c:pt>
                <c:pt idx="1">
                  <c:v>32.200000000000003</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54.4</c:v>
                </c:pt>
                <c:pt idx="1">
                  <c:v>49.9</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42.9</c:v>
                </c:pt>
                <c:pt idx="1">
                  <c:v>39.9</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97537776"/>
        <c:axId val="297538560"/>
      </c:stockChart>
      <c:catAx>
        <c:axId val="297537776"/>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97538560"/>
        <c:crosses val="autoZero"/>
        <c:auto val="1"/>
        <c:lblAlgn val="ctr"/>
        <c:lblOffset val="100"/>
        <c:tickLblSkip val="1"/>
        <c:tickMarkSkip val="1"/>
        <c:noMultiLvlLbl val="0"/>
      </c:catAx>
      <c:valAx>
        <c:axId val="297538560"/>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97537776"/>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24.1</c:v>
                </c:pt>
                <c:pt idx="2">
                  <c:v>25.6</c:v>
                </c:pt>
                <c:pt idx="3">
                  <c:v>22.6</c:v>
                </c:pt>
                <c:pt idx="5">
                  <c:v>19.7</c:v>
                </c:pt>
                <c:pt idx="6">
                  <c:v>23.2</c:v>
                </c:pt>
                <c:pt idx="7">
                  <c:v>25.9</c:v>
                </c:pt>
                <c:pt idx="8">
                  <c:v>28.2</c:v>
                </c:pt>
                <c:pt idx="10">
                  <c:v>18</c:v>
                </c:pt>
                <c:pt idx="11">
                  <c:v>26.3</c:v>
                </c:pt>
                <c:pt idx="12">
                  <c:v>25.2</c:v>
                </c:pt>
              </c:numCache>
            </c:numRef>
          </c:val>
        </c:ser>
        <c:dLbls>
          <c:showLegendKey val="0"/>
          <c:showVal val="0"/>
          <c:showCatName val="0"/>
          <c:showSerName val="0"/>
          <c:showPercent val="0"/>
          <c:showBubbleSize val="0"/>
        </c:dLbls>
        <c:gapWidth val="34"/>
        <c:overlap val="100"/>
        <c:axId val="297536992"/>
        <c:axId val="297536600"/>
      </c:barChart>
      <c:catAx>
        <c:axId val="297536992"/>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97536600"/>
        <c:crosses val="autoZero"/>
        <c:auto val="1"/>
        <c:lblAlgn val="ctr"/>
        <c:lblOffset val="100"/>
        <c:noMultiLvlLbl val="0"/>
      </c:catAx>
      <c:valAx>
        <c:axId val="29753660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97536992"/>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15.3</c:v>
                </c:pt>
                <c:pt idx="1">
                  <c:v>13</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31.2</c:v>
                </c:pt>
                <c:pt idx="1">
                  <c:v>27.4</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23.5</c:v>
                </c:pt>
                <c:pt idx="1">
                  <c:v>17.600000000000001</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99207832"/>
        <c:axId val="299209008"/>
      </c:stockChart>
      <c:catAx>
        <c:axId val="299207832"/>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99209008"/>
        <c:crosses val="autoZero"/>
        <c:auto val="1"/>
        <c:lblAlgn val="ctr"/>
        <c:lblOffset val="100"/>
        <c:tickLblSkip val="1"/>
        <c:tickMarkSkip val="1"/>
        <c:noMultiLvlLbl val="0"/>
      </c:catAx>
      <c:valAx>
        <c:axId val="299209008"/>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99207832"/>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16</c:v>
                </c:pt>
                <c:pt idx="2">
                  <c:v>19</c:v>
                </c:pt>
                <c:pt idx="3">
                  <c:v>12.7</c:v>
                </c:pt>
                <c:pt idx="5">
                  <c:v>10.7</c:v>
                </c:pt>
                <c:pt idx="6">
                  <c:v>13.9</c:v>
                </c:pt>
                <c:pt idx="7">
                  <c:v>18.3</c:v>
                </c:pt>
                <c:pt idx="8">
                  <c:v>21.6</c:v>
                </c:pt>
                <c:pt idx="10">
                  <c:v>13.9</c:v>
                </c:pt>
                <c:pt idx="11">
                  <c:v>13.1</c:v>
                </c:pt>
                <c:pt idx="12">
                  <c:v>17.5</c:v>
                </c:pt>
              </c:numCache>
            </c:numRef>
          </c:val>
        </c:ser>
        <c:dLbls>
          <c:showLegendKey val="0"/>
          <c:showVal val="0"/>
          <c:showCatName val="0"/>
          <c:showSerName val="0"/>
          <c:showPercent val="0"/>
          <c:showBubbleSize val="0"/>
        </c:dLbls>
        <c:gapWidth val="34"/>
        <c:overlap val="100"/>
        <c:axId val="297540128"/>
        <c:axId val="299204696"/>
      </c:barChart>
      <c:catAx>
        <c:axId val="29754012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99204696"/>
        <c:crosses val="autoZero"/>
        <c:auto val="1"/>
        <c:lblAlgn val="ctr"/>
        <c:lblOffset val="100"/>
        <c:noMultiLvlLbl val="0"/>
      </c:catAx>
      <c:valAx>
        <c:axId val="29920469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9754012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Sheet1!$A$2:$A$11</c:f>
              <c:numCache>
                <c:formatCode>General</c:formatCode>
                <c:ptCount val="13"/>
                <c:pt idx="0">
                  <c:v>1997</c:v>
                </c:pt>
                <c:pt idx="1">
                  <c:v>1999</c:v>
                </c:pt>
                <c:pt idx="2">
                  <c:v>2001</c:v>
                </c:pt>
                <c:pt idx="3">
                  <c:v>2003</c:v>
                </c:pt>
                <c:pt idx="4">
                  <c:v>2005</c:v>
                </c:pt>
                <c:pt idx="5">
                  <c:v>2007</c:v>
                </c:pt>
                <c:pt idx="6">
                  <c:v>2009</c:v>
                </c:pt>
                <c:pt idx="7">
                  <c:v>2011</c:v>
                </c:pt>
                <c:pt idx="8">
                  <c:v>2013</c:v>
                </c:pt>
                <c:pt idx="9">
                  <c:v>2015</c:v>
                </c:pt>
              </c:numCache>
            </c:numRef>
          </c:cat>
          <c:val>
            <c:numRef>
              <c:f>Sheet1!$B$2:$B$11</c:f>
              <c:numCache>
                <c:formatCode>General</c:formatCode>
                <c:ptCount val="13"/>
                <c:pt idx="0">
                  <c:v>42.6</c:v>
                </c:pt>
                <c:pt idx="1">
                  <c:v>39.200000000000003</c:v>
                </c:pt>
                <c:pt idx="2">
                  <c:v>32.700000000000003</c:v>
                </c:pt>
                <c:pt idx="3">
                  <c:v>27.7</c:v>
                </c:pt>
                <c:pt idx="4">
                  <c:v>27.9</c:v>
                </c:pt>
                <c:pt idx="5">
                  <c:v>25</c:v>
                </c:pt>
                <c:pt idx="6">
                  <c:v>25</c:v>
                </c:pt>
                <c:pt idx="7">
                  <c:v>23.2</c:v>
                </c:pt>
                <c:pt idx="8">
                  <c:v>21</c:v>
                </c:pt>
                <c:pt idx="9">
                  <c:v>16</c:v>
                </c:pt>
              </c:numCache>
            </c:numRef>
          </c:val>
          <c:smooth val="0"/>
        </c:ser>
        <c:dLbls>
          <c:showLegendKey val="0"/>
          <c:showVal val="0"/>
          <c:showCatName val="0"/>
          <c:showSerName val="0"/>
          <c:showPercent val="0"/>
          <c:showBubbleSize val="0"/>
        </c:dLbls>
        <c:marker val="1"/>
        <c:smooth val="0"/>
        <c:axId val="299208616"/>
        <c:axId val="299211360"/>
      </c:lineChart>
      <c:catAx>
        <c:axId val="299208616"/>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99211360"/>
        <c:crosses val="autoZero"/>
        <c:auto val="1"/>
        <c:lblAlgn val="ctr"/>
        <c:lblOffset val="100"/>
        <c:noMultiLvlLbl val="0"/>
      </c:catAx>
      <c:valAx>
        <c:axId val="29921136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99208616"/>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10.7</c:v>
                </c:pt>
                <c:pt idx="1">
                  <c:v>6.8</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24.8</c:v>
                </c:pt>
                <c:pt idx="1">
                  <c:v>18.100000000000001</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15.7</c:v>
                </c:pt>
                <c:pt idx="1">
                  <c:v>12</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113026696"/>
        <c:axId val="113025128"/>
      </c:stockChart>
      <c:catAx>
        <c:axId val="113026696"/>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113025128"/>
        <c:crosses val="autoZero"/>
        <c:auto val="1"/>
        <c:lblAlgn val="ctr"/>
        <c:lblOffset val="100"/>
        <c:tickLblSkip val="1"/>
        <c:tickMarkSkip val="1"/>
        <c:noMultiLvlLbl val="0"/>
      </c:catAx>
      <c:valAx>
        <c:axId val="113025128"/>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113026696"/>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6.6</c:v>
                </c:pt>
                <c:pt idx="2">
                  <c:v>8</c:v>
                </c:pt>
                <c:pt idx="3">
                  <c:v>5</c:v>
                </c:pt>
                <c:pt idx="5">
                  <c:v>7.2</c:v>
                </c:pt>
                <c:pt idx="6">
                  <c:v>7.6</c:v>
                </c:pt>
                <c:pt idx="7">
                  <c:v>5.6</c:v>
                </c:pt>
                <c:pt idx="8">
                  <c:v>5.2</c:v>
                </c:pt>
                <c:pt idx="10">
                  <c:v>7</c:v>
                </c:pt>
                <c:pt idx="11">
                  <c:v>7.1</c:v>
                </c:pt>
                <c:pt idx="12">
                  <c:v>6</c:v>
                </c:pt>
              </c:numCache>
            </c:numRef>
          </c:val>
        </c:ser>
        <c:dLbls>
          <c:showLegendKey val="0"/>
          <c:showVal val="0"/>
          <c:showCatName val="0"/>
          <c:showSerName val="0"/>
          <c:showPercent val="0"/>
          <c:showBubbleSize val="0"/>
        </c:dLbls>
        <c:gapWidth val="34"/>
        <c:overlap val="100"/>
        <c:axId val="286025240"/>
        <c:axId val="286024848"/>
      </c:barChart>
      <c:catAx>
        <c:axId val="286025240"/>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86024848"/>
        <c:crosses val="autoZero"/>
        <c:auto val="1"/>
        <c:lblAlgn val="ctr"/>
        <c:lblOffset val="100"/>
        <c:noMultiLvlLbl val="0"/>
      </c:catAx>
      <c:valAx>
        <c:axId val="28602484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6025240"/>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18.5</c:v>
                </c:pt>
                <c:pt idx="2">
                  <c:v>23.3</c:v>
                </c:pt>
                <c:pt idx="3">
                  <c:v>13.4</c:v>
                </c:pt>
                <c:pt idx="5">
                  <c:v>12.8</c:v>
                </c:pt>
                <c:pt idx="6">
                  <c:v>16.100000000000001</c:v>
                </c:pt>
                <c:pt idx="7">
                  <c:v>21.9</c:v>
                </c:pt>
                <c:pt idx="8">
                  <c:v>23.9</c:v>
                </c:pt>
                <c:pt idx="10">
                  <c:v>14.9</c:v>
                </c:pt>
                <c:pt idx="11">
                  <c:v>14.2</c:v>
                </c:pt>
                <c:pt idx="12">
                  <c:v>21.2</c:v>
                </c:pt>
              </c:numCache>
            </c:numRef>
          </c:val>
        </c:ser>
        <c:dLbls>
          <c:showLegendKey val="0"/>
          <c:showVal val="0"/>
          <c:showCatName val="0"/>
          <c:showSerName val="0"/>
          <c:showPercent val="0"/>
          <c:showBubbleSize val="0"/>
        </c:dLbls>
        <c:gapWidth val="34"/>
        <c:overlap val="100"/>
        <c:axId val="297539736"/>
        <c:axId val="297535032"/>
      </c:barChart>
      <c:catAx>
        <c:axId val="297539736"/>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97535032"/>
        <c:crosses val="autoZero"/>
        <c:auto val="1"/>
        <c:lblAlgn val="ctr"/>
        <c:lblOffset val="100"/>
        <c:noMultiLvlLbl val="0"/>
      </c:catAx>
      <c:valAx>
        <c:axId val="29753503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97539736"/>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Sheet1!$A$2:$A$11</c:f>
              <c:numCache>
                <c:formatCode>General</c:formatCode>
                <c:ptCount val="13"/>
                <c:pt idx="0">
                  <c:v>1997</c:v>
                </c:pt>
                <c:pt idx="1">
                  <c:v>1999</c:v>
                </c:pt>
                <c:pt idx="2">
                  <c:v>2001</c:v>
                </c:pt>
                <c:pt idx="3">
                  <c:v>2003</c:v>
                </c:pt>
                <c:pt idx="4">
                  <c:v>2005</c:v>
                </c:pt>
                <c:pt idx="5">
                  <c:v>2007</c:v>
                </c:pt>
                <c:pt idx="6">
                  <c:v>2009</c:v>
                </c:pt>
                <c:pt idx="7">
                  <c:v>2011</c:v>
                </c:pt>
                <c:pt idx="8">
                  <c:v>2013</c:v>
                </c:pt>
                <c:pt idx="9">
                  <c:v>2015</c:v>
                </c:pt>
              </c:numCache>
            </c:numRef>
          </c:cat>
          <c:val>
            <c:numRef>
              <c:f>Sheet1!$B$2:$B$11</c:f>
              <c:numCache>
                <c:formatCode>General</c:formatCode>
                <c:ptCount val="13"/>
                <c:pt idx="0">
                  <c:v>44.5</c:v>
                </c:pt>
                <c:pt idx="1">
                  <c:v>41</c:v>
                </c:pt>
                <c:pt idx="2">
                  <c:v>35.4</c:v>
                </c:pt>
                <c:pt idx="3">
                  <c:v>30</c:v>
                </c:pt>
                <c:pt idx="4">
                  <c:v>30.2</c:v>
                </c:pt>
                <c:pt idx="5">
                  <c:v>27.2</c:v>
                </c:pt>
                <c:pt idx="6">
                  <c:v>27.9</c:v>
                </c:pt>
                <c:pt idx="7">
                  <c:v>25.5</c:v>
                </c:pt>
                <c:pt idx="8">
                  <c:v>24</c:v>
                </c:pt>
                <c:pt idx="9">
                  <c:v>18.5</c:v>
                </c:pt>
              </c:numCache>
            </c:numRef>
          </c:val>
          <c:smooth val="0"/>
        </c:ser>
        <c:dLbls>
          <c:showLegendKey val="0"/>
          <c:showVal val="0"/>
          <c:showCatName val="0"/>
          <c:showSerName val="0"/>
          <c:showPercent val="0"/>
          <c:showBubbleSize val="0"/>
        </c:dLbls>
        <c:marker val="1"/>
        <c:smooth val="0"/>
        <c:axId val="219150472"/>
        <c:axId val="219150864"/>
      </c:lineChart>
      <c:catAx>
        <c:axId val="219150472"/>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19150864"/>
        <c:crosses val="autoZero"/>
        <c:auto val="1"/>
        <c:lblAlgn val="ctr"/>
        <c:lblOffset val="100"/>
        <c:noMultiLvlLbl val="0"/>
      </c:catAx>
      <c:valAx>
        <c:axId val="21915086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19150472"/>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11.9</c:v>
                </c:pt>
                <c:pt idx="1">
                  <c:v>7.5</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29.2</c:v>
                </c:pt>
                <c:pt idx="1">
                  <c:v>20.399999999999999</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19.7</c:v>
                </c:pt>
                <c:pt idx="1">
                  <c:v>12.8</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19153608"/>
        <c:axId val="219154000"/>
      </c:stockChart>
      <c:catAx>
        <c:axId val="219153608"/>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19154000"/>
        <c:crosses val="autoZero"/>
        <c:auto val="1"/>
        <c:lblAlgn val="ctr"/>
        <c:lblOffset val="100"/>
        <c:tickLblSkip val="1"/>
        <c:tickMarkSkip val="1"/>
        <c:noMultiLvlLbl val="0"/>
      </c:catAx>
      <c:valAx>
        <c:axId val="219154000"/>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19153608"/>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31.4</c:v>
                </c:pt>
                <c:pt idx="2">
                  <c:v>34.9</c:v>
                </c:pt>
                <c:pt idx="3">
                  <c:v>27.7</c:v>
                </c:pt>
                <c:pt idx="5">
                  <c:v>25.1</c:v>
                </c:pt>
                <c:pt idx="6">
                  <c:v>28.9</c:v>
                </c:pt>
                <c:pt idx="7">
                  <c:v>34.9</c:v>
                </c:pt>
                <c:pt idx="8">
                  <c:v>37.5</c:v>
                </c:pt>
                <c:pt idx="10">
                  <c:v>26.3</c:v>
                </c:pt>
                <c:pt idx="11">
                  <c:v>31.8</c:v>
                </c:pt>
                <c:pt idx="12">
                  <c:v>32.9</c:v>
                </c:pt>
              </c:numCache>
            </c:numRef>
          </c:val>
        </c:ser>
        <c:dLbls>
          <c:showLegendKey val="0"/>
          <c:showVal val="0"/>
          <c:showCatName val="0"/>
          <c:showSerName val="0"/>
          <c:showPercent val="0"/>
          <c:showBubbleSize val="0"/>
        </c:dLbls>
        <c:gapWidth val="34"/>
        <c:overlap val="100"/>
        <c:axId val="219152824"/>
        <c:axId val="219151648"/>
      </c:barChart>
      <c:catAx>
        <c:axId val="219152824"/>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19151648"/>
        <c:crosses val="autoZero"/>
        <c:auto val="1"/>
        <c:lblAlgn val="ctr"/>
        <c:lblOffset val="100"/>
        <c:noMultiLvlLbl val="0"/>
      </c:catAx>
      <c:valAx>
        <c:axId val="21915164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19152824"/>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22.7</c:v>
                </c:pt>
                <c:pt idx="1">
                  <c:v>19.899999999999999</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40.799999999999997</c:v>
                </c:pt>
                <c:pt idx="1">
                  <c:v>34.299999999999997</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30.9</c:v>
                </c:pt>
                <c:pt idx="1">
                  <c:v>25.5</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19150080"/>
        <c:axId val="219149688"/>
      </c:stockChart>
      <c:catAx>
        <c:axId val="21915008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19149688"/>
        <c:crosses val="autoZero"/>
        <c:auto val="1"/>
        <c:lblAlgn val="ctr"/>
        <c:lblOffset val="100"/>
        <c:tickLblSkip val="1"/>
        <c:tickMarkSkip val="1"/>
        <c:noMultiLvlLbl val="0"/>
      </c:catAx>
      <c:valAx>
        <c:axId val="219149688"/>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19150080"/>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63.2</c:v>
                </c:pt>
                <c:pt idx="2">
                  <c:v>61.4</c:v>
                </c:pt>
                <c:pt idx="3">
                  <c:v>65.3</c:v>
                </c:pt>
                <c:pt idx="5">
                  <c:v>50.8</c:v>
                </c:pt>
                <c:pt idx="6">
                  <c:v>60.8</c:v>
                </c:pt>
                <c:pt idx="7">
                  <c:v>70.3</c:v>
                </c:pt>
                <c:pt idx="8">
                  <c:v>73.3</c:v>
                </c:pt>
                <c:pt idx="10">
                  <c:v>54.4</c:v>
                </c:pt>
                <c:pt idx="11">
                  <c:v>65.900000000000006</c:v>
                </c:pt>
                <c:pt idx="12">
                  <c:v>65.3</c:v>
                </c:pt>
              </c:numCache>
            </c:numRef>
          </c:val>
        </c:ser>
        <c:dLbls>
          <c:showLegendKey val="0"/>
          <c:showVal val="0"/>
          <c:showCatName val="0"/>
          <c:showSerName val="0"/>
          <c:showPercent val="0"/>
          <c:showBubbleSize val="0"/>
        </c:dLbls>
        <c:gapWidth val="34"/>
        <c:overlap val="100"/>
        <c:axId val="219154784"/>
        <c:axId val="219155176"/>
      </c:barChart>
      <c:catAx>
        <c:axId val="219154784"/>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19155176"/>
        <c:crosses val="autoZero"/>
        <c:auto val="1"/>
        <c:lblAlgn val="ctr"/>
        <c:lblOffset val="100"/>
        <c:noMultiLvlLbl val="0"/>
      </c:catAx>
      <c:valAx>
        <c:axId val="219155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19154784"/>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81.599999999999994</c:v>
                </c:pt>
                <c:pt idx="1">
                  <c:v>80.900000000000006</c:v>
                </c:pt>
                <c:pt idx="2">
                  <c:v>80.400000000000006</c:v>
                </c:pt>
                <c:pt idx="3">
                  <c:v>79.099999999999994</c:v>
                </c:pt>
                <c:pt idx="4">
                  <c:v>81</c:v>
                </c:pt>
                <c:pt idx="5">
                  <c:v>78.2</c:v>
                </c:pt>
                <c:pt idx="6">
                  <c:v>74.900000000000006</c:v>
                </c:pt>
                <c:pt idx="7">
                  <c:v>74.3</c:v>
                </c:pt>
                <c:pt idx="8">
                  <c:v>75</c:v>
                </c:pt>
                <c:pt idx="9">
                  <c:v>72.5</c:v>
                </c:pt>
                <c:pt idx="10">
                  <c:v>70.8</c:v>
                </c:pt>
                <c:pt idx="11">
                  <c:v>66.2</c:v>
                </c:pt>
                <c:pt idx="12">
                  <c:v>63.2</c:v>
                </c:pt>
              </c:numCache>
            </c:numRef>
          </c:val>
          <c:smooth val="0"/>
        </c:ser>
        <c:dLbls>
          <c:showLegendKey val="0"/>
          <c:showVal val="0"/>
          <c:showCatName val="0"/>
          <c:showSerName val="0"/>
          <c:showPercent val="0"/>
          <c:showBubbleSize val="0"/>
        </c:dLbls>
        <c:marker val="1"/>
        <c:smooth val="0"/>
        <c:axId val="219157528"/>
        <c:axId val="219158312"/>
      </c:lineChart>
      <c:catAx>
        <c:axId val="219157528"/>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19158312"/>
        <c:crosses val="autoZero"/>
        <c:auto val="1"/>
        <c:lblAlgn val="ctr"/>
        <c:lblOffset val="100"/>
        <c:noMultiLvlLbl val="0"/>
      </c:catAx>
      <c:valAx>
        <c:axId val="21915831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19157528"/>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50.7</c:v>
                </c:pt>
                <c:pt idx="1">
                  <c:v>43.5</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69.900000000000006</c:v>
                </c:pt>
                <c:pt idx="1">
                  <c:v>62.8</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59.8</c:v>
                </c:pt>
                <c:pt idx="1">
                  <c:v>56.1</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19161840"/>
        <c:axId val="219161056"/>
      </c:stockChart>
      <c:catAx>
        <c:axId val="21916184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19161056"/>
        <c:crosses val="autoZero"/>
        <c:auto val="1"/>
        <c:lblAlgn val="ctr"/>
        <c:lblOffset val="100"/>
        <c:tickLblSkip val="1"/>
        <c:tickMarkSkip val="1"/>
        <c:noMultiLvlLbl val="0"/>
      </c:catAx>
      <c:valAx>
        <c:axId val="219161056"/>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19161840"/>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17.2</c:v>
                </c:pt>
                <c:pt idx="2">
                  <c:v>19.7</c:v>
                </c:pt>
                <c:pt idx="3">
                  <c:v>14.6</c:v>
                </c:pt>
                <c:pt idx="5">
                  <c:v>20.3</c:v>
                </c:pt>
                <c:pt idx="6">
                  <c:v>18.600000000000001</c:v>
                </c:pt>
                <c:pt idx="7">
                  <c:v>15.2</c:v>
                </c:pt>
                <c:pt idx="8">
                  <c:v>13.5</c:v>
                </c:pt>
                <c:pt idx="10">
                  <c:v>18</c:v>
                </c:pt>
                <c:pt idx="11">
                  <c:v>21.3</c:v>
                </c:pt>
                <c:pt idx="12">
                  <c:v>14.5</c:v>
                </c:pt>
              </c:numCache>
            </c:numRef>
          </c:val>
        </c:ser>
        <c:dLbls>
          <c:showLegendKey val="0"/>
          <c:showVal val="0"/>
          <c:showCatName val="0"/>
          <c:showSerName val="0"/>
          <c:showPercent val="0"/>
          <c:showBubbleSize val="0"/>
        </c:dLbls>
        <c:gapWidth val="34"/>
        <c:overlap val="100"/>
        <c:axId val="219160272"/>
        <c:axId val="219162232"/>
      </c:barChart>
      <c:catAx>
        <c:axId val="219160272"/>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19162232"/>
        <c:crosses val="autoZero"/>
        <c:auto val="1"/>
        <c:lblAlgn val="ctr"/>
        <c:lblOffset val="100"/>
        <c:noMultiLvlLbl val="0"/>
      </c:catAx>
      <c:valAx>
        <c:axId val="21916223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19160272"/>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32.700000000000003</c:v>
                </c:pt>
                <c:pt idx="1">
                  <c:v>32.9</c:v>
                </c:pt>
                <c:pt idx="2">
                  <c:v>32.4</c:v>
                </c:pt>
                <c:pt idx="3">
                  <c:v>31.1</c:v>
                </c:pt>
                <c:pt idx="4">
                  <c:v>32.200000000000003</c:v>
                </c:pt>
                <c:pt idx="5">
                  <c:v>29.1</c:v>
                </c:pt>
                <c:pt idx="6">
                  <c:v>27.8</c:v>
                </c:pt>
                <c:pt idx="7">
                  <c:v>25.6</c:v>
                </c:pt>
                <c:pt idx="8">
                  <c:v>23.8</c:v>
                </c:pt>
                <c:pt idx="9">
                  <c:v>21.1</c:v>
                </c:pt>
                <c:pt idx="10">
                  <c:v>20.5</c:v>
                </c:pt>
                <c:pt idx="11">
                  <c:v>18.600000000000001</c:v>
                </c:pt>
                <c:pt idx="12">
                  <c:v>17.2</c:v>
                </c:pt>
              </c:numCache>
            </c:numRef>
          </c:val>
          <c:smooth val="0"/>
        </c:ser>
        <c:dLbls>
          <c:showLegendKey val="0"/>
          <c:showVal val="0"/>
          <c:showCatName val="0"/>
          <c:showSerName val="0"/>
          <c:showPercent val="0"/>
          <c:showBubbleSize val="0"/>
        </c:dLbls>
        <c:marker val="1"/>
        <c:smooth val="0"/>
        <c:axId val="297539344"/>
        <c:axId val="297538952"/>
      </c:lineChart>
      <c:catAx>
        <c:axId val="29753934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97538952"/>
        <c:crosses val="autoZero"/>
        <c:auto val="1"/>
        <c:lblAlgn val="ctr"/>
        <c:lblOffset val="100"/>
        <c:noMultiLvlLbl val="0"/>
      </c:catAx>
      <c:valAx>
        <c:axId val="29753895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9753934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23.8</c:v>
                </c:pt>
                <c:pt idx="1">
                  <c:v>26.9</c:v>
                </c:pt>
                <c:pt idx="2">
                  <c:v>24.9</c:v>
                </c:pt>
                <c:pt idx="3">
                  <c:v>24.8</c:v>
                </c:pt>
                <c:pt idx="4">
                  <c:v>24.7</c:v>
                </c:pt>
                <c:pt idx="5">
                  <c:v>22.1</c:v>
                </c:pt>
                <c:pt idx="6">
                  <c:v>18.3</c:v>
                </c:pt>
                <c:pt idx="7">
                  <c:v>16</c:v>
                </c:pt>
                <c:pt idx="8">
                  <c:v>14.2</c:v>
                </c:pt>
                <c:pt idx="9">
                  <c:v>10.7</c:v>
                </c:pt>
                <c:pt idx="10">
                  <c:v>10.3</c:v>
                </c:pt>
                <c:pt idx="11">
                  <c:v>9.3000000000000007</c:v>
                </c:pt>
                <c:pt idx="12">
                  <c:v>6.6</c:v>
                </c:pt>
              </c:numCache>
            </c:numRef>
          </c:val>
          <c:smooth val="0"/>
        </c:ser>
        <c:dLbls>
          <c:showLegendKey val="0"/>
          <c:showVal val="0"/>
          <c:showCatName val="0"/>
          <c:showSerName val="0"/>
          <c:showPercent val="0"/>
          <c:showBubbleSize val="0"/>
        </c:dLbls>
        <c:marker val="1"/>
        <c:smooth val="0"/>
        <c:axId val="286026416"/>
        <c:axId val="286026024"/>
      </c:lineChart>
      <c:catAx>
        <c:axId val="286026416"/>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86026024"/>
        <c:crosses val="autoZero"/>
        <c:auto val="1"/>
        <c:lblAlgn val="ctr"/>
        <c:lblOffset val="100"/>
        <c:noMultiLvlLbl val="0"/>
      </c:catAx>
      <c:valAx>
        <c:axId val="28602602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86026416"/>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10.6</c:v>
                </c:pt>
                <c:pt idx="1">
                  <c:v>14.8</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24.5</c:v>
                </c:pt>
                <c:pt idx="1">
                  <c:v>23.6</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15.7</c:v>
                </c:pt>
                <c:pt idx="1">
                  <c:v>18.100000000000001</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19158704"/>
        <c:axId val="219162624"/>
      </c:stockChart>
      <c:catAx>
        <c:axId val="219158704"/>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19162624"/>
        <c:crosses val="autoZero"/>
        <c:auto val="1"/>
        <c:lblAlgn val="ctr"/>
        <c:lblOffset val="100"/>
        <c:tickLblSkip val="1"/>
        <c:tickMarkSkip val="1"/>
        <c:noMultiLvlLbl val="0"/>
      </c:catAx>
      <c:valAx>
        <c:axId val="219162624"/>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19158704"/>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32.799999999999997</c:v>
                </c:pt>
                <c:pt idx="2">
                  <c:v>32.200000000000003</c:v>
                </c:pt>
                <c:pt idx="3">
                  <c:v>33.5</c:v>
                </c:pt>
                <c:pt idx="5">
                  <c:v>23.4</c:v>
                </c:pt>
                <c:pt idx="6">
                  <c:v>29</c:v>
                </c:pt>
                <c:pt idx="7">
                  <c:v>38</c:v>
                </c:pt>
                <c:pt idx="8">
                  <c:v>42.4</c:v>
                </c:pt>
                <c:pt idx="10">
                  <c:v>23.8</c:v>
                </c:pt>
                <c:pt idx="11">
                  <c:v>34.4</c:v>
                </c:pt>
                <c:pt idx="12">
                  <c:v>35.200000000000003</c:v>
                </c:pt>
              </c:numCache>
            </c:numRef>
          </c:val>
        </c:ser>
        <c:dLbls>
          <c:showLegendKey val="0"/>
          <c:showVal val="0"/>
          <c:showCatName val="0"/>
          <c:showSerName val="0"/>
          <c:showPercent val="0"/>
          <c:showBubbleSize val="0"/>
        </c:dLbls>
        <c:gapWidth val="34"/>
        <c:overlap val="100"/>
        <c:axId val="219163016"/>
        <c:axId val="219156352"/>
      </c:barChart>
      <c:catAx>
        <c:axId val="219163016"/>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19156352"/>
        <c:crosses val="autoZero"/>
        <c:auto val="1"/>
        <c:lblAlgn val="ctr"/>
        <c:lblOffset val="100"/>
        <c:noMultiLvlLbl val="0"/>
      </c:catAx>
      <c:valAx>
        <c:axId val="21915635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19163016"/>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50.8</c:v>
                </c:pt>
                <c:pt idx="1">
                  <c:v>48</c:v>
                </c:pt>
                <c:pt idx="2">
                  <c:v>51.6</c:v>
                </c:pt>
                <c:pt idx="3">
                  <c:v>50.8</c:v>
                </c:pt>
                <c:pt idx="4">
                  <c:v>50</c:v>
                </c:pt>
                <c:pt idx="5">
                  <c:v>47.1</c:v>
                </c:pt>
                <c:pt idx="6">
                  <c:v>44.9</c:v>
                </c:pt>
                <c:pt idx="7">
                  <c:v>43.3</c:v>
                </c:pt>
                <c:pt idx="8">
                  <c:v>44.7</c:v>
                </c:pt>
                <c:pt idx="9">
                  <c:v>41.8</c:v>
                </c:pt>
                <c:pt idx="10">
                  <c:v>38.700000000000003</c:v>
                </c:pt>
                <c:pt idx="11">
                  <c:v>34.9</c:v>
                </c:pt>
                <c:pt idx="12">
                  <c:v>32.799999999999997</c:v>
                </c:pt>
              </c:numCache>
            </c:numRef>
          </c:val>
          <c:smooth val="0"/>
        </c:ser>
        <c:dLbls>
          <c:showLegendKey val="0"/>
          <c:showVal val="0"/>
          <c:showCatName val="0"/>
          <c:showSerName val="0"/>
          <c:showPercent val="0"/>
          <c:showBubbleSize val="0"/>
        </c:dLbls>
        <c:marker val="1"/>
        <c:smooth val="0"/>
        <c:axId val="113027088"/>
        <c:axId val="297538168"/>
      </c:lineChart>
      <c:catAx>
        <c:axId val="113027088"/>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97538168"/>
        <c:crosses val="autoZero"/>
        <c:auto val="1"/>
        <c:lblAlgn val="ctr"/>
        <c:lblOffset val="100"/>
        <c:noMultiLvlLbl val="0"/>
      </c:catAx>
      <c:valAx>
        <c:axId val="29753816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113027088"/>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22</c:v>
                </c:pt>
                <c:pt idx="1">
                  <c:v>18.399999999999999</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34.799999999999997</c:v>
                </c:pt>
                <c:pt idx="1">
                  <c:v>38.200000000000003</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29.8</c:v>
                </c:pt>
                <c:pt idx="1">
                  <c:v>24.8</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15040648"/>
        <c:axId val="315041040"/>
      </c:stockChart>
      <c:catAx>
        <c:axId val="315040648"/>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41040"/>
        <c:crosses val="autoZero"/>
        <c:auto val="1"/>
        <c:lblAlgn val="ctr"/>
        <c:lblOffset val="100"/>
        <c:tickLblSkip val="1"/>
        <c:tickMarkSkip val="1"/>
        <c:noMultiLvlLbl val="0"/>
      </c:catAx>
      <c:valAx>
        <c:axId val="315041040"/>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40648"/>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44.1</c:v>
                </c:pt>
                <c:pt idx="2">
                  <c:v>39.9</c:v>
                </c:pt>
                <c:pt idx="3">
                  <c:v>48.5</c:v>
                </c:pt>
                <c:pt idx="5">
                  <c:v>44.9</c:v>
                </c:pt>
                <c:pt idx="6">
                  <c:v>42.3</c:v>
                </c:pt>
                <c:pt idx="7">
                  <c:v>44.3</c:v>
                </c:pt>
                <c:pt idx="8">
                  <c:v>45.1</c:v>
                </c:pt>
                <c:pt idx="10">
                  <c:v>43.3</c:v>
                </c:pt>
                <c:pt idx="11">
                  <c:v>41.3</c:v>
                </c:pt>
                <c:pt idx="12">
                  <c:v>46.1</c:v>
                </c:pt>
              </c:numCache>
            </c:numRef>
          </c:val>
        </c:ser>
        <c:dLbls>
          <c:showLegendKey val="0"/>
          <c:showVal val="0"/>
          <c:showCatName val="0"/>
          <c:showSerName val="0"/>
          <c:showPercent val="0"/>
          <c:showBubbleSize val="0"/>
        </c:dLbls>
        <c:gapWidth val="34"/>
        <c:overlap val="100"/>
        <c:axId val="315039080"/>
        <c:axId val="315042216"/>
      </c:barChart>
      <c:catAx>
        <c:axId val="315039080"/>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15042216"/>
        <c:crosses val="autoZero"/>
        <c:auto val="1"/>
        <c:lblAlgn val="ctr"/>
        <c:lblOffset val="100"/>
        <c:noMultiLvlLbl val="0"/>
      </c:catAx>
      <c:valAx>
        <c:axId val="3150422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15039080"/>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Sheet1!$A$2:$A$6</c:f>
              <c:numCache>
                <c:formatCode>General</c:formatCode>
                <c:ptCount val="13"/>
                <c:pt idx="0">
                  <c:v>2007</c:v>
                </c:pt>
                <c:pt idx="1">
                  <c:v>2009</c:v>
                </c:pt>
                <c:pt idx="2">
                  <c:v>2011</c:v>
                </c:pt>
                <c:pt idx="3">
                  <c:v>2013</c:v>
                </c:pt>
                <c:pt idx="4">
                  <c:v>2015</c:v>
                </c:pt>
              </c:numCache>
            </c:numRef>
          </c:cat>
          <c:val>
            <c:numRef>
              <c:f>Sheet1!$B$2:$B$6</c:f>
              <c:numCache>
                <c:formatCode>General</c:formatCode>
                <c:ptCount val="13"/>
                <c:pt idx="0">
                  <c:v>41.7</c:v>
                </c:pt>
                <c:pt idx="1">
                  <c:v>42.2</c:v>
                </c:pt>
                <c:pt idx="2">
                  <c:v>40</c:v>
                </c:pt>
                <c:pt idx="3">
                  <c:v>41.8</c:v>
                </c:pt>
                <c:pt idx="4">
                  <c:v>44.1</c:v>
                </c:pt>
              </c:numCache>
            </c:numRef>
          </c:val>
          <c:smooth val="0"/>
        </c:ser>
        <c:dLbls>
          <c:showLegendKey val="0"/>
          <c:showVal val="0"/>
          <c:showCatName val="0"/>
          <c:showSerName val="0"/>
          <c:showPercent val="0"/>
          <c:showBubbleSize val="0"/>
        </c:dLbls>
        <c:marker val="1"/>
        <c:smooth val="0"/>
        <c:axId val="315046528"/>
        <c:axId val="315046920"/>
      </c:lineChart>
      <c:catAx>
        <c:axId val="315046528"/>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15046920"/>
        <c:crosses val="autoZero"/>
        <c:auto val="1"/>
        <c:lblAlgn val="ctr"/>
        <c:lblOffset val="100"/>
        <c:noMultiLvlLbl val="0"/>
      </c:catAx>
      <c:valAx>
        <c:axId val="31504692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15046528"/>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32.200000000000003</c:v>
                </c:pt>
                <c:pt idx="1">
                  <c:v>26.9</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45.3</c:v>
                </c:pt>
                <c:pt idx="1">
                  <c:v>44.8</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39.799999999999997</c:v>
                </c:pt>
                <c:pt idx="1">
                  <c:v>37.9</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15047704"/>
        <c:axId val="315048096"/>
      </c:stockChart>
      <c:catAx>
        <c:axId val="315047704"/>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48096"/>
        <c:crosses val="autoZero"/>
        <c:auto val="1"/>
        <c:lblAlgn val="ctr"/>
        <c:lblOffset val="100"/>
        <c:tickLblSkip val="1"/>
        <c:tickMarkSkip val="1"/>
        <c:noMultiLvlLbl val="0"/>
      </c:catAx>
      <c:valAx>
        <c:axId val="315048096"/>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47704"/>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17.7</c:v>
                </c:pt>
                <c:pt idx="2">
                  <c:v>18.600000000000001</c:v>
                </c:pt>
                <c:pt idx="3">
                  <c:v>16.8</c:v>
                </c:pt>
                <c:pt idx="5">
                  <c:v>10.4</c:v>
                </c:pt>
                <c:pt idx="6">
                  <c:v>15.1</c:v>
                </c:pt>
                <c:pt idx="7">
                  <c:v>22.1</c:v>
                </c:pt>
                <c:pt idx="8">
                  <c:v>24.6</c:v>
                </c:pt>
                <c:pt idx="10">
                  <c:v>11.4</c:v>
                </c:pt>
                <c:pt idx="11">
                  <c:v>17.7</c:v>
                </c:pt>
                <c:pt idx="12">
                  <c:v>19.7</c:v>
                </c:pt>
              </c:numCache>
            </c:numRef>
          </c:val>
        </c:ser>
        <c:dLbls>
          <c:showLegendKey val="0"/>
          <c:showVal val="0"/>
          <c:showCatName val="0"/>
          <c:showSerName val="0"/>
          <c:showPercent val="0"/>
          <c:showBubbleSize val="0"/>
        </c:dLbls>
        <c:gapWidth val="34"/>
        <c:overlap val="100"/>
        <c:axId val="315043392"/>
        <c:axId val="315042608"/>
      </c:barChart>
      <c:catAx>
        <c:axId val="315043392"/>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15042608"/>
        <c:crosses val="autoZero"/>
        <c:auto val="1"/>
        <c:lblAlgn val="ctr"/>
        <c:lblOffset val="100"/>
        <c:noMultiLvlLbl val="0"/>
      </c:catAx>
      <c:valAx>
        <c:axId val="31504260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15043392"/>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31.3</c:v>
                </c:pt>
                <c:pt idx="1">
                  <c:v>30</c:v>
                </c:pt>
                <c:pt idx="2">
                  <c:v>32.6</c:v>
                </c:pt>
                <c:pt idx="3">
                  <c:v>33.4</c:v>
                </c:pt>
                <c:pt idx="4">
                  <c:v>31.5</c:v>
                </c:pt>
                <c:pt idx="5">
                  <c:v>29.9</c:v>
                </c:pt>
                <c:pt idx="6">
                  <c:v>28.3</c:v>
                </c:pt>
                <c:pt idx="7">
                  <c:v>25.5</c:v>
                </c:pt>
                <c:pt idx="8">
                  <c:v>26</c:v>
                </c:pt>
                <c:pt idx="9">
                  <c:v>24.2</c:v>
                </c:pt>
                <c:pt idx="10">
                  <c:v>21.9</c:v>
                </c:pt>
                <c:pt idx="11">
                  <c:v>20.8</c:v>
                </c:pt>
                <c:pt idx="12">
                  <c:v>17.7</c:v>
                </c:pt>
              </c:numCache>
            </c:numRef>
          </c:val>
          <c:smooth val="0"/>
        </c:ser>
        <c:dLbls>
          <c:showLegendKey val="0"/>
          <c:showVal val="0"/>
          <c:showCatName val="0"/>
          <c:showSerName val="0"/>
          <c:showPercent val="0"/>
          <c:showBubbleSize val="0"/>
        </c:dLbls>
        <c:marker val="1"/>
        <c:smooth val="0"/>
        <c:axId val="315050056"/>
        <c:axId val="315049664"/>
      </c:lineChart>
      <c:catAx>
        <c:axId val="315050056"/>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15049664"/>
        <c:crosses val="autoZero"/>
        <c:auto val="1"/>
        <c:lblAlgn val="ctr"/>
        <c:lblOffset val="100"/>
        <c:noMultiLvlLbl val="0"/>
      </c:catAx>
      <c:valAx>
        <c:axId val="31504966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15050056"/>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11</c:v>
                </c:pt>
                <c:pt idx="1">
                  <c:v>8</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20.7</c:v>
                </c:pt>
                <c:pt idx="1">
                  <c:v>16.5</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15.5</c:v>
                </c:pt>
                <c:pt idx="1">
                  <c:v>10.9</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15052016"/>
        <c:axId val="315052408"/>
      </c:stockChart>
      <c:catAx>
        <c:axId val="315052016"/>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52408"/>
        <c:crosses val="autoZero"/>
        <c:auto val="1"/>
        <c:lblAlgn val="ctr"/>
        <c:lblOffset val="100"/>
        <c:tickLblSkip val="1"/>
        <c:tickMarkSkip val="1"/>
        <c:noMultiLvlLbl val="0"/>
      </c:catAx>
      <c:valAx>
        <c:axId val="315052408"/>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52016"/>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4.3</c:v>
                </c:pt>
                <c:pt idx="1">
                  <c:v>3.8</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13.1</c:v>
                </c:pt>
                <c:pt idx="1">
                  <c:v>13.7</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7.8</c:v>
                </c:pt>
                <c:pt idx="1">
                  <c:v>5.8</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286021712"/>
        <c:axId val="286020144"/>
      </c:stockChart>
      <c:catAx>
        <c:axId val="286021712"/>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86020144"/>
        <c:crosses val="autoZero"/>
        <c:auto val="1"/>
        <c:lblAlgn val="ctr"/>
        <c:lblOffset val="100"/>
        <c:tickLblSkip val="1"/>
        <c:tickMarkSkip val="1"/>
        <c:noMultiLvlLbl val="0"/>
      </c:catAx>
      <c:valAx>
        <c:axId val="286020144"/>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286021712"/>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4.3</c:v>
                </c:pt>
                <c:pt idx="2">
                  <c:v>6.1</c:v>
                </c:pt>
                <c:pt idx="3">
                  <c:v>2.5</c:v>
                </c:pt>
                <c:pt idx="5">
                  <c:v>2.4</c:v>
                </c:pt>
                <c:pt idx="6">
                  <c:v>4.2</c:v>
                </c:pt>
                <c:pt idx="7">
                  <c:v>5</c:v>
                </c:pt>
                <c:pt idx="8">
                  <c:v>5.9</c:v>
                </c:pt>
                <c:pt idx="10">
                  <c:v>2.1</c:v>
                </c:pt>
                <c:pt idx="11">
                  <c:v>5.0999999999999996</c:v>
                </c:pt>
                <c:pt idx="12">
                  <c:v>4.5</c:v>
                </c:pt>
              </c:numCache>
            </c:numRef>
          </c:val>
        </c:ser>
        <c:dLbls>
          <c:showLegendKey val="0"/>
          <c:showVal val="0"/>
          <c:showCatName val="0"/>
          <c:showSerName val="0"/>
          <c:showPercent val="0"/>
          <c:showBubbleSize val="0"/>
        </c:dLbls>
        <c:gapWidth val="34"/>
        <c:overlap val="100"/>
        <c:axId val="315050840"/>
        <c:axId val="315044960"/>
      </c:barChart>
      <c:catAx>
        <c:axId val="315050840"/>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15044960"/>
        <c:crosses val="autoZero"/>
        <c:auto val="1"/>
        <c:lblAlgn val="ctr"/>
        <c:lblOffset val="100"/>
        <c:noMultiLvlLbl val="0"/>
      </c:catAx>
      <c:valAx>
        <c:axId val="31504496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15050840"/>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3"/>
                <c:pt idx="0">
                  <c:v>2013</c:v>
                </c:pt>
                <c:pt idx="1">
                  <c:v>2015</c:v>
                </c:pt>
              </c:numCache>
            </c:numRef>
          </c:cat>
          <c:val>
            <c:numRef>
              <c:f>Sheet1!$B$2:$B$3</c:f>
              <c:numCache>
                <c:formatCode>General</c:formatCode>
                <c:ptCount val="13"/>
                <c:pt idx="0">
                  <c:v>6.1</c:v>
                </c:pt>
                <c:pt idx="1">
                  <c:v>4.3</c:v>
                </c:pt>
              </c:numCache>
            </c:numRef>
          </c:val>
          <c:smooth val="0"/>
        </c:ser>
        <c:dLbls>
          <c:showLegendKey val="0"/>
          <c:showVal val="0"/>
          <c:showCatName val="0"/>
          <c:showSerName val="0"/>
          <c:showPercent val="0"/>
          <c:showBubbleSize val="0"/>
        </c:dLbls>
        <c:marker val="1"/>
        <c:smooth val="0"/>
        <c:axId val="219156744"/>
        <c:axId val="219165368"/>
      </c:lineChart>
      <c:catAx>
        <c:axId val="21915674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19165368"/>
        <c:crosses val="autoZero"/>
        <c:auto val="1"/>
        <c:lblAlgn val="ctr"/>
        <c:lblOffset val="100"/>
        <c:noMultiLvlLbl val="0"/>
      </c:catAx>
      <c:valAx>
        <c:axId val="21916536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1915674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2.1</c:v>
                </c:pt>
                <c:pt idx="1">
                  <c:v>0.7</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7.4</c:v>
                </c:pt>
                <c:pt idx="1">
                  <c:v>3.4</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3.5</c:v>
                </c:pt>
                <c:pt idx="1">
                  <c:v>2.2000000000000002</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15039472"/>
        <c:axId val="315051232"/>
      </c:stockChart>
      <c:catAx>
        <c:axId val="315039472"/>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51232"/>
        <c:crosses val="autoZero"/>
        <c:auto val="1"/>
        <c:lblAlgn val="ctr"/>
        <c:lblOffset val="100"/>
        <c:tickLblSkip val="1"/>
        <c:tickMarkSkip val="1"/>
        <c:noMultiLvlLbl val="0"/>
      </c:catAx>
      <c:valAx>
        <c:axId val="31505123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39472"/>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38.6</c:v>
                </c:pt>
                <c:pt idx="2">
                  <c:v>39.799999999999997</c:v>
                </c:pt>
                <c:pt idx="3">
                  <c:v>37.5</c:v>
                </c:pt>
                <c:pt idx="5">
                  <c:v>25.9</c:v>
                </c:pt>
                <c:pt idx="6">
                  <c:v>35.5</c:v>
                </c:pt>
                <c:pt idx="7">
                  <c:v>45.2</c:v>
                </c:pt>
                <c:pt idx="8">
                  <c:v>49.8</c:v>
                </c:pt>
                <c:pt idx="10">
                  <c:v>45.5</c:v>
                </c:pt>
                <c:pt idx="11">
                  <c:v>45.6</c:v>
                </c:pt>
                <c:pt idx="12">
                  <c:v>35.200000000000003</c:v>
                </c:pt>
              </c:numCache>
            </c:numRef>
          </c:val>
        </c:ser>
        <c:dLbls>
          <c:showLegendKey val="0"/>
          <c:showVal val="0"/>
          <c:showCatName val="0"/>
          <c:showSerName val="0"/>
          <c:showPercent val="0"/>
          <c:showBubbleSize val="0"/>
        </c:dLbls>
        <c:gapWidth val="34"/>
        <c:overlap val="100"/>
        <c:axId val="315054368"/>
        <c:axId val="315053976"/>
      </c:barChart>
      <c:catAx>
        <c:axId val="3150543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15053976"/>
        <c:crosses val="autoZero"/>
        <c:auto val="1"/>
        <c:lblAlgn val="ctr"/>
        <c:lblOffset val="100"/>
        <c:noMultiLvlLbl val="0"/>
      </c:catAx>
      <c:valAx>
        <c:axId val="3150539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150543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31.3</c:v>
                </c:pt>
                <c:pt idx="1">
                  <c:v>32.799999999999997</c:v>
                </c:pt>
                <c:pt idx="2">
                  <c:v>42.4</c:v>
                </c:pt>
                <c:pt idx="3">
                  <c:v>47.1</c:v>
                </c:pt>
                <c:pt idx="4">
                  <c:v>47.2</c:v>
                </c:pt>
                <c:pt idx="5">
                  <c:v>42.4</c:v>
                </c:pt>
                <c:pt idx="6">
                  <c:v>40.200000000000003</c:v>
                </c:pt>
                <c:pt idx="7">
                  <c:v>38.4</c:v>
                </c:pt>
                <c:pt idx="8">
                  <c:v>38.1</c:v>
                </c:pt>
                <c:pt idx="9">
                  <c:v>36.799999999999997</c:v>
                </c:pt>
                <c:pt idx="10">
                  <c:v>39.9</c:v>
                </c:pt>
                <c:pt idx="11">
                  <c:v>40.700000000000003</c:v>
                </c:pt>
                <c:pt idx="12">
                  <c:v>38.6</c:v>
                </c:pt>
              </c:numCache>
            </c:numRef>
          </c:val>
          <c:smooth val="0"/>
        </c:ser>
        <c:dLbls>
          <c:showLegendKey val="0"/>
          <c:showVal val="0"/>
          <c:showCatName val="0"/>
          <c:showSerName val="0"/>
          <c:showPercent val="0"/>
          <c:showBubbleSize val="0"/>
        </c:dLbls>
        <c:marker val="1"/>
        <c:smooth val="0"/>
        <c:axId val="219155568"/>
        <c:axId val="219159880"/>
      </c:lineChart>
      <c:catAx>
        <c:axId val="219155568"/>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19159880"/>
        <c:crosses val="autoZero"/>
        <c:auto val="1"/>
        <c:lblAlgn val="ctr"/>
        <c:lblOffset val="100"/>
        <c:noMultiLvlLbl val="0"/>
      </c:catAx>
      <c:valAx>
        <c:axId val="21915988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19155568"/>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25</c:v>
                </c:pt>
                <c:pt idx="1">
                  <c:v>28.7</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42.9</c:v>
                </c:pt>
                <c:pt idx="1">
                  <c:v>45.8</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34.700000000000003</c:v>
                </c:pt>
                <c:pt idx="1">
                  <c:v>40.1</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15045352"/>
        <c:axId val="315048880"/>
      </c:stockChart>
      <c:catAx>
        <c:axId val="315045352"/>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48880"/>
        <c:crosses val="autoZero"/>
        <c:auto val="1"/>
        <c:lblAlgn val="ctr"/>
        <c:lblOffset val="100"/>
        <c:tickLblSkip val="1"/>
        <c:tickMarkSkip val="1"/>
        <c:noMultiLvlLbl val="0"/>
      </c:catAx>
      <c:valAx>
        <c:axId val="315048880"/>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45352"/>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7.5</c:v>
                </c:pt>
                <c:pt idx="2">
                  <c:v>9.1999999999999993</c:v>
                </c:pt>
                <c:pt idx="3">
                  <c:v>5.6</c:v>
                </c:pt>
                <c:pt idx="5">
                  <c:v>8.5</c:v>
                </c:pt>
                <c:pt idx="6">
                  <c:v>8.3000000000000007</c:v>
                </c:pt>
                <c:pt idx="7">
                  <c:v>6.7</c:v>
                </c:pt>
                <c:pt idx="8">
                  <c:v>6.1</c:v>
                </c:pt>
                <c:pt idx="10">
                  <c:v>10.6</c:v>
                </c:pt>
                <c:pt idx="11">
                  <c:v>10.9</c:v>
                </c:pt>
                <c:pt idx="12">
                  <c:v>5.4</c:v>
                </c:pt>
              </c:numCache>
            </c:numRef>
          </c:val>
        </c:ser>
        <c:dLbls>
          <c:showLegendKey val="0"/>
          <c:showVal val="0"/>
          <c:showCatName val="0"/>
          <c:showSerName val="0"/>
          <c:showPercent val="0"/>
          <c:showBubbleSize val="0"/>
        </c:dLbls>
        <c:gapWidth val="34"/>
        <c:overlap val="100"/>
        <c:axId val="219164192"/>
        <c:axId val="315041432"/>
      </c:barChart>
      <c:catAx>
        <c:axId val="219164192"/>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15041432"/>
        <c:crosses val="autoZero"/>
        <c:auto val="1"/>
        <c:lblAlgn val="ctr"/>
        <c:lblOffset val="100"/>
        <c:noMultiLvlLbl val="0"/>
      </c:catAx>
      <c:valAx>
        <c:axId val="31504143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19164192"/>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7.4</c:v>
                </c:pt>
                <c:pt idx="1">
                  <c:v>6.9</c:v>
                </c:pt>
                <c:pt idx="2">
                  <c:v>7.6</c:v>
                </c:pt>
                <c:pt idx="3">
                  <c:v>9.6999999999999993</c:v>
                </c:pt>
                <c:pt idx="4">
                  <c:v>11.3</c:v>
                </c:pt>
                <c:pt idx="5">
                  <c:v>10.199999999999999</c:v>
                </c:pt>
                <c:pt idx="6">
                  <c:v>9.9</c:v>
                </c:pt>
                <c:pt idx="7">
                  <c:v>8.6999999999999993</c:v>
                </c:pt>
                <c:pt idx="8">
                  <c:v>8.3000000000000007</c:v>
                </c:pt>
                <c:pt idx="9">
                  <c:v>7.5</c:v>
                </c:pt>
                <c:pt idx="10">
                  <c:v>8.1</c:v>
                </c:pt>
                <c:pt idx="11">
                  <c:v>8.6</c:v>
                </c:pt>
                <c:pt idx="12">
                  <c:v>7.5</c:v>
                </c:pt>
              </c:numCache>
            </c:numRef>
          </c:val>
          <c:smooth val="0"/>
        </c:ser>
        <c:dLbls>
          <c:showLegendKey val="0"/>
          <c:showVal val="0"/>
          <c:showCatName val="0"/>
          <c:showSerName val="0"/>
          <c:showPercent val="0"/>
          <c:showBubbleSize val="0"/>
        </c:dLbls>
        <c:marker val="1"/>
        <c:smooth val="0"/>
        <c:axId val="322958008"/>
        <c:axId val="322958400"/>
      </c:lineChart>
      <c:catAx>
        <c:axId val="322958008"/>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22958400"/>
        <c:crosses val="autoZero"/>
        <c:auto val="1"/>
        <c:lblAlgn val="ctr"/>
        <c:lblOffset val="100"/>
        <c:noMultiLvlLbl val="0"/>
      </c:catAx>
      <c:valAx>
        <c:axId val="32295840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22958008"/>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5.3</c:v>
                </c:pt>
                <c:pt idx="1">
                  <c:v>5.7</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16.5</c:v>
                </c:pt>
                <c:pt idx="1">
                  <c:v>15.7</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7.2</c:v>
                </c:pt>
                <c:pt idx="1">
                  <c:v>8.9</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22959576"/>
        <c:axId val="322959968"/>
      </c:stockChart>
      <c:catAx>
        <c:axId val="322959576"/>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2959968"/>
        <c:crosses val="autoZero"/>
        <c:auto val="1"/>
        <c:lblAlgn val="ctr"/>
        <c:lblOffset val="100"/>
        <c:tickLblSkip val="1"/>
        <c:tickMarkSkip val="1"/>
        <c:noMultiLvlLbl val="0"/>
      </c:catAx>
      <c:valAx>
        <c:axId val="322959968"/>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2959576"/>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21.7</c:v>
                </c:pt>
                <c:pt idx="2">
                  <c:v>23.2</c:v>
                </c:pt>
                <c:pt idx="3">
                  <c:v>20.100000000000001</c:v>
                </c:pt>
                <c:pt idx="5">
                  <c:v>15.2</c:v>
                </c:pt>
                <c:pt idx="6">
                  <c:v>20</c:v>
                </c:pt>
                <c:pt idx="7">
                  <c:v>24.8</c:v>
                </c:pt>
                <c:pt idx="8">
                  <c:v>27.6</c:v>
                </c:pt>
                <c:pt idx="10">
                  <c:v>27.1</c:v>
                </c:pt>
                <c:pt idx="11">
                  <c:v>24.5</c:v>
                </c:pt>
                <c:pt idx="12">
                  <c:v>19.899999999999999</c:v>
                </c:pt>
              </c:numCache>
            </c:numRef>
          </c:val>
        </c:ser>
        <c:dLbls>
          <c:showLegendKey val="0"/>
          <c:showVal val="0"/>
          <c:showCatName val="0"/>
          <c:showSerName val="0"/>
          <c:showPercent val="0"/>
          <c:showBubbleSize val="0"/>
        </c:dLbls>
        <c:gapWidth val="34"/>
        <c:overlap val="100"/>
        <c:axId val="322961536"/>
        <c:axId val="322961928"/>
      </c:barChart>
      <c:catAx>
        <c:axId val="322961536"/>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22961928"/>
        <c:crosses val="autoZero"/>
        <c:auto val="1"/>
        <c:lblAlgn val="ctr"/>
        <c:lblOffset val="100"/>
        <c:noMultiLvlLbl val="0"/>
      </c:catAx>
      <c:valAx>
        <c:axId val="32296192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22961536"/>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10.8</c:v>
                </c:pt>
                <c:pt idx="2">
                  <c:v>11.8</c:v>
                </c:pt>
                <c:pt idx="3">
                  <c:v>9.6999999999999993</c:v>
                </c:pt>
                <c:pt idx="5">
                  <c:v>7.6</c:v>
                </c:pt>
                <c:pt idx="6">
                  <c:v>8.8000000000000007</c:v>
                </c:pt>
                <c:pt idx="7">
                  <c:v>13.1</c:v>
                </c:pt>
                <c:pt idx="8">
                  <c:v>14.1</c:v>
                </c:pt>
                <c:pt idx="10">
                  <c:v>6.5</c:v>
                </c:pt>
                <c:pt idx="11">
                  <c:v>9.1999999999999993</c:v>
                </c:pt>
                <c:pt idx="12">
                  <c:v>12.4</c:v>
                </c:pt>
              </c:numCache>
            </c:numRef>
          </c:val>
        </c:ser>
        <c:dLbls>
          <c:showLegendKey val="0"/>
          <c:showVal val="0"/>
          <c:showCatName val="0"/>
          <c:showSerName val="0"/>
          <c:showPercent val="0"/>
          <c:showBubbleSize val="0"/>
        </c:dLbls>
        <c:gapWidth val="34"/>
        <c:overlap val="100"/>
        <c:axId val="286026808"/>
        <c:axId val="286022888"/>
      </c:barChart>
      <c:catAx>
        <c:axId val="28602680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286022888"/>
        <c:crosses val="autoZero"/>
        <c:auto val="1"/>
        <c:lblAlgn val="ctr"/>
        <c:lblOffset val="100"/>
        <c:noMultiLvlLbl val="0"/>
      </c:catAx>
      <c:valAx>
        <c:axId val="28602288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602680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14.7</c:v>
                </c:pt>
                <c:pt idx="1">
                  <c:v>17.7</c:v>
                </c:pt>
                <c:pt idx="2">
                  <c:v>25.3</c:v>
                </c:pt>
                <c:pt idx="3">
                  <c:v>26.2</c:v>
                </c:pt>
                <c:pt idx="4">
                  <c:v>26.7</c:v>
                </c:pt>
                <c:pt idx="5">
                  <c:v>23.9</c:v>
                </c:pt>
                <c:pt idx="6">
                  <c:v>22.4</c:v>
                </c:pt>
                <c:pt idx="7">
                  <c:v>20.2</c:v>
                </c:pt>
                <c:pt idx="8">
                  <c:v>19.7</c:v>
                </c:pt>
                <c:pt idx="9">
                  <c:v>20.8</c:v>
                </c:pt>
                <c:pt idx="10">
                  <c:v>23.1</c:v>
                </c:pt>
                <c:pt idx="11">
                  <c:v>23.4</c:v>
                </c:pt>
                <c:pt idx="12">
                  <c:v>21.7</c:v>
                </c:pt>
              </c:numCache>
            </c:numRef>
          </c:val>
          <c:smooth val="0"/>
        </c:ser>
        <c:dLbls>
          <c:showLegendKey val="0"/>
          <c:showVal val="0"/>
          <c:showCatName val="0"/>
          <c:showSerName val="0"/>
          <c:showPercent val="0"/>
          <c:showBubbleSize val="0"/>
        </c:dLbls>
        <c:marker val="1"/>
        <c:smooth val="0"/>
        <c:axId val="322966240"/>
        <c:axId val="322965456"/>
      </c:lineChart>
      <c:catAx>
        <c:axId val="322966240"/>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22965456"/>
        <c:crosses val="autoZero"/>
        <c:auto val="1"/>
        <c:lblAlgn val="ctr"/>
        <c:lblOffset val="100"/>
        <c:noMultiLvlLbl val="0"/>
      </c:catAx>
      <c:valAx>
        <c:axId val="32296545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22966240"/>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12.4</c:v>
                </c:pt>
                <c:pt idx="1">
                  <c:v>15.9</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25.3</c:v>
                </c:pt>
                <c:pt idx="1">
                  <c:v>28.7</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19.100000000000001</c:v>
                </c:pt>
                <c:pt idx="1">
                  <c:v>22.2</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22967024"/>
        <c:axId val="322967416"/>
      </c:stockChart>
      <c:catAx>
        <c:axId val="322967024"/>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2967416"/>
        <c:crosses val="autoZero"/>
        <c:auto val="1"/>
        <c:lblAlgn val="ctr"/>
        <c:lblOffset val="100"/>
        <c:tickLblSkip val="1"/>
        <c:tickMarkSkip val="1"/>
        <c:noMultiLvlLbl val="0"/>
      </c:catAx>
      <c:valAx>
        <c:axId val="322967416"/>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2967024"/>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90</c:v>
                </c:pt>
                <c:pt idx="2">
                  <c:v>89</c:v>
                </c:pt>
                <c:pt idx="3">
                  <c:v>92.5</c:v>
                </c:pt>
                <c:pt idx="5">
                  <c:v>88.7</c:v>
                </c:pt>
                <c:pt idx="6">
                  <c:v>90.4</c:v>
                </c:pt>
                <c:pt idx="7">
                  <c:v>90.6</c:v>
                </c:pt>
                <c:pt idx="8">
                  <c:v>91.3</c:v>
                </c:pt>
                <c:pt idx="10">
                  <c:v>92.2</c:v>
                </c:pt>
                <c:pt idx="11">
                  <c:v>89.7</c:v>
                </c:pt>
                <c:pt idx="12">
                  <c:v>91.2</c:v>
                </c:pt>
              </c:numCache>
            </c:numRef>
          </c:val>
        </c:ser>
        <c:dLbls>
          <c:showLegendKey val="0"/>
          <c:showVal val="0"/>
          <c:showCatName val="0"/>
          <c:showSerName val="0"/>
          <c:showPercent val="0"/>
          <c:showBubbleSize val="0"/>
        </c:dLbls>
        <c:gapWidth val="34"/>
        <c:overlap val="100"/>
        <c:axId val="322960752"/>
        <c:axId val="322963104"/>
      </c:barChart>
      <c:catAx>
        <c:axId val="322960752"/>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22963104"/>
        <c:crosses val="autoZero"/>
        <c:auto val="1"/>
        <c:lblAlgn val="ctr"/>
        <c:lblOffset val="100"/>
        <c:noMultiLvlLbl val="0"/>
      </c:catAx>
      <c:valAx>
        <c:axId val="32296310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22960752"/>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9.1999999999999993</c:v>
                </c:pt>
                <c:pt idx="2">
                  <c:v>10.3</c:v>
                </c:pt>
                <c:pt idx="3">
                  <c:v>7.9</c:v>
                </c:pt>
                <c:pt idx="5">
                  <c:v>7.1</c:v>
                </c:pt>
                <c:pt idx="6">
                  <c:v>8.8000000000000007</c:v>
                </c:pt>
                <c:pt idx="7">
                  <c:v>10</c:v>
                </c:pt>
                <c:pt idx="8">
                  <c:v>11</c:v>
                </c:pt>
                <c:pt idx="10">
                  <c:v>7.8</c:v>
                </c:pt>
                <c:pt idx="11">
                  <c:v>11.7</c:v>
                </c:pt>
                <c:pt idx="12">
                  <c:v>8.8000000000000007</c:v>
                </c:pt>
              </c:numCache>
            </c:numRef>
          </c:val>
        </c:ser>
        <c:dLbls>
          <c:showLegendKey val="0"/>
          <c:showVal val="0"/>
          <c:showCatName val="0"/>
          <c:showSerName val="0"/>
          <c:showPercent val="0"/>
          <c:showBubbleSize val="0"/>
        </c:dLbls>
        <c:gapWidth val="34"/>
        <c:overlap val="100"/>
        <c:axId val="322962320"/>
        <c:axId val="322966632"/>
      </c:barChart>
      <c:catAx>
        <c:axId val="322962320"/>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22966632"/>
        <c:crosses val="autoZero"/>
        <c:auto val="1"/>
        <c:lblAlgn val="ctr"/>
        <c:lblOffset val="100"/>
        <c:noMultiLvlLbl val="0"/>
      </c:catAx>
      <c:valAx>
        <c:axId val="32296663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22962320"/>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5.9</c:v>
                </c:pt>
                <c:pt idx="1">
                  <c:v>4.9000000000000004</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14.6</c:v>
                </c:pt>
                <c:pt idx="1">
                  <c:v>13.3</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9.1999999999999993</c:v>
                </c:pt>
                <c:pt idx="1">
                  <c:v>8.6</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22971728"/>
        <c:axId val="322972120"/>
      </c:stockChart>
      <c:catAx>
        <c:axId val="322971728"/>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2972120"/>
        <c:crosses val="autoZero"/>
        <c:auto val="1"/>
        <c:lblAlgn val="ctr"/>
        <c:lblOffset val="100"/>
        <c:tickLblSkip val="1"/>
        <c:tickMarkSkip val="1"/>
        <c:noMultiLvlLbl val="0"/>
      </c:catAx>
      <c:valAx>
        <c:axId val="322972120"/>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2971728"/>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6.4</c:v>
                </c:pt>
                <c:pt idx="2">
                  <c:v>8</c:v>
                </c:pt>
                <c:pt idx="3">
                  <c:v>4.5999999999999996</c:v>
                </c:pt>
                <c:pt idx="5">
                  <c:v>4.7</c:v>
                </c:pt>
                <c:pt idx="6">
                  <c:v>6.2</c:v>
                </c:pt>
                <c:pt idx="7">
                  <c:v>6.7</c:v>
                </c:pt>
                <c:pt idx="8">
                  <c:v>8</c:v>
                </c:pt>
                <c:pt idx="10">
                  <c:v>4.7</c:v>
                </c:pt>
                <c:pt idx="11">
                  <c:v>6.8</c:v>
                </c:pt>
                <c:pt idx="12">
                  <c:v>6.4</c:v>
                </c:pt>
              </c:numCache>
            </c:numRef>
          </c:val>
        </c:ser>
        <c:dLbls>
          <c:showLegendKey val="0"/>
          <c:showVal val="0"/>
          <c:showCatName val="0"/>
          <c:showSerName val="0"/>
          <c:showPercent val="0"/>
          <c:showBubbleSize val="0"/>
        </c:dLbls>
        <c:gapWidth val="34"/>
        <c:overlap val="100"/>
        <c:axId val="322958792"/>
        <c:axId val="322972904"/>
      </c:barChart>
      <c:catAx>
        <c:axId val="322958792"/>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22972904"/>
        <c:crosses val="autoZero"/>
        <c:auto val="1"/>
        <c:lblAlgn val="ctr"/>
        <c:lblOffset val="100"/>
        <c:noMultiLvlLbl val="0"/>
      </c:catAx>
      <c:valAx>
        <c:axId val="32297290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22958792"/>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Sheet1!$A$2:$A$9</c:f>
              <c:numCache>
                <c:formatCode>General</c:formatCode>
                <c:ptCount val="13"/>
                <c:pt idx="0">
                  <c:v>2001</c:v>
                </c:pt>
                <c:pt idx="1">
                  <c:v>2003</c:v>
                </c:pt>
                <c:pt idx="2">
                  <c:v>2005</c:v>
                </c:pt>
                <c:pt idx="3">
                  <c:v>2007</c:v>
                </c:pt>
                <c:pt idx="4">
                  <c:v>2009</c:v>
                </c:pt>
                <c:pt idx="5">
                  <c:v>2011</c:v>
                </c:pt>
                <c:pt idx="6">
                  <c:v>2013</c:v>
                </c:pt>
                <c:pt idx="7">
                  <c:v>2015</c:v>
                </c:pt>
              </c:numCache>
            </c:numRef>
          </c:cat>
          <c:val>
            <c:numRef>
              <c:f>Sheet1!$B$2:$B$9</c:f>
              <c:numCache>
                <c:formatCode>General</c:formatCode>
                <c:ptCount val="13"/>
                <c:pt idx="0">
                  <c:v>13.3</c:v>
                </c:pt>
                <c:pt idx="1">
                  <c:v>10.6</c:v>
                </c:pt>
                <c:pt idx="2">
                  <c:v>8.5</c:v>
                </c:pt>
                <c:pt idx="3">
                  <c:v>7.8</c:v>
                </c:pt>
                <c:pt idx="4">
                  <c:v>8</c:v>
                </c:pt>
                <c:pt idx="5">
                  <c:v>8.6999999999999993</c:v>
                </c:pt>
                <c:pt idx="6">
                  <c:v>7.1</c:v>
                </c:pt>
                <c:pt idx="7">
                  <c:v>6.4</c:v>
                </c:pt>
              </c:numCache>
            </c:numRef>
          </c:val>
          <c:smooth val="0"/>
        </c:ser>
        <c:dLbls>
          <c:showLegendKey val="0"/>
          <c:showVal val="0"/>
          <c:showCatName val="0"/>
          <c:showSerName val="0"/>
          <c:showPercent val="0"/>
          <c:showBubbleSize val="0"/>
        </c:dLbls>
        <c:marker val="1"/>
        <c:smooth val="0"/>
        <c:axId val="322969768"/>
        <c:axId val="322969376"/>
      </c:lineChart>
      <c:catAx>
        <c:axId val="322969768"/>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22969376"/>
        <c:crosses val="autoZero"/>
        <c:auto val="1"/>
        <c:lblAlgn val="ctr"/>
        <c:lblOffset val="100"/>
        <c:noMultiLvlLbl val="0"/>
      </c:catAx>
      <c:valAx>
        <c:axId val="3229693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22969768"/>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5.2</c:v>
                </c:pt>
                <c:pt idx="2">
                  <c:v>6.3</c:v>
                </c:pt>
                <c:pt idx="3">
                  <c:v>3.8</c:v>
                </c:pt>
                <c:pt idx="5">
                  <c:v>3.4</c:v>
                </c:pt>
                <c:pt idx="6">
                  <c:v>5.0999999999999996</c:v>
                </c:pt>
                <c:pt idx="7">
                  <c:v>5</c:v>
                </c:pt>
                <c:pt idx="8">
                  <c:v>7.2</c:v>
                </c:pt>
                <c:pt idx="10">
                  <c:v>3.8</c:v>
                </c:pt>
                <c:pt idx="11">
                  <c:v>8</c:v>
                </c:pt>
                <c:pt idx="12">
                  <c:v>4.0999999999999996</c:v>
                </c:pt>
              </c:numCache>
            </c:numRef>
          </c:val>
        </c:ser>
        <c:dLbls>
          <c:showLegendKey val="0"/>
          <c:showVal val="0"/>
          <c:showCatName val="0"/>
          <c:showSerName val="0"/>
          <c:showPercent val="0"/>
          <c:showBubbleSize val="0"/>
        </c:dLbls>
        <c:gapWidth val="34"/>
        <c:overlap val="100"/>
        <c:axId val="322968592"/>
        <c:axId val="322970944"/>
      </c:barChart>
      <c:catAx>
        <c:axId val="322968592"/>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22970944"/>
        <c:crosses val="autoZero"/>
        <c:auto val="1"/>
        <c:lblAlgn val="ctr"/>
        <c:lblOffset val="100"/>
        <c:noMultiLvlLbl val="0"/>
      </c:catAx>
      <c:valAx>
        <c:axId val="32297094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22968592"/>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5.9</c:v>
                </c:pt>
                <c:pt idx="1">
                  <c:v>4.9000000000000004</c:v>
                </c:pt>
                <c:pt idx="2">
                  <c:v>7</c:v>
                </c:pt>
                <c:pt idx="3">
                  <c:v>8.1999999999999993</c:v>
                </c:pt>
                <c:pt idx="4">
                  <c:v>9.5</c:v>
                </c:pt>
                <c:pt idx="5">
                  <c:v>9.4</c:v>
                </c:pt>
                <c:pt idx="6">
                  <c:v>8.6999999999999993</c:v>
                </c:pt>
                <c:pt idx="7">
                  <c:v>7.6</c:v>
                </c:pt>
                <c:pt idx="8">
                  <c:v>7.2</c:v>
                </c:pt>
                <c:pt idx="9">
                  <c:v>6.4</c:v>
                </c:pt>
                <c:pt idx="10">
                  <c:v>6.8</c:v>
                </c:pt>
                <c:pt idx="11">
                  <c:v>5.5</c:v>
                </c:pt>
                <c:pt idx="12">
                  <c:v>5.2</c:v>
                </c:pt>
              </c:numCache>
            </c:numRef>
          </c:val>
          <c:smooth val="0"/>
        </c:ser>
        <c:dLbls>
          <c:showLegendKey val="0"/>
          <c:showVal val="0"/>
          <c:showCatName val="0"/>
          <c:showSerName val="0"/>
          <c:showPercent val="0"/>
          <c:showBubbleSize val="0"/>
        </c:dLbls>
        <c:marker val="1"/>
        <c:smooth val="0"/>
        <c:axId val="322964280"/>
        <c:axId val="322965064"/>
      </c:lineChart>
      <c:catAx>
        <c:axId val="322964280"/>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22965064"/>
        <c:crosses val="autoZero"/>
        <c:auto val="1"/>
        <c:lblAlgn val="ctr"/>
        <c:lblOffset val="100"/>
        <c:noMultiLvlLbl val="0"/>
      </c:catAx>
      <c:valAx>
        <c:axId val="32296506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22964280"/>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3.4</c:v>
                </c:pt>
                <c:pt idx="1">
                  <c:v>4.4000000000000004</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9.1999999999999993</c:v>
                </c:pt>
                <c:pt idx="1">
                  <c:v>9.6</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4.8</c:v>
                </c:pt>
                <c:pt idx="1">
                  <c:v>5.3</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22972512"/>
        <c:axId val="315048488"/>
      </c:stockChart>
      <c:catAx>
        <c:axId val="322972512"/>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48488"/>
        <c:crosses val="autoZero"/>
        <c:auto val="1"/>
        <c:lblAlgn val="ctr"/>
        <c:lblOffset val="100"/>
        <c:tickLblSkip val="1"/>
        <c:tickMarkSkip val="1"/>
        <c:noMultiLvlLbl val="0"/>
      </c:catAx>
      <c:valAx>
        <c:axId val="315048488"/>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2972512"/>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27.5</c:v>
                </c:pt>
                <c:pt idx="1">
                  <c:v>30.5</c:v>
                </c:pt>
                <c:pt idx="2">
                  <c:v>34.799999999999997</c:v>
                </c:pt>
                <c:pt idx="3">
                  <c:v>36.4</c:v>
                </c:pt>
                <c:pt idx="4">
                  <c:v>34.799999999999997</c:v>
                </c:pt>
                <c:pt idx="5">
                  <c:v>28.5</c:v>
                </c:pt>
                <c:pt idx="6">
                  <c:v>21.9</c:v>
                </c:pt>
                <c:pt idx="7">
                  <c:v>23</c:v>
                </c:pt>
                <c:pt idx="8">
                  <c:v>20</c:v>
                </c:pt>
                <c:pt idx="9">
                  <c:v>19.5</c:v>
                </c:pt>
                <c:pt idx="10">
                  <c:v>18.100000000000001</c:v>
                </c:pt>
                <c:pt idx="11">
                  <c:v>15.7</c:v>
                </c:pt>
                <c:pt idx="12">
                  <c:v>10.8</c:v>
                </c:pt>
              </c:numCache>
            </c:numRef>
          </c:val>
          <c:smooth val="0"/>
        </c:ser>
        <c:dLbls>
          <c:showLegendKey val="0"/>
          <c:showVal val="0"/>
          <c:showCatName val="0"/>
          <c:showSerName val="0"/>
          <c:showPercent val="0"/>
          <c:showBubbleSize val="0"/>
        </c:dLbls>
        <c:marker val="1"/>
        <c:smooth val="0"/>
        <c:axId val="286023280"/>
        <c:axId val="248018968"/>
      </c:lineChart>
      <c:catAx>
        <c:axId val="286023280"/>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248018968"/>
        <c:crosses val="autoZero"/>
        <c:auto val="1"/>
        <c:lblAlgn val="ctr"/>
        <c:lblOffset val="100"/>
        <c:noMultiLvlLbl val="0"/>
      </c:catAx>
      <c:valAx>
        <c:axId val="24801896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286023280"/>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5</c:v>
                </c:pt>
                <c:pt idx="2">
                  <c:v>6</c:v>
                </c:pt>
                <c:pt idx="3">
                  <c:v>3.9</c:v>
                </c:pt>
                <c:pt idx="5">
                  <c:v>3.2</c:v>
                </c:pt>
                <c:pt idx="6">
                  <c:v>4.9000000000000004</c:v>
                </c:pt>
                <c:pt idx="7">
                  <c:v>5.7</c:v>
                </c:pt>
                <c:pt idx="8">
                  <c:v>6.1</c:v>
                </c:pt>
                <c:pt idx="10">
                  <c:v>4.3</c:v>
                </c:pt>
                <c:pt idx="11">
                  <c:v>6.1</c:v>
                </c:pt>
                <c:pt idx="12">
                  <c:v>4.3</c:v>
                </c:pt>
              </c:numCache>
            </c:numRef>
          </c:val>
        </c:ser>
        <c:dLbls>
          <c:showLegendKey val="0"/>
          <c:showVal val="0"/>
          <c:showCatName val="0"/>
          <c:showSerName val="0"/>
          <c:showPercent val="0"/>
          <c:showBubbleSize val="0"/>
        </c:dLbls>
        <c:gapWidth val="34"/>
        <c:overlap val="100"/>
        <c:axId val="315045744"/>
        <c:axId val="322960360"/>
      </c:barChart>
      <c:catAx>
        <c:axId val="315045744"/>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22960360"/>
        <c:crosses val="autoZero"/>
        <c:auto val="1"/>
        <c:lblAlgn val="ctr"/>
        <c:lblOffset val="100"/>
        <c:noMultiLvlLbl val="0"/>
      </c:catAx>
      <c:valAx>
        <c:axId val="32296036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15045744"/>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Sheet1!$A$2:$A$9</c:f>
              <c:numCache>
                <c:formatCode>General</c:formatCode>
                <c:ptCount val="13"/>
                <c:pt idx="0">
                  <c:v>2001</c:v>
                </c:pt>
                <c:pt idx="1">
                  <c:v>2003</c:v>
                </c:pt>
                <c:pt idx="2">
                  <c:v>2005</c:v>
                </c:pt>
                <c:pt idx="3">
                  <c:v>2007</c:v>
                </c:pt>
                <c:pt idx="4">
                  <c:v>2009</c:v>
                </c:pt>
                <c:pt idx="5">
                  <c:v>2011</c:v>
                </c:pt>
                <c:pt idx="6">
                  <c:v>2013</c:v>
                </c:pt>
                <c:pt idx="7">
                  <c:v>2015</c:v>
                </c:pt>
              </c:numCache>
            </c:numRef>
          </c:cat>
          <c:val>
            <c:numRef>
              <c:f>Sheet1!$B$2:$B$9</c:f>
              <c:numCache>
                <c:formatCode>General</c:formatCode>
                <c:ptCount val="13"/>
                <c:pt idx="0">
                  <c:v>11.1</c:v>
                </c:pt>
                <c:pt idx="1">
                  <c:v>11.1</c:v>
                </c:pt>
                <c:pt idx="2">
                  <c:v>6.3</c:v>
                </c:pt>
                <c:pt idx="3">
                  <c:v>5.8</c:v>
                </c:pt>
                <c:pt idx="4">
                  <c:v>6.7</c:v>
                </c:pt>
                <c:pt idx="5">
                  <c:v>8.1999999999999993</c:v>
                </c:pt>
                <c:pt idx="6">
                  <c:v>6.6</c:v>
                </c:pt>
                <c:pt idx="7">
                  <c:v>5</c:v>
                </c:pt>
              </c:numCache>
            </c:numRef>
          </c:val>
          <c:smooth val="0"/>
        </c:ser>
        <c:dLbls>
          <c:showLegendKey val="0"/>
          <c:showVal val="0"/>
          <c:showCatName val="0"/>
          <c:showSerName val="0"/>
          <c:showPercent val="0"/>
          <c:showBubbleSize val="0"/>
        </c:dLbls>
        <c:marker val="1"/>
        <c:smooth val="0"/>
        <c:axId val="329433128"/>
        <c:axId val="329433520"/>
      </c:lineChart>
      <c:catAx>
        <c:axId val="329433128"/>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29433520"/>
        <c:crosses val="autoZero"/>
        <c:auto val="1"/>
        <c:lblAlgn val="ctr"/>
        <c:lblOffset val="100"/>
        <c:noMultiLvlLbl val="0"/>
      </c:catAx>
      <c:valAx>
        <c:axId val="32943352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29433128"/>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3.4</c:v>
                </c:pt>
                <c:pt idx="1">
                  <c:v>4.2</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8</c:v>
                </c:pt>
                <c:pt idx="1">
                  <c:v>9.1</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5.0999999999999996</c:v>
                </c:pt>
                <c:pt idx="1">
                  <c:v>5.6</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29435088"/>
        <c:axId val="329435480"/>
      </c:stockChart>
      <c:catAx>
        <c:axId val="329435088"/>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9435480"/>
        <c:crosses val="autoZero"/>
        <c:auto val="1"/>
        <c:lblAlgn val="ctr"/>
        <c:lblOffset val="100"/>
        <c:tickLblSkip val="1"/>
        <c:tickMarkSkip val="1"/>
        <c:noMultiLvlLbl val="0"/>
      </c:catAx>
      <c:valAx>
        <c:axId val="329435480"/>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9435088"/>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2.1</c:v>
                </c:pt>
                <c:pt idx="2">
                  <c:v>2.7</c:v>
                </c:pt>
                <c:pt idx="3">
                  <c:v>1.2</c:v>
                </c:pt>
                <c:pt idx="5">
                  <c:v>1.8</c:v>
                </c:pt>
                <c:pt idx="6">
                  <c:v>2.4</c:v>
                </c:pt>
                <c:pt idx="7">
                  <c:v>1.9</c:v>
                </c:pt>
                <c:pt idx="8">
                  <c:v>1.9</c:v>
                </c:pt>
                <c:pt idx="10">
                  <c:v>2.7</c:v>
                </c:pt>
                <c:pt idx="11">
                  <c:v>2.6</c:v>
                </c:pt>
                <c:pt idx="12">
                  <c:v>1.3</c:v>
                </c:pt>
              </c:numCache>
            </c:numRef>
          </c:val>
        </c:ser>
        <c:dLbls>
          <c:showLegendKey val="0"/>
          <c:showVal val="0"/>
          <c:showCatName val="0"/>
          <c:showSerName val="0"/>
          <c:showPercent val="0"/>
          <c:showBubbleSize val="0"/>
        </c:dLbls>
        <c:gapWidth val="34"/>
        <c:overlap val="100"/>
        <c:axId val="329437048"/>
        <c:axId val="329437440"/>
      </c:barChart>
      <c:catAx>
        <c:axId val="32943704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29437440"/>
        <c:crosses val="autoZero"/>
        <c:auto val="1"/>
        <c:lblAlgn val="ctr"/>
        <c:lblOffset val="100"/>
        <c:noMultiLvlLbl val="0"/>
      </c:catAx>
      <c:valAx>
        <c:axId val="32943744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2943704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Sheet1!$A$2:$A$10</c:f>
              <c:numCache>
                <c:formatCode>General</c:formatCode>
                <c:ptCount val="13"/>
                <c:pt idx="0">
                  <c:v>1999</c:v>
                </c:pt>
                <c:pt idx="1">
                  <c:v>2001</c:v>
                </c:pt>
                <c:pt idx="2">
                  <c:v>2003</c:v>
                </c:pt>
                <c:pt idx="3">
                  <c:v>2005</c:v>
                </c:pt>
                <c:pt idx="4">
                  <c:v>2007</c:v>
                </c:pt>
                <c:pt idx="5">
                  <c:v>2009</c:v>
                </c:pt>
                <c:pt idx="6">
                  <c:v>2011</c:v>
                </c:pt>
                <c:pt idx="7">
                  <c:v>2013</c:v>
                </c:pt>
                <c:pt idx="8">
                  <c:v>2015</c:v>
                </c:pt>
              </c:numCache>
            </c:numRef>
          </c:cat>
          <c:val>
            <c:numRef>
              <c:f>Sheet1!$B$2:$B$10</c:f>
              <c:numCache>
                <c:formatCode>General</c:formatCode>
                <c:ptCount val="13"/>
                <c:pt idx="0">
                  <c:v>2.4</c:v>
                </c:pt>
                <c:pt idx="1">
                  <c:v>3.1</c:v>
                </c:pt>
                <c:pt idx="2">
                  <c:v>3.3</c:v>
                </c:pt>
                <c:pt idx="3">
                  <c:v>2.4</c:v>
                </c:pt>
                <c:pt idx="4">
                  <c:v>2.2999999999999998</c:v>
                </c:pt>
                <c:pt idx="5">
                  <c:v>2.5</c:v>
                </c:pt>
                <c:pt idx="6">
                  <c:v>2.9</c:v>
                </c:pt>
                <c:pt idx="7">
                  <c:v>2.2000000000000002</c:v>
                </c:pt>
                <c:pt idx="8">
                  <c:v>2.1</c:v>
                </c:pt>
              </c:numCache>
            </c:numRef>
          </c:val>
          <c:smooth val="0"/>
        </c:ser>
        <c:dLbls>
          <c:showLegendKey val="0"/>
          <c:showVal val="0"/>
          <c:showCatName val="0"/>
          <c:showSerName val="0"/>
          <c:showPercent val="0"/>
          <c:showBubbleSize val="0"/>
        </c:dLbls>
        <c:marker val="1"/>
        <c:smooth val="0"/>
        <c:axId val="329440184"/>
        <c:axId val="329439792"/>
      </c:lineChart>
      <c:catAx>
        <c:axId val="3294401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29439792"/>
        <c:crosses val="autoZero"/>
        <c:auto val="1"/>
        <c:lblAlgn val="ctr"/>
        <c:lblOffset val="100"/>
        <c:noMultiLvlLbl val="0"/>
      </c:catAx>
      <c:valAx>
        <c:axId val="32943979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294401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0.9</c:v>
                </c:pt>
                <c:pt idx="1">
                  <c:v>1.5</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5.9</c:v>
                </c:pt>
                <c:pt idx="1">
                  <c:v>8.3000000000000007</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2.5</c:v>
                </c:pt>
                <c:pt idx="1">
                  <c:v>3.3</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29442536"/>
        <c:axId val="329442928"/>
      </c:stockChart>
      <c:catAx>
        <c:axId val="329442536"/>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9442928"/>
        <c:crosses val="autoZero"/>
        <c:auto val="1"/>
        <c:lblAlgn val="ctr"/>
        <c:lblOffset val="100"/>
        <c:tickLblSkip val="1"/>
        <c:tickMarkSkip val="1"/>
        <c:noMultiLvlLbl val="0"/>
      </c:catAx>
      <c:valAx>
        <c:axId val="329442928"/>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9442536"/>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c:v>
                </c:pt>
                <c:pt idx="2">
                  <c:v>3.6</c:v>
                </c:pt>
                <c:pt idx="3">
                  <c:v>2.2999999999999998</c:v>
                </c:pt>
                <c:pt idx="5">
                  <c:v>2</c:v>
                </c:pt>
                <c:pt idx="6">
                  <c:v>3.3</c:v>
                </c:pt>
                <c:pt idx="7">
                  <c:v>2.8</c:v>
                </c:pt>
                <c:pt idx="8">
                  <c:v>3.8</c:v>
                </c:pt>
                <c:pt idx="10">
                  <c:v>2.8</c:v>
                </c:pt>
                <c:pt idx="11">
                  <c:v>4.4000000000000004</c:v>
                </c:pt>
                <c:pt idx="12">
                  <c:v>2.1</c:v>
                </c:pt>
              </c:numCache>
            </c:numRef>
          </c:val>
        </c:ser>
        <c:dLbls>
          <c:showLegendKey val="0"/>
          <c:showVal val="0"/>
          <c:showCatName val="0"/>
          <c:showSerName val="0"/>
          <c:showPercent val="0"/>
          <c:showBubbleSize val="0"/>
        </c:dLbls>
        <c:gapWidth val="34"/>
        <c:overlap val="100"/>
        <c:axId val="329432344"/>
        <c:axId val="329437832"/>
      </c:barChart>
      <c:catAx>
        <c:axId val="329432344"/>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29437832"/>
        <c:crosses val="autoZero"/>
        <c:auto val="1"/>
        <c:lblAlgn val="ctr"/>
        <c:lblOffset val="100"/>
        <c:noMultiLvlLbl val="0"/>
      </c:catAx>
      <c:valAx>
        <c:axId val="32943783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29432344"/>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Sheet1!$A$2:$A$10</c:f>
              <c:numCache>
                <c:formatCode>General</c:formatCode>
                <c:ptCount val="13"/>
                <c:pt idx="0">
                  <c:v>1999</c:v>
                </c:pt>
                <c:pt idx="1">
                  <c:v>2001</c:v>
                </c:pt>
                <c:pt idx="2">
                  <c:v>2003</c:v>
                </c:pt>
                <c:pt idx="3">
                  <c:v>2005</c:v>
                </c:pt>
                <c:pt idx="4">
                  <c:v>2007</c:v>
                </c:pt>
                <c:pt idx="5">
                  <c:v>2009</c:v>
                </c:pt>
                <c:pt idx="6">
                  <c:v>2011</c:v>
                </c:pt>
                <c:pt idx="7">
                  <c:v>2013</c:v>
                </c:pt>
                <c:pt idx="8">
                  <c:v>2015</c:v>
                </c:pt>
              </c:numCache>
            </c:numRef>
          </c:cat>
          <c:val>
            <c:numRef>
              <c:f>Sheet1!$B$2:$B$10</c:f>
              <c:numCache>
                <c:formatCode>General</c:formatCode>
                <c:ptCount val="13"/>
                <c:pt idx="0">
                  <c:v>9.1</c:v>
                </c:pt>
                <c:pt idx="1">
                  <c:v>9.8000000000000007</c:v>
                </c:pt>
                <c:pt idx="2">
                  <c:v>7.6</c:v>
                </c:pt>
                <c:pt idx="3">
                  <c:v>6.2</c:v>
                </c:pt>
                <c:pt idx="4">
                  <c:v>4.4000000000000004</c:v>
                </c:pt>
                <c:pt idx="5">
                  <c:v>4.0999999999999996</c:v>
                </c:pt>
                <c:pt idx="6">
                  <c:v>3.8</c:v>
                </c:pt>
                <c:pt idx="7">
                  <c:v>3.2</c:v>
                </c:pt>
                <c:pt idx="8">
                  <c:v>3</c:v>
                </c:pt>
              </c:numCache>
            </c:numRef>
          </c:val>
          <c:smooth val="0"/>
        </c:ser>
        <c:dLbls>
          <c:showLegendKey val="0"/>
          <c:showVal val="0"/>
          <c:showCatName val="0"/>
          <c:showSerName val="0"/>
          <c:showPercent val="0"/>
          <c:showBubbleSize val="0"/>
        </c:dLbls>
        <c:marker val="1"/>
        <c:smooth val="0"/>
        <c:axId val="329446064"/>
        <c:axId val="329445672"/>
      </c:lineChart>
      <c:catAx>
        <c:axId val="32944606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29445672"/>
        <c:crosses val="autoZero"/>
        <c:auto val="1"/>
        <c:lblAlgn val="ctr"/>
        <c:lblOffset val="100"/>
        <c:noMultiLvlLbl val="0"/>
      </c:catAx>
      <c:valAx>
        <c:axId val="329445672"/>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2944606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1.7</c:v>
                </c:pt>
                <c:pt idx="1">
                  <c:v>2.4</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6</c:v>
                </c:pt>
                <c:pt idx="1">
                  <c:v>7.9</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3.2</c:v>
                </c:pt>
                <c:pt idx="1">
                  <c:v>3.7</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29444104"/>
        <c:axId val="329444496"/>
      </c:stockChart>
      <c:catAx>
        <c:axId val="329444104"/>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9444496"/>
        <c:crosses val="autoZero"/>
        <c:auto val="1"/>
        <c:lblAlgn val="ctr"/>
        <c:lblOffset val="100"/>
        <c:tickLblSkip val="1"/>
        <c:tickMarkSkip val="1"/>
        <c:noMultiLvlLbl val="0"/>
      </c:catAx>
      <c:valAx>
        <c:axId val="329444496"/>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9444104"/>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3.5</c:v>
                </c:pt>
                <c:pt idx="2">
                  <c:v>4</c:v>
                </c:pt>
                <c:pt idx="3">
                  <c:v>2.7</c:v>
                </c:pt>
                <c:pt idx="5">
                  <c:v>3.6</c:v>
                </c:pt>
                <c:pt idx="6">
                  <c:v>3.9</c:v>
                </c:pt>
                <c:pt idx="7">
                  <c:v>2.7</c:v>
                </c:pt>
                <c:pt idx="8">
                  <c:v>3.3</c:v>
                </c:pt>
                <c:pt idx="10">
                  <c:v>4.5</c:v>
                </c:pt>
                <c:pt idx="11">
                  <c:v>4.0999999999999996</c:v>
                </c:pt>
                <c:pt idx="12">
                  <c:v>2.7</c:v>
                </c:pt>
              </c:numCache>
            </c:numRef>
          </c:val>
        </c:ser>
        <c:dLbls>
          <c:showLegendKey val="0"/>
          <c:showVal val="0"/>
          <c:showCatName val="0"/>
          <c:showSerName val="0"/>
          <c:showPercent val="0"/>
          <c:showBubbleSize val="0"/>
        </c:dLbls>
        <c:gapWidth val="34"/>
        <c:overlap val="100"/>
        <c:axId val="329436656"/>
        <c:axId val="329443320"/>
      </c:barChart>
      <c:catAx>
        <c:axId val="329436656"/>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29443320"/>
        <c:crosses val="autoZero"/>
        <c:auto val="1"/>
        <c:lblAlgn val="ctr"/>
        <c:lblOffset val="100"/>
        <c:noMultiLvlLbl val="0"/>
      </c:catAx>
      <c:valAx>
        <c:axId val="32944332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29436656"/>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4.8</c:v>
                </c:pt>
                <c:pt idx="1">
                  <c:v>4.2</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18.8</c:v>
                </c:pt>
                <c:pt idx="1">
                  <c:v>9</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10.8</c:v>
                </c:pt>
                <c:pt idx="1">
                  <c:v>5.8</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179542384"/>
        <c:axId val="179542776"/>
      </c:stockChart>
      <c:catAx>
        <c:axId val="179542384"/>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179542776"/>
        <c:crosses val="autoZero"/>
        <c:auto val="1"/>
        <c:lblAlgn val="ctr"/>
        <c:lblOffset val="100"/>
        <c:tickLblSkip val="1"/>
        <c:tickMarkSkip val="1"/>
        <c:noMultiLvlLbl val="0"/>
      </c:catAx>
      <c:valAx>
        <c:axId val="179542776"/>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179542384"/>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numCache>
            </c:numRef>
          </c:cat>
          <c:val>
            <c:numRef>
              <c:f>Sheet1!$B$2:$B$14</c:f>
              <c:numCache>
                <c:formatCode>General</c:formatCode>
                <c:ptCount val="13"/>
                <c:pt idx="0">
                  <c:v>2.7</c:v>
                </c:pt>
                <c:pt idx="1">
                  <c:v>2.2000000000000002</c:v>
                </c:pt>
                <c:pt idx="2">
                  <c:v>3.7</c:v>
                </c:pt>
                <c:pt idx="3">
                  <c:v>3.1</c:v>
                </c:pt>
                <c:pt idx="4">
                  <c:v>3.7</c:v>
                </c:pt>
                <c:pt idx="5">
                  <c:v>5</c:v>
                </c:pt>
                <c:pt idx="6">
                  <c:v>6.1</c:v>
                </c:pt>
                <c:pt idx="7">
                  <c:v>4</c:v>
                </c:pt>
                <c:pt idx="8">
                  <c:v>3.9</c:v>
                </c:pt>
                <c:pt idx="9">
                  <c:v>3.3</c:v>
                </c:pt>
                <c:pt idx="10">
                  <c:v>3.6</c:v>
                </c:pt>
                <c:pt idx="11">
                  <c:v>3.2</c:v>
                </c:pt>
                <c:pt idx="12">
                  <c:v>3.5</c:v>
                </c:pt>
              </c:numCache>
            </c:numRef>
          </c:val>
          <c:smooth val="0"/>
        </c:ser>
        <c:dLbls>
          <c:showLegendKey val="0"/>
          <c:showVal val="0"/>
          <c:showCatName val="0"/>
          <c:showSerName val="0"/>
          <c:showPercent val="0"/>
          <c:showBubbleSize val="0"/>
        </c:dLbls>
        <c:marker val="1"/>
        <c:smooth val="0"/>
        <c:axId val="329440576"/>
        <c:axId val="329444888"/>
      </c:lineChart>
      <c:catAx>
        <c:axId val="329440576"/>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29444888"/>
        <c:crosses val="autoZero"/>
        <c:auto val="1"/>
        <c:lblAlgn val="ctr"/>
        <c:lblOffset val="100"/>
        <c:noMultiLvlLbl val="0"/>
      </c:catAx>
      <c:valAx>
        <c:axId val="329444888"/>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29440576"/>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1.4</c:v>
                </c:pt>
                <c:pt idx="1">
                  <c:v>2.5</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6.3</c:v>
                </c:pt>
                <c:pt idx="1">
                  <c:v>8.6999999999999993</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3.8</c:v>
                </c:pt>
                <c:pt idx="1">
                  <c:v>3.5</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15053192"/>
        <c:axId val="315044568"/>
      </c:stockChart>
      <c:catAx>
        <c:axId val="315053192"/>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44568"/>
        <c:crosses val="autoZero"/>
        <c:auto val="1"/>
        <c:lblAlgn val="ctr"/>
        <c:lblOffset val="100"/>
        <c:tickLblSkip val="1"/>
        <c:tickMarkSkip val="1"/>
        <c:noMultiLvlLbl val="0"/>
      </c:catAx>
      <c:valAx>
        <c:axId val="315044568"/>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15053192"/>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16.8</c:v>
                </c:pt>
                <c:pt idx="2">
                  <c:v>17.8</c:v>
                </c:pt>
                <c:pt idx="3">
                  <c:v>15.6</c:v>
                </c:pt>
                <c:pt idx="5">
                  <c:v>13</c:v>
                </c:pt>
                <c:pt idx="6">
                  <c:v>15.3</c:v>
                </c:pt>
                <c:pt idx="7">
                  <c:v>18.899999999999999</c:v>
                </c:pt>
                <c:pt idx="8">
                  <c:v>20.3</c:v>
                </c:pt>
                <c:pt idx="10">
                  <c:v>14.8</c:v>
                </c:pt>
                <c:pt idx="11">
                  <c:v>17.5</c:v>
                </c:pt>
                <c:pt idx="12">
                  <c:v>16.5</c:v>
                </c:pt>
              </c:numCache>
            </c:numRef>
          </c:val>
        </c:ser>
        <c:dLbls>
          <c:showLegendKey val="0"/>
          <c:showVal val="0"/>
          <c:showCatName val="0"/>
          <c:showSerName val="0"/>
          <c:showPercent val="0"/>
          <c:showBubbleSize val="0"/>
        </c:dLbls>
        <c:gapWidth val="34"/>
        <c:overlap val="100"/>
        <c:axId val="322963888"/>
        <c:axId val="329434304"/>
      </c:barChart>
      <c:catAx>
        <c:axId val="32296388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29434304"/>
        <c:crosses val="autoZero"/>
        <c:auto val="1"/>
        <c:lblAlgn val="ctr"/>
        <c:lblOffset val="100"/>
        <c:noMultiLvlLbl val="0"/>
      </c:catAx>
      <c:valAx>
        <c:axId val="32943430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2296388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Sheet1!$A$2:$A$5</c:f>
              <c:numCache>
                <c:formatCode>General</c:formatCode>
                <c:ptCount val="13"/>
                <c:pt idx="0">
                  <c:v>2009</c:v>
                </c:pt>
                <c:pt idx="1">
                  <c:v>2011</c:v>
                </c:pt>
                <c:pt idx="2">
                  <c:v>2013</c:v>
                </c:pt>
                <c:pt idx="3">
                  <c:v>2015</c:v>
                </c:pt>
              </c:numCache>
            </c:numRef>
          </c:cat>
          <c:val>
            <c:numRef>
              <c:f>Sheet1!$B$2:$B$5</c:f>
              <c:numCache>
                <c:formatCode>General</c:formatCode>
                <c:ptCount val="13"/>
                <c:pt idx="0">
                  <c:v>20.2</c:v>
                </c:pt>
                <c:pt idx="1">
                  <c:v>20.7</c:v>
                </c:pt>
                <c:pt idx="2">
                  <c:v>17.8</c:v>
                </c:pt>
                <c:pt idx="3">
                  <c:v>16.8</c:v>
                </c:pt>
              </c:numCache>
            </c:numRef>
          </c:val>
          <c:smooth val="0"/>
        </c:ser>
        <c:dLbls>
          <c:showLegendKey val="0"/>
          <c:showVal val="0"/>
          <c:showCatName val="0"/>
          <c:showSerName val="0"/>
          <c:showPercent val="0"/>
          <c:showBubbleSize val="0"/>
        </c:dLbls>
        <c:marker val="1"/>
        <c:smooth val="0"/>
        <c:axId val="336163264"/>
        <c:axId val="336163656"/>
      </c:lineChart>
      <c:catAx>
        <c:axId val="33616326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36163656"/>
        <c:crosses val="autoZero"/>
        <c:auto val="1"/>
        <c:lblAlgn val="ctr"/>
        <c:lblOffset val="100"/>
        <c:noMultiLvlLbl val="0"/>
      </c:catAx>
      <c:valAx>
        <c:axId val="33616365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3616326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10.8</c:v>
                </c:pt>
                <c:pt idx="1">
                  <c:v>7.9</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19.2</c:v>
                </c:pt>
                <c:pt idx="1">
                  <c:v>16.100000000000001</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14.4</c:v>
                </c:pt>
                <c:pt idx="1">
                  <c:v>13.3</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22957616"/>
        <c:axId val="336164440"/>
      </c:stockChart>
      <c:catAx>
        <c:axId val="322957616"/>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36164440"/>
        <c:crosses val="autoZero"/>
        <c:auto val="1"/>
        <c:lblAlgn val="ctr"/>
        <c:lblOffset val="100"/>
        <c:tickLblSkip val="1"/>
        <c:tickMarkSkip val="1"/>
        <c:noMultiLvlLbl val="0"/>
      </c:catAx>
      <c:valAx>
        <c:axId val="336164440"/>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22957616"/>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7</c:v>
                </c:pt>
                <c:pt idx="2">
                  <c:v>7.2</c:v>
                </c:pt>
                <c:pt idx="3">
                  <c:v>6.6</c:v>
                </c:pt>
                <c:pt idx="5">
                  <c:v>8.3000000000000007</c:v>
                </c:pt>
                <c:pt idx="6">
                  <c:v>7.5</c:v>
                </c:pt>
                <c:pt idx="7">
                  <c:v>5.9</c:v>
                </c:pt>
                <c:pt idx="8">
                  <c:v>6</c:v>
                </c:pt>
                <c:pt idx="10">
                  <c:v>6.8</c:v>
                </c:pt>
                <c:pt idx="11">
                  <c:v>7.8</c:v>
                </c:pt>
                <c:pt idx="12">
                  <c:v>6.4</c:v>
                </c:pt>
              </c:numCache>
            </c:numRef>
          </c:val>
        </c:ser>
        <c:dLbls>
          <c:showLegendKey val="0"/>
          <c:showVal val="0"/>
          <c:showCatName val="0"/>
          <c:showSerName val="0"/>
          <c:showPercent val="0"/>
          <c:showBubbleSize val="0"/>
        </c:dLbls>
        <c:gapWidth val="34"/>
        <c:overlap val="100"/>
        <c:axId val="336166792"/>
        <c:axId val="336167184"/>
      </c:barChart>
      <c:catAx>
        <c:axId val="336166792"/>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36167184"/>
        <c:crosses val="autoZero"/>
        <c:auto val="1"/>
        <c:lblAlgn val="ctr"/>
        <c:lblOffset val="100"/>
        <c:noMultiLvlLbl val="0"/>
      </c:catAx>
      <c:valAx>
        <c:axId val="33616718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36166792"/>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Sheet1!$A$2:$A$12</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numCache>
            </c:numRef>
          </c:cat>
          <c:val>
            <c:numRef>
              <c:f>Sheet1!$B$2:$B$12</c:f>
              <c:numCache>
                <c:formatCode>General</c:formatCode>
                <c:ptCount val="13"/>
                <c:pt idx="0">
                  <c:v>20.3</c:v>
                </c:pt>
                <c:pt idx="1">
                  <c:v>16</c:v>
                </c:pt>
                <c:pt idx="2">
                  <c:v>14.6</c:v>
                </c:pt>
                <c:pt idx="3">
                  <c:v>14.7</c:v>
                </c:pt>
                <c:pt idx="4">
                  <c:v>12.1</c:v>
                </c:pt>
                <c:pt idx="5">
                  <c:v>12.4</c:v>
                </c:pt>
                <c:pt idx="6">
                  <c:v>13.3</c:v>
                </c:pt>
                <c:pt idx="7">
                  <c:v>11.7</c:v>
                </c:pt>
                <c:pt idx="8">
                  <c:v>11.4</c:v>
                </c:pt>
                <c:pt idx="9">
                  <c:v>8.9</c:v>
                </c:pt>
                <c:pt idx="10">
                  <c:v>7</c:v>
                </c:pt>
              </c:numCache>
            </c:numRef>
          </c:val>
          <c:smooth val="0"/>
        </c:ser>
        <c:dLbls>
          <c:showLegendKey val="0"/>
          <c:showVal val="0"/>
          <c:showCatName val="0"/>
          <c:showSerName val="0"/>
          <c:showPercent val="0"/>
          <c:showBubbleSize val="0"/>
        </c:dLbls>
        <c:marker val="1"/>
        <c:smooth val="0"/>
        <c:axId val="336170712"/>
        <c:axId val="336170320"/>
      </c:lineChart>
      <c:catAx>
        <c:axId val="336170712"/>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36170320"/>
        <c:crosses val="autoZero"/>
        <c:auto val="1"/>
        <c:lblAlgn val="ctr"/>
        <c:lblOffset val="100"/>
        <c:noMultiLvlLbl val="0"/>
      </c:catAx>
      <c:valAx>
        <c:axId val="336170320"/>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36170712"/>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3.2</c:v>
                </c:pt>
                <c:pt idx="1">
                  <c:v>4.7</c:v>
                </c:pt>
              </c:numCache>
            </c:numRef>
          </c:val>
          <c:smooth val="0"/>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11.6</c:v>
                </c:pt>
                <c:pt idx="1">
                  <c:v>12.7</c:v>
                </c:pt>
              </c:numCache>
            </c:numRef>
          </c:val>
          <c:smooth val="0"/>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7.7</c:v>
                </c:pt>
                <c:pt idx="1">
                  <c:v>7.7</c:v>
                </c:pt>
              </c:numCache>
            </c:numRef>
          </c:val>
          <c:smooth val="0"/>
        </c:ser>
        <c:dLbls>
          <c:showLegendKey val="0"/>
          <c:showVal val="0"/>
          <c:showCatName val="0"/>
          <c:showSerName val="0"/>
          <c:showPercent val="0"/>
          <c:showBubbleSize val="0"/>
        </c:dLbls>
        <c:hiLowLines>
          <c:spPr>
            <a:ln w="32356">
              <a:solidFill>
                <a:schemeClr val="tx1"/>
              </a:solidFill>
              <a:prstDash val="solid"/>
            </a:ln>
          </c:spPr>
        </c:hiLowLines>
        <c:axId val="336175024"/>
        <c:axId val="336175416"/>
      </c:stockChart>
      <c:catAx>
        <c:axId val="336175024"/>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36175416"/>
        <c:crosses val="autoZero"/>
        <c:auto val="1"/>
        <c:lblAlgn val="ctr"/>
        <c:lblOffset val="100"/>
        <c:tickLblSkip val="1"/>
        <c:tickMarkSkip val="1"/>
        <c:noMultiLvlLbl val="0"/>
      </c:catAx>
      <c:valAx>
        <c:axId val="336175416"/>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36175024"/>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dPt>
          <c:dPt>
            <c:idx val="2"/>
            <c:invertIfNegative val="0"/>
            <c:bubble3D val="0"/>
            <c:spPr>
              <a:gradFill>
                <a:gsLst>
                  <a:gs pos="0">
                    <a:srgbClr val="339966"/>
                  </a:gs>
                  <a:gs pos="100000">
                    <a:srgbClr val="18472F"/>
                  </a:gs>
                </a:gsLst>
                <a:lin ang="5400000" scaled="0"/>
              </a:gradFill>
              <a:ln w="19050">
                <a:solidFill>
                  <a:schemeClr val="tx1"/>
                </a:solidFill>
              </a:ln>
            </c:spPr>
          </c:dPt>
          <c:dPt>
            <c:idx val="3"/>
            <c:invertIfNegative val="0"/>
            <c:bubble3D val="0"/>
            <c:spPr>
              <a:gradFill>
                <a:gsLst>
                  <a:gs pos="0">
                    <a:srgbClr val="339966"/>
                  </a:gs>
                  <a:gs pos="100000">
                    <a:srgbClr val="18472F"/>
                  </a:gs>
                </a:gsLst>
                <a:lin ang="5400000" scaled="0"/>
              </a:gradFill>
              <a:ln w="19050">
                <a:solidFill>
                  <a:schemeClr val="tx1"/>
                </a:solidFill>
              </a:ln>
            </c:spPr>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dPt>
          <c:dPt>
            <c:idx val="10"/>
            <c:invertIfNegative val="0"/>
            <c:bubble3D val="0"/>
            <c:spPr>
              <a:gradFill>
                <a:gsLst>
                  <a:gs pos="0">
                    <a:srgbClr val="00B0F0"/>
                  </a:gs>
                  <a:gs pos="100000">
                    <a:srgbClr val="0070C0"/>
                  </a:gs>
                </a:gsLst>
                <a:lin ang="5400000" scaled="1"/>
              </a:gradFill>
              <a:ln w="19050">
                <a:solidFill>
                  <a:schemeClr val="tx1"/>
                </a:solidFill>
              </a:ln>
            </c:spPr>
          </c:dPt>
          <c:dPt>
            <c:idx val="11"/>
            <c:invertIfNegative val="0"/>
            <c:bubble3D val="0"/>
            <c:spPr>
              <a:gradFill>
                <a:gsLst>
                  <a:gs pos="0">
                    <a:srgbClr val="00B0F0"/>
                  </a:gs>
                  <a:gs pos="100000">
                    <a:srgbClr val="0070C0"/>
                  </a:gs>
                </a:gsLst>
                <a:lin ang="5400000" scaled="1"/>
              </a:gradFill>
              <a:ln w="19050">
                <a:solidFill>
                  <a:schemeClr val="tx1"/>
                </a:solidFill>
              </a:ln>
            </c:spPr>
          </c:dPt>
          <c:dPt>
            <c:idx val="12"/>
            <c:invertIfNegative val="0"/>
            <c:bubble3D val="0"/>
            <c:spPr>
              <a:gradFill>
                <a:gsLst>
                  <a:gs pos="0">
                    <a:srgbClr val="00B0F0"/>
                  </a:gs>
                  <a:gs pos="100000">
                    <a:srgbClr val="0070C0"/>
                  </a:gs>
                </a:gsLst>
                <a:lin ang="5400000" scaled="1"/>
              </a:gradFill>
              <a:ln w="19050">
                <a:solidFill>
                  <a:schemeClr val="tx1"/>
                </a:solidFill>
              </a:ln>
            </c:spPr>
          </c:dPt>
          <c:dPt>
            <c:idx val="13"/>
            <c:invertIfNegative val="0"/>
            <c:bubble3D val="0"/>
            <c:spPr>
              <a:gradFill>
                <a:gsLst>
                  <a:gs pos="0">
                    <a:srgbClr val="00B0F0"/>
                  </a:gs>
                  <a:gs pos="100000">
                    <a:srgbClr val="0070C0"/>
                  </a:gs>
                </a:gsLst>
                <a:lin ang="5400000" scaled="1"/>
              </a:gradFill>
              <a:ln w="19050">
                <a:solidFill>
                  <a:schemeClr val="tx1"/>
                </a:solidFill>
              </a:ln>
            </c:spPr>
          </c:dPt>
          <c:dPt>
            <c:idx val="14"/>
            <c:invertIfNegative val="0"/>
            <c:bubble3D val="0"/>
            <c:spPr>
              <a:gradFill>
                <a:gsLst>
                  <a:gs pos="0">
                    <a:srgbClr val="00B0F0"/>
                  </a:gs>
                  <a:gs pos="100000">
                    <a:srgbClr val="0070C0"/>
                  </a:gs>
                </a:gsLst>
                <a:lin ang="5400000" scaled="1"/>
              </a:gradFill>
              <a:ln w="19050">
                <a:solidFill>
                  <a:schemeClr val="tx1"/>
                </a:solidFill>
              </a:ln>
            </c:spPr>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1.8</c:v>
                </c:pt>
                <c:pt idx="2">
                  <c:v>2.2999999999999998</c:v>
                </c:pt>
                <c:pt idx="3">
                  <c:v>1</c:v>
                </c:pt>
                <c:pt idx="5">
                  <c:v>1.6</c:v>
                </c:pt>
                <c:pt idx="6">
                  <c:v>1.6</c:v>
                </c:pt>
                <c:pt idx="7">
                  <c:v>1.6</c:v>
                </c:pt>
                <c:pt idx="8">
                  <c:v>2.1</c:v>
                </c:pt>
                <c:pt idx="10">
                  <c:v>2.5</c:v>
                </c:pt>
                <c:pt idx="11">
                  <c:v>2.2000000000000002</c:v>
                </c:pt>
                <c:pt idx="12">
                  <c:v>1.2</c:v>
                </c:pt>
              </c:numCache>
            </c:numRef>
          </c:val>
        </c:ser>
        <c:dLbls>
          <c:showLegendKey val="0"/>
          <c:showVal val="0"/>
          <c:showCatName val="0"/>
          <c:showSerName val="0"/>
          <c:showPercent val="0"/>
          <c:showBubbleSize val="0"/>
        </c:dLbls>
        <c:gapWidth val="34"/>
        <c:overlap val="100"/>
        <c:axId val="336171496"/>
        <c:axId val="336165616"/>
      </c:barChart>
      <c:catAx>
        <c:axId val="336171496"/>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36165616"/>
        <c:crosses val="autoZero"/>
        <c:auto val="1"/>
        <c:lblAlgn val="ctr"/>
        <c:lblOffset val="100"/>
        <c:noMultiLvlLbl val="0"/>
      </c:catAx>
      <c:valAx>
        <c:axId val="33616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336171496"/>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Sheet1!$A$2:$A$12</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numCache>
            </c:numRef>
          </c:cat>
          <c:val>
            <c:numRef>
              <c:f>Sheet1!$B$2:$B$12</c:f>
              <c:numCache>
                <c:formatCode>General</c:formatCode>
                <c:ptCount val="13"/>
                <c:pt idx="0">
                  <c:v>2.1</c:v>
                </c:pt>
                <c:pt idx="1">
                  <c:v>2.1</c:v>
                </c:pt>
                <c:pt idx="2">
                  <c:v>1.8</c:v>
                </c:pt>
                <c:pt idx="3">
                  <c:v>2.2999999999999998</c:v>
                </c:pt>
                <c:pt idx="4">
                  <c:v>3.2</c:v>
                </c:pt>
                <c:pt idx="5">
                  <c:v>2.1</c:v>
                </c:pt>
                <c:pt idx="6">
                  <c:v>2</c:v>
                </c:pt>
                <c:pt idx="7">
                  <c:v>2.1</c:v>
                </c:pt>
                <c:pt idx="8">
                  <c:v>2.2999999999999998</c:v>
                </c:pt>
                <c:pt idx="9">
                  <c:v>1.7</c:v>
                </c:pt>
                <c:pt idx="10">
                  <c:v>1.8</c:v>
                </c:pt>
              </c:numCache>
            </c:numRef>
          </c:val>
          <c:smooth val="0"/>
        </c:ser>
        <c:dLbls>
          <c:showLegendKey val="0"/>
          <c:showVal val="0"/>
          <c:showCatName val="0"/>
          <c:showSerName val="0"/>
          <c:showPercent val="0"/>
          <c:showBubbleSize val="0"/>
        </c:dLbls>
        <c:marker val="1"/>
        <c:smooth val="0"/>
        <c:axId val="336168752"/>
        <c:axId val="336169144"/>
      </c:lineChart>
      <c:catAx>
        <c:axId val="336168752"/>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36169144"/>
        <c:crosses val="autoZero"/>
        <c:auto val="1"/>
        <c:lblAlgn val="ctr"/>
        <c:lblOffset val="100"/>
        <c:noMultiLvlLbl val="0"/>
      </c:catAx>
      <c:valAx>
        <c:axId val="336169144"/>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36168752"/>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smtClean="0">
                <a:latin typeface="+mn-lt"/>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smtClean="0">
                <a:latin typeface="+mn-lt"/>
                <a:cs typeface="+mn-cs"/>
              </a:defRPr>
            </a:lvl1pPr>
          </a:lstStyle>
          <a:p>
            <a:pPr>
              <a:defRPr/>
            </a:pPr>
            <a:fld id="{76A1CA51-2527-47EE-98B7-50903CB557B5}" type="datetimeFigureOut">
              <a:rPr lang="en-US"/>
              <a:pPr>
                <a:defRPr/>
              </a:pPr>
              <a:t>5/5/2016</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smtClean="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smtClean="0">
                <a:latin typeface="+mn-lt"/>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smtClean="0">
                <a:latin typeface="+mn-lt"/>
                <a:cs typeface="+mn-cs"/>
              </a:defRPr>
            </a:lvl1pPr>
          </a:lstStyle>
          <a:p>
            <a:pPr>
              <a:defRPr/>
            </a:pPr>
            <a:fld id="{F357B3D8-D94B-43BD-BD5D-DB0C895CAD9B}" type="slidenum">
              <a:rPr lang="en-US"/>
              <a:pPr>
                <a:defRPr/>
              </a:pPr>
              <a:t>‹#›</a:t>
            </a:fld>
            <a:endParaRPr lang="en-US"/>
          </a:p>
        </p:txBody>
      </p:sp>
    </p:spTree>
    <p:extLst>
      <p:ext uri="{BB962C8B-B14F-4D97-AF65-F5344CB8AC3E}">
        <p14:creationId xmlns:p14="http://schemas.microsoft.com/office/powerpoint/2010/main" val="3540265557"/>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t>Tobacco Use</a:t>
            </a:r>
            <a:endParaRPr lang="en-US" dirty="0"/>
          </a:p>
        </p:txBody>
      </p:sp>
      <p:sp>
        <p:nvSpPr>
          <p:cNvPr id="4" name="Slide Number Placeholder 3"/>
          <p:cNvSpPr>
            <a:spLocks noGrp="1"/>
          </p:cNvSpPr>
          <p:nvPr>
            <p:ph type="sldNum" sz="quarter" idx="10"/>
          </p:nvPr>
        </p:nvSpPr>
        <p:spPr/>
        <p:txBody>
          <a:bodyPr/>
          <a:lstStyle/>
          <a:p>
            <a:pPr>
              <a:defRPr/>
            </a:pPr>
            <a:fld id="{F357B3D8-D94B-43BD-BD5D-DB0C895CAD9B}" type="slidenum">
              <a:rPr lang="en-US" smtClean="0"/>
              <a:pPr>
                <a:defRPr/>
              </a:pPr>
              <a:t>1</a:t>
            </a:fld>
            <a:endParaRPr lang="en-US"/>
          </a:p>
        </p:txBody>
      </p:sp>
    </p:spTree>
    <p:extLst>
      <p:ext uri="{BB962C8B-B14F-4D97-AF65-F5344CB8AC3E}">
        <p14:creationId xmlns:p14="http://schemas.microsoft.com/office/powerpoint/2010/main" val="386059352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currently smoked cigarettes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10.8. The percentage for Male students is 11.8. The percentage for Female students is 9.7. The percentage for 9th grade students is 7.6. The percentage for 10th grade students is 8.8. The percentage for 11th grade students is 13.1. The percentage for 12th grade students is 14.1. The percentage for Black students is 6.5. The percentage for Hispanic students is 9.2. The percentage for White students is 12.4.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Hispanic students is higher than for Black students. The prevalence for White students is higher than for Black students. The prevalence for White students is higher than for Hispanic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used synthetic marijuana (also called "K2", "Spice", "fake weed", "King Kong", "Yucatan Fire", "Skunk", or "Moon Rocks",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9.2. The percentage for Male students is 10.3. The percentage for Female students is 7.9. The percentage for 9th grade students is 7.1. The percentage for 10th grade students is 8.8. The percentage for 11th grade students is 10.0. The percentage for 12th grade students is 11.0. The percentage for Black students is 7.8. The percentage for Hispanic students is 11.7. The percentage for White students is 8.8.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11th grade students is higher than for 9th grade students. The prevalence for 12th grade students is higher than for 9th grade students. The prevalence for Hispanic students is higher than for Black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100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27 states and 17 cities for high school students who ever used synthetic marijuana (also called "K2", "Spice", "fake weed", "King Kong", "Yucatan Fire", "Skunk", or "Moon Rocks",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5.9% to 14.6%. The median across states was 9.2%.  The range across cites was 4.9% to 13.3%. The median across cities was 8.6%.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101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Image Placeholder 1"/>
          <p:cNvSpPr>
            <a:spLocks noGrp="1" noRot="1" noChangeAspect="1" noTextEdit="1"/>
          </p:cNvSpPr>
          <p:nvPr>
            <p:ph type="sldImg"/>
          </p:nvPr>
        </p:nvSpPr>
        <p:spPr>
          <a:ln/>
        </p:spPr>
      </p:sp>
      <p:sp>
        <p:nvSpPr>
          <p:cNvPr id="10445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synthetic marijuana (also called K2, Spice, fake weed, King Kong, Yucatan Fire, Skunk, or Moon Rocks, one or more times during their life), 2015. The values range from 5.9% to 14.6%. Connecticut, Delaware, South Carolina, South Dakota, Virginia, range from 5.9% to 7.4%. Alaska, California, Hawaii, Idaho, Massachusetts, Michigan, Nebraska, Rhode Island, range from 7.5% to 9.1%. Maryland, Mississippi, Montana, New Hampshire, Oklahoma, Pennsylvania, range from 9.2% to 9.9%. Alabama, Arkansas, Indiana, Kentucky, Nevada, New York, West Virginia, Wyoming, range from 10.0% to 14.6%. Vermont, Tennessee, New Mexico, North Dakota, North Carolina, Missouri, Maine, Illinois, Florida, Arizona, did not ask this question. Colorado, Georgia, Iowa, Kansas, Louisiana, New Jersey, Ohio, Texas, Utah and Wisconsin did not have weighted data. Minnesota, Oregon and Washington did not participate.</a:t>
            </a:r>
          </a:p>
        </p:txBody>
      </p:sp>
      <p:sp>
        <p:nvSpPr>
          <p:cNvPr id="1044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7C23E4BC-016D-4346-917E-4097E7230BB4}" type="slidenum">
              <a:rPr lang="en-US" altLang="en-US" b="0" smtClean="0">
                <a:solidFill>
                  <a:schemeClr val="tx1"/>
                </a:solidFill>
                <a:latin typeface="Times New Roman" panose="02020603050405020304" pitchFamily="18" charset="0"/>
              </a:rPr>
              <a:pPr/>
              <a:t>102</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98105505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used hallucinogenic drugs (such as LSD, acid, PCP, angel dust, mescaline, or mushrooms,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6.4. The percentage for Male students is 8.0. The percentage for Female students is 4.6. The percentage for 9th grade students is 4.7. The percentage for 10th grade students is 6.2. The percentage for 11th grade students is 6.7. The percentage for 12th grade students is 8.0. The percentage for Black students is 4.7. The percentage for Hispanic students is 6.8. The percentage for White students is 6.4.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11th grade students is higher than for 9th grade students. The prevalence for 12th grade students is higher than for 9th grade students. The prevalence for Hispanic students is higher than for Black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103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2001-2015. This slide shows percentages from 2001 through 2015 for high school students who used hallucinogenic drugs (such as LSD, acid, PCP, angel dust, mescaline, or mushrooms, one or more times during their life).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2001 is 13.3.  The percentage for 2003 is 10.6.  The percentage for 2005 is 8.5.  The percentage for 2007 is 7.8.  The percentage for 2009 is 8.0.  The percentage for 2011 is 8.7.  The percentage for 2013 is 7.1.  The percentage for 2015 is 6.4.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2001 to 2015, decreased from 2001 to 2005, and decreased from 2005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104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used cocaine (any form of cocaine, such as powder, crack, or freebase,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5.2. The percentage for Male students is 6.3. The percentage for Female students is 3.8. The percentage for 9th grade students is 3.4. The percentage for 10th grade students is 5.1. The percentage for 11th grade students is 5.0. The percentage for 12th grade students is 7.2. The percentage for Black students is 3.8. The percentage for Hispanic students is 8.0. The percentage for White students is 4.1.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105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ever used cocaine (any form of cocaine, such as powder, crack, or freebase,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5.9.  The percentage for 1993 is 4.9.  The percentage for 1995 is 7.0.  The percentage for 1997 is 8.2.  The percentage for 1999 is 9.5.  The percentage for 2001 is 9.4.  The percentage for 2003 is 8.7.  The percentage for 2005 is 7.6.  The percentage for 2007 is 7.2.  The percentage for 2009 is 6.4.  The percentage for 2011 is 6.8.  The percentage for 2013 is 5.5.  The percentage for 2015 is 5.2.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increased from 1991 to 1999, and decreased from 1999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106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32 states and 16 cities for high school students who ever used cocaine (any form of cocaine, such as powder, crack, or freebase,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3.4% to 9.2%. The median across states was 4.8%.  The range across cites was 4.4% to 9.6%. The median across cities was 5.3%.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107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Image Placeholder 1"/>
          <p:cNvSpPr>
            <a:spLocks noGrp="1" noRot="1" noChangeAspect="1" noTextEdit="1"/>
          </p:cNvSpPr>
          <p:nvPr>
            <p:ph type="sldImg"/>
          </p:nvPr>
        </p:nvSpPr>
        <p:spPr>
          <a:ln/>
        </p:spPr>
      </p:sp>
      <p:sp>
        <p:nvSpPr>
          <p:cNvPr id="10649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cocaine (any form of cocaine, such as powder, crack, or freebase, one or more times during their life), 2015. The values range from 3.4% to 9.2%. Delaware, Indiana, Michigan, North Dakota, Oklahoma, Pennsylvania, South Carolina, Virginia, range from 3.4% to 4.4%. Alaska, Connecticut, Kentucky, Massachusetts, North Carolina, Rhode Island, Vermont, West Virginia, range from 4.5% to 4.8%. Alabama, California, Hawaii, Illinois, Maryland, Montana, Nebraska, New Hampshire, range from 4.9% to 6.1%. Arizona, Arkansas, Florida, Mississippi, Nevada, New Mexico, New York, Wyoming, range from 6.2% to 9.2%. Tennessee, South Dakota, Missouri, Maine, Idaho, did not ask this question. Colorado, Georgia, Iowa, Kansas, Louisiana, New Jersey, Ohio, Texas, Utah and Wisconsin did not have weighted data. Minnesota, Oregon and Washington did not participate.</a:t>
            </a:r>
          </a:p>
        </p:txBody>
      </p:sp>
      <p:sp>
        <p:nvSpPr>
          <p:cNvPr id="1065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EE6437C3-68E1-40F6-ADD1-5F74DBE43229}" type="slidenum">
              <a:rPr lang="en-US" altLang="en-US" b="0" smtClean="0">
                <a:solidFill>
                  <a:schemeClr val="tx1"/>
                </a:solidFill>
                <a:latin typeface="Times New Roman" panose="02020603050405020304" pitchFamily="18" charset="0"/>
              </a:rPr>
              <a:pPr/>
              <a:t>108</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173309409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used ecstasy (also called "MDMA,"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5.0. The percentage for Male students is 6.0. The percentage for Female students is 3.9. The percentage for 9th grade students is 3.2. The percentage for 10th grade students is 4.9. The percentage for 11th grade students is 5.7. The percentage for 12th grade students is 6.1. The percentage for Black students is 4.3. The percentage for Hispanic students is 6.1. The percentage for White students is 4.3.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Hispanic students is higher than for Black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109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currently smoked cigarettes (on at least 1 day during the 30 days before the survey).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27.5.  The percentage for 1993 is 30.5.  The percentage for 1995 is 34.8.  The percentage for 1997 is 36.4.  The percentage for 1999 is 34.8.  The percentage for 2001 is 28.5.  The percentage for 2003 is 21.9.  The percentage for 2005 is 23.0.  The percentage for 2007 is 20.0.  The percentage for 2009 is 19.5.  The percentage for 2011 is 18.1.  The percentage for 2013 is 15.7.  The percentage for 2015 is 10.8.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increased from 1991 to 1997, and decreased from 1997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2001-2015. This slide shows percentages from 2001 through 2015 for high school students who ever used ecstasy (also called "MDMA,"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2001 is 11.1.  The percentage for 2003 is 11.1.  The percentage for 2005 is 6.3.  The percentage for 2007 is 5.8.  The percentage for 2009 is 6.7.  The percentage for 2011 is 8.2.  The percentage for 2013 is 6.6.  The percentage for 2015 is 5.0.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2001 to 2015, decreased from 2001 to 2005, and did not change from 2005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110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27 states and 14 cities for high school students who ever used ecstasy (also called "MDMA,"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3.4% to 8.0%. The median across states was 5.1%.  The range across cites was 4.2% to 9.1%. The median across cities was 5.6%.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111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Image Placeholder 1"/>
          <p:cNvSpPr>
            <a:spLocks noGrp="1" noRot="1" noChangeAspect="1" noTextEdit="1"/>
          </p:cNvSpPr>
          <p:nvPr>
            <p:ph type="sldImg"/>
          </p:nvPr>
        </p:nvSpPr>
        <p:spPr>
          <a:ln/>
        </p:spPr>
      </p:sp>
      <p:sp>
        <p:nvSpPr>
          <p:cNvPr id="10854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ecstasy (also called MDMA, one or more times during their life), 2015. The values range from 3.4% to 8%. Alaska, North Dakota, Oklahoma, Pennsylvania, South Carolina, Virginia, range from 3.4% to 4.2%. Connecticut, Delaware, Idaho, Indiana, Kentucky, Massachusetts, New Hampshire, range from 4.3% to 5.0%. Arkansas, Illinois, Maryland, Montana, Nebraska, Rhode Island, West Virginia, range from 5.1% to 6.7%. Alabama, California, Hawaii, Mississippi, Nevada, New Mexico, Wyoming, range from 6.8% to 8.0%. Vermont, Tennessee, South Dakota, New York, North Carolina, Missouri, Michigan, Maine, Florida, Arizona, did not ask this question. Colorado, Georgia, Iowa, Kansas, Louisiana, New Jersey, Ohio, Texas, Utah and Wisconsin did not have weighted data. Minnesota, Oregon and Washington did not participate.</a:t>
            </a:r>
          </a:p>
        </p:txBody>
      </p:sp>
      <p:sp>
        <p:nvSpPr>
          <p:cNvPr id="1085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9EDC6AAC-967C-4EA7-9497-239383E13A33}" type="slidenum">
              <a:rPr lang="en-US" altLang="en-US" b="0" smtClean="0">
                <a:solidFill>
                  <a:schemeClr val="tx1"/>
                </a:solidFill>
                <a:latin typeface="Times New Roman" panose="02020603050405020304" pitchFamily="18" charset="0"/>
              </a:rPr>
              <a:pPr/>
              <a:t>112</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105969258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used heroin (also called "smack," "junk," or "China white,"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2.1. The percentage for Male students is 2.7. The percentage for Female students is 1.2. The percentage for 9th grade students is 1.8. The percentage for 10th grade students is 2.4. The percentage for 11th grade students is 1.9. The percentage for 12th grade students is 1.9. The percentage for Black students is 2.7. The percentage for Hispanic students is 2.6. The percentage for White students is 1.3.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113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1999-2015. This slide shows percentages from 1999 through 2015 for high school students who ever used heroin (also called "smack," "junk," or "China white,"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1999 is 2.4.  The percentage for 2001 is 3.1.  The percentage for 2003 is 3.3.  The percentage for 2005 is 2.4.  The percentage for 2007 is 2.3.  The percentage for 2009 is 2.5.  The percentage for 2011 is 2.9.  The percentage for 2013 is 2.2.  The percentage for 2015 is 2.1.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1999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114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32 states and 17 cities for high school students who ever used heroin (also called "smack," "junk," or "China white,"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0.9% to 5.9%. The median across states was 2.5%.  The range across cites was 1.5% to 8.3%. The median across cities was 3.3%.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115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noTextEdit="1"/>
          </p:cNvSpPr>
          <p:nvPr>
            <p:ph type="sldImg"/>
          </p:nvPr>
        </p:nvSpPr>
        <p:spPr>
          <a:ln/>
        </p:spPr>
      </p:sp>
      <p:sp>
        <p:nvSpPr>
          <p:cNvPr id="11059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heroin (also called smack, junk, or China white, one or more times during their life), 2015. The values range from 0.9% to 5.9%. California, Idaho, Massachusetts, North Dakota, Oklahoma, Pennsylvania, Virginia, range from 0.9% to 2.0%. Alaska, Connecticut, Indiana, Michigan, Montana, Nebraska, New Hampshire, South Carolina, Vermont, range from 2.1% to 2.5%. Arizona, Delaware, Hawaii, Illinois, Nevada, South Dakota, Wyoming, range from 2.6% to 3.4%. Alabama, Arkansas, Kentucky, Maryland, Mississippi, New Mexico, New York, Rhode Island, West Virginia, range from 3.5% to 5.9%. Tennessee, North Carolina, Missouri, Maine, Florida, did not ask this question. Colorado, Georgia, Iowa, Kansas, Louisiana, New Jersey, Ohio, Texas, Utah and Wisconsin did not have weighted data. Minnesota, Oregon and Washington did not participate.</a:t>
            </a:r>
          </a:p>
        </p:txBody>
      </p:sp>
      <p:sp>
        <p:nvSpPr>
          <p:cNvPr id="1105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5E42D575-4286-4E8F-84B8-218DE503A17A}" type="slidenum">
              <a:rPr lang="en-US" altLang="en-US" b="0" smtClean="0">
                <a:solidFill>
                  <a:schemeClr val="tx1"/>
                </a:solidFill>
                <a:latin typeface="Times New Roman" panose="02020603050405020304" pitchFamily="18" charset="0"/>
              </a:rPr>
              <a:pPr/>
              <a:t>116</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80417663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used methamphetamines (also called "speed," "crystal," "crank," or "ice,"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3.0. The percentage for Male students is 3.6. The percentage for Female students is 2.3. The percentage for 9th grade students is 2.0. The percentage for 10th grade students is 3.3. The percentage for 11th grade students is 2.8. The percentage for 12th grade students is 3.8. The percentage for Black students is 2.8. The percentage for Hispanic students is 4.4. The percentage for White students is 2.1.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10th grade students is higher than for 9th grade students. The prevalence for 12th grade students is higher than for 9th grade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117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1999-2015. This slide shows percentages from 1999 through 2015 for high school students who ever used methamphetamines (also called "speed," "crystal," "crank," or "ice,"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1999 is 9.1.  The percentage for 2001 is 9.8.  The percentage for 2003 is 7.6.  The percentage for 2005 is 6.2.  The percentage for 2007 is 4.4.  The percentage for 2009 is 4.1.  The percentage for 2011 is 3.8.  The percentage for 2013 is 3.2.  The percentage for 2015 is 3.0.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1999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118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29 states and 16 cities for high school students who ever used methamphetamines (also called "speed," "crystal," "crank," or "ice,"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1.7% to 6.0%. The median across states was 3.2%.  The range across cites was 2.4% to 7.9%. The median across cities was 3.7%.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119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37 states and 18 cities for high school students who currently smoked cigarettes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4.8% to 18.8%. The median across states was 10.8%.  The range across cites was 4.2% to 9.0%. The median across cities was 5.8%.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p:cNvSpPr>
            <a:spLocks noGrp="1" noRot="1" noChangeAspect="1" noTextEdit="1"/>
          </p:cNvSpPr>
          <p:nvPr>
            <p:ph type="sldImg"/>
          </p:nvPr>
        </p:nvSpPr>
        <p:spPr>
          <a:ln/>
        </p:spPr>
      </p:sp>
      <p:sp>
        <p:nvSpPr>
          <p:cNvPr id="11264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methamphetamines (also called speed, crystal, crank, or ice, one or more times during their life), 2015. The values range from 1.7% to 6%. Alaska, Idaho, Massachusetts, New Hampshire, Oklahoma, Pennsylvania, Virginia, range from 1.7% to 2.6%. California, Connecticut, Delaware, Indiana, Montana, South Carolina, Vermont, range from 2.7% to 3.1%. Arizona, Hawaii, Illinois, Kentucky, Michigan, Nevada, South Dakota, range from 3.2% to 4.1%. Alabama, Arkansas, Maryland, Mississippi, Nebraska, New Mexico, West Virginia, Wyoming, range from 4.2% to 6.0%. Tennessee, Rhode Island, New York, North Dakota, North Carolina, Missouri, Maine, Florida, did not ask this question. Colorado, Georgia, Iowa, Kansas, Louisiana, New Jersey, Ohio, Texas, Utah and Wisconsin did not have weighted data. Minnesota, Oregon and Washington did not participate.</a:t>
            </a:r>
          </a:p>
        </p:txBody>
      </p:sp>
      <p:sp>
        <p:nvSpPr>
          <p:cNvPr id="1126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24256822-0B8F-4C40-B85B-AD5BCAEC5415}" type="slidenum">
              <a:rPr lang="en-US" altLang="en-US" b="0" smtClean="0">
                <a:solidFill>
                  <a:schemeClr val="tx1"/>
                </a:solidFill>
                <a:latin typeface="Times New Roman" panose="02020603050405020304" pitchFamily="18" charset="0"/>
              </a:rPr>
              <a:pPr/>
              <a:t>120</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79114299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took steroids without a doctor's prescription (pills or shots,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3.5. The percentage for Male students is 4.0. The percentage for Female students is 2.7. The percentage for 9th grade students is 3.6. The percentage for 10th grade students is 3.9. The percentage for 11th grade students is 2.7. The percentage for 12th grade students is 3.3. The percentage for Black students is 4.5. The percentage for Hispanic students is 4.1. The percentage for White students is 2.7.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121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ever took steroids without a doctor's prescription (pills or shots,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2.7.  The percentage for 1993 is 2.2.  The percentage for 1995 is 3.7.  The percentage for 1997 is 3.1.  The percentage for 1999 is 3.7.  The percentage for 2001 is 5.0.  The percentage for 2003 is 6.1.  The percentage for 2005 is 4.0.  The percentage for 2007 is 3.9.  The percentage for 2009 is 3.3.  The percentage for 2011 is 3.6.  The percentage for 2013 is 3.2.  The percentage for 2015 is 3.5.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increased from 1991 to 2001 and decreased from 2001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122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24 states and 12 cities for high school students who ever took steroids without a doctor's prescription (pills or shots,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1.4% to 6.3%. The median across states was 3.8%.  The range across cites was 2.5% to 8.7%. The median across cities was 3.5%.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123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Image Placeholder 1"/>
          <p:cNvSpPr>
            <a:spLocks noGrp="1" noRot="1" noChangeAspect="1" noTextEdit="1"/>
          </p:cNvSpPr>
          <p:nvPr>
            <p:ph type="sldImg"/>
          </p:nvPr>
        </p:nvSpPr>
        <p:spPr>
          <a:ln/>
        </p:spPr>
      </p:sp>
      <p:sp>
        <p:nvSpPr>
          <p:cNvPr id="11469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took steroid pills or shots without a prescription from a doctor one or more times during their life, 2015. The values range from 1.4% to 6.3%. California, Delaware, Idaho, Montana, Oklahoma, Pennsylvania, range from 1.4% to 2.5%. Indiana, Michigan, Nebraska, Rhode Island, South Carolina, Virginia, range from 2.6% to 3.8%. Florida, Illinois, Kentucky, Maryland, Nevada, North Carolina, range from 3.9% to 4.5%. Alabama, Arizona, Arkansas, Mississippi, West Virginia, Wyoming, range from 4.6% to 6.3%. Vermont, Tennessee, South Dakota, New York, New Mexico, New Hampshire, North Dakota, Missouri, Maine, Massachusetts, Hawaii, Connecticut, Alaska, did not ask this question. Colorado, Georgia, Iowa, Kansas, Louisiana, New Jersey, Ohio, Texas, Utah and Wisconsin did not have weighted data. Minnesota, Oregon and Washington did not participate.</a:t>
            </a:r>
          </a:p>
        </p:txBody>
      </p:sp>
      <p:sp>
        <p:nvSpPr>
          <p:cNvPr id="1146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79D1EB2F-D3E9-4B5A-9FD7-C349AFC84818}" type="slidenum">
              <a:rPr lang="en-US" altLang="en-US" b="0" smtClean="0">
                <a:solidFill>
                  <a:schemeClr val="tx1"/>
                </a:solidFill>
                <a:latin typeface="Times New Roman" panose="02020603050405020304" pitchFamily="18" charset="0"/>
              </a:rPr>
              <a:pPr/>
              <a:t>124</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49481797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took prescription drugs without a doctor's prescription (such as OxyContin, Percocet, Vicodin, codeine, Adderall, Ritalin, or Xanax,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16.8. The percentage for Male students is 17.8. The percentage for Female students is 15.6. The percentage for 9th grade students is 13.0. The percentage for 10th grade students is 15.3. The percentage for 11th grade students is 18.9. The percentage for 12th grade students is 20.3. The percentage for Black students is 14.8. The percentage for Hispanic students is 17.5. The percentage for White students is 16.5.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Hispanic students is higher than for Black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125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2009-2015. This slide shows percentages from 2009 through 2015 for high school students who ever took prescription drugs without a doctor's prescription (such as OxyContin, Percocet, Vicodin, codeine, Adderall, Ritalin, or Xanax,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2009 is 20.2.  The percentage for 2011 is 20.7.  The percentage for 2013 is 17.8.  The percentage for 2015 is 16.8.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based on linear trend analyses using logistic regression models controlling for sex, race/ethnicity, and grade (p &lt; 0.05), the prevalence decreased from 2009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126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32 states and 17 cities for high school students who ever took prescription drugs without a doctor's prescription (such as OxyContin, Percocet, Vicodin, codeine, Adderall, Ritalin, or Xanax,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10.8% to 19.2%. The median across states was 14.4%.  The range across cites was 7.9% to 16.1%. The median across cities was 13.3%.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127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Image Placeholder 1"/>
          <p:cNvSpPr>
            <a:spLocks noGrp="1" noRot="1" noChangeAspect="1" noTextEdit="1"/>
          </p:cNvSpPr>
          <p:nvPr>
            <p:ph type="sldImg"/>
          </p:nvPr>
        </p:nvSpPr>
        <p:spPr>
          <a:ln/>
        </p:spPr>
      </p:sp>
      <p:sp>
        <p:nvSpPr>
          <p:cNvPr id="11673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took prescription drugs (such as OxyContin, Percocet, Vicodin, codeine, Adderall, Ritalin, or Xanax) without a prescription from a doctor one or more times during their life, 2015. The values range from 10.8% to 19.2%. Connecticut, Delaware, Florida, Hawaii, Kentucky, Maine, Pennsylvania, Rhode Island, range from 10.8% to 13.0%. Maryland, Nebraska, New Hampshire, New Mexico, Oklahoma, South Dakota, Wyoming, range from 13.1% to 14.3%. Alaska, California, Illinois, Michigan, Montana, North Dakota, South Carolina, Virginia, West Virginia, range from 14.4% to 16.5%. Alabama, Arkansas, Idaho, Indiana, Mississippi, Missouri, Nevada, North Carolina, range from 16.6% to 19.2%. Vermont, Tennessee, New York, Massachusetts, Arizona, did not ask this question. Colorado, Georgia, Iowa, Kansas, Louisiana, New Jersey, Ohio, Texas, Utah and Wisconsin did not have weighted data. Minnesota, Oregon and Washington did not participate.</a:t>
            </a:r>
          </a:p>
        </p:txBody>
      </p:sp>
      <p:sp>
        <p:nvSpPr>
          <p:cNvPr id="1167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8C5E4DB6-3067-41B4-989F-B6AB88C9A694}" type="slidenum">
              <a:rPr lang="en-US" altLang="en-US" b="0" smtClean="0">
                <a:solidFill>
                  <a:schemeClr val="tx1"/>
                </a:solidFill>
                <a:latin typeface="Times New Roman" panose="02020603050405020304" pitchFamily="18" charset="0"/>
              </a:rPr>
              <a:pPr/>
              <a:t>128</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89802194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used inhalants (sniffed glue, breathed the contents of aerosol spray cans, or inhaled any paints or sprays to get high,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7.0. The percentage for Male students is 7.2. The percentage for Female students is 6.6. The percentage for 9th grade students is 8.3. The percentage for 10th grade students is 7.5. The percentage for 11th grade students is 5.9. The percentage for 12th grade students is 6.0. The percentage for Black students is 6.8. The percentage for Hispanic students is 7.8. The percentage for White students is 6.4.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9th grade students is higher than for 11th grade students. The prevalence for 9th grade students is higher than for 12th grade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129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a:ln/>
        </p:spPr>
      </p:sp>
      <p:sp>
        <p:nvSpPr>
          <p:cNvPr id="5734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smoked cigarettes (on at least 1 day during the 30 days before the survey), 2015. The values range from 4.8% to 18.8%. California, Maryland, Massachusetts, Nevada, New Hampshire, New York, Rhode Island, South Carolina, Virginia, range from 4.8% to 9.6%. Arizona, Connecticut, Delaware, Florida, Hawaii, Idaho, Illinois, Michigan, South Dakota, range from 9.7% to 10.7%. Alaska, Indiana, Maine, Missouri, New Mexico, North Dakota, Pennsylvania, Tennessee, Vermont, range from 10.8% to 13.0%. Alabama, Arkansas, Kentucky, Mississippi, Montana, Nebraska, North Carolina, Oklahoma, West Virginia, Wyoming, range from 13.1% to 18.8%.Colorado, Georgia, Iowa, Kansas, Louisiana, New Jersey, Ohio, Texas, Utah and Wisconsin did not have weighted data. Minnesota, Oregon and Washington did not participate.</a:t>
            </a:r>
          </a:p>
        </p:txBody>
      </p:sp>
      <p:sp>
        <p:nvSpPr>
          <p:cNvPr id="573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41D2AAFE-B6EB-4FF8-8951-FBFCCA063169}" type="slidenum">
              <a:rPr lang="en-US" altLang="en-US" b="0" smtClean="0">
                <a:solidFill>
                  <a:schemeClr val="tx1"/>
                </a:solidFill>
                <a:latin typeface="Times New Roman" panose="02020603050405020304" pitchFamily="18" charset="0"/>
              </a:rPr>
              <a:pPr/>
              <a:t>13</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92467758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1995-2015. This slide shows percentages from 1995 through 2015 for high school students who ever used inhalants (sniffed glue, breathed the contents of aerosol spray cans, or inhaled any paints or sprays to get high, one or more times during their life).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1995 is 20.3.  The percentage for 1997 is 16.0.  The percentage for 1999 is 14.6.  The percentage for 2001 is 14.7.  The percentage for 2003 is 12.1.  The percentage for 2005 is 12.4.  The percentage for 2007 is 13.3.  The percentage for 2009 is 11.7.  The percentage for 2011 is 11.4.  The percentage for 2013 is 8.9.  The percentage for 2015 is 7.0.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1995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130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29 states and 16 cities for high school students who ever used inhalants (sniffed glue, breathed the contents of aerosol spray cans, or inhaled any paints or sprays to get high,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3.2% to 11.6%. The median across states was 7.7%.  The range across cites was 4.7% to 12.7%. The median across cities was 7.7%.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131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p:cNvSpPr>
            <a:spLocks noGrp="1" noRot="1" noChangeAspect="1" noTextEdit="1"/>
          </p:cNvSpPr>
          <p:nvPr>
            <p:ph type="sldImg"/>
          </p:nvPr>
        </p:nvSpPr>
        <p:spPr>
          <a:ln/>
        </p:spPr>
      </p:sp>
      <p:sp>
        <p:nvSpPr>
          <p:cNvPr id="11878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inhalants (sniffed glue, breathed the contents of aerosol spray cans, or inhaled any paints or sprays to get high, one or more times during their life), 2015. The values range from 3.2% to 11.6%. Alaska, Connecticut, Delaware, New Hampshire, Oklahoma, Pennsylvania, Rhode Island, range from 3.2% to 6.4%. California, Idaho, Illinois, Indiana, Kentucky, Vermont, range from 6.5% to 7.6%. Hawaii, Maine, Michigan, Montana, Nevada, North Carolina, South Carolina, range from 7.7% to 8.0%. Alabama, Arizona, Arkansas, Maryland, Mississippi, Nebraska, South Dakota, West Virginia, Wyoming, range from 8.1% to 11.6%. Virginia, Tennessee, New York, New Mexico, North Dakota, Missouri, Massachusetts, Florida, did not ask this question. Colorado, Georgia, Iowa, Kansas, Louisiana, New Jersey, Ohio, Texas, Utah and Wisconsin did not have weighted data. Minnesota, Oregon and Washington did not participate.</a:t>
            </a:r>
          </a:p>
        </p:txBody>
      </p:sp>
      <p:sp>
        <p:nvSpPr>
          <p:cNvPr id="1187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F3FF9E17-CF80-455E-BB98-09A4F8014B20}" type="slidenum">
              <a:rPr lang="en-US" altLang="en-US" b="0" smtClean="0">
                <a:solidFill>
                  <a:schemeClr val="tx1"/>
                </a:solidFill>
                <a:latin typeface="Times New Roman" panose="02020603050405020304" pitchFamily="18" charset="0"/>
              </a:rPr>
              <a:pPr/>
              <a:t>132</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895166475"/>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injected any illegal drug (used a needle to inject any illegal drug into their body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1.8. The percentage for Male students is 2.3. The percentage for Female students is 1.0. The percentage for 9th grade students is 1.6. The percentage for 10th grade students is 1.6. The percentage for 11th grade students is 1.6. The percentage for 12th grade students is 2.1. The percentage for Black students is 2.5. The percentage for Hispanic students is 2.2. The percentage for White students is 1.2.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Black students is higher than for White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133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1995-2015. This slide shows percentages from 1995 through 2015 for high school students who ever injected any illegal drug (used a needle to inject any illegal drug into their body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1995 is 2.1.  The percentage for 1997 is 2.1.  The percentage for 1999 is 1.8.  The percentage for 2001 is 2.3.  The percentage for 2003 is 3.2.  The percentage for 2005 is 2.1.  The percentage for 2007 is 2.0.  The percentage for 2009 is 2.1.  The percentage for 2011 is 2.3.  The percentage for 2013 is 1.7.  The percentage for 2015 is 1.8.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did not change from 1995 to 2011 and decreased from 2011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134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25 states and 13 cities for high school students who ever injected any illegal drug (used a needle to inject any illegal drug into their body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1.0% to 5.4%. The median across states was 2.4%.  The range across cites was 1.6% to 6.6%. The median across cities was 2.5%.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135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p:cNvSpPr>
            <a:spLocks noGrp="1" noRot="1" noChangeAspect="1" noTextEdit="1"/>
          </p:cNvSpPr>
          <p:nvPr>
            <p:ph type="sldImg"/>
          </p:nvPr>
        </p:nvSpPr>
        <p:spPr>
          <a:ln/>
        </p:spPr>
      </p:sp>
      <p:sp>
        <p:nvSpPr>
          <p:cNvPr id="12083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injected any illegal drug (used a needle to inject any illegal drug into their body one or more times during their life), 2015. The values range from 1% to 5.4%. California, North Dakota, Oklahoma, Pennsylvania, South Carolina, Virginia, range from 1.0% to 1.6%. Connecticut, Idaho, Indiana, Montana, South Dakota, range from 1.7% to 2.3%. Delaware, Hawaii, Illinois, Michigan, Nevada, New Mexico, Wyoming, range from 2.4% to 3.3%. Alabama, Arkansas, Maryland, Mississippi, Nebraska, New York, West Virginia, range from 3.4% to 5.4%. Vermont, Tennessee, Rhode Island, New Hampshire, North Carolina, Missouri, Maine, Massachusetts, Kentucky, Florida, Arizona, Alaska, did not ask this question. Colorado, Georgia, Iowa, Kansas, Louisiana, New Jersey, Ohio, Texas, Utah and Wisconsin did not have weighted data. Minnesota, Oregon and Washington did not participate.</a:t>
            </a:r>
          </a:p>
        </p:txBody>
      </p:sp>
      <p:sp>
        <p:nvSpPr>
          <p:cNvPr id="1208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E6DF7070-2579-46AA-90A2-6B47654166DD}" type="slidenum">
              <a:rPr lang="en-US" altLang="en-US" b="0" smtClean="0">
                <a:solidFill>
                  <a:schemeClr val="tx1"/>
                </a:solidFill>
                <a:latin typeface="Times New Roman" panose="02020603050405020304" pitchFamily="18" charset="0"/>
              </a:rPr>
              <a:pPr/>
              <a:t>136</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43355919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were offered, sold, or given an illegal drug on school property (during the 12 months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21.7. The percentage for Male students is 24.2. The percentage for Female students is 19.1. The percentage for 9th grade students is 21.6. The percentage for 10th grade students is 21.9. The percentage for 11th grade students is 22.7. The percentage for 12th grade students is 20.3. The percentage for Black students is 20.6. The percentage for Hispanic students is 27.2. The percentage for White students is 19.8.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Hispanic students is higher than for Black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137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1993-2015. This slide shows percentages from 1993 through 2015 for high school students who were offered, sold, or given an illegal drug on school property (during the 12 months before the survey).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1993 is 24.0.  The percentage for 1995 is 32.1.  The percentage for 1997 is 31.7.  The percentage for 1999 is 30.2.  The percentage for 2001 is 28.5.  The percentage for 2003 is 28.7.  The percentage for 2005 is 25.4.  The percentage for 2007 is 22.3.  The percentage for 2009 is 22.7.  The percentage for 2011 is 25.6.  The percentage for 2013 is 22.1.  The percentage for 2015 is 21.7.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1993 to 2015, increased from 1993 to 1997, and decreased from 1997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138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32 states and 16 cities for high school students who were offered, sold, or given an illegal drug on school property (during the 12 months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14.7% to 29.8%. The median across states was 22.3%.  The range across cites was 20.5% to 34.6%. The median across cities was 26.8%.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139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currently frequently smoked cigarettes (on 20 or more days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3.4. The percentage for Male students is 3.4. The percentage for Female students is 3.3. The percentage for 9th grade students is 2.2. The percentage for 10th grade students is 2.9. The percentage for 11th grade students is 3.2. The percentage for 12th grade students is 5.1. The percentage for Black students is 1.8. The percentage for Hispanic students is 2.1. The percentage for White students is 4.0.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12th grade students is higher than for 9th grade students. The prevalence for 12th grade students is higher than for 10th grade students. The prevalence for 12th grade students is higher than for 11th grade students. The prevalence for White students is higher than for Black students. The prevalence for White students is higher than for Hispanic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p:cNvSpPr>
            <a:spLocks noGrp="1" noRot="1" noChangeAspect="1" noTextEdit="1"/>
          </p:cNvSpPr>
          <p:nvPr>
            <p:ph type="sldImg"/>
          </p:nvPr>
        </p:nvSpPr>
        <p:spPr>
          <a:ln/>
        </p:spPr>
      </p:sp>
      <p:sp>
        <p:nvSpPr>
          <p:cNvPr id="12288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were offered, sold, or given an illegal drug on school property (during the 12 months before the survey), 2015. The values range from 14.7% to 29.8%. Delaware, Florida, Maine, New Hampshire, North Dakota, Oklahoma, Vermont, Virginia, range from 14.7% to 18.6%. Idaho, Kentucky, Massachusetts, Montana, Nebraska, Pennsylvania, South Dakota, Wyoming, range from 18.7% to 22.2%. Alabama, Hawaii, Illinois, Indiana, Michigan, Mississippi, North Carolina, South Carolina, range from 22.3% to 25.7%. Arizona, Arkansas, California, Connecticut, Maryland, Nevada, New Mexico, West Virginia, range from 25.8% to 29.8%. Tennessee, Rhode Island, New York, Missouri, Alaska, did not ask this question. Colorado, Georgia, Iowa, Kansas, Louisiana, New Jersey, Ohio, Texas, Utah and Wisconsin did not have weighted data. Minnesota, Oregon and Washington did not participate.</a:t>
            </a:r>
          </a:p>
        </p:txBody>
      </p:sp>
      <p:sp>
        <p:nvSpPr>
          <p:cNvPr id="1228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60F9D00E-E9BA-4755-B222-B7B84830C9EC}" type="slidenum">
              <a:rPr lang="en-US" altLang="en-US" b="0" smtClean="0">
                <a:solidFill>
                  <a:schemeClr val="tx1"/>
                </a:solidFill>
                <a:latin typeface="Times New Roman" panose="02020603050405020304" pitchFamily="18" charset="0"/>
              </a:rPr>
              <a:pPr/>
              <a:t>140</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8205101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currently frequently smoked cigarettes (on 20 or more days during the 30 days before the survey).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12.7.  The percentage for 1993 is 13.8.  The percentage for 1995 is 16.1.  The percentage for 1997 is 16.7.  The percentage for 1999 is 16.8.  The percentage for 2001 is 13.8.  The percentage for 2003 is 9.7.  The percentage for 2005 is 9.4.  The percentage for 2007 is 8.1.  The percentage for 2009 is 7.3.  The percentage for 2011 is 6.4.  The percentage for 2013 is 5.6.  The percentage for 2015 is 3.4.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increased from 1991 to 1999, and decreased from 1999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37 states and 18 cities for high school students who currently frequently smoked cigarettes (on 20 or more days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1.5% to 7.4%. The median across states was 3.6%.  The range across cites was 0.6% to 2.0%. The median across cities was 1.3%.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a:ln/>
        </p:spPr>
      </p:sp>
      <p:sp>
        <p:nvSpPr>
          <p:cNvPr id="5939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smoked cigarettes on 20 or more of the past 30 days, 2015. The values range from 1.5% to 7.4%. Arizona, California, Connecticut, Hawaii, Maryland, Massachusetts, Nevada, Rhode Island, Virginia, range from 1.5% to 2.5%. Florida, Idaho, Illinois, Indiana, Michigan, New Mexico, New York, Oklahoma, South Carolina, range from 2.6% to 3.5%. Alaska, Delaware, Montana, Nebraska, New Hampshire, North Carolina, Tennessee, Vermont, range from 3.6% to 4.1%. Alabama, Arkansas, Kentucky, Maine, Mississippi, Missouri, North Dakota, Pennsylvania, South Dakota, West Virginia, Wyoming, range from 4.2% to 7.4%.Colorado, Georgia, Iowa, Kansas, Louisiana, New Jersey, Ohio, Texas, Utah and Wisconsin did not have weighted data. Minnesota, Oregon and Washington did not participate.</a:t>
            </a:r>
          </a:p>
        </p:txBody>
      </p:sp>
      <p:sp>
        <p:nvSpPr>
          <p:cNvPr id="593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1AF32ADF-DE42-41B7-83EC-D5E380E004AF}" type="slidenum">
              <a:rPr lang="en-US" altLang="en-US" b="0" smtClean="0">
                <a:solidFill>
                  <a:schemeClr val="tx1"/>
                </a:solidFill>
                <a:latin typeface="Times New Roman" panose="02020603050405020304" pitchFamily="18" charset="0"/>
              </a:rPr>
              <a:pPr/>
              <a:t>17</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96560400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smoked more than 10 cigarettes per day (during the 30 days before the survey among students who currently smoked cigarettes on the days they smoked).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7.9. The percentage for Male students is 9.2. The percentage for Female students is 5.9. The percentage for 9th grade students is 6.8. The percentage for 10th grade students is 10.4. The percentage for 11th grade students is 3.4. The percentage for 12th grade students is 9.1. The percentage for Black students is 7.5. The percentage for Hispanic students is 9.3. The percentage for White students is 5.7.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10th grade students is higher than for 11th grade students. The prevalence for 12th grade students is higher than for 11th grade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smoked more than 10 cigarettes per day (during the 30 days before the survey among students who currently smoked cigarettes on the days they smoked).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18.0.  The percentage for 1993 is 15.1.  The percentage for 1995 is 16.2.  The percentage for 1997 is 13.8.  The percentage for 1999 is 14.9.  The percentage for 2001 is 14.4.  The percentage for 2003 is 13.7.  The percentage for 2005 is 10.7.  The percentage for 2007 is 10.7.  The percentage for 2009 is 7.8.  The percentage for 2011 is 7.8.  The percentage for 2013 is 8.6.  The percentage for 2015 is 7.9.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19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tried cigarette smoking (even one or two puffs).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32.3. The percentage for Male students is 33.8. The percentage for Female students is 30.7. The percentage for 9th grade students is 25.1. The percentage for 10th grade students is 29.1. The percentage for 11th grade students is 37.5. The percentage for 12th grade students is 38.3. The percentage for Black students is 30.1. The percentage for Hispanic students is 35.2. The percentage for White students is 31.8.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30 states and 12 cities for high school students who smoked more than 10 cigarettes per day (during the 30 days before the survey among students who currently smoked cigarettes on the days they smoked).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2.0% to 14.6%. The median across states was 8.3%.  The range across cites was 0.9% to 12.8%. The median across cities was 8.2%.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20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Image Placeholder 1"/>
          <p:cNvSpPr>
            <a:spLocks noGrp="1" noRot="1" noChangeAspect="1" noTextEdit="1"/>
          </p:cNvSpPr>
          <p:nvPr>
            <p:ph type="sldImg"/>
          </p:nvPr>
        </p:nvSpPr>
        <p:spPr>
          <a:ln/>
        </p:spPr>
      </p:sp>
      <p:sp>
        <p:nvSpPr>
          <p:cNvPr id="6144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smoked more than 10 cigarettes per day (during the 30 days before the survey among students who currently smoked cigarettes on the days they smoked), 2015. The values range from 2% to 14.6%. Alaska, Arizona, California, Idaho, Montana, Oklahoma, Virginia, range from 2.0% to 6.4%. Alabama, Arkansas, Kentucky, Mississippi, Nebraska, Nevada, New Mexico, Pennsylvania, range from 6.5% to 8.2%. Illinois, Indiana, Michigan, South Carolina, Tennessee, West Virginia, Wyoming, range from 8.3% to 11.2%. Delaware, Maine, Maryland, New Hampshire, New York, Rhode Island, South Dakota, Vermont, range from 11.3% to 14.6%. North Dakota, North Carolina, Missouri, Massachusetts, Hawaii, Florida, Connecticut, did not ask this question. Colorado, Georgia, Iowa, Kansas, Louisiana, New Jersey, Ohio, Texas, Utah and Wisconsin did not have weighted data. Minnesota, Oregon and Washington did not participate.</a:t>
            </a:r>
          </a:p>
        </p:txBody>
      </p:sp>
      <p:sp>
        <p:nvSpPr>
          <p:cNvPr id="614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E19A3CF2-3219-44F7-A0EE-8E38C53945EE}" type="slidenum">
              <a:rPr lang="en-US" altLang="en-US" b="0" smtClean="0">
                <a:solidFill>
                  <a:schemeClr val="tx1"/>
                </a:solidFill>
                <a:latin typeface="Times New Roman" panose="02020603050405020304" pitchFamily="18" charset="0"/>
              </a:rPr>
              <a:pPr/>
              <a:t>21</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86911120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currently smoked cigarettes daily (on all 30 days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2.3. The percentage for Male students is 2.4. The percentage for Female students is 2.2. The percentage for 9th grade students is 1.7. The percentage for 10th grade students is 2.1. The percentage for 11th grade students is 1.9. The percentage for 12th grade students is 3.4. The percentage for Black students is 1.4. The percentage for Hispanic students is 1.6. The percentage for White students is 2.8.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12th grade students is higher than for 9th grade students. The prevalence for 12th grade students is higher than for 10th grade students. The prevalence for 12th grade students is higher than for 11th grade students. The prevalence for White students is higher than for Black students. The prevalence for White students is higher than for Hispanic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22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currently smoked cigarettes daily (on all 30 days during the 30 days before the survey).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9.8.  The percentage for 1993 is 10.0.  The percentage for 1995 is 12.2.  The percentage for 1997 is 12.2.  The percentage for 1999 is 12.8.  The percentage for 2001 is 10.3.  The percentage for 2003 is 7.6.  The percentage for 2005 is 7.2.  The percentage for 2007 is 6.1.  The percentage for 2009 is 5.3.  The percentage for 2011 is 4.8.  The percentage for 2013 is 4.0.  The percentage for 2015 is 2.3.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increased from 1991 to 1999, and decreased from 1999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23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37 states and 18 cities for high school students who currently smoked cigarettes daily (on all 30 days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1.0% to 5.4%. The median across states was 2.6%.  The range across cites was 0.3% to 1.6%. The median across cities was 0.9%.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24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p:cNvSpPr>
            <a:spLocks noGrp="1" noRot="1" noChangeAspect="1" noTextEdit="1"/>
          </p:cNvSpPr>
          <p:nvPr>
            <p:ph type="sldImg"/>
          </p:nvPr>
        </p:nvSpPr>
        <p:spPr>
          <a:ln/>
        </p:spPr>
      </p:sp>
      <p:sp>
        <p:nvSpPr>
          <p:cNvPr id="6349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smoked daily during the past 30 days, 2015. The values range from 1% to 5.4%. Arizona, California, Connecticut, Hawaii, Massachusetts, Nevada, Rhode Island, Virginia, range from 1.0% to 1.7%. Idaho, Illinois, Maryland, Michigan, Montana, New Mexico, New York, Oklahoma, South Carolina, range from 1.8% to 2.5%. Alaska, Delaware, Florida, Indiana, Nebraska, New Hampshire, Pennsylvania, Tennessee, Vermont, range from 2.6% to 3.0%. Alabama, Arkansas, Kentucky, Maine, Mississippi, Missouri, North Carolina, North Dakota, South Dakota, West Virginia, Wyoming, range from 3.1% to 5.4%.Colorado, Georgia, Iowa, Kansas, Louisiana, New Jersey, Ohio, Texas, Utah and Wisconsin did not have weighted data. Minnesota, Oregon and Washington did not participate.</a:t>
            </a:r>
          </a:p>
        </p:txBody>
      </p:sp>
      <p:sp>
        <p:nvSpPr>
          <p:cNvPr id="634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EBCB609-1296-4ACC-986F-01825A38D164}" type="slidenum">
              <a:rPr lang="en-US" altLang="en-US" b="0" smtClean="0">
                <a:solidFill>
                  <a:schemeClr val="tx1"/>
                </a:solidFill>
                <a:latin typeface="Times New Roman" panose="02020603050405020304" pitchFamily="18" charset="0"/>
              </a:rPr>
              <a:pPr/>
              <a:t>25</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10454289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usually obtained their own cigarettes by buying them in a store or gas station (during the 30 days before the survey among students who currently smoked cigarettes and who were aged &lt;18 years). </a:t>
            </a:r>
            <a:endParaRPr lang="en-US" dirty="0"/>
          </a:p>
          <a:p>
            <a:pPr>
              <a:spcBef>
                <a:spcPct val="0"/>
              </a:spcBef>
            </a:pPr>
            <a:endParaRPr lang="en-US" baseline="0" dirty="0" smtClean="0">
              <a:latin typeface="Arial" pitchFamily="34" charset="0"/>
            </a:endParaRPr>
          </a:p>
          <a:p>
            <a:pPr marL="0" marR="0" indent="0" algn="l" defTabSz="914400" rtl="0" eaLnBrk="1" fontAlgn="base" latinLnBrk="0" hangingPunct="1">
              <a:lnSpc>
                <a:spcPct val="100000"/>
              </a:lnSpc>
              <a:spcBef>
                <a:spcPct val="0"/>
              </a:spcBef>
              <a:spcAft>
                <a:spcPct val="0"/>
              </a:spcAft>
              <a:buClrTx/>
              <a:buSzTx/>
              <a:buFontTx/>
              <a:buNone/>
              <a:tabLst/>
              <a:defRPr/>
            </a:pPr>
            <a:r>
              <a:rPr lang="en-US" sz="1000" baseline="0" dirty="0" smtClean="0">
                <a:latin typeface="Arial" pitchFamily="34" charset="0"/>
              </a:rPr>
              <a:t>The percentage for all students is 12.6. The percentage for Male students is 16.5. The percentage for Female students is 7.7. The percentage for 9th grade students is 6.3. The percentage for 10th grade students is 6.1. The percentage for 11th grade students is 20.2. The percentage for 12th grade students is 16.5. The percentage for Hispanic students is 17.5. The percentage for White students is 9.7. All Hispanic students are included in the Hispanic category.  All other races are non-Hispanic. Note: This graph contains weighted results. </a:t>
            </a:r>
            <a:r>
              <a:rPr lang="en-US" sz="1200" dirty="0" smtClean="0">
                <a:solidFill>
                  <a:srgbClr val="FFCC00"/>
                </a:solidFill>
              </a:rPr>
              <a:t>Missing bar indicates fewer than 100 students in this subgroup.</a:t>
            </a:r>
          </a:p>
          <a:p>
            <a:pPr>
              <a:spcBef>
                <a:spcPct val="0"/>
              </a:spcBef>
            </a:pP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26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2001-2015. This slide shows percentages from 2001 through 2015 for high school students who usually obtained their own cigarettes by buying them in a store or gas station (during the 30 days before the survey among students who currently smoked cigarettes and who were aged &lt;18 years).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2001 is 19.0.  The percentage for 2003 is 18.8.  The percentage for 2005 is 15.2.  The percentage for 2007 is 16.0.  The percentage for 2009 is 14.1.  The percentage for 2011 is 14.0.  The percentage for 2013 is 18.1.  The percentage for 2015 is 12.6.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2001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27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28 states and 5 cities for high school students who usually obtained their own cigarettes by buying them in a store or gas station (during the 30 days before the survey among students who currently smoked cigarettes and who were aged &lt;18 years).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4.4% to 20.6%. The median across states was 11.6%.  The range across cites was 14.9% to 64.5%. The median across cities was 22.5%.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28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Image Placeholder 1"/>
          <p:cNvSpPr>
            <a:spLocks noGrp="1" noRot="1" noChangeAspect="1" noTextEdit="1"/>
          </p:cNvSpPr>
          <p:nvPr>
            <p:ph type="sldImg"/>
          </p:nvPr>
        </p:nvSpPr>
        <p:spPr>
          <a:ln/>
        </p:spPr>
      </p:sp>
      <p:sp>
        <p:nvSpPr>
          <p:cNvPr id="6553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usually obtained their own cigarettes by buying them in a store or gas station (during the 30 days before the survey among students who currently smoked cigarettes and who were aged &lt;18 years), 2015. The values range from 4.4% to 20.6%. Alaska, Arkansas, Indiana, Maine, Montana, South Dakota, Wyoming, range from 4.4% to 8.4%. Arizona, Idaho, Illinois, Nebraska, Oklahoma, Tennessee, Vermont, range from 8.5% to 11.6%. Alabama, Missouri, New Hampshire, Pennsylvania, South Carolina, Virginia, West Virginia, range from 11.7% to 16.2%. Delaware, Kentucky, Maryland, Michigan, Mississippi, North Dakota, Rhode Island, range from 16.3% to 20.6%. New York, Nevada, New Mexico, North Carolina, Massachusetts, Hawaii, Florida, Connecticut, California, did not ask this question. Colorado, Georgia, Iowa, Kansas, Louisiana, New Jersey, Ohio, Texas, Utah and Wisconsin did not have weighted data. Minnesota, Oregon and Washington did not participate.</a:t>
            </a:r>
          </a:p>
        </p:txBody>
      </p:sp>
      <p:sp>
        <p:nvSpPr>
          <p:cNvPr id="655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BDE1C7D2-631B-4B86-927C-AB21F31176A6}" type="slidenum">
              <a:rPr lang="en-US" altLang="en-US" b="0" smtClean="0">
                <a:solidFill>
                  <a:schemeClr val="tx1"/>
                </a:solidFill>
                <a:latin typeface="Times New Roman" panose="02020603050405020304" pitchFamily="18" charset="0"/>
              </a:rPr>
              <a:pPr/>
              <a:t>29</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9127926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ever tried cigarette smoking (even one or two puffs).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70.1.  The percentage for 1993 is 69.5.  The percentage for 1995 is 71.3.  The percentage for 1997 is 70.2.  The percentage for 1999 is 70.4.  The percentage for 2001 is 63.9.  The percentage for 2003 is 58.4.  The percentage for 2005 is 54.3.  The percentage for 2007 is 50.3.  The percentage for 2009 is 46.3.  The percentage for 2011 is 44.7.  The percentage for 2013 is 41.1.  The percentage for 2015 is 32.3.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did not change from 1991 to 1999, and decreased from 1999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usually obtained their own cigarettes by buying on the internet (during the 30 days before the survey among students who currently smoked cigarettes and who were aged &lt;18 years). </a:t>
            </a:r>
            <a:endParaRPr lang="en-US" dirty="0"/>
          </a:p>
          <a:p>
            <a:pPr>
              <a:spcBef>
                <a:spcPct val="0"/>
              </a:spcBef>
            </a:pPr>
            <a:endParaRPr lang="en-US" baseline="0" dirty="0" smtClean="0">
              <a:latin typeface="Arial" pitchFamily="34" charset="0"/>
            </a:endParaRPr>
          </a:p>
          <a:p>
            <a:pPr marL="0" marR="0" indent="0" algn="l" defTabSz="914400" rtl="0" eaLnBrk="1" fontAlgn="base" latinLnBrk="0" hangingPunct="1">
              <a:lnSpc>
                <a:spcPct val="100000"/>
              </a:lnSpc>
              <a:spcBef>
                <a:spcPct val="0"/>
              </a:spcBef>
              <a:spcAft>
                <a:spcPct val="0"/>
              </a:spcAft>
              <a:buClrTx/>
              <a:buSzTx/>
              <a:buFontTx/>
              <a:buNone/>
              <a:tabLst/>
              <a:defRPr/>
            </a:pPr>
            <a:r>
              <a:rPr lang="en-US" sz="1000" baseline="0" dirty="0" smtClean="0">
                <a:latin typeface="Arial" pitchFamily="34" charset="0"/>
              </a:rPr>
              <a:t>The percentage for all students is 1.0. The percentage for Male students is 1.4. The percentage for Female students is 0.3. The percentage for 9th grade students is 0.2. The percentage for 10th grade students is 1.3. The percentage for 11th grade students is 0.5. The percentage for 12th grade students is 2.3. The percentage for Hispanic students is 0.8. The percentage for White students is 0.1. All Hispanic students are included in the Hispanic category.  All other races are non-Hispanic. Note: This graph contains weighted results. </a:t>
            </a:r>
            <a:r>
              <a:rPr lang="en-US" sz="1200" dirty="0" smtClean="0">
                <a:solidFill>
                  <a:srgbClr val="FFCC00"/>
                </a:solidFill>
              </a:rPr>
              <a:t>Missing bar indicates fewer than 100 students in this subgroup.</a:t>
            </a:r>
          </a:p>
          <a:p>
            <a:pPr>
              <a:spcBef>
                <a:spcPct val="0"/>
              </a:spcBef>
            </a:pP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30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28 states and 5 cities for high school students who usually obtained their own cigarettes by buying on the internet (during the 30 days before the survey among students who currently smoked cigarettes and who were aged &lt;18 years).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0.0% to 6.0%. The median across states was 1.1%.  The range across cites was 1.7% to 5.9%. The median across cities was 2.4%.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31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p:cNvSpPr>
            <a:spLocks noGrp="1" noRot="1" noChangeAspect="1" noTextEdit="1"/>
          </p:cNvSpPr>
          <p:nvPr>
            <p:ph type="sldImg"/>
          </p:nvPr>
        </p:nvSpPr>
        <p:spPr>
          <a:ln/>
        </p:spPr>
      </p:sp>
      <p:sp>
        <p:nvSpPr>
          <p:cNvPr id="6758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 2015. The values range from 0% to 6%. Arizona, Delaware, Illinois, Indiana, Oklahoma, South Dakota, Wyoming, range from 0.0% to 0.5%. Alaska, Arkansas, Idaho, Kentucky, Montana, North Dakota, Virginia, range from 0.6% to 1.0%. Maine, Missouri, Nebraska, Pennsylvania, Rhode Island, Tennessee, Vermont, range from 1.1% to 2.2%. Alabama, Maryland, Michigan, Mississippi, New Hampshire, South Carolina, West Virginia, range from 2.3% to 6.0%. New York, Nevada, New Mexico, North Carolina, Massachusetts, Hawaii, Florida, Connecticut, California, did not ask this question. Colorado, Georgia, Iowa, Kansas, Louisiana, New Jersey, Ohio, Texas, Utah and Wisconsin did not have weighted data. Minnesota, Oregon and Washington did not participate.</a:t>
            </a:r>
          </a:p>
        </p:txBody>
      </p:sp>
      <p:sp>
        <p:nvSpPr>
          <p:cNvPr id="675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FF26C0ED-F74A-4D08-A2D3-72122193865A}" type="slidenum">
              <a:rPr lang="en-US" altLang="en-US" b="0" smtClean="0">
                <a:solidFill>
                  <a:schemeClr val="tx1"/>
                </a:solidFill>
                <a:latin typeface="Times New Roman" panose="02020603050405020304" pitchFamily="18" charset="0"/>
              </a:rPr>
              <a:pPr/>
              <a:t>32</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142142681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tried to quit smoking cigarettes (during the 12 months before the survey, among students who currently smoked cigarettes). </a:t>
            </a:r>
            <a:endParaRPr lang="en-US" dirty="0"/>
          </a:p>
          <a:p>
            <a:pPr>
              <a:spcBef>
                <a:spcPct val="0"/>
              </a:spcBef>
            </a:pPr>
            <a:endParaRPr lang="en-US" baseline="0" dirty="0" smtClean="0">
              <a:latin typeface="Arial" pitchFamily="34" charset="0"/>
            </a:endParaRPr>
          </a:p>
          <a:p>
            <a:pPr marL="0" marR="0" indent="0" algn="l" defTabSz="914400" rtl="0" eaLnBrk="1" fontAlgn="base" latinLnBrk="0" hangingPunct="1">
              <a:lnSpc>
                <a:spcPct val="100000"/>
              </a:lnSpc>
              <a:spcBef>
                <a:spcPct val="0"/>
              </a:spcBef>
              <a:spcAft>
                <a:spcPct val="0"/>
              </a:spcAft>
              <a:buClrTx/>
              <a:buSzTx/>
              <a:buFontTx/>
              <a:buNone/>
              <a:tabLst/>
              <a:defRPr/>
            </a:pPr>
            <a:r>
              <a:rPr lang="en-US" sz="1000" baseline="0" dirty="0" smtClean="0">
                <a:latin typeface="Arial" pitchFamily="34" charset="0"/>
              </a:rPr>
              <a:t>The percentage for all students is 45.4. The percentage for Male students is 39.7. The percentage for Female students is 52.8. The percentage for 9th grade students is 47.8. The percentage for 10th grade students is 51.6. The percentage for 11th grade students is 37.9. The percentage for 12th grade students is 47.7. The percentage for Hispanic students is 49.6. The percentage for White students is 44.1. All Hispanic students are included in the Hispanic category.  All other races are non-Hispanic. Note: This graph contains weighted results. </a:t>
            </a:r>
            <a:r>
              <a:rPr lang="en-US" sz="1200" dirty="0" smtClean="0">
                <a:solidFill>
                  <a:srgbClr val="FFCC00"/>
                </a:solidFill>
              </a:rPr>
              <a:t>Missing bar indicates fewer than 100 students in this subgroup.</a:t>
            </a:r>
          </a:p>
          <a:p>
            <a:pPr>
              <a:spcBef>
                <a:spcPct val="0"/>
              </a:spcBef>
            </a:pP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female students is higher than for male students. The prevalence for 9th grade students is higher than for 11th grade students. The prevalence for 10th grade students is higher than for 11th grade students. The prevalence for 12th grade students is higher than for 11th grade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33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2001-2015. This slide shows percentages from 2001 through 2015 for high school students who tried to quit smoking cigarettes (during the 12 months before the survey, among students who currently smoked cigarettes).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2001 is 57.4.  The percentage for 2003 is 53.8.  The percentage for 2005 is 54.6.  The percentage for 2007 is 49.7.  The percentage for 2009 is 50.8.  The percentage for 2011 is 49.9.  The percentage for 2013 is 48.0.  The percentage for 2015 is 45.4.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2001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34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29 states and 9 cities for high school students who tried to quit smoking cigarettes (during the 12 months before the survey, among students who currently smoked cigarettes).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35.2% to 59.5%. The median across states was 49.2%.  The range across cites was 35.7% to 81.8%. The median across cities was 46.9%.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35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Image Placeholder 1"/>
          <p:cNvSpPr>
            <a:spLocks noGrp="1" noRot="1" noChangeAspect="1" noTextEdit="1"/>
          </p:cNvSpPr>
          <p:nvPr>
            <p:ph type="sldImg"/>
          </p:nvPr>
        </p:nvSpPr>
        <p:spPr>
          <a:ln/>
        </p:spPr>
      </p:sp>
      <p:sp>
        <p:nvSpPr>
          <p:cNvPr id="6963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tried to quit smoking cigarettes (among students who currently smoked cigarettes during the 12 months before the survey), 2015. The values range from 35.2% to 59.5%. California, Missouri, New Hampshire, North Carolina, North Dakota, Rhode Island, Vermont, range from 35.2% to 47.9%. Idaho, Kentucky, Nebraska, Tennessee, Virginia, West Virginia, range from 48.0% to 49.1%. Alabama, Arizona, Delaware, Indiana, Mississippi, Montana, Pennsylvania, South Carolina, range from 49.2% to 50.5%. Alaska, Arkansas, Illinois, Michigan, New Mexico, Oklahoma, South Dakota, Wyoming, range from 50.6% to 59.5%. New York, Nevada, Maine, Maryland, Massachusetts, Hawaii, Florida, Connecticut, did not ask this question. Colorado, Georgia, Iowa, Kansas, Louisiana, New Jersey, Ohio, Texas, Utah and Wisconsin did not have weighted data. Minnesota, Oregon and Washington did not participate.</a:t>
            </a:r>
          </a:p>
        </p:txBody>
      </p:sp>
      <p:sp>
        <p:nvSpPr>
          <p:cNvPr id="696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4DFC1CBA-B0C6-4093-B098-48F8D64C52B4}" type="slidenum">
              <a:rPr lang="en-US" altLang="en-US" b="0" smtClean="0">
                <a:solidFill>
                  <a:schemeClr val="tx1"/>
                </a:solidFill>
                <a:latin typeface="Times New Roman" panose="02020603050405020304" pitchFamily="18" charset="0"/>
              </a:rPr>
              <a:pPr/>
              <a:t>36</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59645912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currently used smokeless tobacco (chewing tobacco, snuff, or dip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7.3. The percentage for Male students is 11.9. The percentage for Female students is 2.3. The percentage for 9th grade students is 5.9. The percentage for 10th grade students is 6.3. The percentage for 11th grade students is 9.3. The percentage for 12th grade students is 7.5. The percentage for Black students is 3.7. The percentage for Hispanic students is 4.5. The percentage for White students is 9.3.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White students is higher than for Black students. The prevalence for White students is higher than for Hispanic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37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1995-2015. This slide shows percentages from 1995 through 2015 for high school students who currently used smokeless tobacco (chewing tobacco, snuff, or dip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1995 is 11.4.  The percentage for 1997 is 9.3.  The percentage for 1999 is 7.8.  The percentage for 2001 is 8.2.  The percentage for 2003 is 6.7.  The percentage for 2005 is 8.0.  The percentage for 2007 is 7.9.  The percentage for 2009 is 8.9.  The percentage for 2011 is 7.7.  The percentage for 2013 is 8.8.  The percentage for 2015 is 7.3.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1995 to 1999 and did not change from 1999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38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34 states and 15 cities for high school students who currently used smokeless tobacco (chewing tobacco, snuff, or dip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3.0% to 13.4%. The median across states was 8.6%.  The range across cites was 2.4% to 7.8%. The median across cities was 3.7%.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39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31 states and 15 cities for high school students who ever tried cigarette smoking (even one or two puffs).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22.4% to 47.3%. The median across states was 34.5%.  The range across cites was 21.4% to 34.4%. The median across cities was 26.4%.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Image Placeholder 1"/>
          <p:cNvSpPr>
            <a:spLocks noGrp="1" noRot="1" noChangeAspect="1" noTextEdit="1"/>
          </p:cNvSpPr>
          <p:nvPr>
            <p:ph type="sldImg"/>
          </p:nvPr>
        </p:nvSpPr>
        <p:spPr>
          <a:ln/>
        </p:spPr>
      </p:sp>
      <p:sp>
        <p:nvSpPr>
          <p:cNvPr id="7168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used smokeless tobacco (chewing tobacco, snuff, or dip on at least 1 day during the 30 days before the survey), 2015. The values range from 3% to 13.4%. California, Delaware, Illinois, Maine, Massachusetts, Nevada, Rhode Island, Virginia, range from 3.0% to 5.7%. Arizona, Idaho, Maryland, Michigan, New Hampshire, New York, North Carolina, South Carolina, Vermont, range from 5.8% to 8.6%. Arkansas, Indiana, Missouri, Nebraska, New Mexico, North Dakota, Oklahoma, Pennsylvania, range from 8.7% to 10.9%. Alabama, Alaska, Kentucky, Mississippi, Montana, South Dakota, Tennessee, West Virginia, Wyoming, range from 11.0% to 13.4%. Hawaii, Florida, Connecticut, did not ask this question. Colorado, Georgia, Iowa, Kansas, Louisiana, New Jersey, Ohio, Texas, Utah and Wisconsin did not have weighted data. Minnesota, Oregon and Washington did not participate.</a:t>
            </a:r>
          </a:p>
        </p:txBody>
      </p:sp>
      <p:sp>
        <p:nvSpPr>
          <p:cNvPr id="716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1B59FF57-9DA2-4FAD-A2F4-7C5DDEEA9126}" type="slidenum">
              <a:rPr lang="en-US" altLang="en-US" b="0" smtClean="0">
                <a:solidFill>
                  <a:schemeClr val="tx1"/>
                </a:solidFill>
                <a:latin typeface="Times New Roman" panose="02020603050405020304" pitchFamily="18" charset="0"/>
              </a:rPr>
              <a:pPr/>
              <a:t>40</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12961683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currently smoked cigars (cigars, cigarillos, or little cigars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10.3. The percentage for Male students is 14.0. The percentage for Female students is 6.3. The percentage for 9th grade students is 6.6. The percentage for 10th grade students is 9.6. The percentage for 11th grade students is 11.0. The percentage for 12th grade students is 14.3. The percentage for Black students is 11.0. The percentage for Hispanic students is 9.5. The percentage for White students is 10.4.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41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1997-2015. This slide shows percentages from 1997 through 2015 for high school students who currently smoked cigars (cigars, cigarillos, or little cigars on at least 1 day during the 30 days before the survey).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1997 is 22.0.  The percentage for 1999 is 17.7.  The percentage for 2001 is 15.2.  The percentage for 2003 is 14.8.  The percentage for 2005 is 14.0.  The percentage for 2007 is 13.6.  The percentage for 2009 is 14.0.  The percentage for 2011 is 13.1.  The percentage for 2013 is 12.6.  The percentage for 2015 is 10.3.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1997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42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33 states and 16 cities for high school students who currently smoked cigars (cigars, cigarillos, or little cigars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6.8% to 16.5%. The median across states was 10.4%.  The range across cites was 4.4% to 14.9%. The median across cities was 9.1%.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43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Image Placeholder 1"/>
          <p:cNvSpPr>
            <a:spLocks noGrp="1" noRot="1" noChangeAspect="1" noTextEdit="1"/>
          </p:cNvSpPr>
          <p:nvPr>
            <p:ph type="sldImg"/>
          </p:nvPr>
        </p:nvSpPr>
        <p:spPr>
          <a:ln/>
        </p:spPr>
      </p:sp>
      <p:sp>
        <p:nvSpPr>
          <p:cNvPr id="7373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smoked cigars (cigars, cigarillos, or little cigars on at least 1 day during the 30 days before the survey), 2015. The values range from 6.8% to 16.5%. Alaska, California, Idaho, Maine, Nebraska, Nevada, Rhode Island, Virginia, range from 6.8% to 9.1%. Arizona, Illinois, Maryland, Michigan, New York, North Dakota, Oklahoma, South Dakota, range from 9.2% to 10.3%. Delaware, Indiana, Massachusetts, New Hampshire, New Mexico, South Carolina, Tennessee, Vermont, range from 10.4% to 12.0%. Alabama, Arkansas, Kentucky, Mississippi, Missouri, Montana, Pennsylvania, West Virginia, Wyoming, range from 12.1% to 16.5%. North Carolina, Hawaii, Florida, Connecticut, did not ask this question. Colorado, Georgia, Iowa, Kansas, Louisiana, New Jersey, Ohio, Texas, Utah and Wisconsin did not have weighted data. Minnesota, Oregon and Washington did not participate.</a:t>
            </a:r>
          </a:p>
        </p:txBody>
      </p:sp>
      <p:sp>
        <p:nvSpPr>
          <p:cNvPr id="737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919600BC-9323-47AD-9E4F-AC78B1BB9995}" type="slidenum">
              <a:rPr lang="en-US" altLang="en-US" b="0" smtClean="0">
                <a:solidFill>
                  <a:schemeClr val="tx1"/>
                </a:solidFill>
                <a:latin typeface="Times New Roman" panose="02020603050405020304" pitchFamily="18" charset="0"/>
              </a:rPr>
              <a:pPr/>
              <a:t>44</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123972400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used electronic vapor products (e-cigarettes, e-cigars, e-pipes, vape pipes, vaping pens, e-hookahs, and hookah pens such as blu, NJOY, or Starbuzz).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44.9. The percentage for Male students is 46.1. The percentage for Female students is 43.6. The percentage for 9th grade students is 37.2. The percentage for 10th grade students is 43.3. The percentage for 11th grade students is 49.5. The percentage for 12th grade students is 50.9. The percentage for Black students is 42.4. The percentage for Hispanic students is 51.9. The percentage for White students is 43.2.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Hispanic students is higher than for Black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45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31 states and 16 cities for high school students who ever used electronic vapor products (e-cigarettes, e-cigars, e-pipes, vape pipes, vaping pens, e-hookahs, and hookah pens such as blu, NJOY, or </a:t>
            </a:r>
            <a:r>
              <a:rPr lang="en-US" sz="1000" dirty="0" err="1" smtClean="0">
                <a:latin typeface="Arial" panose="020B0604020202020204" pitchFamily="34" charset="0"/>
              </a:rPr>
              <a:t>Starbuzz</a:t>
            </a:r>
            <a:r>
              <a:rPr lang="en-US" sz="1000" dirty="0" smtClean="0">
                <a:latin typeface="Arial" panose="020B0604020202020204" pitchFamily="34" charset="0"/>
              </a:rPr>
              <a:t>).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30.4% to 54.4%. The median across states was 42.9%.  The range across cites was 32.2% to 49.9%. The median across cities was 39.9%.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46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p:cNvSpPr>
            <a:spLocks noGrp="1" noRot="1" noChangeAspect="1" noTextEdit="1"/>
          </p:cNvSpPr>
          <p:nvPr>
            <p:ph type="sldImg"/>
          </p:nvPr>
        </p:nvSpPr>
        <p:spPr>
          <a:ln/>
        </p:spPr>
      </p:sp>
      <p:sp>
        <p:nvSpPr>
          <p:cNvPr id="7577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electronic vapor products (e-cigarettes, e-cigars, e-pipes, vape pipes, vaping pens, e-hookahs, and hookah pens such as blu, NJOY, or Starbuzz), 2015. The values range from 30.4% to 54.4%. Alaska, Delaware, Maine, Maryland, Mississippi, Nebraska, Vermont, range from 30.4% to 40.5%. Alabama, Kentucky, Missouri, North Dakota, Pennsylvania, Rhode Island, South Dakota, Tennessee, range from 40.6% to 42.8%. Arkansas, California, Hawaii, Idaho, Indiana, Massachusetts, Oklahoma, South Carolina, range from 42.9% to 46.9%. Arizona, Illinois, Montana, Nevada, New Mexico, North Carolina, West Virginia, Wyoming, range from 47.0% to 54.4%. Virginia, New York, New Hampshire, Michigan, Florida, Connecticut, did not ask this question. Colorado, Georgia, Iowa, Kansas, Louisiana, New Jersey, Ohio, Texas, Utah and Wisconsin did not have weighted data. Minnesota, Oregon and Washington did not participate.</a:t>
            </a:r>
          </a:p>
        </p:txBody>
      </p:sp>
      <p:sp>
        <p:nvSpPr>
          <p:cNvPr id="757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D3576724-B550-4556-BD2C-669A379DD541}" type="slidenum">
              <a:rPr lang="en-US" altLang="en-US" b="0" smtClean="0">
                <a:solidFill>
                  <a:schemeClr val="tx1"/>
                </a:solidFill>
                <a:latin typeface="Times New Roman" panose="02020603050405020304" pitchFamily="18" charset="0"/>
              </a:rPr>
              <a:pPr/>
              <a:t>47</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37093274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currently used electronic vapor products (e-cigarettes, e-cigars, e-pipes, vape pipes, vaping pens, e-hookahs, and hookah pens such as blu, NJOY, or Starbuzz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24.1. The percentage for Male students is 25.6. The percentage for Female students is 22.6. The percentage for 9th grade students is 19.7. The percentage for 10th grade students is 23.2. The percentage for 11th grade students is 25.9. The percentage for 12th grade students is 28.2. The percentage for Black students is 18.0. The percentage for Hispanic students is 26.3. The percentage for White students is 25.2.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48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35 states and 19 cities for high school students who currently used electronic vapor products (e-cigarettes, e-cigars, e-pipes, vape pipes, vaping pens, e-hookahs, and hookah pens such as blu, NJOY, or Starbuzz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15.3% to 31.2%. The median across states was 23.5%.  The range across cites was 13.0% to 27.4%. The median across cities was 17.6%.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49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a:ln/>
        </p:spPr>
      </p:sp>
      <p:sp>
        <p:nvSpPr>
          <p:cNvPr id="5325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tried cigarette smoking (even one or two puffs), 2015. The values range from 22.4% to 47.3%. California, Hawaii, Maine, Massachusetts, New York, Rhode Island, Virginia, range from 22.4% to 30.1%. Alaska, Delaware, Idaho, Illinois, Michigan, Nebraska, Nevada, South Dakota, range from 30.2% to 34.4%. Arizona, Indiana, Missouri, North Dakota, Oklahoma, Pennsylvania, South Carolina, Tennessee, range from 34.5% to 39.0%. Alabama, Arkansas, Kentucky, Mississippi, Montana, New Mexico, West Virginia, Wyoming, range from 39.1% to 47.3%. Vermont, New Hampshire, North Carolina, Maryland, Florida, Connecticut, did not ask this question. Colorado, Georgia, Iowa, Kansas, Louisiana, New Jersey, Ohio, Texas, Utah and Wisconsin did not have weighted data. Minnesota, Oregon and Washington did not participate.</a:t>
            </a:r>
          </a:p>
        </p:txBody>
      </p:sp>
      <p:sp>
        <p:nvSpPr>
          <p:cNvPr id="532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76C5BBDD-415C-43DD-AEE9-E817A3EBB57A}" type="slidenum">
              <a:rPr lang="en-US" altLang="en-US" b="0" smtClean="0">
                <a:solidFill>
                  <a:schemeClr val="tx1"/>
                </a:solidFill>
                <a:latin typeface="Times New Roman" panose="02020603050405020304" pitchFamily="18" charset="0"/>
              </a:rPr>
              <a:pPr/>
              <a:t>5</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30883730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ide Image Placeholder 1"/>
          <p:cNvSpPr>
            <a:spLocks noGrp="1" noRot="1" noChangeAspect="1" noTextEdit="1"/>
          </p:cNvSpPr>
          <p:nvPr>
            <p:ph type="sldImg"/>
          </p:nvPr>
        </p:nvSpPr>
        <p:spPr>
          <a:ln/>
        </p:spPr>
      </p:sp>
      <p:sp>
        <p:nvSpPr>
          <p:cNvPr id="7782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used electronic vapor products (e-cigarettes, e-cigars, e-pipes, vape pipes, vaping pens, e-hookahs, and hookah pens such as blu, NJOY, or Starbuzz on at least 1 day during the 30 days before the survey), 2015. The values range from 15.3% to 31.2%. Alaska, Maine, Maryland, Rhode Island, South Carolina, South Dakota, Vermont, Virginia, range from 15.3% to 21.3%. California, Kentucky, Michigan, Mississippi, Missouri, Nebraska, New York, North Dakota, Tennessee, range from 21.4% to 23.4%. Alabama, Delaware, Idaho, Indiana, Massachusetts, New Hampshire, New Mexico, Oklahoma, Pennsylvania, range from 23.5% to 25.0%. Arizona, Arkansas, Hawaii, Illinois, Montana, Nevada, North Carolina, West Virginia, Wyoming, range from 25.1% to 31.2%. Florida, Connecticut, did not ask this question. Colorado, Georgia, Iowa, Kansas, Louisiana, New Jersey, Ohio, Texas, Utah and Wisconsin did not have weighted data. Minnesota, Oregon and Washington did not participate.</a:t>
            </a:r>
          </a:p>
        </p:txBody>
      </p:sp>
      <p:sp>
        <p:nvSpPr>
          <p:cNvPr id="778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D2D22F84-139B-422A-AFB7-2617C7C7DF4B}" type="slidenum">
              <a:rPr lang="en-US" altLang="en-US" b="0" smtClean="0">
                <a:solidFill>
                  <a:schemeClr val="tx1"/>
                </a:solidFill>
                <a:latin typeface="Times New Roman" panose="02020603050405020304" pitchFamily="18" charset="0"/>
              </a:rPr>
              <a:pPr/>
              <a:t>50</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61357571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currently smoked cigarettes or cigars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16.0. The percentage for Male students is 19.0. The percentage for Female students is 12.7. The percentage for 9th grade students is 10.7. The percentage for 10th grade students is 13.9. The percentage for 11th grade students is 18.3. The percentage for 12th grade students is 21.6. The percentage for Black students is 13.9. The percentage for Hispanic students is 13.1. The percentage for White students is 17.5.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White students is higher than for Black students. The prevalence for White students is higher than for Hispanic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51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1997-2015. This slide shows percentages from 1997 through 2015 for high school students who currently smoked cigarettes or cigars (on at least 1 day during the 30 days before the survey).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1997 is 42.6.  The percentage for 1999 is 39.2.  The percentage for 2001 is 32.7.  The percentage for 2003 is 27.7.  The percentage for 2005 is 27.9.  The percentage for 2007 is 25.0.  The percentage for 2009 is 25.0.  The percentage for 2011 is 23.2.  The percentage for 2013 is 21.0.  The percentage for 2015 is 16.0.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1997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52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33 states and 15 cities for high school students who currently smoked cigarettes or cigars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10.7% to 24.8%. The median across states was 15.7%.  The range across cites was 6.8% to 18.1%. The median across cities was 12%.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53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7987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 2015. The values range from 10.7% to 24.8%. Alaska, California, Idaho, Maryland, Massachusetts, Nevada, Rhode Island, Virginia, range from 10.7% to 14.9%. Arizona, Delaware, Illinois, Maine, Michigan, New Mexico, New York, South Dakota, range from 15.0% to 15.6%. Nebraska, New Hampshire, North Dakota, Oklahoma, South Carolina, Tennessee, Vermont, range from 15.7% to 17.5%. Alabama, Arkansas, Indiana, Kentucky, Mississippi, Missouri, Montana, Pennsylvania, West Virginia, Wyoming, range from 17.6% to 24.8%. North Carolina, Hawaii, Florida, Connecticut, did not ask this question. Colorado, Georgia, Iowa, Kansas, Louisiana, New Jersey, Ohio, Texas, Utah and Wisconsin did not have weighted data. Minnesota, Oregon and Washington did not participate.</a:t>
            </a:r>
          </a:p>
        </p:txBody>
      </p:sp>
      <p:sp>
        <p:nvSpPr>
          <p:cNvPr id="798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58787D93-5214-4D7B-993B-862A870C5384}" type="slidenum">
              <a:rPr lang="en-US" altLang="en-US" b="0" smtClean="0">
                <a:solidFill>
                  <a:schemeClr val="tx1"/>
                </a:solidFill>
                <a:latin typeface="Times New Roman" panose="02020603050405020304" pitchFamily="18" charset="0"/>
              </a:rPr>
              <a:pPr/>
              <a:t>54</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61773801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currently used cigarettes, cigars, or smokeless tobacco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18.5. The percentage for Male students is 23.3. The percentage for Female students is 13.4. The percentage for 9th grade students is 12.8. The percentage for 10th grade students is 16.1. The percentage for 11th grade students is 21.9. The percentage for 12th grade students is 23.9. The percentage for Black students is 14.9. The percentage for Hispanic students is 14.2. The percentage for White students is 21.2.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White students is higher than for Black students. The prevalence for White students is higher than for Hispanic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55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1997-2015. This slide shows percentages from 1997 through 2015 for high school students who currently used cigarettes, cigars, or smokeless tobacco (on at least 1 day during the 30 days before the survey).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1997 is 44.5.  The percentage for 1999 is 41.0.  The percentage for 2001 is 35.4.  The percentage for 2003 is 30.0.  The percentage for 2005 is 30.2.  The percentage for 2007 is 27.2.  The percentage for 2009 is 27.9.  The percentage for 2011 is 25.5.  The percentage for 2013 is 24.0.  The percentage for 2015 is 18.5.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1997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56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33 states and 15 cities for high school students who currently used cigarettes, cigars, or smokeless tobacco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11.9% to 29.2%. The median across states was 19.7%.  The range across cites was 7.5% to 20.4%. The median across cities was 12.8%.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57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Image Placeholder 1"/>
          <p:cNvSpPr>
            <a:spLocks noGrp="1" noRot="1" noChangeAspect="1" noTextEdit="1"/>
          </p:cNvSpPr>
          <p:nvPr>
            <p:ph type="sldImg"/>
          </p:nvPr>
        </p:nvSpPr>
        <p:spPr>
          <a:ln/>
        </p:spPr>
      </p:sp>
      <p:sp>
        <p:nvSpPr>
          <p:cNvPr id="8192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 2015. The values range from 11.9% to 29.2%. California, Illinois, Maine, Maryland, Massachusetts, Nevada, Rhode Island, Virginia, range from 11.9% to 16.7%. Arizona, Delaware, Idaho, Michigan, New Hampshire, New Mexico, New York, Vermont, range from 16.8% to 19.6%. Alaska, Indiana, Nebraska, North Dakota, Oklahoma, South Carolina, Tennessee, range from 19.7% to 22.0%. Alabama, Arkansas, Kentucky, Mississippi, Missouri, Montana, Pennsylvania, South Dakota, West Virginia, Wyoming, range from 22.1% to 29.2%. North Carolina, Hawaii, Florida, Connecticut, did not ask this question. Colorado, Georgia, Iowa, Kansas, Louisiana, New Jersey, Ohio, Texas, Utah and Wisconsin did not have weighted data. Minnesota, Oregon and Washington did not participate.</a:t>
            </a:r>
          </a:p>
        </p:txBody>
      </p:sp>
      <p:sp>
        <p:nvSpPr>
          <p:cNvPr id="819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A5BA5975-38BC-4CCA-BC72-0B64188F6345}" type="slidenum">
              <a:rPr lang="en-US" altLang="en-US" b="0" smtClean="0">
                <a:solidFill>
                  <a:schemeClr val="tx1"/>
                </a:solidFill>
                <a:latin typeface="Times New Roman" panose="02020603050405020304" pitchFamily="18" charset="0"/>
              </a:rPr>
              <a:pPr/>
              <a:t>58</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60154431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currently used tobacco (current cigarette, smokeless tobacco, cigar, or electronic vapor product use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31.4. The percentage for Male students is 34.9. The percentage for Female students is 27.7. The percentage for 9th grade students is 25.1. The percentage for 10th grade students is 28.9. The percentage for 11th grade students is 34.9. The percentage for 12th grade students is 37.5. The percentage for Black students is 26.3. The percentage for Hispanic students is 31.8. The percentage for White students is 32.9.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Hispanic students is higher than for Black students. The prevalence for White students is higher than for Black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59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smoked a whole cigarette before age 13 years (for the first time).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6.6. The percentage for Male students is 8.0. The percentage for Female students is 5.0. The percentage for 9th grade students is 7.2. The percentage for 10th grade students is 7.6. The percentage for 11th grade students is 5.6. The percentage for 12th grade students is 5.2. The percentage for Black students is 7.0. The percentage for Hispanic students is 7.1. The percentage for White students is 6.0.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10th grade students is higher than for 11th grade students. The prevalence for 10th grade students is higher than for 12th grade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33 states and 15 cities for high school students who currently used tobacco (current cigarette, smokeless tobacco, cigar, or electronic vapor product use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22.7% to 40.8%. The median across states was 30.9%.  The range across cites was 19.9% to 34.3%. The median across cities was 25.5%.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60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p:cNvSpPr>
            <a:spLocks noGrp="1" noRot="1" noChangeAspect="1" noTextEdit="1"/>
          </p:cNvSpPr>
          <p:nvPr>
            <p:ph type="sldImg"/>
          </p:nvPr>
        </p:nvSpPr>
        <p:spPr>
          <a:ln/>
        </p:spPr>
      </p:sp>
      <p:sp>
        <p:nvSpPr>
          <p:cNvPr id="8397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 2015. The values range from 22.7% to 40.8%. California, Maine, Maryland, New York, Rhode Island, Vermont, Virginia, range from 22.7% to 29.0%. Delaware, Idaho, Massachusetts, Michigan, Nebraska, Nevada, New Hampshire, South Carolina, South Dakota, range from 29.1% to 30.8%. Alaska, Indiana, Missouri, New Mexico, North Dakota, Oklahoma, Pennsylvania, Tennessee, range from 30.9% to 32.7%. Alabama, Arizona, Arkansas, Illinois, Kentucky, Mississippi, Montana, West Virginia, Wyoming, range from 32.8% to 40.8%. North Carolina, Hawaii, Florida, Connecticut, did not ask this question. Colorado, Georgia, Iowa, Kansas, Louisiana, New Jersey, Ohio, Texas, Utah and Wisconsin did not have weighted data. Minnesota, Oregon and Washington did not participate.</a:t>
            </a:r>
          </a:p>
        </p:txBody>
      </p:sp>
      <p:sp>
        <p:nvSpPr>
          <p:cNvPr id="839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50A8A38B-63E5-4092-8BC0-607EEC7AB1A4}" type="slidenum">
              <a:rPr lang="en-US" altLang="en-US" b="0" smtClean="0">
                <a:solidFill>
                  <a:schemeClr val="tx1"/>
                </a:solidFill>
                <a:latin typeface="Times New Roman" panose="02020603050405020304" pitchFamily="18" charset="0"/>
              </a:rPr>
              <a:pPr/>
              <a:t>61</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149740881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t>Alcohol and Other Drug Use</a:t>
            </a:r>
            <a:endParaRPr lang="en-US" dirty="0"/>
          </a:p>
        </p:txBody>
      </p:sp>
      <p:sp>
        <p:nvSpPr>
          <p:cNvPr id="4" name="Slide Number Placeholder 3"/>
          <p:cNvSpPr>
            <a:spLocks noGrp="1"/>
          </p:cNvSpPr>
          <p:nvPr>
            <p:ph type="sldNum" sz="quarter" idx="10"/>
          </p:nvPr>
        </p:nvSpPr>
        <p:spPr/>
        <p:txBody>
          <a:bodyPr/>
          <a:lstStyle/>
          <a:p>
            <a:pPr>
              <a:defRPr/>
            </a:pPr>
            <a:fld id="{F357B3D8-D94B-43BD-BD5D-DB0C895CAD9B}" type="slidenum">
              <a:rPr lang="en-US" smtClean="0"/>
              <a:pPr>
                <a:defRPr/>
              </a:pPr>
              <a:t>62</a:t>
            </a:fld>
            <a:endParaRPr lang="en-US"/>
          </a:p>
        </p:txBody>
      </p:sp>
    </p:spTree>
    <p:extLst>
      <p:ext uri="{BB962C8B-B14F-4D97-AF65-F5344CB8AC3E}">
        <p14:creationId xmlns:p14="http://schemas.microsoft.com/office/powerpoint/2010/main" val="130245954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drank alcohol (at least one drink of alcohol on at least 1 day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63.2. The percentage for Male students is 61.4. The percentage for Female students is 65.3. The percentage for 9th grade students is 50.8. The percentage for 10th grade students is 60.8. The percentage for 11th grade students is 70.3. The percentage for 12th grade students is 73.3. The percentage for Black students is 54.4. The percentage for Hispanic students is 65.9. The percentage for White students is 65.3.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female students is higher than for 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Hispanic students is higher than for Black students. The prevalence for White students is higher than for Black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63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ever drank alcohol (at least one drink of alcohol on at least 1 day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81.6.  The percentage for 1993 is 80.9.  The percentage for 1995 is 80.4.  The percentage for 1997 is 79.1.  The percentage for 1999 is 81.0.  The percentage for 2001 is 78.2.  The percentage for 2003 is 74.9.  The percentage for 2005 is 74.3.  The percentage for 2007 is 75.0.  The percentage for 2009 is 72.5.  The percentage for 2011 is 70.8.  The percentage for 2013 is 66.2.  The percentage for 2015 is 63.2.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decreased from 1991 to 2007, and decreased from 2007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64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26 states and 17 cities for high school students who ever drank alcohol (at least one drink of alcohol on at least 1 day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50.7% to 69.9%. The median across states was 59.8%.  The range across cites was 43.5% to 62.8%. The median across cities was 56.1%.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65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Image Placeholder 1"/>
          <p:cNvSpPr>
            <a:spLocks noGrp="1" noRot="1" noChangeAspect="1" noTextEdit="1"/>
          </p:cNvSpPr>
          <p:nvPr>
            <p:ph type="sldImg"/>
          </p:nvPr>
        </p:nvSpPr>
        <p:spPr>
          <a:ln/>
        </p:spPr>
      </p:sp>
      <p:sp>
        <p:nvSpPr>
          <p:cNvPr id="8601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drank alcohol (at least one drink of alcohol on at least 1 day during their life), 2015. The values range from 50.7% to 69.9%. Alaska, Maine, Maryland, Nebraska, Rhode Island, Virginia, range from 50.7% to 55.7%. Alabama, California, Delaware, Idaho, Kentucky, Michigan, South Carolina, range from 55.8% to 59.8%. Arkansas, Illinois, Mississippi, Pennsylvania, South Dakota, Wyoming, range from 59.9% to 61.2%. Indiana, Massachusetts, Montana, Nevada, North Dakota, Oklahoma, West Virginia, range from 61.3% to 69.9%. Vermont, Tennessee, New York, New Mexico, New Hampshire, North Carolina, Missouri, Hawaii, Florida, Connecticut, Arizona, did not ask this question. Colorado, Georgia, Iowa, Kansas, Louisiana, New Jersey, Ohio, Texas, Utah and Wisconsin did not have weighted data. Minnesota, Oregon and Washington did not participate.</a:t>
            </a:r>
          </a:p>
        </p:txBody>
      </p:sp>
      <p:sp>
        <p:nvSpPr>
          <p:cNvPr id="860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CF7A177F-FC9F-4457-AEF8-E75E22A97319}" type="slidenum">
              <a:rPr lang="en-US" altLang="en-US" b="0" smtClean="0">
                <a:solidFill>
                  <a:schemeClr val="tx1"/>
                </a:solidFill>
                <a:latin typeface="Times New Roman" panose="02020603050405020304" pitchFamily="18" charset="0"/>
              </a:rPr>
              <a:pPr/>
              <a:t>66</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159379683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drank alcohol before age 13 years (for the first time other than a few sips).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17.2. The percentage for Male students is 19.7. The percentage for Female students is 14.6. The percentage for 9th grade students is 20.3. The percentage for 10th grade students is 18.6. The percentage for 11th grade students is 15.2. The percentage for 12th grade students is 13.5. The percentage for Black students is 18.0. The percentage for Hispanic students is 21.3. The percentage for White students is 14.5.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9th grade students is higher than for 11th grade students. The prevalence for 9th grade students is higher than for 12th grade students. The prevalence for 10th grade students is higher than for 11th grade students. The prevalence for 10th grade students is higher than for 12th grade students. The prevalence for Black students is higher than for White students. The prevalence for Hispanic students is higher than for Black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67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drank alcohol before age 13 years (for the first time other than a few sips).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32.7.  The percentage for 1993 is 32.9.  The percentage for 1995 is 32.4.  The percentage for 1997 is 31.1.  The percentage for 1999 is 32.2.  The percentage for 2001 is 29.1.  The percentage for 2003 is 27.8.  The percentage for 2005 is 25.6.  The percentage for 2007 is 23.8.  The percentage for 2009 is 21.1.  The percentage for 2011 is 20.5.  The percentage for 2013 is 18.6.  The percentage for 2015 is 17.2.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did not change from 1991 to 1999, and decreased from 1999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68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36 states and 19 cities for high school students who drank alcohol before age 13 years (for the first time other than a few sips).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10.6% to 24.5%. The median across states was 15.7%.  The range across cites was 14.8% to 23.6%. The median across cities was 18.1%.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69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smoked a whole cigarette before age 13 years (for the first time).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23.8.  The percentage for 1993 is 26.9.  The percentage for 1995 is 24.9.  The percentage for 1997 is 24.8.  The percentage for 1999 is 24.7.  The percentage for 2001 is 22.1.  The percentage for 2003 is 18.3.  The percentage for 2005 is 16.0.  The percentage for 2007 is 14.2.  The percentage for 2009 is 10.7.  The percentage for 2011 is 10.3.  The percentage for 2013 is 9.3.  The percentage for 2015 is 6.6.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did not change from 1991 to 1999, and decreased from 1999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p:cNvSpPr>
            <a:spLocks noGrp="1" noRot="1" noChangeAspect="1" noTextEdit="1"/>
          </p:cNvSpPr>
          <p:nvPr>
            <p:ph type="sldImg"/>
          </p:nvPr>
        </p:nvSpPr>
        <p:spPr>
          <a:ln/>
        </p:spPr>
      </p:sp>
      <p:sp>
        <p:nvSpPr>
          <p:cNvPr id="8806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drank alcohol before age 13 years (for the first time other than a few sips), 2015. The values range from 10.6% to 24.5%. Connecticut, Maine, Massachusetts, Nebraska, New Hampshire, North Dakota, Pennsylvania, Rhode Island, Vermont, range from 10.6% to 13.8%. Alaska, Delaware, Florida, Idaho, Indiana, Michigan, North Carolina, Oklahoma, Virginia, range from 13.9% to 15.6%. Arizona, California, Hawaii, Illinois, Kentucky, Maryland, Missouri, Nevada, New York, range from 15.7% to 17.5%. Alabama, Arkansas, Mississippi, Montana, New Mexico, South Carolina, South Dakota, West Virginia, Wyoming, range from 17.6% to 24.5%. Tennessee, did not ask this question. Colorado, Georgia, Iowa, Kansas, Louisiana, New Jersey, Ohio, Texas, Utah and Wisconsin did not have weighted data. Minnesota, Oregon and Washington did not participate.</a:t>
            </a:r>
          </a:p>
        </p:txBody>
      </p:sp>
      <p:sp>
        <p:nvSpPr>
          <p:cNvPr id="880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CB86663A-C12F-4C86-9C85-8B7333400AD9}" type="slidenum">
              <a:rPr lang="en-US" altLang="en-US" b="0" smtClean="0">
                <a:solidFill>
                  <a:schemeClr val="tx1"/>
                </a:solidFill>
                <a:latin typeface="Times New Roman" panose="02020603050405020304" pitchFamily="18" charset="0"/>
              </a:rPr>
              <a:pPr/>
              <a:t>70</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91646882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currently drank alcohol (at least one drink of alcohol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32.8. The percentage for Male students is 32.2. The percentage for Female students is 33.5. The percentage for 9th grade students is 23.4. The percentage for 10th grade students is 29.0. The percentage for 11th grade students is 38.0. The percentage for 12th grade students is 42.4. The percentage for Black students is 23.8. The percentage for Hispanic students is 34.4. The percentage for White students is 35.2.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71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currently drank alcohol (at least one drink of alcohol on at least 1 day during the 30 days before the survey). </a:t>
            </a:r>
            <a:endParaRPr lang="en-US"/>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50.8.  The percentage for 1993 is 48.0.  The percentage for 1995 is 51.6.  The percentage for 1997 is 50.8.  The percentage for 1999 is 50.0.  The percentage for 2001 is 47.1.  The percentage for 2003 is 44.9.  The percentage for 2005 is 43.3.  The percentage for 2007 is 44.7.  The percentage for 2009 is 41.8.  The percentage for 2011 is 38.7.  The percentage for 2013 is 34.9.  The percentage for 2015 is 32.8.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decreased from 1991 to 2007, and decreased from 2007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72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36 states and 19 cities for high school students who currently drank alcohol (at least one drink of alcohol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22.0% to 34.8%. The median across states was 29.8%.  The range across cites was 18.4% to 38.2%. The median across cities was 24.8%.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73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p:cNvSpPr>
            <a:spLocks noGrp="1" noRot="1" noChangeAspect="1" noTextEdit="1"/>
          </p:cNvSpPr>
          <p:nvPr>
            <p:ph type="sldImg"/>
          </p:nvPr>
        </p:nvSpPr>
        <p:spPr>
          <a:ln/>
        </p:spPr>
      </p:sp>
      <p:sp>
        <p:nvSpPr>
          <p:cNvPr id="9011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drank alcohol (at least one drink of alcohol on at least 1 day during the 30 days before the survey), 2015. The values range from 22% to 34.8%. Alaska, Hawaii, Maine, Michigan, Nebraska, South Carolina, Virginia, range from 22.0% to 26.0%. Arkansas, California, Idaho, Kentucky, Maryland, New Mexico, New York, North Carolina, Oklahoma, Rhode Island, South Dakota, range from 26.1% to 29.7%. Alabama, Connecticut, Illinois, Indiana, New Hampshire, North Dakota, Pennsylvania, Vermont, Wyoming, range from 29.8% to 31.0%. Arizona, Delaware, Florida, Massachusetts, Mississippi, Missouri, Montana, Nevada, West Virginia, range from 31.1% to 34.8%. Tennessee, did not ask this question. Colorado, Georgia, Iowa, Kansas, Louisiana, New Jersey, Ohio, Texas, Utah and Wisconsin did not have weighted data. Minnesota, Oregon and Washington did not participate.</a:t>
            </a:r>
          </a:p>
        </p:txBody>
      </p:sp>
      <p:sp>
        <p:nvSpPr>
          <p:cNvPr id="901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42C6FCF-BDFA-4C7C-992D-5ACFC9258441}" type="slidenum">
              <a:rPr lang="en-US" altLang="en-US" b="0" smtClean="0">
                <a:solidFill>
                  <a:schemeClr val="tx1"/>
                </a:solidFill>
                <a:latin typeface="Times New Roman" panose="02020603050405020304" pitchFamily="18" charset="0"/>
              </a:rPr>
              <a:pPr/>
              <a:t>74</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39851164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usually obtained the alcohol they drank by someone giving it to them (during the 30 days</a:t>
            </a:r>
            <a:r>
              <a:rPr lang="en-US" sz="1000" baseline="0" dirty="0" smtClean="0">
                <a:latin typeface="Arial" panose="020B0604020202020204" pitchFamily="34" charset="0"/>
              </a:rPr>
              <a:t> before the survey, </a:t>
            </a:r>
            <a:r>
              <a:rPr lang="en-US" sz="1000" dirty="0" smtClean="0">
                <a:latin typeface="Arial" panose="020B0604020202020204" pitchFamily="34" charset="0"/>
              </a:rPr>
              <a:t>among students who currently drank alcohol).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44.1. The percentage for Male students is 39.9. The percentage for Female students is 48.5. The percentage for 9th grade students is 44.9. The percentage for 10th grade students is 42.3. The percentage for 11th grade students is 44.3. The percentage for 12th grade students is 45.1. The percentage for Black students is 43.3. The percentage for Hispanic students is 41.3. The percentage for White students is 46.1.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female students is higher than for male students. The prevalence for White students is higher than for Hispanic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75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2007-2015. This slide shows percentages from 2007 through 2015 for high school students who usually obtained the alcohol they drank by someone giving it to them (during the 30 days before the survey, among students who currently drank alcohol).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2007 is 41.7.  The percentage for 2009 is 42.2.  The percentage for 2011 is 40.0.  The percentage for 2013 is 41.8.  The percentage for 2015 is 44.1.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based on linear trend analyses using logistic regression models controlling for sex, race/ethnicity, and grade (p &lt; 0.05), the prevalence did not change from 2007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76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32 states and 14 cities for high school students who usually obtained the alcohol they drank by someone giving it to them (during</a:t>
            </a:r>
            <a:r>
              <a:rPr lang="en-US" sz="1000" baseline="0" dirty="0" smtClean="0">
                <a:latin typeface="Arial" panose="020B0604020202020204" pitchFamily="34" charset="0"/>
              </a:rPr>
              <a:t> the 30 days before the survey, </a:t>
            </a:r>
            <a:r>
              <a:rPr lang="en-US" sz="1000" dirty="0" smtClean="0">
                <a:latin typeface="Arial" panose="020B0604020202020204" pitchFamily="34" charset="0"/>
              </a:rPr>
              <a:t>among students who currently drank alcohol).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32.2% to 45.3%. The median across states was 39.8%.  The range across cites was 26.9% to 44.8%. The median across cities was 37.9%.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77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p:cNvSpPr>
            <a:spLocks noGrp="1" noRot="1" noChangeAspect="1" noTextEdit="1"/>
          </p:cNvSpPr>
          <p:nvPr>
            <p:ph type="sldImg"/>
          </p:nvPr>
        </p:nvSpPr>
        <p:spPr>
          <a:ln/>
        </p:spPr>
      </p:sp>
      <p:sp>
        <p:nvSpPr>
          <p:cNvPr id="9216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usually obtained the alcohol they drank by someone giving it to them (among students who currently drank alcohol), 2015. The values range from 32.2% to 45.3%. Alabama, Alaska, Connecticut, Kentucky, Montana, Nevada, New York, North Carolina, range from 32.2% to 37.6%. Delaware, Indiana, Michigan, Nebraska, New Mexico, Rhode Island, South Carolina, West Virginia, range from 37.7% to 39.7%. Idaho, Illinois, Maine, Mississippi, Missouri, North Dakota, Vermont, Wyoming, range from 39.8% to 42.2%. Arizona, Arkansas, California, Maryland, New Hampshire, Oklahoma, Pennsylvania, Virginia, range from 42.3% to 45.3%. Tennessee, South Dakota, Massachusetts, Hawaii, Florida, did not ask this question. Colorado, Georgia, Iowa, Kansas, Louisiana, New Jersey, Ohio, Texas, Utah and Wisconsin did not have weighted data. Minnesota, Oregon and Washington did not participate.</a:t>
            </a:r>
          </a:p>
        </p:txBody>
      </p:sp>
      <p:sp>
        <p:nvSpPr>
          <p:cNvPr id="921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24129A91-D93E-4ECD-813D-F6CFA1AD9B5D}" type="slidenum">
              <a:rPr lang="en-US" altLang="en-US" b="0" smtClean="0">
                <a:solidFill>
                  <a:schemeClr val="tx1"/>
                </a:solidFill>
                <a:latin typeface="Times New Roman" panose="02020603050405020304" pitchFamily="18" charset="0"/>
              </a:rPr>
              <a:pPr/>
              <a:t>78</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420452777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drank five or more drinks of alcohol in a row (within a couple of hours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17.7. The percentage for Male students is 18.6. The percentage for Female students is 16.8. The percentage for 9th grade students is 10.4. The percentage for 10th grade students is 15.1. The percentage for 11th grade students is 22.1. The percentage for 12th grade students is 24.6. The percentage for Black students is 11.4. The percentage for Hispanic students is 17.7. The percentage for White students is 19.7.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Hispanic students is higher than for Black students. The prevalence for White students is higher than for Black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79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35 states and 16 cities for high school students who smoked a whole cigarette before age 13 years (for the first time).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4.3% to 13.1%. The median across states was 7.8%.  The range across cites was 3.8% to 13.7%. The median across cities was 5.8%.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drank five or more drinks of alcohol in a row (within a couple of hours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31.3.  The percentage for 1993 is 30.0.  The percentage for 1995 is 32.6.  The percentage for 1997 is 33.4.  The percentage for 1999 is 31.5.  The percentage for 2001 is 29.9.  The percentage for 2003 is 28.3.  The percentage for 2005 is 25.5.  The percentage for 2007 is 26.0.  The percentage for 2009 is 24.2.  The percentage for 2011 is 21.9.  The percentage for 2013 is 20.8.  The percentage for 2015 is 17.7.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increased from 1991 to 1999, and decreased from 1999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80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36 states and 19 cities for high school students who drank five or more drinks of alcohol in a row (within a couple of hours on at least 1 day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11.0% to 20.7%. The median across states was 15.5%.  The range across cites was 8.0% to 16.5%. The median across cities was 10.9%.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81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p:cNvSpPr>
            <a:spLocks noGrp="1" noRot="1" noChangeAspect="1" noTextEdit="1"/>
          </p:cNvSpPr>
          <p:nvPr>
            <p:ph type="sldImg"/>
          </p:nvPr>
        </p:nvSpPr>
        <p:spPr>
          <a:ln/>
        </p:spPr>
      </p:sp>
      <p:sp>
        <p:nvSpPr>
          <p:cNvPr id="9421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drank five or more drinks of alcohol in a row (within a couple of hours on at least 1 day during the 30 days before the survey), 2015. The values range from 11% to 20.7%. Alaska, Hawaii, Maine, Maryland, Michigan, North Carolina, Rhode Island, South Carolina, Virginia, range from 11.0% to 13.9%. California, Connecticut, Delaware, Florida, Mississippi, Nebraska, New Mexico, Pennsylvania, South Dakota, range from 14.0% to 15.4%. Alabama, Arkansas, Idaho, Illinois, Nevada, New Hampshire, New York, Oklahoma, Vermont, range from 15.5% to 17.0%. Arizona, Indiana, Kentucky, Massachusetts, Missouri, Montana, North Dakota, West Virginia, Wyoming, range from 17.1% to 20.7%. Tennessee, did not ask this question. Colorado, Georgia, Iowa, Kansas, Louisiana, New Jersey, Ohio, Texas, Utah and Wisconsin did not have weighted data. Minnesota, Oregon and Washington did not participate.</a:t>
            </a:r>
          </a:p>
        </p:txBody>
      </p:sp>
      <p:sp>
        <p:nvSpPr>
          <p:cNvPr id="942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AA3357BF-13C2-4CF2-B1E7-F6AEE9857024}" type="slidenum">
              <a:rPr lang="en-US" altLang="en-US" b="0" smtClean="0">
                <a:solidFill>
                  <a:schemeClr val="tx1"/>
                </a:solidFill>
                <a:latin typeface="Times New Roman" panose="02020603050405020304" pitchFamily="18" charset="0"/>
              </a:rPr>
              <a:pPr/>
              <a:t>82</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07954244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reported that the largest number of drinks they had in a row was 10 or more  (within a couple of hours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4.3. The percentage for Male students is 6.1. The percentage for Female students is 2.5. The percentage for 9th grade students is 2.4. The percentage for 10th grade students is 4.2. The percentage for 11th grade students is 5.0. The percentage for 12th grade students is 5.9. The percentage for Black students is 2.1. The percentage for Hispanic students is 5.1. The percentage for White students is 4.5.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Hispanic students is higher than for Black students. The prevalence for White students is higher than for Black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83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2013-2015. This slide shows percentages from 2013 through 2015 for high school students who reported that the largest number of drinks they had in a row was 10 or more  (within a couple of hours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2013 is 6.1.  The percentage for 2015 is 4.3.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based on linear trend analyses using logistic regression models controlling for sex, race/ethnicity, and grade (p &lt; 0.05), the prevalence decreased from 2013 to 2015. </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84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20 states and 13 cities for high school students who reported that the largest number of drinks they had in a row was 10 or more  (within a couple of hours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2.1% to 7.4%. The median across states was 3.5%.  The range across cites was 0.7% to 3.4%. The median across cities was 2.2%.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85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Image Placeholder 1"/>
          <p:cNvSpPr>
            <a:spLocks noGrp="1" noRot="1" noChangeAspect="1" noTextEdit="1"/>
          </p:cNvSpPr>
          <p:nvPr>
            <p:ph type="sldImg"/>
          </p:nvPr>
        </p:nvSpPr>
        <p:spPr>
          <a:ln/>
        </p:spPr>
      </p:sp>
      <p:sp>
        <p:nvSpPr>
          <p:cNvPr id="9625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reported that the largest number of drinks they had in a row was 10 or more (within a couple of hours during the 30 days before the survey), 2015. The values range from 2.1% to 7.4%. Hawaii, Michigan, South Carolina, Virginia, range from 2.1% to 2.8%. California, Delaware, Illinois, Mississippi, Nebraska, New York, range from 2.9% to 3.5%. Alabama, Indiana, Kentucky, New Mexico, Vermont, range from 3.6% to 5.2%. Arkansas, Montana, Oklahoma, West Virginia, Wyoming, range from 5.3% to 7.4%. Tennessee, South Dakota, Rhode Island, Pennsylvania, Nevada, New Hampshire, North Dakota, North Carolina, Missouri, Maine, Maryland, Massachusetts, Idaho, Florida, Connecticut, Arizona, Alaska, did not ask this question. Colorado, Georgia, Iowa, Kansas, Louisiana, New Jersey, Ohio, Texas, Utah and Wisconsin did not have weighted data. Minnesota, Oregon and Washington did not participate.</a:t>
            </a:r>
          </a:p>
        </p:txBody>
      </p:sp>
      <p:sp>
        <p:nvSpPr>
          <p:cNvPr id="962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5C0ECB3D-8753-44C6-95A0-DC89081FA55E}" type="slidenum">
              <a:rPr lang="en-US" altLang="en-US" b="0" smtClean="0">
                <a:solidFill>
                  <a:schemeClr val="tx1"/>
                </a:solidFill>
                <a:latin typeface="Times New Roman" panose="02020603050405020304" pitchFamily="18" charset="0"/>
              </a:rPr>
              <a:pPr/>
              <a:t>86</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96257060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ever used marijuana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38.6. The percentage for Male students is 39.8. The percentage for Female students is 37.5. The percentage for 9th grade students is 25.9. The percentage for 10th grade students is 35.5. The percentage for 11th grade students is 45.2. The percentage for 12th grade students is 49.8. The percentage for Black students is 45.5. The percentage for Hispanic students is 45.6. The percentage for White students is 35.2.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Black students is higher than for White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87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ever used marijuana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31.3.  The percentage for 1993 is 32.8.  The percentage for 1995 is 42.4.  The percentage for 1997 is 47.1.  The percentage for 1999 is 47.2.  The percentage for 2001 is 42.4.  The percentage for 2003 is 40.2.  The percentage for 2005 is 38.4.  The percentage for 2007 is 38.1.  The percentage for 2009 is 36.8.  The percentage for 2011 is 39.9.  The percentage for 2013 is 40.7.  The percentage for 2015 is 38.6.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increased from 1991 to 1997 and decreased from 1997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88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29 states and 15 cities for high school students who ever used marijuana (one or more times during their life).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25.0% to 42.9%. The median across states was 34.7%.  The range across cites was 28.7% to 45.8%. The median across cities was 40.1%.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89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a:ln/>
        </p:spPr>
      </p:sp>
      <p:sp>
        <p:nvSpPr>
          <p:cNvPr id="5529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smoked a whole cigarette before age 13 years (for the first time), 2015. The values range from 4.3% to 13.1%. California, Idaho, Maine, Massachusetts, New Hampshire, Rhode Island, Vermont, Virginia, range from 4.3% to 6.2%. Arizona, Delaware, Florida, Hawaii, Illinois, Maryland, Nevada, North Dakota, Pennsylvania, range from 6.3% to 7.7%. Alaska, Indiana, Michigan, Missouri, Montana, Nebraska, North Carolina, Oklahoma, South Dakota, range from 7.8% to 9.7%. Alabama, Arkansas, Kentucky, Mississippi, New Mexico, South Carolina, Tennessee, West Virginia, Wyoming, range from 9.8% to 13.1%. New York, Connecticut, did not ask this question. Colorado, Georgia, Iowa, Kansas, Louisiana, New Jersey, Ohio, Texas, Utah and Wisconsin did not have weighted data. Minnesota, Oregon and Washington did not participate.</a:t>
            </a:r>
          </a:p>
        </p:txBody>
      </p:sp>
      <p:sp>
        <p:nvSpPr>
          <p:cNvPr id="553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6B7792EE-E417-4B06-B4E4-E0A76DB8D229}" type="slidenum">
              <a:rPr lang="en-US" altLang="en-US" b="0" smtClean="0">
                <a:solidFill>
                  <a:schemeClr val="tx1"/>
                </a:solidFill>
                <a:latin typeface="Times New Roman" panose="02020603050405020304" pitchFamily="18" charset="0"/>
              </a:rPr>
              <a:pPr/>
              <a:t>9</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135592604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p:cNvSpPr>
            <a:spLocks noGrp="1" noRot="1" noChangeAspect="1" noTextEdit="1"/>
          </p:cNvSpPr>
          <p:nvPr>
            <p:ph type="sldImg"/>
          </p:nvPr>
        </p:nvSpPr>
        <p:spPr>
          <a:ln/>
        </p:spPr>
      </p:sp>
      <p:sp>
        <p:nvSpPr>
          <p:cNvPr id="9830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marijuana (one or more times during their life), 2015. The values range from 25% to 42.9%. Idaho, Maryland, Nebraska, Oklahoma, Pennsylvania, South Dakota, Virginia, range from 25.0% to 32.8%. Alabama, Arkansas, Kentucky, Michigan, South Carolina, Wyoming, range from 32.9% to 34.6%. Connecticut, Florida, Illinois, Indiana, Maine, Mississippi, Montana, West Virginia, range from 34.7% to 38.5%. Alaska, Arizona, California, Delaware, Massachusetts, Nevada, North Carolina, Rhode Island, range from 38.6% to 42.9%. Vermont, Tennessee, New York, New Mexico, New Hampshire, North Dakota, Missouri, Hawaii, did not ask this question. Colorado, Georgia, Iowa, Kansas, Louisiana, New Jersey, Ohio, Texas, Utah and Wisconsin did not have weighted data. Minnesota, Oregon and Washington did not participate.</a:t>
            </a:r>
          </a:p>
        </p:txBody>
      </p:sp>
      <p:sp>
        <p:nvSpPr>
          <p:cNvPr id="983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AF470FF4-E4B3-49A4-9DA8-42BAEA56FB5B}" type="slidenum">
              <a:rPr lang="en-US" altLang="en-US" b="0" smtClean="0">
                <a:solidFill>
                  <a:schemeClr val="tx1"/>
                </a:solidFill>
                <a:latin typeface="Times New Roman" panose="02020603050405020304" pitchFamily="18" charset="0"/>
              </a:rPr>
              <a:pPr/>
              <a:t>90</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14260429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tried marijuana before age 13 years (for the first time).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7.5. The percentage for Male students is 9.2. The percentage for Female students is 5.6. The percentage for 9th grade students is 8.5. The percentage for 10th grade students is 8.3. The percentage for 11th grade students is 6.7. The percentage for 12th grade students is 6.1. The percentage for Black students is 10.6. The percentage for Hispanic students is 10.9. The percentage for White students is 5.4.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9th grade students is higher than for 12th grade students. The prevalence for 10th grade students is higher than for 12th grade students. The prevalence for Black students is higher than for White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91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tried marijuana before age 13 years (for the first time).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7.4.  The percentage for 1993 is 6.9.  The percentage for 1995 is 7.6.  The percentage for 1997 is 9.7.  The percentage for 1999 is 11.3.  The percentage for 2001 is 10.2.  The percentage for 2003 is 9.9.  The percentage for 2005 is 8.7.  The percentage for 2007 is 8.3.  The percentage for 2009 is 7.5.  The percentage for 2011 is 8.1.  The percentage for 2013 is 8.6.  The percentage for 2015 is 7.5.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2015, increased from 1991 to 1999, and decreased from 1999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92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35 states and 18 cities for high school students who tried marijuana before age 13 years (for the first time).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5.3% to 16.5%. The median across states was 7.2%.  The range across cites was 5.7% to 15.7%. The median across cities was 8.9%.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93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noTextEdit="1"/>
          </p:cNvSpPr>
          <p:nvPr>
            <p:ph type="sldImg"/>
          </p:nvPr>
        </p:nvSpPr>
        <p:spPr>
          <a:ln/>
        </p:spPr>
      </p:sp>
      <p:sp>
        <p:nvSpPr>
          <p:cNvPr id="10035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tried marijuana before age 13 years (for the first time), 2015. The values range from 5.3% to 16.5%. Connecticut, Idaho, Michigan, New Hampshire, North Dakota, Pennsylvania, South Dakota, Virginia, range from 5.3% to 6.1%. Alabama, Indiana, Kentucky, Massachusetts, Nebraska, New York, Rhode Island, Vermont, range from 6.2% to 7.1%. California, Delaware, Illinois, Maine, Maryland, Montana, North Carolina, Oklahoma, Wyoming, range from 7.2% to 8.3%. Alaska, Arizona, Arkansas, Florida, Hawaii, Mississippi, Nevada, New Mexico, South Carolina, West Virginia, range from 8.4% to 16.5%. Tennessee, Missouri, did not ask this question. Colorado, Georgia, Iowa, Kansas, Louisiana, New Jersey, Ohio, Texas, Utah and Wisconsin did not have weighted data. Minnesota, Oregon and Washington did not participate.</a:t>
            </a:r>
          </a:p>
        </p:txBody>
      </p:sp>
      <p:sp>
        <p:nvSpPr>
          <p:cNvPr id="1003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7739DB9C-F746-41A9-B1B7-4EEAE6AE350E}" type="slidenum">
              <a:rPr lang="en-US" altLang="en-US" b="0" smtClean="0">
                <a:solidFill>
                  <a:schemeClr val="tx1"/>
                </a:solidFill>
                <a:latin typeface="Times New Roman" panose="02020603050405020304" pitchFamily="18" charset="0"/>
              </a:rPr>
              <a:pPr/>
              <a:t>94</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08749972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currently used marijuana (one or more times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21.7. The percentage for Male students is 23.2. The percentage for Female students is 20.1. The percentage for 9th grade students is 15.2. The percentage for 10th grade students is 20.0. The percentage for 11th grade students is 24.8. The percentage for 12th grade students is 27.6. The percentage for Black students is 27.1. The percentage for Hispanic students is 24.5. The percentage for White students is 19.9.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Black students is higher than for White students. The prevalence for Hispanic students is higher than for White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95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National Youth Risk Behavior Surveys, 1991-2015. This slide shows percentages from 1991 through 2015 for high school students who currently used marijuana (one or more times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 The percentage for 1991 is 14.7.  The percentage for 1993 is 17.7.  The percentage for 1995 is 25.3.  The percentage for 1997 is 26.2.  The percentage for 1999 is 26.7.  The percentage for 2001 is 23.9.  The percentage for 2003 is 22.4.  The percentage for 2005 is 20.2.  The percentage for 2007 is 19.7.  The percentage for 2009 is 20.8.  The percentage for 2011 is 23.1.  The percentage for 2013 is 23.4.  The percentage for 2015 is 21.7.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increased from 1991 to 1995 and decreased from 1995 to 2015.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96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These are results from the state and local Youth Risk Behavior Surveys, 2015. This slide shows the range and median percentages of 36 states and 19 cities for high school students who currently used marijuana (one or more times during the 30 days before the survey).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range across states was 12.4% to 25.3%. The median across states was 19.1%.  The range across cites was 15.9% to 28.7%. The median across cities was 22.2%. </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97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p:cNvSpPr>
            <a:spLocks noGrp="1" noRot="1" noChangeAspect="1" noTextEdit="1"/>
          </p:cNvSpPr>
          <p:nvPr>
            <p:ph type="sldImg"/>
          </p:nvPr>
        </p:nvSpPr>
        <p:spPr>
          <a:ln/>
        </p:spPr>
      </p:sp>
      <p:sp>
        <p:nvSpPr>
          <p:cNvPr id="10240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used marijuana (one or more times during the 30 days before the survey), 2015. The values range from 12.4% to 25.3%. Idaho, Indiana, Kentucky, Missouri, Nebraska, North Dakota, South Dakota, Virginia, West Virginia, range from 12.4% to 17.2%. Alabama, Alaska, Arkansas, Illinois, Maryland, Oklahoma, Pennsylvania, South Carolina, Wyoming, range from 17.3% to 19.1%. Connecticut, Florida, Hawaii, Maine, Michigan, Mississippi, Montana, Nevada, New York, range from 19.2% to 21.8%. Arizona, California, Delaware, Massachusetts, New Hampshire, New Mexico, North Carolina, Rhode Island, Vermont, range from 21.9% to 25.3%. Tennessee, did not ask this question. Colorado, Georgia, Iowa, Kansas, Louisiana, New Jersey, Ohio, Texas, Utah and Wisconsin did not have weighted data. Minnesota, Oregon and Washington did not participate.</a:t>
            </a:r>
          </a:p>
        </p:txBody>
      </p:sp>
      <p:sp>
        <p:nvSpPr>
          <p:cNvPr id="1024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53F919CF-DB64-4BDA-AB69-B8F5DCB14D3C}" type="slidenum">
              <a:rPr lang="en-US" altLang="en-US" b="0" smtClean="0">
                <a:solidFill>
                  <a:schemeClr val="tx1"/>
                </a:solidFill>
                <a:latin typeface="Times New Roman" panose="02020603050405020304" pitchFamily="18" charset="0"/>
              </a:rPr>
              <a:pPr/>
              <a:t>98</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104357714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smtClean="0">
                <a:latin typeface="Arial" panose="020B0604020202020204" pitchFamily="34" charset="0"/>
              </a:rPr>
              <a:t>Data for this slide are from the 2015 National Youth Risk Behavior Survey. This slide shows the percentage of high school students who usually used marijuana by smoking it in a joint, bong, pipe, or blunt (during the 30 days before the survey, among students who used marijuana). </a:t>
            </a:r>
            <a:endParaRPr lang="en-US" dirty="0"/>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The percentage for all students is 90.0. The percentage for Male students is 89.0. The percentage for Female students is 92.5. The percentage for 9th grade students is 88.7. The percentage for 10th grade students is 90.4. The percentage for 11th grade students is 90.6. The percentage for 12th grade students is 91.3. The percentage for Black students is 92.2. The percentage for Hispanic students is 89.7. The percentage for White students is 91.2. All Hispanic students are included in the Hispanic category.  All other races are non-Hispanic. Note: This graph contains weighted results.</a:t>
            </a:r>
            <a:endParaRPr lang="en-US" dirty="0" smtClean="0">
              <a:latin typeface="Arial" pitchFamily="34" charset="0"/>
            </a:endParaRPr>
          </a:p>
          <a:p>
            <a:pPr>
              <a:spcBef>
                <a:spcPct val="0"/>
              </a:spcBef>
            </a:pPr>
            <a:endParaRPr lang="en-US" baseline="0" dirty="0" smtClean="0">
              <a:latin typeface="Arial" pitchFamily="34" charset="0"/>
            </a:endParaRPr>
          </a:p>
          <a:p>
            <a:pPr>
              <a:spcBef>
                <a:spcPct val="0"/>
              </a:spcBef>
            </a:pPr>
            <a:r>
              <a:rPr lang="en-US" sz="1000" baseline="0" dirty="0" smtClean="0">
                <a:latin typeface="Arial" pitchFamily="34" charset="0"/>
              </a:rPr>
              <a:t>For this behavior, the prevalence for female students is higher than for male students. (Based on t-test analysis, p &lt; 0.05.)</a:t>
            </a:r>
            <a:endParaRPr lang="en-US"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smtClean="0"/>
              <a:pPr>
                <a:defRPr/>
              </a:pPr>
              <a:t>99</a:t>
            </a:fld>
            <a:endParaRPr lang="en-US"/>
          </a:p>
        </p:txBody>
      </p:sp>
    </p:spTree>
    <p:extLst>
      <p:ext uri="{BB962C8B-B14F-4D97-AF65-F5344CB8AC3E}">
        <p14:creationId xmlns:p14="http://schemas.microsoft.com/office/powerpoint/2010/main" val="105496036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4275" name="Rectangle 3"/>
          <p:cNvSpPr>
            <a:spLocks noGrp="1" noChangeArrowheads="1"/>
          </p:cNvSpPr>
          <p:nvPr>
            <p:ph type="ctrTitle"/>
          </p:nvPr>
        </p:nvSpPr>
        <p:spPr>
          <a:xfrm>
            <a:off x="677863" y="2286000"/>
            <a:ext cx="7788275" cy="1143000"/>
          </a:xfrm>
          <a:prstGeom prst="rect">
            <a:avLst/>
          </a:prstGeom>
        </p:spPr>
        <p:txBody>
          <a:bodyPr anchor="b"/>
          <a:lstStyle>
            <a:lvl1pPr>
              <a:defRPr/>
            </a:lvl1pPr>
          </a:lstStyle>
          <a:p>
            <a:r>
              <a:rPr lang="en-US"/>
              <a:t>Click to edit Master title style</a:t>
            </a:r>
          </a:p>
        </p:txBody>
      </p:sp>
      <p:sp>
        <p:nvSpPr>
          <p:cNvPr id="54276" name="Rectangle 4"/>
          <p:cNvSpPr>
            <a:spLocks noGrp="1" noChangeArrowheads="1"/>
          </p:cNvSpPr>
          <p:nvPr>
            <p:ph type="subTitle" idx="1"/>
          </p:nvPr>
        </p:nvSpPr>
        <p:spPr>
          <a:xfrm>
            <a:off x="1354138" y="3886200"/>
            <a:ext cx="6435725" cy="1752600"/>
          </a:xfrm>
          <a:prstGeom prst="rect">
            <a:avLst/>
          </a:prstGeom>
        </p:spPr>
        <p:txBody>
          <a:bodyPr/>
          <a:lstStyle>
            <a:lvl1pPr marL="0" indent="0" algn="ctr">
              <a:buFont typeface="Monotype Sorts" pitchFamily="2" charset="2"/>
              <a:buNone/>
              <a:defRPr/>
            </a:lvl1pPr>
          </a:lstStyle>
          <a:p>
            <a:r>
              <a:rPr lang="en-US"/>
              <a:t>Click to edit Master subtitle style</a:t>
            </a:r>
          </a:p>
        </p:txBody>
      </p:sp>
    </p:spTree>
    <p:extLst>
      <p:ext uri="{BB962C8B-B14F-4D97-AF65-F5344CB8AC3E}">
        <p14:creationId xmlns:p14="http://schemas.microsoft.com/office/powerpoint/2010/main" val="315658546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342900"/>
            <a:ext cx="9144000" cy="1104900"/>
          </a:xfrm>
          <a:prstGeom prst="rect">
            <a:avLst/>
          </a:prstGeom>
        </p:spPr>
        <p:txBody>
          <a:bodyPr/>
          <a:lstStyle/>
          <a:p>
            <a:r>
              <a:rPr lang="en-US" dirty="0" smtClean="0"/>
              <a:t>Click to edit Master title style</a:t>
            </a:r>
            <a:endParaRPr lang="en-US" dirty="0"/>
          </a:p>
        </p:txBody>
      </p:sp>
      <p:sp>
        <p:nvSpPr>
          <p:cNvPr id="3" name="Vertical Text Placeholder 2"/>
          <p:cNvSpPr>
            <a:spLocks noGrp="1"/>
          </p:cNvSpPr>
          <p:nvPr>
            <p:ph type="body" orient="vert" idx="1"/>
          </p:nvPr>
        </p:nvSpPr>
        <p:spPr>
          <a:xfrm>
            <a:off x="609600" y="1524000"/>
            <a:ext cx="8059738" cy="4114800"/>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66361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53225" y="342900"/>
            <a:ext cx="2052638" cy="5295900"/>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93725" y="342900"/>
            <a:ext cx="6007100" cy="5295900"/>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295363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0" y="342900"/>
            <a:ext cx="9144000" cy="1104900"/>
          </a:xfrm>
          <a:prstGeom prst="rect">
            <a:avLst/>
          </a:prstGeom>
        </p:spPr>
        <p:txBody>
          <a:bodyPr/>
          <a:lstStyle/>
          <a:p>
            <a:r>
              <a:rPr lang="en-US" dirty="0" smtClean="0"/>
              <a:t>Click to edit Master title style</a:t>
            </a:r>
            <a:endParaRPr lang="en-US" dirty="0"/>
          </a:p>
        </p:txBody>
      </p:sp>
      <p:sp>
        <p:nvSpPr>
          <p:cNvPr id="3" name="Chart Placeholder 2"/>
          <p:cNvSpPr>
            <a:spLocks noGrp="1"/>
          </p:cNvSpPr>
          <p:nvPr>
            <p:ph type="chart" idx="1"/>
          </p:nvPr>
        </p:nvSpPr>
        <p:spPr>
          <a:xfrm>
            <a:off x="609600" y="1524000"/>
            <a:ext cx="8059738" cy="4114800"/>
          </a:xfrm>
          <a:prstGeom prst="rect">
            <a:avLst/>
          </a:prstGeom>
        </p:spPr>
        <p:txBody>
          <a:bodyPr/>
          <a:lstStyle/>
          <a:p>
            <a:pPr lvl="0"/>
            <a:endParaRPr lang="en-US" noProof="0" smtClean="0"/>
          </a:p>
        </p:txBody>
      </p:sp>
    </p:spTree>
    <p:extLst>
      <p:ext uri="{BB962C8B-B14F-4D97-AF65-F5344CB8AC3E}">
        <p14:creationId xmlns:p14="http://schemas.microsoft.com/office/powerpoint/2010/main" val="119772712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5050540"/>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342900"/>
            <a:ext cx="9144000" cy="1104900"/>
          </a:xfrm>
          <a:prstGeom prst="rect">
            <a:avLst/>
          </a:prstGeom>
        </p:spPr>
        <p:txBody>
          <a:bodyPr/>
          <a:lstStyle/>
          <a:p>
            <a:r>
              <a:rPr lang="en-US" dirty="0" smtClean="0"/>
              <a:t>Click to edit Master title style</a:t>
            </a:r>
            <a:endParaRPr lang="en-US" dirty="0"/>
          </a:p>
        </p:txBody>
      </p:sp>
      <p:sp>
        <p:nvSpPr>
          <p:cNvPr id="3" name="Content Placeholder 2"/>
          <p:cNvSpPr>
            <a:spLocks noGrp="1"/>
          </p:cNvSpPr>
          <p:nvPr>
            <p:ph idx="1"/>
          </p:nvPr>
        </p:nvSpPr>
        <p:spPr>
          <a:xfrm>
            <a:off x="609600" y="1524000"/>
            <a:ext cx="8059738" cy="41148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17172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6725465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593725" y="342900"/>
            <a:ext cx="8212138" cy="11049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524000"/>
            <a:ext cx="3952875"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714875" y="1524000"/>
            <a:ext cx="3954463"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027853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882695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93725" y="342900"/>
            <a:ext cx="8212138" cy="1104900"/>
          </a:xfrm>
          <a:prstGeom prst="rect">
            <a:avLst/>
          </a:prstGeom>
        </p:spPr>
        <p:txBody>
          <a:bodyPr/>
          <a:lstStyle/>
          <a:p>
            <a:r>
              <a:rPr lang="en-US" smtClean="0"/>
              <a:t>Click to edit Master title style</a:t>
            </a:r>
            <a:endParaRPr lang="en-US"/>
          </a:p>
        </p:txBody>
      </p:sp>
    </p:spTree>
    <p:extLst>
      <p:ext uri="{BB962C8B-B14F-4D97-AF65-F5344CB8AC3E}">
        <p14:creationId xmlns:p14="http://schemas.microsoft.com/office/powerpoint/2010/main" val="16074353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16284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9727213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32449573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1028" name="Text Box 11"/>
          <p:cNvSpPr txBox="1">
            <a:spLocks noChangeArrowheads="1"/>
          </p:cNvSpPr>
          <p:nvPr/>
        </p:nvSpPr>
        <p:spPr bwMode="auto">
          <a:xfrm>
            <a:off x="3305175" y="6310313"/>
            <a:ext cx="4619625" cy="336550"/>
          </a:xfrm>
          <a:prstGeom prst="rect">
            <a:avLst/>
          </a:prstGeom>
          <a:noFill/>
          <a:ln>
            <a:noFill/>
          </a:ln>
          <a:extLst/>
        </p:spPr>
        <p:txBody>
          <a:bodyPr>
            <a:spAutoFit/>
          </a:bodyPr>
          <a:lstStyle>
            <a:lvl1pPr algn="ctr" eaLnBrk="0" hangingPunct="0">
              <a:defRPr sz="2000" b="1">
                <a:solidFill>
                  <a:srgbClr val="FFCC00"/>
                </a:solidFill>
                <a:latin typeface="Arial" pitchFamily="34" charset="0"/>
              </a:defRPr>
            </a:lvl1pPr>
            <a:lvl2pPr marL="742950" indent="-285750" algn="ctr" eaLnBrk="0" hangingPunct="0">
              <a:defRPr sz="2000" b="1">
                <a:solidFill>
                  <a:srgbClr val="FFCC00"/>
                </a:solidFill>
                <a:latin typeface="Arial" pitchFamily="34" charset="0"/>
              </a:defRPr>
            </a:lvl2pPr>
            <a:lvl3pPr marL="1143000" indent="-228600" algn="ctr" eaLnBrk="0" hangingPunct="0">
              <a:defRPr sz="2000" b="1">
                <a:solidFill>
                  <a:srgbClr val="FFCC00"/>
                </a:solidFill>
                <a:latin typeface="Arial" pitchFamily="34" charset="0"/>
              </a:defRPr>
            </a:lvl3pPr>
            <a:lvl4pPr marL="1600200" indent="-228600" algn="ctr" eaLnBrk="0" hangingPunct="0">
              <a:defRPr sz="2000" b="1">
                <a:solidFill>
                  <a:srgbClr val="FFCC00"/>
                </a:solidFill>
                <a:latin typeface="Arial" pitchFamily="34" charset="0"/>
              </a:defRPr>
            </a:lvl4pPr>
            <a:lvl5pPr marL="2057400" indent="-228600" algn="ctr" eaLnBrk="0" hangingPunct="0">
              <a:defRPr sz="2000" b="1">
                <a:solidFill>
                  <a:srgbClr val="FFCC00"/>
                </a:solidFill>
                <a:latin typeface="Arial" pitchFamily="34" charset="0"/>
              </a:defRPr>
            </a:lvl5pPr>
            <a:lvl6pPr marL="2514600" indent="-228600" algn="ctr" eaLnBrk="0" fontAlgn="base" hangingPunct="0">
              <a:spcBef>
                <a:spcPct val="0"/>
              </a:spcBef>
              <a:spcAft>
                <a:spcPct val="0"/>
              </a:spcAft>
              <a:defRPr sz="2000" b="1">
                <a:solidFill>
                  <a:srgbClr val="FFCC00"/>
                </a:solidFill>
                <a:latin typeface="Arial" pitchFamily="34" charset="0"/>
              </a:defRPr>
            </a:lvl6pPr>
            <a:lvl7pPr marL="2971800" indent="-228600" algn="ctr" eaLnBrk="0" fontAlgn="base" hangingPunct="0">
              <a:spcBef>
                <a:spcPct val="0"/>
              </a:spcBef>
              <a:spcAft>
                <a:spcPct val="0"/>
              </a:spcAft>
              <a:defRPr sz="2000" b="1">
                <a:solidFill>
                  <a:srgbClr val="FFCC00"/>
                </a:solidFill>
                <a:latin typeface="Arial" pitchFamily="34" charset="0"/>
              </a:defRPr>
            </a:lvl7pPr>
            <a:lvl8pPr marL="3429000" indent="-228600" algn="ctr" eaLnBrk="0" fontAlgn="base" hangingPunct="0">
              <a:spcBef>
                <a:spcPct val="0"/>
              </a:spcBef>
              <a:spcAft>
                <a:spcPct val="0"/>
              </a:spcAft>
              <a:defRPr sz="2000" b="1">
                <a:solidFill>
                  <a:srgbClr val="FFCC00"/>
                </a:solidFill>
                <a:latin typeface="Arial" pitchFamily="34" charset="0"/>
              </a:defRPr>
            </a:lvl8pPr>
            <a:lvl9pPr marL="3886200" indent="-228600" algn="ctr" eaLnBrk="0" fontAlgn="base" hangingPunct="0">
              <a:spcBef>
                <a:spcPct val="0"/>
              </a:spcBef>
              <a:spcAft>
                <a:spcPct val="0"/>
              </a:spcAft>
              <a:defRPr sz="2000" b="1">
                <a:solidFill>
                  <a:srgbClr val="FFCC00"/>
                </a:solidFill>
                <a:latin typeface="Arial" pitchFamily="34" charset="0"/>
              </a:defRPr>
            </a:lvl9pPr>
          </a:lstStyle>
          <a:p>
            <a:pPr algn="l">
              <a:defRPr/>
            </a:pPr>
            <a:endParaRPr lang="en-US" sz="1600" b="0" smtClean="0">
              <a:solidFill>
                <a:srgbClr val="FFFFFF"/>
              </a:solidFill>
              <a:latin typeface="Times New Roman" pitchFamily="18" charset="0"/>
            </a:endParaRPr>
          </a:p>
        </p:txBody>
      </p:sp>
      <p:sp>
        <p:nvSpPr>
          <p:cNvPr id="1029" name="Text Box 12"/>
          <p:cNvSpPr txBox="1">
            <a:spLocks noChangeArrowheads="1"/>
          </p:cNvSpPr>
          <p:nvPr/>
        </p:nvSpPr>
        <p:spPr bwMode="auto">
          <a:xfrm>
            <a:off x="5283200" y="6172200"/>
            <a:ext cx="1911350" cy="336550"/>
          </a:xfrm>
          <a:prstGeom prst="rect">
            <a:avLst/>
          </a:prstGeom>
          <a:noFill/>
          <a:ln>
            <a:noFill/>
          </a:ln>
          <a:extLst/>
        </p:spPr>
        <p:txBody>
          <a:bodyPr>
            <a:spAutoFit/>
          </a:bodyPr>
          <a:lstStyle>
            <a:lvl1pPr algn="ctr" eaLnBrk="0" hangingPunct="0">
              <a:defRPr sz="2000" b="1">
                <a:solidFill>
                  <a:srgbClr val="FFCC00"/>
                </a:solidFill>
                <a:latin typeface="Arial" pitchFamily="34" charset="0"/>
              </a:defRPr>
            </a:lvl1pPr>
            <a:lvl2pPr marL="742950" indent="-285750" algn="ctr" eaLnBrk="0" hangingPunct="0">
              <a:defRPr sz="2000" b="1">
                <a:solidFill>
                  <a:srgbClr val="FFCC00"/>
                </a:solidFill>
                <a:latin typeface="Arial" pitchFamily="34" charset="0"/>
              </a:defRPr>
            </a:lvl2pPr>
            <a:lvl3pPr marL="1143000" indent="-228600" algn="ctr" eaLnBrk="0" hangingPunct="0">
              <a:defRPr sz="2000" b="1">
                <a:solidFill>
                  <a:srgbClr val="FFCC00"/>
                </a:solidFill>
                <a:latin typeface="Arial" pitchFamily="34" charset="0"/>
              </a:defRPr>
            </a:lvl3pPr>
            <a:lvl4pPr marL="1600200" indent="-228600" algn="ctr" eaLnBrk="0" hangingPunct="0">
              <a:defRPr sz="2000" b="1">
                <a:solidFill>
                  <a:srgbClr val="FFCC00"/>
                </a:solidFill>
                <a:latin typeface="Arial" pitchFamily="34" charset="0"/>
              </a:defRPr>
            </a:lvl4pPr>
            <a:lvl5pPr marL="2057400" indent="-228600" algn="ctr" eaLnBrk="0" hangingPunct="0">
              <a:defRPr sz="2000" b="1">
                <a:solidFill>
                  <a:srgbClr val="FFCC00"/>
                </a:solidFill>
                <a:latin typeface="Arial" pitchFamily="34" charset="0"/>
              </a:defRPr>
            </a:lvl5pPr>
            <a:lvl6pPr marL="2514600" indent="-228600" algn="ctr" eaLnBrk="0" fontAlgn="base" hangingPunct="0">
              <a:spcBef>
                <a:spcPct val="0"/>
              </a:spcBef>
              <a:spcAft>
                <a:spcPct val="0"/>
              </a:spcAft>
              <a:defRPr sz="2000" b="1">
                <a:solidFill>
                  <a:srgbClr val="FFCC00"/>
                </a:solidFill>
                <a:latin typeface="Arial" pitchFamily="34" charset="0"/>
              </a:defRPr>
            </a:lvl6pPr>
            <a:lvl7pPr marL="2971800" indent="-228600" algn="ctr" eaLnBrk="0" fontAlgn="base" hangingPunct="0">
              <a:spcBef>
                <a:spcPct val="0"/>
              </a:spcBef>
              <a:spcAft>
                <a:spcPct val="0"/>
              </a:spcAft>
              <a:defRPr sz="2000" b="1">
                <a:solidFill>
                  <a:srgbClr val="FFCC00"/>
                </a:solidFill>
                <a:latin typeface="Arial" pitchFamily="34" charset="0"/>
              </a:defRPr>
            </a:lvl7pPr>
            <a:lvl8pPr marL="3429000" indent="-228600" algn="ctr" eaLnBrk="0" fontAlgn="base" hangingPunct="0">
              <a:spcBef>
                <a:spcPct val="0"/>
              </a:spcBef>
              <a:spcAft>
                <a:spcPct val="0"/>
              </a:spcAft>
              <a:defRPr sz="2000" b="1">
                <a:solidFill>
                  <a:srgbClr val="FFCC00"/>
                </a:solidFill>
                <a:latin typeface="Arial" pitchFamily="34" charset="0"/>
              </a:defRPr>
            </a:lvl8pPr>
            <a:lvl9pPr marL="3886200" indent="-228600" algn="ctr" eaLnBrk="0" fontAlgn="base" hangingPunct="0">
              <a:spcBef>
                <a:spcPct val="0"/>
              </a:spcBef>
              <a:spcAft>
                <a:spcPct val="0"/>
              </a:spcAft>
              <a:defRPr sz="2000" b="1">
                <a:solidFill>
                  <a:srgbClr val="FFCC00"/>
                </a:solidFill>
                <a:latin typeface="Arial" pitchFamily="34" charset="0"/>
              </a:defRPr>
            </a:lvl9pPr>
          </a:lstStyle>
          <a:p>
            <a:pPr algn="l">
              <a:defRPr/>
            </a:pPr>
            <a:endParaRPr lang="en-US" sz="1600" b="0" smtClean="0">
              <a:solidFill>
                <a:srgbClr val="FFFFFF"/>
              </a:solidFill>
              <a:latin typeface="Times New Roman" pitchFamily="18" charset="0"/>
            </a:endParaRPr>
          </a:p>
        </p:txBody>
      </p:sp>
    </p:spTree>
  </p:cSld>
  <p:clrMap bg1="dk2" tx1="lt1" bg2="dk1" tx2="lt2" accent1="accent1" accent2="accent2" accent3="accent3" accent4="accent4" accent5="accent5" accent6="accent6" hlink="hlink" folHlink="folHlink"/>
  <p:sldLayoutIdLst>
    <p:sldLayoutId id="2147483690"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 id="2147483691" r:id="rId13"/>
  </p:sldLayoutIdLst>
  <p:txStyles>
    <p:titleStyle>
      <a:lvl1pPr algn="ctr" rtl="0" eaLnBrk="0" fontAlgn="base" hangingPunct="0">
        <a:spcBef>
          <a:spcPct val="0"/>
        </a:spcBef>
        <a:spcAft>
          <a:spcPct val="0"/>
        </a:spcAft>
        <a:defRPr sz="2000" b="1">
          <a:solidFill>
            <a:srgbClr val="FFCC00"/>
          </a:solidFill>
          <a:latin typeface="+mj-lt"/>
          <a:ea typeface="+mj-ea"/>
          <a:cs typeface="+mj-cs"/>
        </a:defRPr>
      </a:lvl1pPr>
      <a:lvl2pPr algn="ctr" rtl="0" eaLnBrk="0" fontAlgn="base" hangingPunct="0">
        <a:spcBef>
          <a:spcPct val="0"/>
        </a:spcBef>
        <a:spcAft>
          <a:spcPct val="0"/>
        </a:spcAft>
        <a:defRPr sz="2000" b="1">
          <a:solidFill>
            <a:srgbClr val="FFCC00"/>
          </a:solidFill>
          <a:latin typeface="Arial" charset="0"/>
        </a:defRPr>
      </a:lvl2pPr>
      <a:lvl3pPr algn="ctr" rtl="0" eaLnBrk="0" fontAlgn="base" hangingPunct="0">
        <a:spcBef>
          <a:spcPct val="0"/>
        </a:spcBef>
        <a:spcAft>
          <a:spcPct val="0"/>
        </a:spcAft>
        <a:defRPr sz="2000" b="1">
          <a:solidFill>
            <a:srgbClr val="FFCC00"/>
          </a:solidFill>
          <a:latin typeface="Arial" charset="0"/>
        </a:defRPr>
      </a:lvl3pPr>
      <a:lvl4pPr algn="ctr" rtl="0" eaLnBrk="0" fontAlgn="base" hangingPunct="0">
        <a:spcBef>
          <a:spcPct val="0"/>
        </a:spcBef>
        <a:spcAft>
          <a:spcPct val="0"/>
        </a:spcAft>
        <a:defRPr sz="2000" b="1">
          <a:solidFill>
            <a:srgbClr val="FFCC00"/>
          </a:solidFill>
          <a:latin typeface="Arial" charset="0"/>
        </a:defRPr>
      </a:lvl4pPr>
      <a:lvl5pPr algn="ctr" rtl="0" eaLnBrk="0" fontAlgn="base" hangingPunct="0">
        <a:spcBef>
          <a:spcPct val="0"/>
        </a:spcBef>
        <a:spcAft>
          <a:spcPct val="0"/>
        </a:spcAft>
        <a:defRPr sz="2000" b="1">
          <a:solidFill>
            <a:srgbClr val="FFCC00"/>
          </a:solidFill>
          <a:latin typeface="Arial" charset="0"/>
        </a:defRPr>
      </a:lvl5pPr>
      <a:lvl6pPr marL="457200" algn="ctr" rtl="0" eaLnBrk="0" fontAlgn="base" hangingPunct="0">
        <a:spcBef>
          <a:spcPct val="0"/>
        </a:spcBef>
        <a:spcAft>
          <a:spcPct val="0"/>
        </a:spcAft>
        <a:defRPr sz="2000" b="1">
          <a:solidFill>
            <a:srgbClr val="FFCC00"/>
          </a:solidFill>
          <a:latin typeface="Arial" charset="0"/>
        </a:defRPr>
      </a:lvl6pPr>
      <a:lvl7pPr marL="914400" algn="ctr" rtl="0" eaLnBrk="0" fontAlgn="base" hangingPunct="0">
        <a:spcBef>
          <a:spcPct val="0"/>
        </a:spcBef>
        <a:spcAft>
          <a:spcPct val="0"/>
        </a:spcAft>
        <a:defRPr sz="2000" b="1">
          <a:solidFill>
            <a:srgbClr val="FFCC00"/>
          </a:solidFill>
          <a:latin typeface="Arial" charset="0"/>
        </a:defRPr>
      </a:lvl7pPr>
      <a:lvl8pPr marL="1371600" algn="ctr" rtl="0" eaLnBrk="0" fontAlgn="base" hangingPunct="0">
        <a:spcBef>
          <a:spcPct val="0"/>
        </a:spcBef>
        <a:spcAft>
          <a:spcPct val="0"/>
        </a:spcAft>
        <a:defRPr sz="2000" b="1">
          <a:solidFill>
            <a:srgbClr val="FFCC00"/>
          </a:solidFill>
          <a:latin typeface="Arial" charset="0"/>
        </a:defRPr>
      </a:lvl8pPr>
      <a:lvl9pPr marL="1828800" algn="ctr" rtl="0" eaLnBrk="0" fontAlgn="base" hangingPunct="0">
        <a:spcBef>
          <a:spcPct val="0"/>
        </a:spcBef>
        <a:spcAft>
          <a:spcPct val="0"/>
        </a:spcAft>
        <a:defRPr sz="2000" b="1">
          <a:solidFill>
            <a:srgbClr val="FFCC00"/>
          </a:solidFill>
          <a:latin typeface="Arial" charset="0"/>
        </a:defRPr>
      </a:lvl9pPr>
    </p:titleStyle>
    <p:bodyStyle>
      <a:lvl1pPr marL="342900" indent="-3429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ea typeface="+mn-ea"/>
          <a:cs typeface="+mn-cs"/>
        </a:defRPr>
      </a:lvl1pPr>
      <a:lvl2pPr marL="742950" indent="-285750" algn="l" rtl="0" eaLnBrk="0" fontAlgn="base" hangingPunct="0">
        <a:spcBef>
          <a:spcPct val="0"/>
        </a:spcBef>
        <a:spcAft>
          <a:spcPct val="50000"/>
        </a:spcAft>
        <a:buClr>
          <a:schemeClr val="tx2"/>
        </a:buClr>
        <a:buSzPct val="70000"/>
        <a:buFont typeface="Monotype Sorts" pitchFamily="2" charset="2"/>
        <a:buChar char="l"/>
        <a:defRPr sz="2000">
          <a:solidFill>
            <a:schemeClr val="tx1"/>
          </a:solidFill>
          <a:latin typeface="+mn-lt"/>
        </a:defRPr>
      </a:lvl2pPr>
      <a:lvl3pPr marL="1143000" indent="-228600" algn="l" rtl="0" eaLnBrk="0" fontAlgn="base" hangingPunct="0">
        <a:spcBef>
          <a:spcPct val="0"/>
        </a:spcBef>
        <a:spcAft>
          <a:spcPct val="50000"/>
        </a:spcAft>
        <a:buClr>
          <a:schemeClr val="tx2"/>
        </a:buClr>
        <a:buSzPct val="70000"/>
        <a:buFont typeface="Monotype Sorts" pitchFamily="2" charset="2"/>
        <a:buChar char="ä"/>
        <a:defRPr sz="2000">
          <a:solidFill>
            <a:schemeClr val="tx1"/>
          </a:solidFill>
          <a:latin typeface="+mn-lt"/>
        </a:defRPr>
      </a:lvl3pPr>
      <a:lvl4pPr marL="1600200" indent="-228600" algn="l" rtl="0" eaLnBrk="0" fontAlgn="base" hangingPunct="0">
        <a:spcBef>
          <a:spcPct val="0"/>
        </a:spcBef>
        <a:spcAft>
          <a:spcPct val="50000"/>
        </a:spcAft>
        <a:buClr>
          <a:schemeClr val="tx2"/>
        </a:buClr>
        <a:buSzPct val="70000"/>
        <a:buFont typeface="Monotype Sorts" pitchFamily="2" charset="2"/>
        <a:buChar char="n"/>
        <a:defRPr sz="2000">
          <a:solidFill>
            <a:schemeClr val="tx1"/>
          </a:solidFill>
          <a:latin typeface="+mn-lt"/>
        </a:defRPr>
      </a:lvl4pPr>
      <a:lvl5pPr marL="20574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5pPr>
      <a:lvl6pPr marL="25146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6pPr>
      <a:lvl7pPr marL="29718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7pPr>
      <a:lvl8pPr marL="34290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8pPr>
      <a:lvl9pPr marL="38862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00.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100.xml"/><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101.xml"/><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103.xml"/><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104.xml"/><Relationship Id="rId1" Type="http://schemas.openxmlformats.org/officeDocument/2006/relationships/slideLayout" Target="../slideLayouts/slideLayout12.xml"/></Relationships>
</file>

<file path=ppt/slides/_rels/slide105.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105.xml"/><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06.xml"/><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07.xml"/><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109.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10.xml"/><Relationship Id="rId1" Type="http://schemas.openxmlformats.org/officeDocument/2006/relationships/slideLayout" Target="../slideLayouts/slideLayout12.xml"/></Relationships>
</file>

<file path=ppt/slides/_rels/slide111.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111.xml"/><Relationship Id="rId1" Type="http://schemas.openxmlformats.org/officeDocument/2006/relationships/slideLayout" Target="../slideLayouts/slideLayout1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13.xml"/><Relationship Id="rId1" Type="http://schemas.openxmlformats.org/officeDocument/2006/relationships/slideLayout" Target="../slideLayouts/slideLayout12.xml"/></Relationships>
</file>

<file path=ppt/slides/_rels/slide114.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notesSlide" Target="../notesSlides/notesSlide114.xml"/><Relationship Id="rId1" Type="http://schemas.openxmlformats.org/officeDocument/2006/relationships/slideLayout" Target="../slideLayouts/slideLayout12.xml"/></Relationships>
</file>

<file path=ppt/slides/_rels/slide115.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15.xml"/><Relationship Id="rId1" Type="http://schemas.openxmlformats.org/officeDocument/2006/relationships/slideLayout" Target="../slideLayouts/slideLayout1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notesSlide" Target="../notesSlides/notesSlide117.xml"/><Relationship Id="rId1" Type="http://schemas.openxmlformats.org/officeDocument/2006/relationships/slideLayout" Target="../slideLayouts/slideLayout12.xml"/></Relationships>
</file>

<file path=ppt/slides/_rels/slide118.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18.xml"/><Relationship Id="rId1" Type="http://schemas.openxmlformats.org/officeDocument/2006/relationships/slideLayout" Target="../slideLayouts/slideLayout12.xml"/></Relationships>
</file>

<file path=ppt/slides/_rels/slide119.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119.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3" Type="http://schemas.openxmlformats.org/officeDocument/2006/relationships/chart" Target="../charts/chart89.xml"/><Relationship Id="rId2" Type="http://schemas.openxmlformats.org/officeDocument/2006/relationships/notesSlide" Target="../notesSlides/notesSlide121.xml"/><Relationship Id="rId1" Type="http://schemas.openxmlformats.org/officeDocument/2006/relationships/slideLayout" Target="../slideLayouts/slideLayout12.xml"/></Relationships>
</file>

<file path=ppt/slides/_rels/slide122.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122.xml"/><Relationship Id="rId1" Type="http://schemas.openxmlformats.org/officeDocument/2006/relationships/slideLayout" Target="../slideLayouts/slideLayout12.xml"/></Relationships>
</file>

<file path=ppt/slides/_rels/slide123.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123.xml"/><Relationship Id="rId1" Type="http://schemas.openxmlformats.org/officeDocument/2006/relationships/slideLayout" Target="../slideLayouts/slideLayout1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125.xml"/><Relationship Id="rId1" Type="http://schemas.openxmlformats.org/officeDocument/2006/relationships/slideLayout" Target="../slideLayouts/slideLayout12.xml"/></Relationships>
</file>

<file path=ppt/slides/_rels/slide126.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26.xml"/><Relationship Id="rId1" Type="http://schemas.openxmlformats.org/officeDocument/2006/relationships/slideLayout" Target="../slideLayouts/slideLayout12.xml"/></Relationships>
</file>

<file path=ppt/slides/_rels/slide127.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27.xml"/><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29.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30.xml"/><Relationship Id="rId1" Type="http://schemas.openxmlformats.org/officeDocument/2006/relationships/slideLayout" Target="../slideLayouts/slideLayout12.xml"/></Relationships>
</file>

<file path=ppt/slides/_rels/slide131.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31.xml"/><Relationship Id="rId1" Type="http://schemas.openxmlformats.org/officeDocument/2006/relationships/slideLayout" Target="../slideLayouts/slideLayout1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33.xml"/><Relationship Id="rId1" Type="http://schemas.openxmlformats.org/officeDocument/2006/relationships/slideLayout" Target="../slideLayouts/slideLayout12.xml"/></Relationships>
</file>

<file path=ppt/slides/_rels/slide134.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34.xml"/><Relationship Id="rId1" Type="http://schemas.openxmlformats.org/officeDocument/2006/relationships/slideLayout" Target="../slideLayouts/slideLayout12.xml"/></Relationships>
</file>

<file path=ppt/slides/_rels/slide135.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135.xml"/><Relationship Id="rId1" Type="http://schemas.openxmlformats.org/officeDocument/2006/relationships/slideLayout" Target="../slideLayouts/slideLayout1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13.xml"/></Relationships>
</file>

<file path=ppt/slides/_rels/slide137.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37.xml"/><Relationship Id="rId1" Type="http://schemas.openxmlformats.org/officeDocument/2006/relationships/slideLayout" Target="../slideLayouts/slideLayout12.xml"/></Relationships>
</file>

<file path=ppt/slides/_rels/slide138.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38.xml"/><Relationship Id="rId1" Type="http://schemas.openxmlformats.org/officeDocument/2006/relationships/slideLayout" Target="../slideLayouts/slideLayout12.xml"/></Relationships>
</file>

<file path=ppt/slides/_rels/slide139.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139.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26.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28.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41.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42.xml"/><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43.xml"/><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46.xml"/><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48.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49.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52.xml"/><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53.xml"/><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56.xml"/><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57.xml"/><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59.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60.xml"/><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2.xml"/></Relationships>
</file>

<file path=ppt/slides/_rels/slide63.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63.xml"/><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64.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65.xml"/><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67.xml"/><Relationship Id="rId1" Type="http://schemas.openxmlformats.org/officeDocument/2006/relationships/slideLayout" Target="../slideLayouts/slideLayout12.xml"/></Relationships>
</file>

<file path=ppt/slides/_rels/slide68.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68.xml"/><Relationship Id="rId1" Type="http://schemas.openxmlformats.org/officeDocument/2006/relationships/slideLayout" Target="../slideLayouts/slideLayout12.xml"/></Relationships>
</file>

<file path=ppt/slides/_rels/slide69.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69.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71.xml"/><Relationship Id="rId1" Type="http://schemas.openxmlformats.org/officeDocument/2006/relationships/slideLayout" Target="../slideLayouts/slideLayout12.xml"/></Relationships>
</file>

<file path=ppt/slides/_rels/slide72.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72.xml"/><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73.xml"/><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75.xml"/><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76.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77.xml"/><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79.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80.xml"/><Relationship Id="rId1" Type="http://schemas.openxmlformats.org/officeDocument/2006/relationships/slideLayout" Target="../slideLayouts/slideLayout12.xml"/></Relationships>
</file>

<file path=ppt/slides/_rels/slide81.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81.xml"/><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83.xml"/><Relationship Id="rId1" Type="http://schemas.openxmlformats.org/officeDocument/2006/relationships/slideLayout" Target="../slideLayouts/slideLayout12.xml"/></Relationships>
</file>

<file path=ppt/slides/_rels/slide84.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84.xml"/><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85.xml"/><Relationship Id="rId1" Type="http://schemas.openxmlformats.org/officeDocument/2006/relationships/slideLayout" Target="../slideLayouts/slideLayout1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87.xml"/><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88.xml"/><Relationship Id="rId1" Type="http://schemas.openxmlformats.org/officeDocument/2006/relationships/slideLayout" Target="../slideLayouts/slideLayout12.xml"/></Relationships>
</file>

<file path=ppt/slides/_rels/slide89.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89.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91.xml"/><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92.xml"/><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93.xml"/><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95.xml"/><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96.xml"/><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97.xml"/><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3.xml"/></Relationships>
</file>

<file path=ppt/slides/_rels/slide99.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9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 y="1600200"/>
            <a:ext cx="7315200" cy="1981200"/>
          </a:xfrm>
        </p:spPr>
        <p:txBody>
          <a:bodyPr/>
          <a:lstStyle/>
          <a:p>
            <a:r>
              <a:rPr lang="en-US" sz="4000" dirty="0" smtClean="0"/>
              <a:t>Tobacco Use</a:t>
            </a:r>
            <a:endParaRPr lang="en-US" sz="4000" dirty="0"/>
          </a:p>
        </p:txBody>
      </p:sp>
    </p:spTree>
    <p:extLst>
      <p:ext uri="{BB962C8B-B14F-4D97-AF65-F5344CB8AC3E}">
        <p14:creationId xmlns:p14="http://schemas.microsoft.com/office/powerpoint/2010/main" val="338419621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Smoked Cigarettes,*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*On at least 1 day during the 30 days before the survey</a:t>
            </a:r>
          </a:p>
          <a:p>
            <a:r>
              <a:rPr lang="en-US" sz="900" b="1" baseline="50000" dirty="0">
                <a:solidFill>
                  <a:srgbClr val="FFCC00"/>
                </a:solidFill>
              </a:rPr>
              <a:t>†</a:t>
            </a:r>
            <a:r>
              <a:rPr lang="en-US" sz="1100" dirty="0" smtClean="0">
                <a:solidFill>
                  <a:srgbClr val="FFCC00"/>
                </a:solidFill>
              </a:rPr>
              <a:t>M &gt; F; 11th &gt; 9th, 11th &gt; 10th, 12th &gt; 9th, 12th &gt; 10th; H &gt; B, W &gt; B, W &gt; 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Synthetic Marijuana,*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*Also called "K2", "Spice", "fake weed", "King Kong", "Yucatan Fire", "Skunk", or "Moon Rocks", one or more times during their life</a:t>
            </a:r>
          </a:p>
          <a:p>
            <a:r>
              <a:rPr lang="en-US" sz="900" b="1" baseline="50000" dirty="0">
                <a:solidFill>
                  <a:srgbClr val="FFCC00"/>
                </a:solidFill>
              </a:rPr>
              <a:t>†</a:t>
            </a:r>
            <a:r>
              <a:rPr lang="en-US" sz="1100" dirty="0" smtClean="0">
                <a:solidFill>
                  <a:srgbClr val="FFCC00"/>
                </a:solidFill>
              </a:rPr>
              <a:t>M &gt; F; 11th &gt; 9th, 12th &gt; 9th; H &gt; B,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Used Synthetic Marijuana,* Across 27 States and 17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*Also called "K2", "Spice", "fake weed", "King Kong", "Yucatan Fire", "Skunk", or "Moon Rocks",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0348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0348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0349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03494"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5.9% - 7.4%</a:t>
            </a:r>
          </a:p>
        </p:txBody>
      </p:sp>
      <p:sp>
        <p:nvSpPr>
          <p:cNvPr id="103495"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7.5% - 9.1%</a:t>
            </a:r>
          </a:p>
        </p:txBody>
      </p:sp>
      <p:sp>
        <p:nvSpPr>
          <p:cNvPr id="103496"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9.2% - 9.9%</a:t>
            </a:r>
          </a:p>
        </p:txBody>
      </p:sp>
      <p:sp>
        <p:nvSpPr>
          <p:cNvPr id="103497"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10.0% - 14.6%</a:t>
            </a:r>
          </a:p>
        </p:txBody>
      </p:sp>
      <p:sp>
        <p:nvSpPr>
          <p:cNvPr id="103498"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Used Synthetic Marijuana*</a:t>
            </a:r>
          </a:p>
        </p:txBody>
      </p:sp>
      <p:sp>
        <p:nvSpPr>
          <p:cNvPr id="10349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*Also </a:t>
            </a:r>
            <a:r>
              <a:rPr lang="en-US" altLang="en-US" sz="1100" b="0" dirty="0">
                <a:solidFill>
                  <a:srgbClr val="FFCC00"/>
                </a:solidFill>
              </a:rPr>
              <a:t>called "k2", "spice", "fake weed", "king </a:t>
            </a:r>
            <a:r>
              <a:rPr lang="en-US" altLang="en-US" sz="1100" b="0" dirty="0" err="1">
                <a:solidFill>
                  <a:srgbClr val="FFCC00"/>
                </a:solidFill>
              </a:rPr>
              <a:t>kong</a:t>
            </a:r>
            <a:r>
              <a:rPr lang="en-US" altLang="en-US" sz="1100" b="0" dirty="0">
                <a:solidFill>
                  <a:srgbClr val="FFCC00"/>
                </a:solidFill>
              </a:rPr>
              <a:t>", "</a:t>
            </a:r>
            <a:r>
              <a:rPr lang="en-US" altLang="en-US" sz="1100" b="0" dirty="0" err="1">
                <a:solidFill>
                  <a:srgbClr val="FFCC00"/>
                </a:solidFill>
              </a:rPr>
              <a:t>yucatan</a:t>
            </a:r>
            <a:r>
              <a:rPr lang="en-US" altLang="en-US" sz="1100" b="0" dirty="0">
                <a:solidFill>
                  <a:srgbClr val="FFCC00"/>
                </a:solidFill>
              </a:rPr>
              <a:t> fire", "skunk", or "moon rocks", one or more times during their life</a:t>
            </a:r>
          </a:p>
        </p:txBody>
      </p:sp>
      <p:sp>
        <p:nvSpPr>
          <p:cNvPr id="10350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3100851988"/>
      </p:ext>
    </p:extLst>
  </p:cSld>
  <p:clrMapOvr>
    <a:masterClrMapping/>
  </p:clrMapOvr>
  <p:transition>
    <p:fade/>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Used Hallucinogenic Drugs,*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*Such as LSD, acid, PCP, angel dust, mescaline, or mushrooms, one or more times during their life</a:t>
            </a:r>
          </a:p>
          <a:p>
            <a:r>
              <a:rPr lang="en-US" sz="900" b="1" baseline="50000" dirty="0">
                <a:solidFill>
                  <a:srgbClr val="FFCC00"/>
                </a:solidFill>
              </a:rPr>
              <a:t>†</a:t>
            </a:r>
            <a:r>
              <a:rPr lang="en-US" sz="1100" dirty="0" smtClean="0">
                <a:solidFill>
                  <a:srgbClr val="FFCC00"/>
                </a:solidFill>
              </a:rPr>
              <a:t>M &gt; F; 11th &gt; 9th, 12th &gt; 9th; H &gt; B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Used Hallucinogenic Drugs,* 2001-2015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*Such as LSD, acid, PCP, angel dust, mescaline, or mushrooms, one or more times during their life</a:t>
            </a:r>
          </a:p>
          <a:p>
            <a:r>
              <a:rPr lang="en-US" sz="900" b="1" baseline="50000" dirty="0">
                <a:solidFill>
                  <a:srgbClr val="FFCC00"/>
                </a:solidFill>
              </a:rPr>
              <a:t>†</a:t>
            </a:r>
            <a:r>
              <a:rPr lang="en-US" sz="1100" dirty="0" smtClean="0">
                <a:solidFill>
                  <a:srgbClr val="FFCC00"/>
                </a:solidFill>
              </a:rPr>
              <a:t>Decreased 2001-2015, decreased 2001-2005, decreased 2005-2015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2001-2015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Cocaine,*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*Any form of cocaine, such as powder, crack, or freebase, one or more times during their life</a:t>
            </a:r>
          </a:p>
          <a:p>
            <a:r>
              <a:rPr lang="en-US" sz="900" b="1" baseline="50000" dirty="0">
                <a:solidFill>
                  <a:srgbClr val="FFCC00"/>
                </a:solidFill>
              </a:rPr>
              <a:t>†</a:t>
            </a:r>
            <a:r>
              <a:rPr lang="en-US" sz="1100" dirty="0" smtClean="0">
                <a:solidFill>
                  <a:srgbClr val="FFCC00"/>
                </a:solidFill>
              </a:rPr>
              <a:t>M &gt; F; 10th &gt; 9th, 11th &gt; 9th, 12th &gt; 9th, 12th &gt; 10th, 12th &gt; 11th; H &gt; B,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Cocaine,*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*Any form of cocaine, such as powder, crack, or freebase, one or more times during their life</a:t>
            </a:r>
          </a:p>
          <a:p>
            <a:r>
              <a:rPr lang="en-US" sz="900" b="1" baseline="50000" dirty="0">
                <a:solidFill>
                  <a:srgbClr val="FFCC00"/>
                </a:solidFill>
              </a:rPr>
              <a:t>†</a:t>
            </a:r>
            <a:r>
              <a:rPr lang="en-US" sz="1100" dirty="0" smtClean="0">
                <a:solidFill>
                  <a:srgbClr val="FFCC00"/>
                </a:solidFill>
              </a:rPr>
              <a:t>Decreased 1991-2015, increased 1991-1999, decreased 1999-2015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Used Cocaine,* Across 32 States and 16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*Any form of cocaine, such as powder, crack, or freebase,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0553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0553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0554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05542"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3.4% - 4.4%</a:t>
            </a:r>
          </a:p>
        </p:txBody>
      </p:sp>
      <p:sp>
        <p:nvSpPr>
          <p:cNvPr id="105543"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4.5% - 4.8%</a:t>
            </a:r>
          </a:p>
        </p:txBody>
      </p:sp>
      <p:sp>
        <p:nvSpPr>
          <p:cNvPr id="105544"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4.9% - 6.1%</a:t>
            </a:r>
          </a:p>
        </p:txBody>
      </p:sp>
      <p:sp>
        <p:nvSpPr>
          <p:cNvPr id="105545"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6.2% - 9.2%</a:t>
            </a:r>
          </a:p>
        </p:txBody>
      </p:sp>
      <p:sp>
        <p:nvSpPr>
          <p:cNvPr id="105546"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Used Cocaine*</a:t>
            </a:r>
          </a:p>
        </p:txBody>
      </p:sp>
      <p:sp>
        <p:nvSpPr>
          <p:cNvPr id="10554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*Any </a:t>
            </a:r>
            <a:r>
              <a:rPr lang="en-US" altLang="en-US" sz="1100" b="0" dirty="0">
                <a:solidFill>
                  <a:srgbClr val="FFCC00"/>
                </a:solidFill>
              </a:rPr>
              <a:t>form of cocaine, such as powder, crack, or freebase, one or more times during their life</a:t>
            </a:r>
          </a:p>
        </p:txBody>
      </p:sp>
      <p:sp>
        <p:nvSpPr>
          <p:cNvPr id="10554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3684278219"/>
      </p:ext>
    </p:extLst>
  </p:cSld>
  <p:clrMapOvr>
    <a:masterClrMapping/>
  </p:clrMapOvr>
  <p:transition>
    <p:fade/>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Ecstasy,*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*Also called "MDMA," one or more times during their life</a:t>
            </a:r>
          </a:p>
          <a:p>
            <a:r>
              <a:rPr lang="en-US" sz="900" b="1" baseline="50000" dirty="0">
                <a:solidFill>
                  <a:srgbClr val="FFCC00"/>
                </a:solidFill>
              </a:rPr>
              <a:t>†</a:t>
            </a:r>
            <a:r>
              <a:rPr lang="en-US" sz="1100" dirty="0" smtClean="0">
                <a:solidFill>
                  <a:srgbClr val="FFCC00"/>
                </a:solidFill>
              </a:rPr>
              <a:t>M &gt; F; 10th &gt; 9th, 11th &gt; 9th, 12th &gt; 9th; H &gt; B,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Smoked Cigarettes,*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 at least 1 day during the 30 days before the survey</a:t>
            </a:r>
          </a:p>
          <a:p>
            <a:r>
              <a:rPr lang="en-US" sz="900" b="1" baseline="50000" dirty="0">
                <a:solidFill>
                  <a:srgbClr val="FFCC00"/>
                </a:solidFill>
              </a:rPr>
              <a:t>†</a:t>
            </a:r>
            <a:r>
              <a:rPr lang="en-US" sz="1100" dirty="0" smtClean="0">
                <a:solidFill>
                  <a:srgbClr val="FFCC00"/>
                </a:solidFill>
              </a:rPr>
              <a:t>Decreased 1991-2015, increased 1991-1997, decreased 1997-2015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Ecstasy,* 2001-2015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*Also called "MDMA," one or more times during their life</a:t>
            </a:r>
          </a:p>
          <a:p>
            <a:r>
              <a:rPr lang="en-US" sz="900" b="1" baseline="50000" dirty="0">
                <a:solidFill>
                  <a:srgbClr val="FFCC00"/>
                </a:solidFill>
              </a:rPr>
              <a:t>†</a:t>
            </a:r>
            <a:r>
              <a:rPr lang="en-US" sz="1100" dirty="0" smtClean="0">
                <a:solidFill>
                  <a:srgbClr val="FFCC00"/>
                </a:solidFill>
              </a:rPr>
              <a:t>Decreased 2001-2015, decreased 2001-2005, no change 2005-2015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2001-2015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Used Ecstasy,* Across 27 States and 14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*Also called "MDMA,"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0758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0758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0758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07590"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3.4% - 4.2%</a:t>
            </a:r>
          </a:p>
        </p:txBody>
      </p:sp>
      <p:sp>
        <p:nvSpPr>
          <p:cNvPr id="107591"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4.3% - 5.0%</a:t>
            </a:r>
          </a:p>
        </p:txBody>
      </p:sp>
      <p:sp>
        <p:nvSpPr>
          <p:cNvPr id="107592"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5.1% - 6.7%</a:t>
            </a:r>
          </a:p>
        </p:txBody>
      </p:sp>
      <p:sp>
        <p:nvSpPr>
          <p:cNvPr id="107593"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6.8% - 8.0%</a:t>
            </a:r>
          </a:p>
        </p:txBody>
      </p:sp>
      <p:sp>
        <p:nvSpPr>
          <p:cNvPr id="107594"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Used Ecstasy*</a:t>
            </a:r>
          </a:p>
        </p:txBody>
      </p:sp>
      <p:sp>
        <p:nvSpPr>
          <p:cNvPr id="10759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*Also </a:t>
            </a:r>
            <a:r>
              <a:rPr lang="en-US" altLang="en-US" sz="1100" b="0" dirty="0">
                <a:solidFill>
                  <a:srgbClr val="FFCC00"/>
                </a:solidFill>
              </a:rPr>
              <a:t>called "</a:t>
            </a:r>
            <a:r>
              <a:rPr lang="en-US" altLang="en-US" sz="1100" b="0" dirty="0" err="1">
                <a:solidFill>
                  <a:srgbClr val="FFCC00"/>
                </a:solidFill>
              </a:rPr>
              <a:t>mdma</a:t>
            </a:r>
            <a:r>
              <a:rPr lang="en-US" altLang="en-US" sz="1100" b="0" dirty="0">
                <a:solidFill>
                  <a:srgbClr val="FFCC00"/>
                </a:solidFill>
              </a:rPr>
              <a:t>," one or more times during their life</a:t>
            </a:r>
          </a:p>
        </p:txBody>
      </p:sp>
      <p:sp>
        <p:nvSpPr>
          <p:cNvPr id="10759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2796773704"/>
      </p:ext>
    </p:extLst>
  </p:cSld>
  <p:clrMapOvr>
    <a:masterClrMapping/>
  </p:clrMapOvr>
  <p:transition>
    <p:fade/>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Heroin,* by Sex,</a:t>
            </a:r>
            <a:r>
              <a:rPr lang="en-US" sz="1700" b="1" baseline="40000" dirty="0">
                <a:solidFill>
                  <a:srgbClr val="FFCC00"/>
                </a:solidFill>
              </a:rPr>
              <a:t>†</a:t>
            </a:r>
            <a:r>
              <a:rPr lang="en-US" sz="1800" b="1" dirty="0" smtClean="0">
                <a:solidFill>
                  <a:srgbClr val="FFCC00"/>
                </a:solidFill>
              </a:rPr>
              <a:t> Grade,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*Also called "smack," "junk," or "China white," one or more times during their life</a:t>
            </a:r>
          </a:p>
          <a:p>
            <a:r>
              <a:rPr lang="en-US" sz="900" b="1" baseline="50000" dirty="0">
                <a:solidFill>
                  <a:srgbClr val="FFCC00"/>
                </a:solidFill>
              </a:rPr>
              <a:t>†</a:t>
            </a:r>
            <a:r>
              <a:rPr lang="en-US" sz="1100" dirty="0" smtClean="0">
                <a:solidFill>
                  <a:srgbClr val="FFCC00"/>
                </a:solidFill>
              </a:rPr>
              <a:t>M &gt; F;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Heroin,* 1999-2015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*Also called "smack," "junk," or "China white," one or more times during their life</a:t>
            </a:r>
          </a:p>
          <a:p>
            <a:r>
              <a:rPr lang="en-US" sz="900" b="1" baseline="50000" dirty="0">
                <a:solidFill>
                  <a:srgbClr val="FFCC00"/>
                </a:solidFill>
              </a:rPr>
              <a:t>†</a:t>
            </a:r>
            <a:r>
              <a:rPr lang="en-US" sz="1100" dirty="0" smtClean="0">
                <a:solidFill>
                  <a:srgbClr val="FFCC00"/>
                </a:solidFill>
              </a:rPr>
              <a:t>Decreased 1999-2015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1999-2015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Used Heroin,* Across 32 States and 17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*Also called "smack," "junk," or "China white,"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0963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0963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0963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09638"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0.9% - 2.0%</a:t>
            </a:r>
          </a:p>
        </p:txBody>
      </p:sp>
      <p:sp>
        <p:nvSpPr>
          <p:cNvPr id="109639"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2.1% - 2.5%</a:t>
            </a:r>
          </a:p>
        </p:txBody>
      </p:sp>
      <p:sp>
        <p:nvSpPr>
          <p:cNvPr id="109640"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2.6% - 3.4%</a:t>
            </a:r>
          </a:p>
        </p:txBody>
      </p:sp>
      <p:sp>
        <p:nvSpPr>
          <p:cNvPr id="109641"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3.5% - 5.9%</a:t>
            </a:r>
          </a:p>
        </p:txBody>
      </p:sp>
      <p:sp>
        <p:nvSpPr>
          <p:cNvPr id="109642"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Used Heroin*</a:t>
            </a:r>
          </a:p>
        </p:txBody>
      </p:sp>
      <p:sp>
        <p:nvSpPr>
          <p:cNvPr id="10964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*Also </a:t>
            </a:r>
            <a:r>
              <a:rPr lang="en-US" altLang="en-US" sz="1100" b="0" dirty="0">
                <a:solidFill>
                  <a:srgbClr val="FFCC00"/>
                </a:solidFill>
              </a:rPr>
              <a:t>called "smack," "junk," or "china white," one or more times during their life</a:t>
            </a:r>
          </a:p>
        </p:txBody>
      </p:sp>
      <p:sp>
        <p:nvSpPr>
          <p:cNvPr id="10964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3066420595"/>
      </p:ext>
    </p:extLst>
  </p:cSld>
  <p:clrMapOvr>
    <a:masterClrMapping/>
  </p:clrMapOvr>
  <p:transition>
    <p:fade/>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Methamphetamines,*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*Also called "speed," "crystal," "crank," or "ice," one or more times during their life</a:t>
            </a:r>
          </a:p>
          <a:p>
            <a:r>
              <a:rPr lang="en-US" sz="900" b="1" baseline="50000" dirty="0">
                <a:solidFill>
                  <a:srgbClr val="FFCC00"/>
                </a:solidFill>
              </a:rPr>
              <a:t>†</a:t>
            </a:r>
            <a:r>
              <a:rPr lang="en-US" sz="1100" dirty="0" smtClean="0">
                <a:solidFill>
                  <a:srgbClr val="FFCC00"/>
                </a:solidFill>
              </a:rPr>
              <a:t>M &gt; F; 10th &gt; 9th, 12th &gt; 9th;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Methamphetamines,* 1999-2015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*Also called "speed," "crystal," "crank," or "ice," one or more times during their life</a:t>
            </a:r>
          </a:p>
          <a:p>
            <a:r>
              <a:rPr lang="en-US" sz="900" b="1" baseline="50000" dirty="0">
                <a:solidFill>
                  <a:srgbClr val="FFCC00"/>
                </a:solidFill>
              </a:rPr>
              <a:t>†</a:t>
            </a:r>
            <a:r>
              <a:rPr lang="en-US" sz="1100" dirty="0" smtClean="0">
                <a:solidFill>
                  <a:srgbClr val="FFCC00"/>
                </a:solidFill>
              </a:rPr>
              <a:t>Decreased 1999-2015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1999-2015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Used Methamphetamines,* Across 29 States and 16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*Also called "speed," "crystal," "crank," or "ice,"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Currently Smoked Cigarettes,* Across 37 States and 18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1167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1167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1168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11686"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1.7% - 2.6%</a:t>
            </a:r>
          </a:p>
        </p:txBody>
      </p:sp>
      <p:sp>
        <p:nvSpPr>
          <p:cNvPr id="111687"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2.7% - 3.1%</a:t>
            </a:r>
          </a:p>
        </p:txBody>
      </p:sp>
      <p:sp>
        <p:nvSpPr>
          <p:cNvPr id="111688"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3.2% - 4.1%</a:t>
            </a:r>
          </a:p>
        </p:txBody>
      </p:sp>
      <p:sp>
        <p:nvSpPr>
          <p:cNvPr id="111689"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4.2% - 6.0%</a:t>
            </a:r>
          </a:p>
        </p:txBody>
      </p:sp>
      <p:sp>
        <p:nvSpPr>
          <p:cNvPr id="111690"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Used Methamphetamines*</a:t>
            </a:r>
          </a:p>
        </p:txBody>
      </p:sp>
      <p:sp>
        <p:nvSpPr>
          <p:cNvPr id="11169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*Also </a:t>
            </a:r>
            <a:r>
              <a:rPr lang="en-US" altLang="en-US" sz="1100" b="0" dirty="0">
                <a:solidFill>
                  <a:srgbClr val="FFCC00"/>
                </a:solidFill>
              </a:rPr>
              <a:t>called "speed," "crystal," "crank," or "ice," one or more times during their life</a:t>
            </a:r>
          </a:p>
        </p:txBody>
      </p:sp>
      <p:sp>
        <p:nvSpPr>
          <p:cNvPr id="11169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4085284332"/>
      </p:ext>
    </p:extLst>
  </p:cSld>
  <p:clrMapOvr>
    <a:masterClrMapping/>
  </p:clrMapOvr>
  <p:transition>
    <p:fade/>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Took Steroids Without a Doctor's Prescription,* by Sex,</a:t>
            </a:r>
            <a:r>
              <a:rPr lang="en-US" sz="1700" b="1" baseline="40000" dirty="0">
                <a:solidFill>
                  <a:srgbClr val="FFCC00"/>
                </a:solidFill>
              </a:rPr>
              <a:t>†</a:t>
            </a:r>
            <a:r>
              <a:rPr lang="en-US" sz="1800" b="1" dirty="0" smtClean="0">
                <a:solidFill>
                  <a:srgbClr val="FFCC00"/>
                </a:solidFill>
              </a:rPr>
              <a:t> Grade,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*Pills or shots, one or more times during their life</a:t>
            </a:r>
          </a:p>
          <a:p>
            <a:r>
              <a:rPr lang="en-US" sz="900" b="1" baseline="50000" dirty="0">
                <a:solidFill>
                  <a:srgbClr val="FFCC00"/>
                </a:solidFill>
              </a:rPr>
              <a:t>†</a:t>
            </a:r>
            <a:r>
              <a:rPr lang="en-US" sz="1100" dirty="0" smtClean="0">
                <a:solidFill>
                  <a:srgbClr val="FFCC00"/>
                </a:solidFill>
              </a:rPr>
              <a:t>M &gt; F;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Took Steroids Without a Doctor's Prescription,*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*Pills or shots, one or more times during their life</a:t>
            </a:r>
          </a:p>
          <a:p>
            <a:r>
              <a:rPr lang="en-US" sz="900" b="1" baseline="50000" dirty="0">
                <a:solidFill>
                  <a:srgbClr val="FFCC00"/>
                </a:solidFill>
              </a:rPr>
              <a:t>†</a:t>
            </a:r>
            <a:r>
              <a:rPr lang="en-US" sz="1100" dirty="0" smtClean="0">
                <a:solidFill>
                  <a:srgbClr val="FFCC00"/>
                </a:solidFill>
              </a:rPr>
              <a:t>Increased, 1991-2001, decreased, 2001-2015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Took Steroids Without a Doctor's Prescription,* Across 24 States and 12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*Pills or shots,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1372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1372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1373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13734"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1.4% - 2.5%</a:t>
            </a:r>
          </a:p>
        </p:txBody>
      </p:sp>
      <p:sp>
        <p:nvSpPr>
          <p:cNvPr id="113735"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2.6% - 3.8%</a:t>
            </a:r>
          </a:p>
        </p:txBody>
      </p:sp>
      <p:sp>
        <p:nvSpPr>
          <p:cNvPr id="113736"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3.9% - 4.5%</a:t>
            </a:r>
          </a:p>
        </p:txBody>
      </p:sp>
      <p:sp>
        <p:nvSpPr>
          <p:cNvPr id="113737"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4.6% - 6.3%</a:t>
            </a:r>
          </a:p>
        </p:txBody>
      </p:sp>
      <p:sp>
        <p:nvSpPr>
          <p:cNvPr id="113738"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Took Steroids Without a Doctor's Prescription*</a:t>
            </a:r>
          </a:p>
        </p:txBody>
      </p:sp>
      <p:sp>
        <p:nvSpPr>
          <p:cNvPr id="11373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*Pills </a:t>
            </a:r>
            <a:r>
              <a:rPr lang="en-US" altLang="en-US" sz="1100" b="0" dirty="0">
                <a:solidFill>
                  <a:srgbClr val="FFCC00"/>
                </a:solidFill>
              </a:rPr>
              <a:t>or shots, one or more times during their life</a:t>
            </a:r>
          </a:p>
        </p:txBody>
      </p:sp>
      <p:sp>
        <p:nvSpPr>
          <p:cNvPr id="11374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4025988448"/>
      </p:ext>
    </p:extLst>
  </p:cSld>
  <p:clrMapOvr>
    <a:masterClrMapping/>
  </p:clrMapOvr>
  <p:transition>
    <p:fade/>
  </p:transition>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Took Prescription Drugs Without a Doctor's Prescription,*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*Such as OxyContin, Percocet, Vicodin, codeine, Adderall, Ritalin, or Xanax, one or more times during their life</a:t>
            </a:r>
          </a:p>
          <a:p>
            <a:r>
              <a:rPr lang="en-US" sz="900" b="1" baseline="50000" dirty="0">
                <a:solidFill>
                  <a:srgbClr val="FFCC00"/>
                </a:solidFill>
              </a:rPr>
              <a:t>†</a:t>
            </a:r>
            <a:r>
              <a:rPr lang="en-US" sz="1100" dirty="0" smtClean="0">
                <a:solidFill>
                  <a:srgbClr val="FFCC00"/>
                </a:solidFill>
              </a:rPr>
              <a:t>M &gt; F; 11th &gt; 9th, 11th &gt; 10th, 12th &gt; 9th, 12th &gt; 10th; H &gt; B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Took Prescription Drugs Without a Doctor's Prescription,* 2009-2015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*Such as OxyContin, Percocet, Vicodin, codeine, Adderall, Ritalin, or Xanax, one or more times during their life</a:t>
            </a:r>
          </a:p>
          <a:p>
            <a:r>
              <a:rPr lang="en-US" sz="900" b="1" baseline="50000" dirty="0">
                <a:solidFill>
                  <a:srgbClr val="FFCC00"/>
                </a:solidFill>
              </a:rPr>
              <a:t>†</a:t>
            </a:r>
            <a:r>
              <a:rPr lang="en-US" sz="1100" dirty="0" smtClean="0">
                <a:solidFill>
                  <a:srgbClr val="FFCC00"/>
                </a:solidFill>
              </a:rPr>
              <a:t>Decreased 2009-2015 [Based on linear trend analyses using logistic regression models controlling for sex, race/ethnicity, and grade (p &lt; 0.05).]</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2009-2015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Took Prescription Drugs Without a Doctor's Prescription,* Across 32 States and 17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*Such as OxyContin, Percocet, Vicodin, codeine, Adderall, Ritalin, or Xanax,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1577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1577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1578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15782"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10.8% - 13.0%</a:t>
            </a:r>
          </a:p>
        </p:txBody>
      </p:sp>
      <p:sp>
        <p:nvSpPr>
          <p:cNvPr id="115783"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13.1% - 14.3%</a:t>
            </a:r>
          </a:p>
        </p:txBody>
      </p:sp>
      <p:sp>
        <p:nvSpPr>
          <p:cNvPr id="115784"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14.4% - 16.5%</a:t>
            </a:r>
          </a:p>
        </p:txBody>
      </p:sp>
      <p:sp>
        <p:nvSpPr>
          <p:cNvPr id="115785"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16.6% - 19.2%</a:t>
            </a:r>
          </a:p>
        </p:txBody>
      </p:sp>
      <p:sp>
        <p:nvSpPr>
          <p:cNvPr id="115786"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Took Prescription Drugs Without a Doctor's Prescription*</a:t>
            </a:r>
          </a:p>
        </p:txBody>
      </p:sp>
      <p:sp>
        <p:nvSpPr>
          <p:cNvPr id="11578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*Such </a:t>
            </a:r>
            <a:r>
              <a:rPr lang="en-US" altLang="en-US" sz="1100" b="0" dirty="0">
                <a:solidFill>
                  <a:srgbClr val="FFCC00"/>
                </a:solidFill>
              </a:rPr>
              <a:t>as </a:t>
            </a:r>
            <a:r>
              <a:rPr lang="en-US" altLang="en-US" sz="1100" dirty="0" err="1">
                <a:solidFill>
                  <a:srgbClr val="FFCC00"/>
                </a:solidFill>
              </a:rPr>
              <a:t>O</a:t>
            </a:r>
            <a:r>
              <a:rPr lang="en-US" altLang="en-US" sz="1100" b="0" dirty="0" err="1" smtClean="0">
                <a:solidFill>
                  <a:srgbClr val="FFCC00"/>
                </a:solidFill>
              </a:rPr>
              <a:t>xycontin</a:t>
            </a:r>
            <a:r>
              <a:rPr lang="en-US" altLang="en-US" sz="1100" b="0" dirty="0">
                <a:solidFill>
                  <a:srgbClr val="FFCC00"/>
                </a:solidFill>
              </a:rPr>
              <a:t>, </a:t>
            </a:r>
            <a:r>
              <a:rPr lang="en-US" altLang="en-US" sz="1100" dirty="0">
                <a:solidFill>
                  <a:srgbClr val="FFCC00"/>
                </a:solidFill>
              </a:rPr>
              <a:t>P</a:t>
            </a:r>
            <a:r>
              <a:rPr lang="en-US" altLang="en-US" sz="1100" b="0" dirty="0" smtClean="0">
                <a:solidFill>
                  <a:srgbClr val="FFCC00"/>
                </a:solidFill>
              </a:rPr>
              <a:t>ercocet</a:t>
            </a:r>
            <a:r>
              <a:rPr lang="en-US" altLang="en-US" sz="1100" b="0" dirty="0">
                <a:solidFill>
                  <a:srgbClr val="FFCC00"/>
                </a:solidFill>
              </a:rPr>
              <a:t>, </a:t>
            </a:r>
            <a:r>
              <a:rPr lang="en-US" altLang="en-US" sz="1100" dirty="0" smtClean="0">
                <a:solidFill>
                  <a:srgbClr val="FFCC00"/>
                </a:solidFill>
              </a:rPr>
              <a:t>Vi</a:t>
            </a:r>
            <a:r>
              <a:rPr lang="en-US" altLang="en-US" sz="1100" b="0" dirty="0" smtClean="0">
                <a:solidFill>
                  <a:srgbClr val="FFCC00"/>
                </a:solidFill>
              </a:rPr>
              <a:t>codin</a:t>
            </a:r>
            <a:r>
              <a:rPr lang="en-US" altLang="en-US" sz="1100" b="0" dirty="0">
                <a:solidFill>
                  <a:srgbClr val="FFCC00"/>
                </a:solidFill>
              </a:rPr>
              <a:t>, codeine, </a:t>
            </a:r>
            <a:r>
              <a:rPr lang="en-US" altLang="en-US" sz="1100" dirty="0">
                <a:solidFill>
                  <a:srgbClr val="FFCC00"/>
                </a:solidFill>
              </a:rPr>
              <a:t>A</a:t>
            </a:r>
            <a:r>
              <a:rPr lang="en-US" altLang="en-US" sz="1100" b="0" dirty="0" smtClean="0">
                <a:solidFill>
                  <a:srgbClr val="FFCC00"/>
                </a:solidFill>
              </a:rPr>
              <a:t>dderall</a:t>
            </a:r>
            <a:r>
              <a:rPr lang="en-US" altLang="en-US" sz="1100" b="0" dirty="0">
                <a:solidFill>
                  <a:srgbClr val="FFCC00"/>
                </a:solidFill>
              </a:rPr>
              <a:t>, </a:t>
            </a:r>
            <a:r>
              <a:rPr lang="en-US" altLang="en-US" sz="1100" dirty="0">
                <a:solidFill>
                  <a:srgbClr val="FFCC00"/>
                </a:solidFill>
              </a:rPr>
              <a:t>R</a:t>
            </a:r>
            <a:r>
              <a:rPr lang="en-US" altLang="en-US" sz="1100" b="0" dirty="0" smtClean="0">
                <a:solidFill>
                  <a:srgbClr val="FFCC00"/>
                </a:solidFill>
              </a:rPr>
              <a:t>italin</a:t>
            </a:r>
            <a:r>
              <a:rPr lang="en-US" altLang="en-US" sz="1100" b="0" dirty="0">
                <a:solidFill>
                  <a:srgbClr val="FFCC00"/>
                </a:solidFill>
              </a:rPr>
              <a:t>, or </a:t>
            </a:r>
            <a:r>
              <a:rPr lang="en-US" altLang="en-US" sz="1100" dirty="0">
                <a:solidFill>
                  <a:srgbClr val="FFCC00"/>
                </a:solidFill>
              </a:rPr>
              <a:t>X</a:t>
            </a:r>
            <a:r>
              <a:rPr lang="en-US" altLang="en-US" sz="1100" b="0" dirty="0" smtClean="0">
                <a:solidFill>
                  <a:srgbClr val="FFCC00"/>
                </a:solidFill>
              </a:rPr>
              <a:t>anax</a:t>
            </a:r>
            <a:r>
              <a:rPr lang="en-US" altLang="en-US" sz="1100" b="0" dirty="0">
                <a:solidFill>
                  <a:srgbClr val="FFCC00"/>
                </a:solidFill>
              </a:rPr>
              <a:t>, one or more times during their life</a:t>
            </a:r>
          </a:p>
        </p:txBody>
      </p:sp>
      <p:sp>
        <p:nvSpPr>
          <p:cNvPr id="11578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3490884691"/>
      </p:ext>
    </p:extLst>
  </p:cSld>
  <p:clrMapOvr>
    <a:masterClrMapping/>
  </p:clrMapOvr>
  <p:transition>
    <p:fade/>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Inhalants,* by Sex,</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*Sniffed glue, breathed the contents of aerosol spray cans, or inhaled any paints or sprays to get high, one or more times during their life</a:t>
            </a:r>
          </a:p>
          <a:p>
            <a:r>
              <a:rPr lang="en-US" sz="900" b="1" baseline="50000" dirty="0">
                <a:solidFill>
                  <a:srgbClr val="FFCC00"/>
                </a:solidFill>
              </a:rPr>
              <a:t>†</a:t>
            </a:r>
            <a:r>
              <a:rPr lang="en-US" sz="1100" dirty="0" smtClean="0">
                <a:solidFill>
                  <a:srgbClr val="FFCC00"/>
                </a:solidFill>
              </a:rPr>
              <a:t>9th &gt; 11th, 9th &gt; 12th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5638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5638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5638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56390"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4.8% - 9.6%</a:t>
            </a:r>
          </a:p>
        </p:txBody>
      </p:sp>
      <p:sp>
        <p:nvSpPr>
          <p:cNvPr id="56391" name="Text Box 106"/>
          <p:cNvSpPr txBox="1">
            <a:spLocks noChangeArrowheads="1"/>
          </p:cNvSpPr>
          <p:nvPr/>
        </p:nvSpPr>
        <p:spPr bwMode="auto">
          <a:xfrm>
            <a:off x="7821613" y="35385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9.7% - 10.7%</a:t>
            </a:r>
          </a:p>
        </p:txBody>
      </p:sp>
      <p:sp>
        <p:nvSpPr>
          <p:cNvPr id="56392"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10.8% - 13.0%</a:t>
            </a:r>
          </a:p>
        </p:txBody>
      </p:sp>
      <p:sp>
        <p:nvSpPr>
          <p:cNvPr id="56393"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13.1% - 18.8%</a:t>
            </a:r>
          </a:p>
        </p:txBody>
      </p:sp>
      <p:sp>
        <p:nvSpPr>
          <p:cNvPr id="56394"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Currently Smoked Cigarettes*</a:t>
            </a:r>
          </a:p>
        </p:txBody>
      </p:sp>
      <p:sp>
        <p:nvSpPr>
          <p:cNvPr id="5639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*On </a:t>
            </a:r>
            <a:r>
              <a:rPr lang="en-US" altLang="en-US" sz="1100" b="0" dirty="0">
                <a:solidFill>
                  <a:srgbClr val="FFCC00"/>
                </a:solidFill>
              </a:rPr>
              <a:t>at least 1 day during the 30 days before the survey</a:t>
            </a:r>
          </a:p>
        </p:txBody>
      </p:sp>
      <p:sp>
        <p:nvSpPr>
          <p:cNvPr id="5639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3459045957"/>
      </p:ext>
    </p:extLst>
  </p:cSld>
  <p:clrMapOvr>
    <a:masterClrMapping/>
  </p:clrMapOvr>
  <p:transition>
    <p:fade/>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Inhalants,* 1995-2015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*Sniffed glue, breathed the contents of aerosol spray cans, or inhaled any paints or sprays to get high, one or more times during their life</a:t>
            </a:r>
          </a:p>
          <a:p>
            <a:r>
              <a:rPr lang="en-US" sz="900" b="1" baseline="50000" dirty="0">
                <a:solidFill>
                  <a:srgbClr val="FFCC00"/>
                </a:solidFill>
              </a:rPr>
              <a:t>†</a:t>
            </a:r>
            <a:r>
              <a:rPr lang="en-US" sz="1100" dirty="0" smtClean="0">
                <a:solidFill>
                  <a:srgbClr val="FFCC00"/>
                </a:solidFill>
              </a:rPr>
              <a:t>Decreased 1995-2015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1995-2015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Used Inhalants,* Across 29 States and 16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*Sniffed glue, breathed the contents of aerosol spray cans, or inhaled any paints or sprays to get high,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1782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1782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1782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17830"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3.2% - 6.4%</a:t>
            </a:r>
          </a:p>
        </p:txBody>
      </p:sp>
      <p:sp>
        <p:nvSpPr>
          <p:cNvPr id="117831"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6.5% - 7.6%</a:t>
            </a:r>
          </a:p>
        </p:txBody>
      </p:sp>
      <p:sp>
        <p:nvSpPr>
          <p:cNvPr id="117832"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7.7% - 8.0%</a:t>
            </a:r>
          </a:p>
        </p:txBody>
      </p:sp>
      <p:sp>
        <p:nvSpPr>
          <p:cNvPr id="117833" name="Text Box 108"/>
          <p:cNvSpPr txBox="1">
            <a:spLocks noChangeArrowheads="1"/>
          </p:cNvSpPr>
          <p:nvPr/>
        </p:nvSpPr>
        <p:spPr bwMode="auto">
          <a:xfrm>
            <a:off x="7821613" y="42116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8.1% - 11.6%</a:t>
            </a:r>
          </a:p>
        </p:txBody>
      </p:sp>
      <p:sp>
        <p:nvSpPr>
          <p:cNvPr id="117834"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Used Inhalants*</a:t>
            </a:r>
          </a:p>
        </p:txBody>
      </p:sp>
      <p:sp>
        <p:nvSpPr>
          <p:cNvPr id="117835" name="Text Box 101"/>
          <p:cNvSpPr txBox="1">
            <a:spLocks noChangeArrowheads="1"/>
          </p:cNvSpPr>
          <p:nvPr/>
        </p:nvSpPr>
        <p:spPr bwMode="auto">
          <a:xfrm>
            <a:off x="360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*Sniffed </a:t>
            </a:r>
            <a:r>
              <a:rPr lang="en-US" altLang="en-US" sz="1100" b="0" dirty="0">
                <a:solidFill>
                  <a:srgbClr val="FFCC00"/>
                </a:solidFill>
              </a:rPr>
              <a:t>glue, breathed the contents of aerosol spray cans, or inhaled any paints or sprays to get high, one or more times during their life</a:t>
            </a:r>
          </a:p>
        </p:txBody>
      </p:sp>
      <p:sp>
        <p:nvSpPr>
          <p:cNvPr id="11783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4234213905"/>
      </p:ext>
    </p:extLst>
  </p:cSld>
  <p:clrMapOvr>
    <a:masterClrMapping/>
  </p:clrMapOvr>
  <p:transition>
    <p:fade/>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Injected Any Illegal Drug,* by Sex,</a:t>
            </a:r>
            <a:r>
              <a:rPr lang="en-US" sz="1700" b="1" baseline="40000" dirty="0">
                <a:solidFill>
                  <a:srgbClr val="FFCC00"/>
                </a:solidFill>
              </a:rPr>
              <a:t>†</a:t>
            </a:r>
            <a:r>
              <a:rPr lang="en-US" sz="1800" b="1" dirty="0" smtClean="0">
                <a:solidFill>
                  <a:srgbClr val="FFCC00"/>
                </a:solidFill>
              </a:rPr>
              <a:t> Grade,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*Used a needle to inject any illegal drug into their body one or more times during their life</a:t>
            </a:r>
          </a:p>
          <a:p>
            <a:r>
              <a:rPr lang="en-US" sz="900" b="1" baseline="50000" dirty="0">
                <a:solidFill>
                  <a:srgbClr val="FFCC00"/>
                </a:solidFill>
              </a:rPr>
              <a:t>†</a:t>
            </a:r>
            <a:r>
              <a:rPr lang="en-US" sz="1100" dirty="0" smtClean="0">
                <a:solidFill>
                  <a:srgbClr val="FFCC00"/>
                </a:solidFill>
              </a:rPr>
              <a:t>M &gt; F; B &gt; W,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Injected Any Illegal Drug,* 1995-2015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*Used a needle to inject any illegal drug into their body one or more times during their life</a:t>
            </a:r>
          </a:p>
          <a:p>
            <a:r>
              <a:rPr lang="en-US" sz="900" b="1" baseline="50000" dirty="0">
                <a:solidFill>
                  <a:srgbClr val="FFCC00"/>
                </a:solidFill>
              </a:rPr>
              <a:t>†</a:t>
            </a:r>
            <a:r>
              <a:rPr lang="en-US" sz="1100" dirty="0" smtClean="0">
                <a:solidFill>
                  <a:srgbClr val="FFCC00"/>
                </a:solidFill>
              </a:rPr>
              <a:t>No change, 1995-2011, decreased, 2011-2015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1995-2015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Injected Any Illegal Drug,* Across 25 States and 13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*Used a needle to inject any illegal drug into their body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1987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1987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1987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19878"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1.0% - 1.6%</a:t>
            </a:r>
          </a:p>
        </p:txBody>
      </p:sp>
      <p:sp>
        <p:nvSpPr>
          <p:cNvPr id="119879"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1.7% - 2.3%</a:t>
            </a:r>
          </a:p>
        </p:txBody>
      </p:sp>
      <p:sp>
        <p:nvSpPr>
          <p:cNvPr id="119880"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2.4% - 3.3%</a:t>
            </a:r>
          </a:p>
        </p:txBody>
      </p:sp>
      <p:sp>
        <p:nvSpPr>
          <p:cNvPr id="119881"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3.4% - 5.4%</a:t>
            </a:r>
          </a:p>
        </p:txBody>
      </p:sp>
      <p:sp>
        <p:nvSpPr>
          <p:cNvPr id="119882"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Injected Any Illegal Drug*</a:t>
            </a:r>
          </a:p>
        </p:txBody>
      </p:sp>
      <p:sp>
        <p:nvSpPr>
          <p:cNvPr id="11988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*Used </a:t>
            </a:r>
            <a:r>
              <a:rPr lang="en-US" altLang="en-US" sz="1100" b="0" dirty="0">
                <a:solidFill>
                  <a:srgbClr val="FFCC00"/>
                </a:solidFill>
              </a:rPr>
              <a:t>a needle to inject any illegal drug into their body one or more times during their life</a:t>
            </a:r>
          </a:p>
        </p:txBody>
      </p:sp>
      <p:sp>
        <p:nvSpPr>
          <p:cNvPr id="11988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843319543"/>
      </p:ext>
    </p:extLst>
  </p:cSld>
  <p:clrMapOvr>
    <a:masterClrMapping/>
  </p:clrMapOvr>
  <p:transition>
    <p:fade/>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Were Offered, Sold, or Given an Illegal Drug on School Property,* by Sex,</a:t>
            </a:r>
            <a:r>
              <a:rPr lang="en-US" sz="1700" b="1" baseline="40000" dirty="0">
                <a:solidFill>
                  <a:srgbClr val="FFCC00"/>
                </a:solidFill>
              </a:rPr>
              <a:t>†</a:t>
            </a:r>
            <a:r>
              <a:rPr lang="en-US" sz="1800" b="1" dirty="0" smtClean="0">
                <a:solidFill>
                  <a:srgbClr val="FFCC00"/>
                </a:solidFill>
              </a:rPr>
              <a:t> Grade,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*During the 12 months before the survey</a:t>
            </a:r>
          </a:p>
          <a:p>
            <a:r>
              <a:rPr lang="en-US" sz="900" b="1" baseline="50000" dirty="0">
                <a:solidFill>
                  <a:srgbClr val="FFCC00"/>
                </a:solidFill>
              </a:rPr>
              <a:t>†</a:t>
            </a:r>
            <a:r>
              <a:rPr lang="en-US" sz="1100" dirty="0" smtClean="0">
                <a:solidFill>
                  <a:srgbClr val="FFCC00"/>
                </a:solidFill>
              </a:rPr>
              <a:t>M &gt; F; H &gt; B,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Were Offered, Sold, or Given an Illegal Drug on School Property,* 1993-2015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*During the 12 months before the survey</a:t>
            </a:r>
          </a:p>
          <a:p>
            <a:r>
              <a:rPr lang="en-US" sz="900" b="1" baseline="50000" dirty="0">
                <a:solidFill>
                  <a:srgbClr val="FFCC00"/>
                </a:solidFill>
              </a:rPr>
              <a:t>†</a:t>
            </a:r>
            <a:r>
              <a:rPr lang="en-US" sz="1100" dirty="0" smtClean="0">
                <a:solidFill>
                  <a:srgbClr val="FFCC00"/>
                </a:solidFill>
              </a:rPr>
              <a:t>Decreased 1993-2015, increased 1993-1997, decreased 1997-2015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1993-2015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Were Offered, Sold, or Given an Illegal Drug on School Property,* Across 32 States and 16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*During the 12 months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Frequently Smoked Cigarettes,* by Sex,</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*On 20 or more days during the 30 days before the survey</a:t>
            </a:r>
          </a:p>
          <a:p>
            <a:r>
              <a:rPr lang="en-US" sz="900" b="1" baseline="50000" dirty="0">
                <a:solidFill>
                  <a:srgbClr val="FFCC00"/>
                </a:solidFill>
              </a:rPr>
              <a:t>†</a:t>
            </a:r>
            <a:r>
              <a:rPr lang="en-US" sz="1100" dirty="0" smtClean="0">
                <a:solidFill>
                  <a:srgbClr val="FFCC00"/>
                </a:solidFill>
              </a:rPr>
              <a:t>12th &gt; 9th, 12th &gt; 10th, 12th &gt; 11th; W &gt; B, W &gt; 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2191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2191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2192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21926"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14.7% - 18.6%</a:t>
            </a:r>
          </a:p>
        </p:txBody>
      </p:sp>
      <p:sp>
        <p:nvSpPr>
          <p:cNvPr id="121927"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18.7% - 22.2%</a:t>
            </a:r>
          </a:p>
        </p:txBody>
      </p:sp>
      <p:sp>
        <p:nvSpPr>
          <p:cNvPr id="121928"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22.3% - 25.7%</a:t>
            </a:r>
          </a:p>
        </p:txBody>
      </p:sp>
      <p:sp>
        <p:nvSpPr>
          <p:cNvPr id="121929"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25.8% - 29.8%</a:t>
            </a:r>
          </a:p>
        </p:txBody>
      </p:sp>
      <p:sp>
        <p:nvSpPr>
          <p:cNvPr id="121930"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Were Offered, Sold, or Given an Illegal Drug on School Property*</a:t>
            </a:r>
          </a:p>
        </p:txBody>
      </p:sp>
      <p:sp>
        <p:nvSpPr>
          <p:cNvPr id="12193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*During </a:t>
            </a:r>
            <a:r>
              <a:rPr lang="en-US" altLang="en-US" sz="1100" b="0" dirty="0">
                <a:solidFill>
                  <a:srgbClr val="FFCC00"/>
                </a:solidFill>
              </a:rPr>
              <a:t>the 12 months before the survey</a:t>
            </a:r>
          </a:p>
        </p:txBody>
      </p:sp>
      <p:sp>
        <p:nvSpPr>
          <p:cNvPr id="12193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2122003343"/>
      </p:ext>
    </p:extLst>
  </p:cSld>
  <p:clrMapOvr>
    <a:masterClrMapping/>
  </p:clrMapOvr>
  <p:transition>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Frequently Smoked Cigarettes,*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 20 or more days during the 30 days before the survey</a:t>
            </a:r>
          </a:p>
          <a:p>
            <a:r>
              <a:rPr lang="en-US" sz="900" b="1" baseline="50000" dirty="0">
                <a:solidFill>
                  <a:srgbClr val="FFCC00"/>
                </a:solidFill>
              </a:rPr>
              <a:t>†</a:t>
            </a:r>
            <a:r>
              <a:rPr lang="en-US" sz="1100" dirty="0" smtClean="0">
                <a:solidFill>
                  <a:srgbClr val="FFCC00"/>
                </a:solidFill>
              </a:rPr>
              <a:t>Decreased 1991-2015, increased 1991-1999, decreased 1999-2015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Currently Frequently Smoked Cigarettes,* Across 37 States and 18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 20 or more days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5843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5843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5843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58438"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1.5% - 2.5%</a:t>
            </a:r>
          </a:p>
        </p:txBody>
      </p:sp>
      <p:sp>
        <p:nvSpPr>
          <p:cNvPr id="58439"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2.6% - 3.5%</a:t>
            </a:r>
          </a:p>
        </p:txBody>
      </p:sp>
      <p:sp>
        <p:nvSpPr>
          <p:cNvPr id="58440"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3.6% - 4.1%</a:t>
            </a:r>
          </a:p>
        </p:txBody>
      </p:sp>
      <p:sp>
        <p:nvSpPr>
          <p:cNvPr id="58441"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4.2% - 7.4%</a:t>
            </a:r>
          </a:p>
        </p:txBody>
      </p:sp>
      <p:sp>
        <p:nvSpPr>
          <p:cNvPr id="58442"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Currently Frequently Smoked Cigarettes*</a:t>
            </a:r>
          </a:p>
        </p:txBody>
      </p:sp>
      <p:sp>
        <p:nvSpPr>
          <p:cNvPr id="5844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*On </a:t>
            </a:r>
            <a:r>
              <a:rPr lang="en-US" altLang="en-US" sz="1100" b="0" dirty="0">
                <a:solidFill>
                  <a:srgbClr val="FFCC00"/>
                </a:solidFill>
              </a:rPr>
              <a:t>20 or more days during the 30 days before the survey</a:t>
            </a:r>
          </a:p>
        </p:txBody>
      </p:sp>
      <p:sp>
        <p:nvSpPr>
          <p:cNvPr id="5844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54126169"/>
      </p:ext>
    </p:extLst>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Smoked More Than 10 Cigarettes Per Day,* by Sex,</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*During the 30 days before the survey among students who currently smoked cigarettes on the days they smoked</a:t>
            </a:r>
          </a:p>
          <a:p>
            <a:r>
              <a:rPr lang="en-US" sz="900" b="1" baseline="50000" dirty="0">
                <a:solidFill>
                  <a:srgbClr val="FFCC00"/>
                </a:solidFill>
              </a:rPr>
              <a:t>†</a:t>
            </a:r>
            <a:r>
              <a:rPr lang="en-US" sz="1100" dirty="0" smtClean="0">
                <a:solidFill>
                  <a:srgbClr val="FFCC00"/>
                </a:solidFill>
              </a:rPr>
              <a:t>10th &gt; 11th, 12th &gt; 11th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Smoked More Than 10 Cigarettes Per Day,*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*During the 30 days before the survey among students who currently smoked cigarettes on the days they smoked</a:t>
            </a:r>
          </a:p>
          <a:p>
            <a:r>
              <a:rPr lang="en-US" sz="900" b="1" baseline="50000" dirty="0">
                <a:solidFill>
                  <a:srgbClr val="FFCC00"/>
                </a:solidFill>
              </a:rPr>
              <a:t>†</a:t>
            </a:r>
            <a:r>
              <a:rPr lang="en-US" sz="1100" dirty="0" smtClean="0">
                <a:solidFill>
                  <a:srgbClr val="FFCC00"/>
                </a:solidFill>
              </a:rPr>
              <a:t>Decreased 1991-2015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Tried Cigarette Smoking,* by Sex,</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*Even one or two puffs</a:t>
            </a:r>
          </a:p>
          <a:p>
            <a:r>
              <a:rPr lang="en-US" sz="900" b="1" baseline="50000" dirty="0">
                <a:solidFill>
                  <a:srgbClr val="FFCC00"/>
                </a:solidFill>
              </a:rPr>
              <a:t>†</a:t>
            </a:r>
            <a:r>
              <a:rPr lang="en-US" sz="1100" dirty="0" smtClean="0">
                <a:solidFill>
                  <a:srgbClr val="FFCC00"/>
                </a:solidFill>
              </a:rPr>
              <a:t>11th &gt; 9th, 11th &gt; 10th, 12th &gt; 9th, 12th &gt; 10th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Smoked More Than 10 Cigarettes Per Day,* Across 30 States and 12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*During the 30 days before the survey among students who currently smoked cigarettes on the days they smoked</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6047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6047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6048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60486"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2.0% - 6.4%</a:t>
            </a:r>
          </a:p>
        </p:txBody>
      </p:sp>
      <p:sp>
        <p:nvSpPr>
          <p:cNvPr id="60487"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6.5% - 8.2%</a:t>
            </a:r>
          </a:p>
        </p:txBody>
      </p:sp>
      <p:sp>
        <p:nvSpPr>
          <p:cNvPr id="60488" name="Text Box 107"/>
          <p:cNvSpPr txBox="1">
            <a:spLocks noChangeArrowheads="1"/>
          </p:cNvSpPr>
          <p:nvPr/>
        </p:nvSpPr>
        <p:spPr bwMode="auto">
          <a:xfrm>
            <a:off x="7821613" y="38687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8.3% - 11.2%</a:t>
            </a:r>
          </a:p>
        </p:txBody>
      </p:sp>
      <p:sp>
        <p:nvSpPr>
          <p:cNvPr id="60489"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11.3% - 14.6%</a:t>
            </a:r>
          </a:p>
        </p:txBody>
      </p:sp>
      <p:sp>
        <p:nvSpPr>
          <p:cNvPr id="60490"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Smoked More Than 10 Cigarettes Per Day*</a:t>
            </a:r>
          </a:p>
        </p:txBody>
      </p:sp>
      <p:sp>
        <p:nvSpPr>
          <p:cNvPr id="6049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*During </a:t>
            </a:r>
            <a:r>
              <a:rPr lang="en-US" altLang="en-US" sz="1100" b="0" dirty="0">
                <a:solidFill>
                  <a:srgbClr val="FFCC00"/>
                </a:solidFill>
              </a:rPr>
              <a:t>the 30 days before the survey among students who currently smoked cigarettes on the days they smoked</a:t>
            </a:r>
          </a:p>
        </p:txBody>
      </p:sp>
      <p:sp>
        <p:nvSpPr>
          <p:cNvPr id="6049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1805942888"/>
      </p:ext>
    </p:extLst>
  </p:cSld>
  <p:clrMapOvr>
    <a:masterClrMapping/>
  </p:clrMapOvr>
  <p:transition>
    <p:fad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Smoked Cigarettes Daily,* by Sex,</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*On all 30 days during the 30 days before the survey</a:t>
            </a:r>
          </a:p>
          <a:p>
            <a:r>
              <a:rPr lang="en-US" sz="900" b="1" baseline="50000" dirty="0">
                <a:solidFill>
                  <a:srgbClr val="FFCC00"/>
                </a:solidFill>
              </a:rPr>
              <a:t>†</a:t>
            </a:r>
            <a:r>
              <a:rPr lang="en-US" sz="1100" dirty="0" smtClean="0">
                <a:solidFill>
                  <a:srgbClr val="FFCC00"/>
                </a:solidFill>
              </a:rPr>
              <a:t>12th &gt; 9th, 12th &gt; 10th, 12th &gt; 11th; W &gt; B, W &gt; 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Smoked Cigarettes Daily,*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 all 30 days during the 30 days before the survey</a:t>
            </a:r>
          </a:p>
          <a:p>
            <a:r>
              <a:rPr lang="en-US" sz="900" b="1" baseline="50000" dirty="0">
                <a:solidFill>
                  <a:srgbClr val="FFCC00"/>
                </a:solidFill>
              </a:rPr>
              <a:t>†</a:t>
            </a:r>
            <a:r>
              <a:rPr lang="en-US" sz="1100" dirty="0" smtClean="0">
                <a:solidFill>
                  <a:srgbClr val="FFCC00"/>
                </a:solidFill>
              </a:rPr>
              <a:t>Decreased 1991-2015, increased 1991-1999, decreased 1999-2015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Currently Smoked Cigarettes Daily,* Across 37 States and 18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 all 30 days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6252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6252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6253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62534"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1.0% - 1.7%</a:t>
            </a:r>
          </a:p>
        </p:txBody>
      </p:sp>
      <p:sp>
        <p:nvSpPr>
          <p:cNvPr id="62535"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1.8% - 2.5%</a:t>
            </a:r>
          </a:p>
        </p:txBody>
      </p:sp>
      <p:sp>
        <p:nvSpPr>
          <p:cNvPr id="62536"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2.6% - 3.0%</a:t>
            </a:r>
          </a:p>
        </p:txBody>
      </p:sp>
      <p:sp>
        <p:nvSpPr>
          <p:cNvPr id="62537"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3.1% - 5.4%</a:t>
            </a:r>
          </a:p>
        </p:txBody>
      </p:sp>
      <p:sp>
        <p:nvSpPr>
          <p:cNvPr id="62538"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Currently Smoked Cigarettes Daily*</a:t>
            </a:r>
          </a:p>
        </p:txBody>
      </p:sp>
      <p:sp>
        <p:nvSpPr>
          <p:cNvPr id="6253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*On </a:t>
            </a:r>
            <a:r>
              <a:rPr lang="en-US" altLang="en-US" sz="1100" b="0" dirty="0">
                <a:solidFill>
                  <a:srgbClr val="FFCC00"/>
                </a:solidFill>
              </a:rPr>
              <a:t>all 30 days during the 30 days before the survey</a:t>
            </a:r>
          </a:p>
        </p:txBody>
      </p:sp>
      <p:sp>
        <p:nvSpPr>
          <p:cNvPr id="6254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2136541516"/>
      </p:ext>
    </p:extLst>
  </p:cSld>
  <p:clrMapOvr>
    <a:masterClrMapping/>
  </p:clrMapOvr>
  <p:transition>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Usually Obtained Their Own Cigarettes by Buying Them in a Store or Gas Station,*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5829211"/>
            <a:ext cx="8229600" cy="600164"/>
          </a:xfrm>
          <a:prstGeom prst="rect">
            <a:avLst/>
          </a:prstGeom>
          <a:noFill/>
        </p:spPr>
        <p:txBody>
          <a:bodyPr wrap="square" rtlCol="0" anchor="b" anchorCtr="0">
            <a:spAutoFit/>
          </a:bodyPr>
          <a:lstStyle/>
          <a:p>
            <a:r>
              <a:rPr lang="en-US" sz="1100" dirty="0" smtClean="0">
                <a:solidFill>
                  <a:srgbClr val="FFCC00"/>
                </a:solidFill>
              </a:rPr>
              <a:t>All Hispanic students are included in the Hispanic category.  All other races are non-Hispanic.</a:t>
            </a:r>
          </a:p>
          <a:p>
            <a:endParaRPr lang="en-US" sz="1100" dirty="0" smtClean="0">
              <a:solidFill>
                <a:srgbClr val="FFCC00"/>
              </a:solidFill>
            </a:endParaRP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
        <p:nvSpPr>
          <p:cNvPr id="6" name="Footnote1"/>
          <p:cNvSpPr txBox="1"/>
          <p:nvPr/>
        </p:nvSpPr>
        <p:spPr>
          <a:xfrm>
            <a:off x="457200" y="5490656"/>
            <a:ext cx="8229600" cy="938719"/>
          </a:xfrm>
          <a:prstGeom prst="rect">
            <a:avLst/>
          </a:prstGeom>
          <a:noFill/>
        </p:spPr>
        <p:txBody>
          <a:bodyPr wrap="square" rtlCol="0" anchor="b" anchorCtr="0">
            <a:spAutoFit/>
          </a:bodyPr>
          <a:lstStyle/>
          <a:p>
            <a:r>
              <a:rPr lang="en-US" sz="1100" dirty="0">
                <a:solidFill>
                  <a:srgbClr val="FFCC00"/>
                </a:solidFill>
              </a:rPr>
              <a:t>*During the 30 days before the survey among students who currently smoked cigarettes and who were aged &lt;18 years </a:t>
            </a:r>
          </a:p>
          <a:p>
            <a:r>
              <a:rPr lang="en-US" sz="900" b="1" baseline="50000" dirty="0">
                <a:solidFill>
                  <a:srgbClr val="FFCC00"/>
                </a:solidFill>
              </a:rPr>
              <a:t>†</a:t>
            </a:r>
            <a:r>
              <a:rPr lang="en-US" sz="1100" dirty="0">
                <a:solidFill>
                  <a:srgbClr val="FFCC00"/>
                </a:solidFill>
              </a:rPr>
              <a:t>M &gt; F; 11th &gt; 9th, 11th &gt; 10th, 12th &gt; 9th, 12th &gt; 10th;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Missing bar indicates fewer than 100 students in this subgroup.</a:t>
            </a:r>
          </a:p>
          <a:p>
            <a:r>
              <a:rPr lang="en-US" sz="1100" dirty="0" smtClean="0">
                <a:solidFill>
                  <a:srgbClr val="FFCC00"/>
                </a:solidFill>
              </a:rPr>
              <a:t>Note: This graph contains weighted results.</a:t>
            </a: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Usually Obtained Their Own Cigarettes by Buying Them in a Store or Gas Station,* 2001-2015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*During the 30 days before the survey among students who currently smoked cigarettes and who were aged &lt;18 years </a:t>
            </a:r>
          </a:p>
          <a:p>
            <a:r>
              <a:rPr lang="en-US" sz="900" b="1" baseline="50000" dirty="0">
                <a:solidFill>
                  <a:srgbClr val="FFCC00"/>
                </a:solidFill>
              </a:rPr>
              <a:t>†</a:t>
            </a:r>
            <a:r>
              <a:rPr lang="en-US" sz="1100" dirty="0" smtClean="0">
                <a:solidFill>
                  <a:srgbClr val="FFCC00"/>
                </a:solidFill>
              </a:rPr>
              <a:t>Decreased 2001-2015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2001-2015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Usually Obtained Their Own Cigarettes by Buying Them in a Store or Gas Station,* Across 28 States and 5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*During the 30 days before the survey among students who currently smoked cigarettes and who were aged &lt;18 years </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6457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6457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6458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64582"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4.4% - 8.4%</a:t>
            </a:r>
          </a:p>
        </p:txBody>
      </p:sp>
      <p:sp>
        <p:nvSpPr>
          <p:cNvPr id="64583" name="Text Box 106"/>
          <p:cNvSpPr txBox="1">
            <a:spLocks noChangeArrowheads="1"/>
          </p:cNvSpPr>
          <p:nvPr/>
        </p:nvSpPr>
        <p:spPr bwMode="auto">
          <a:xfrm>
            <a:off x="7821613" y="35385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8.5% - 11.6%</a:t>
            </a:r>
          </a:p>
        </p:txBody>
      </p:sp>
      <p:sp>
        <p:nvSpPr>
          <p:cNvPr id="64584"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11.7% - 16.2%</a:t>
            </a:r>
          </a:p>
        </p:txBody>
      </p:sp>
      <p:sp>
        <p:nvSpPr>
          <p:cNvPr id="64585"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16.3% - 20.6%</a:t>
            </a:r>
          </a:p>
        </p:txBody>
      </p:sp>
      <p:sp>
        <p:nvSpPr>
          <p:cNvPr id="64586"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Usually Obtained Their Own Cigarettes by Buying Them in a Store or Gas Station*</a:t>
            </a:r>
          </a:p>
        </p:txBody>
      </p:sp>
      <p:sp>
        <p:nvSpPr>
          <p:cNvPr id="6458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*During </a:t>
            </a:r>
            <a:r>
              <a:rPr lang="en-US" altLang="en-US" sz="1100" b="0" dirty="0">
                <a:solidFill>
                  <a:srgbClr val="FFCC00"/>
                </a:solidFill>
              </a:rPr>
              <a:t>the 30 days before the survey among students who currently smoked cigarettes and who were aged &lt;18 years</a:t>
            </a:r>
          </a:p>
        </p:txBody>
      </p:sp>
      <p:sp>
        <p:nvSpPr>
          <p:cNvPr id="6458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777978375"/>
      </p:ext>
    </p:extLst>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Tried Cigarette Smoking,*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*Even one or two puffs</a:t>
            </a:r>
          </a:p>
          <a:p>
            <a:r>
              <a:rPr lang="en-US" sz="900" b="1" baseline="50000" dirty="0">
                <a:solidFill>
                  <a:srgbClr val="FFCC00"/>
                </a:solidFill>
              </a:rPr>
              <a:t>†</a:t>
            </a:r>
            <a:r>
              <a:rPr lang="en-US" sz="1100" dirty="0" smtClean="0">
                <a:solidFill>
                  <a:srgbClr val="FFCC00"/>
                </a:solidFill>
              </a:rPr>
              <a:t>Decreased 1991-2015, no change 1991-1999, decreased 1999-2015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Usually Obtained Their Own Cigarettes by Buying on the Internet,* by Sex,</a:t>
            </a:r>
            <a:r>
              <a:rPr lang="en-US" sz="1800" b="1" dirty="0" smtClean="0">
                <a:solidFill>
                  <a:srgbClr val="FFCC00"/>
                </a:solidFill>
              </a:rPr>
              <a:t> Grade, and Race/Ethnicity, 2015</a:t>
            </a:r>
            <a:endParaRPr lang="en-US" b="1" dirty="0">
              <a:solidFill>
                <a:srgbClr val="FFCC00"/>
              </a:solidFill>
            </a:endParaRPr>
          </a:p>
        </p:txBody>
      </p:sp>
      <p:sp>
        <p:nvSpPr>
          <p:cNvPr id="4" name="Footnote1"/>
          <p:cNvSpPr txBox="1"/>
          <p:nvPr/>
        </p:nvSpPr>
        <p:spPr>
          <a:xfrm>
            <a:off x="457200" y="5659934"/>
            <a:ext cx="8229600" cy="769441"/>
          </a:xfrm>
          <a:prstGeom prst="rect">
            <a:avLst/>
          </a:prstGeom>
          <a:noFill/>
        </p:spPr>
        <p:txBody>
          <a:bodyPr wrap="square" rtlCol="0" anchor="b" anchorCtr="0">
            <a:spAutoFit/>
          </a:bodyPr>
          <a:lstStyle/>
          <a:p>
            <a:r>
              <a:rPr lang="en-US" sz="1100" dirty="0">
                <a:solidFill>
                  <a:srgbClr val="FFCC00"/>
                </a:solidFill>
              </a:rPr>
              <a:t>*During the 30 days before the survey among students who currently smoked cigarettes and who were aged &lt;18 years </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Missing bar indicates fewer than 100 students in this subgroup.</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Usually Obtained Their Own Cigarettes by Buying on the Internet,* Across 28 States and 5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*During the 30 days before the survey among students who currently smoked cigarettes and who were aged &lt;18 years </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6662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6662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6662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66630"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0.0% - 0.5%</a:t>
            </a:r>
          </a:p>
        </p:txBody>
      </p:sp>
      <p:sp>
        <p:nvSpPr>
          <p:cNvPr id="66631"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0.6% - 1.0%</a:t>
            </a:r>
          </a:p>
        </p:txBody>
      </p:sp>
      <p:sp>
        <p:nvSpPr>
          <p:cNvPr id="66632"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1.1% - 2.2%</a:t>
            </a:r>
          </a:p>
        </p:txBody>
      </p:sp>
      <p:sp>
        <p:nvSpPr>
          <p:cNvPr id="66633"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2.3% - 6.0%</a:t>
            </a:r>
          </a:p>
        </p:txBody>
      </p:sp>
      <p:sp>
        <p:nvSpPr>
          <p:cNvPr id="66634"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Usually Obtained Their Own Cigarettes by Buying on the Internet*</a:t>
            </a:r>
          </a:p>
        </p:txBody>
      </p:sp>
      <p:sp>
        <p:nvSpPr>
          <p:cNvPr id="6663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*During </a:t>
            </a:r>
            <a:r>
              <a:rPr lang="en-US" altLang="en-US" sz="1100" b="0" dirty="0">
                <a:solidFill>
                  <a:srgbClr val="FFCC00"/>
                </a:solidFill>
              </a:rPr>
              <a:t>the 30 days before the survey among students who currently smoked cigarettes and who were aged &lt;18 years</a:t>
            </a:r>
          </a:p>
        </p:txBody>
      </p:sp>
      <p:sp>
        <p:nvSpPr>
          <p:cNvPr id="6663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1777391886"/>
      </p:ext>
    </p:extLst>
  </p:cSld>
  <p:clrMapOvr>
    <a:masterClrMapping/>
  </p:clrMapOvr>
  <p:transition>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Tried to Quit Smoking Cigarettes,*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 2015</a:t>
            </a:r>
            <a:endParaRPr lang="en-US" b="1" dirty="0">
              <a:solidFill>
                <a:srgbClr val="FFCC00"/>
              </a:solidFill>
            </a:endParaRPr>
          </a:p>
        </p:txBody>
      </p:sp>
      <p:sp>
        <p:nvSpPr>
          <p:cNvPr id="4" name="Footnote1"/>
          <p:cNvSpPr txBox="1"/>
          <p:nvPr/>
        </p:nvSpPr>
        <p:spPr>
          <a:xfrm>
            <a:off x="457200" y="5490656"/>
            <a:ext cx="8229600" cy="938719"/>
          </a:xfrm>
          <a:prstGeom prst="rect">
            <a:avLst/>
          </a:prstGeom>
          <a:noFill/>
        </p:spPr>
        <p:txBody>
          <a:bodyPr wrap="square" rtlCol="0" anchor="b" anchorCtr="0">
            <a:spAutoFit/>
          </a:bodyPr>
          <a:lstStyle/>
          <a:p>
            <a:r>
              <a:rPr lang="en-US" sz="1100" dirty="0" smtClean="0">
                <a:solidFill>
                  <a:srgbClr val="FFCC00"/>
                </a:solidFill>
              </a:rPr>
              <a:t>*During </a:t>
            </a:r>
            <a:r>
              <a:rPr lang="en-US" sz="1100" dirty="0">
                <a:solidFill>
                  <a:srgbClr val="FFCC00"/>
                </a:solidFill>
              </a:rPr>
              <a:t>the 12 months before the </a:t>
            </a:r>
            <a:r>
              <a:rPr lang="en-US" sz="1100" dirty="0" smtClean="0">
                <a:solidFill>
                  <a:srgbClr val="FFCC00"/>
                </a:solidFill>
              </a:rPr>
              <a:t>survey, among </a:t>
            </a:r>
            <a:r>
              <a:rPr lang="en-US" sz="1100" dirty="0">
                <a:solidFill>
                  <a:srgbClr val="FFCC00"/>
                </a:solidFill>
              </a:rPr>
              <a:t>students who currently smoked </a:t>
            </a:r>
            <a:r>
              <a:rPr lang="en-US" sz="1100" dirty="0" smtClean="0">
                <a:solidFill>
                  <a:srgbClr val="FFCC00"/>
                </a:solidFill>
              </a:rPr>
              <a:t>cigarettes</a:t>
            </a:r>
            <a:endParaRPr lang="en-US" sz="1100" dirty="0">
              <a:solidFill>
                <a:srgbClr val="FFCC00"/>
              </a:solidFill>
            </a:endParaRPr>
          </a:p>
          <a:p>
            <a:r>
              <a:rPr lang="en-US" sz="900" b="1" baseline="50000" dirty="0">
                <a:solidFill>
                  <a:srgbClr val="FFCC00"/>
                </a:solidFill>
              </a:rPr>
              <a:t>†</a:t>
            </a:r>
            <a:r>
              <a:rPr lang="en-US" sz="1100" dirty="0" smtClean="0">
                <a:solidFill>
                  <a:srgbClr val="FFCC00"/>
                </a:solidFill>
              </a:rPr>
              <a:t>F &gt; M; 9th &gt; 11th, 10th &gt; 11th, 12th &gt; 11th (Based on t-test analysis, p &lt; 0.05.)</a:t>
            </a:r>
          </a:p>
          <a:p>
            <a:r>
              <a:rPr lang="en-US" sz="1100" dirty="0" smtClean="0">
                <a:solidFill>
                  <a:srgbClr val="FFCC00"/>
                </a:solidFill>
              </a:rPr>
              <a:t>All Hispanic students are included in the Hispanic category.  All other races are non-Hispanic.</a:t>
            </a:r>
          </a:p>
          <a:p>
            <a:r>
              <a:rPr lang="en-US" sz="1100" dirty="0">
                <a:solidFill>
                  <a:srgbClr val="FFCC00"/>
                </a:solidFill>
              </a:rPr>
              <a:t>Missing bar indicates fewer than 100 students in this </a:t>
            </a:r>
            <a:r>
              <a:rPr lang="en-US" sz="1100" dirty="0" smtClean="0">
                <a:solidFill>
                  <a:srgbClr val="FFCC00"/>
                </a:solidFill>
              </a:rPr>
              <a:t>subgroup.</a:t>
            </a:r>
            <a:endParaRPr lang="en-US" sz="1100" dirty="0">
              <a:solidFill>
                <a:srgbClr val="FFCC00"/>
              </a:solidFill>
            </a:endParaRP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Tried to Quit Smoking Cigarettes,* 2001-2015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5498657"/>
            <a:ext cx="8229600" cy="938719"/>
          </a:xfrm>
          <a:prstGeom prst="rect">
            <a:avLst/>
          </a:prstGeom>
          <a:noFill/>
        </p:spPr>
        <p:txBody>
          <a:bodyPr wrap="square" rtlCol="0" anchor="b" anchorCtr="0">
            <a:spAutoFit/>
          </a:bodyPr>
          <a:lstStyle/>
          <a:p>
            <a:r>
              <a:rPr lang="en-US" sz="1100" dirty="0" smtClean="0">
                <a:solidFill>
                  <a:srgbClr val="FFCC00"/>
                </a:solidFill>
              </a:rPr>
              <a:t>*During </a:t>
            </a:r>
            <a:r>
              <a:rPr lang="en-US" sz="1100" dirty="0">
                <a:solidFill>
                  <a:srgbClr val="FFCC00"/>
                </a:solidFill>
              </a:rPr>
              <a:t>the 12 months before the </a:t>
            </a:r>
            <a:r>
              <a:rPr lang="en-US" sz="1100" dirty="0" smtClean="0">
                <a:solidFill>
                  <a:srgbClr val="FFCC00"/>
                </a:solidFill>
              </a:rPr>
              <a:t>survey, among </a:t>
            </a:r>
            <a:r>
              <a:rPr lang="en-US" sz="1100" dirty="0">
                <a:solidFill>
                  <a:srgbClr val="FFCC00"/>
                </a:solidFill>
              </a:rPr>
              <a:t>students who currently smoked </a:t>
            </a:r>
            <a:r>
              <a:rPr lang="en-US" sz="1100" dirty="0" smtClean="0">
                <a:solidFill>
                  <a:srgbClr val="FFCC00"/>
                </a:solidFill>
              </a:rPr>
              <a:t>cigarettes</a:t>
            </a:r>
            <a:endParaRPr lang="en-US" sz="1100" dirty="0">
              <a:solidFill>
                <a:srgbClr val="FFCC00"/>
              </a:solidFill>
            </a:endParaRPr>
          </a:p>
          <a:p>
            <a:r>
              <a:rPr lang="en-US" sz="900" b="1" baseline="50000" dirty="0">
                <a:solidFill>
                  <a:srgbClr val="FFCC00"/>
                </a:solidFill>
              </a:rPr>
              <a:t>†</a:t>
            </a:r>
            <a:r>
              <a:rPr lang="en-US" sz="1100" dirty="0" smtClean="0">
                <a:solidFill>
                  <a:srgbClr val="FFCC00"/>
                </a:solidFill>
              </a:rPr>
              <a:t>Decreased 2001-2015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2001-2015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Tried to Quit Smoking Cigarettes,* Across 29 States and 9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 During the 12 months before the survey, among students who currently smoked cigarettes </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6867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6867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6867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68678"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35.2% - 47.9%</a:t>
            </a:r>
          </a:p>
        </p:txBody>
      </p:sp>
      <p:sp>
        <p:nvSpPr>
          <p:cNvPr id="68679"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48.0% - 49.1%</a:t>
            </a:r>
          </a:p>
        </p:txBody>
      </p:sp>
      <p:sp>
        <p:nvSpPr>
          <p:cNvPr id="68680"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49.2% - 50.5%</a:t>
            </a:r>
          </a:p>
        </p:txBody>
      </p:sp>
      <p:sp>
        <p:nvSpPr>
          <p:cNvPr id="68681"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50.6% - 59.5%</a:t>
            </a:r>
          </a:p>
        </p:txBody>
      </p:sp>
      <p:sp>
        <p:nvSpPr>
          <p:cNvPr id="68682"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Tried to Quit Smoking Cigarettes*</a:t>
            </a:r>
          </a:p>
        </p:txBody>
      </p:sp>
      <p:sp>
        <p:nvSpPr>
          <p:cNvPr id="6868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*Among </a:t>
            </a:r>
            <a:r>
              <a:rPr lang="en-US" altLang="en-US" sz="1100" b="0" dirty="0">
                <a:solidFill>
                  <a:srgbClr val="FFCC00"/>
                </a:solidFill>
              </a:rPr>
              <a:t>students who currently smoked cigarettes during the 12 months before the survey</a:t>
            </a:r>
          </a:p>
        </p:txBody>
      </p:sp>
      <p:sp>
        <p:nvSpPr>
          <p:cNvPr id="6868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4103669875"/>
      </p:ext>
    </p:extLst>
  </p:cSld>
  <p:clrMapOvr>
    <a:masterClrMapping/>
  </p:clrMapOvr>
  <p:transition>
    <p:fade/>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Used Smokeless Tobacco,*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*Chewing tobacco, snuff, or dip on at least 1 day during the 30 days before the survey</a:t>
            </a:r>
          </a:p>
          <a:p>
            <a:r>
              <a:rPr lang="en-US" sz="900" b="1" baseline="50000" dirty="0">
                <a:solidFill>
                  <a:srgbClr val="FFCC00"/>
                </a:solidFill>
              </a:rPr>
              <a:t>†</a:t>
            </a:r>
            <a:r>
              <a:rPr lang="en-US" sz="1100" dirty="0" smtClean="0">
                <a:solidFill>
                  <a:srgbClr val="FFCC00"/>
                </a:solidFill>
              </a:rPr>
              <a:t>M &gt; F; 11th &gt; 9th, 11th &gt; 10th; W &gt; B, W &gt; 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Used Smokeless Tobacco,* 1995-2015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*Chewing tobacco, snuff, or dip on at least 1 day during the 30 days before the survey</a:t>
            </a:r>
          </a:p>
          <a:p>
            <a:r>
              <a:rPr lang="en-US" sz="900" b="1" baseline="50000" dirty="0">
                <a:solidFill>
                  <a:srgbClr val="FFCC00"/>
                </a:solidFill>
              </a:rPr>
              <a:t>†</a:t>
            </a:r>
            <a:r>
              <a:rPr lang="en-US" sz="1100" dirty="0" smtClean="0">
                <a:solidFill>
                  <a:srgbClr val="FFCC00"/>
                </a:solidFill>
              </a:rPr>
              <a:t>Decreased, 1995-1999, no change, 1999-2015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1995-2015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Currently Used Smokeless Tobacco,* Across 34 States and 15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*Chewing tobacco, snuff, or dip 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Tried Cigarette Smoking,* Across 31 States and 15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*Even one or two puffs</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7071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7071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7072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70726"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3.0% - 5.7%</a:t>
            </a:r>
          </a:p>
        </p:txBody>
      </p:sp>
      <p:sp>
        <p:nvSpPr>
          <p:cNvPr id="70727"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5.8% - 8.6%</a:t>
            </a:r>
          </a:p>
        </p:txBody>
      </p:sp>
      <p:sp>
        <p:nvSpPr>
          <p:cNvPr id="70728" name="Text Box 107"/>
          <p:cNvSpPr txBox="1">
            <a:spLocks noChangeArrowheads="1"/>
          </p:cNvSpPr>
          <p:nvPr/>
        </p:nvSpPr>
        <p:spPr bwMode="auto">
          <a:xfrm>
            <a:off x="7821613" y="38687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8.7% - 10.9%</a:t>
            </a:r>
          </a:p>
        </p:txBody>
      </p:sp>
      <p:sp>
        <p:nvSpPr>
          <p:cNvPr id="70729"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11.0% - 13.4%</a:t>
            </a:r>
          </a:p>
        </p:txBody>
      </p:sp>
      <p:sp>
        <p:nvSpPr>
          <p:cNvPr id="70730"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Currently Used Smokeless Tobacco*</a:t>
            </a:r>
          </a:p>
        </p:txBody>
      </p:sp>
      <p:sp>
        <p:nvSpPr>
          <p:cNvPr id="7073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*Chewing </a:t>
            </a:r>
            <a:r>
              <a:rPr lang="en-US" altLang="en-US" sz="1100" b="0" dirty="0">
                <a:solidFill>
                  <a:srgbClr val="FFCC00"/>
                </a:solidFill>
              </a:rPr>
              <a:t>tobacco, snuff, or dip on at least 1 day during the 30 days before the survey</a:t>
            </a:r>
          </a:p>
        </p:txBody>
      </p:sp>
      <p:sp>
        <p:nvSpPr>
          <p:cNvPr id="7073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365307970"/>
      </p:ext>
    </p:extLst>
  </p:cSld>
  <p:clrMapOvr>
    <a:masterClrMapping/>
  </p:clrMapOvr>
  <p:transition>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Smoked Cigars,*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*Cigars, cigarillos, or little cigars on at least 1 day during the 30 days before the survey</a:t>
            </a:r>
          </a:p>
          <a:p>
            <a:r>
              <a:rPr lang="en-US" sz="900" b="1" baseline="50000" dirty="0">
                <a:solidFill>
                  <a:srgbClr val="FFCC00"/>
                </a:solidFill>
              </a:rPr>
              <a:t>†</a:t>
            </a:r>
            <a:r>
              <a:rPr lang="en-US" sz="1100" dirty="0" smtClean="0">
                <a:solidFill>
                  <a:srgbClr val="FFCC00"/>
                </a:solidFill>
              </a:rPr>
              <a:t>M &gt; F; 10th &gt; 9th, 11th &gt; 9th, 12th &gt; 9th, 12th &gt; 10th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Smoked Cigars,* 1997-2015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*Cigars, cigarillos, or little cigars on at least 1 day during the 30 days before the survey</a:t>
            </a:r>
          </a:p>
          <a:p>
            <a:r>
              <a:rPr lang="en-US" sz="900" b="1" baseline="50000" dirty="0">
                <a:solidFill>
                  <a:srgbClr val="FFCC00"/>
                </a:solidFill>
              </a:rPr>
              <a:t>†</a:t>
            </a:r>
            <a:r>
              <a:rPr lang="en-US" sz="1100" dirty="0" smtClean="0">
                <a:solidFill>
                  <a:srgbClr val="FFCC00"/>
                </a:solidFill>
              </a:rPr>
              <a:t>Decreased 1997-2015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1997-2015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Currently Smoked Cigars,* Across 33 States and 16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*Cigars, cigarillos, or little cigars 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7276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7276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7277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72774"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6.8% - 9.1%</a:t>
            </a:r>
          </a:p>
        </p:txBody>
      </p:sp>
      <p:sp>
        <p:nvSpPr>
          <p:cNvPr id="72775" name="Text Box 106"/>
          <p:cNvSpPr txBox="1">
            <a:spLocks noChangeArrowheads="1"/>
          </p:cNvSpPr>
          <p:nvPr/>
        </p:nvSpPr>
        <p:spPr bwMode="auto">
          <a:xfrm>
            <a:off x="7821613" y="35385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9.2% - 10.3%</a:t>
            </a:r>
          </a:p>
        </p:txBody>
      </p:sp>
      <p:sp>
        <p:nvSpPr>
          <p:cNvPr id="72776"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10.4% - 12.0%</a:t>
            </a:r>
          </a:p>
        </p:txBody>
      </p:sp>
      <p:sp>
        <p:nvSpPr>
          <p:cNvPr id="72777"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12.1% - 16.5%</a:t>
            </a:r>
          </a:p>
        </p:txBody>
      </p:sp>
      <p:sp>
        <p:nvSpPr>
          <p:cNvPr id="72778"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Currently Smoked Cigars*</a:t>
            </a:r>
          </a:p>
        </p:txBody>
      </p:sp>
      <p:sp>
        <p:nvSpPr>
          <p:cNvPr id="7277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*Cigars</a:t>
            </a:r>
            <a:r>
              <a:rPr lang="en-US" altLang="en-US" sz="1100" b="0" dirty="0">
                <a:solidFill>
                  <a:srgbClr val="FFCC00"/>
                </a:solidFill>
              </a:rPr>
              <a:t>, cigarillos, or little cigars on at least 1 day during the 30 days before the survey</a:t>
            </a:r>
          </a:p>
        </p:txBody>
      </p:sp>
      <p:sp>
        <p:nvSpPr>
          <p:cNvPr id="7278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2306606302"/>
      </p:ext>
    </p:extLst>
  </p:cSld>
  <p:clrMapOvr>
    <a:masterClrMapping/>
  </p:clrMapOvr>
  <p:transition>
    <p:fade/>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Electronic Vapor Products,* by Sex,</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*E-cigarettes, e-cigars, e-pipes, vape pipes, vaping pens, e-hookahs, and hookah pens such as blu, NJOY, or Starbuzz</a:t>
            </a:r>
          </a:p>
          <a:p>
            <a:r>
              <a:rPr lang="en-US" sz="900" b="1" baseline="50000" dirty="0">
                <a:solidFill>
                  <a:srgbClr val="FFCC00"/>
                </a:solidFill>
              </a:rPr>
              <a:t>†</a:t>
            </a:r>
            <a:r>
              <a:rPr lang="en-US" sz="1100" dirty="0" smtClean="0">
                <a:solidFill>
                  <a:srgbClr val="FFCC00"/>
                </a:solidFill>
              </a:rPr>
              <a:t>10th &gt; 9th, 11th &gt; 9th, 11th &gt; 10th, 12th &gt; 9th, 12th &gt; 10th; H &gt; B,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Used Electronic Vapor Products,* Across 31 States and 16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*E-cigarettes, e-cigars, e-pipes, vape pipes, vaping pens, e-hookahs, and hookah pens such as blu, NJOY, or Starbuzz</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7481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7481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7482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74822"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30.4% - 40.5%</a:t>
            </a:r>
          </a:p>
        </p:txBody>
      </p:sp>
      <p:sp>
        <p:nvSpPr>
          <p:cNvPr id="74823"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40.6% - 42.8%</a:t>
            </a:r>
          </a:p>
        </p:txBody>
      </p:sp>
      <p:sp>
        <p:nvSpPr>
          <p:cNvPr id="74824"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42.9% - 46.9%</a:t>
            </a:r>
          </a:p>
        </p:txBody>
      </p:sp>
      <p:sp>
        <p:nvSpPr>
          <p:cNvPr id="74825"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47.0% - 54.4%</a:t>
            </a:r>
          </a:p>
        </p:txBody>
      </p:sp>
      <p:sp>
        <p:nvSpPr>
          <p:cNvPr id="74826"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Used Electronic Vapor Products*</a:t>
            </a:r>
          </a:p>
        </p:txBody>
      </p:sp>
      <p:sp>
        <p:nvSpPr>
          <p:cNvPr id="7482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*E-cigarettes</a:t>
            </a:r>
            <a:r>
              <a:rPr lang="en-US" altLang="en-US" sz="1100" b="0" dirty="0">
                <a:solidFill>
                  <a:srgbClr val="FFCC00"/>
                </a:solidFill>
              </a:rPr>
              <a:t>, e-cigars, e-pipes, vape pipes, vaping pens, e-hookahs, and hookah pens such as </a:t>
            </a:r>
            <a:r>
              <a:rPr lang="en-US" altLang="en-US" sz="1100" b="0" dirty="0" err="1">
                <a:solidFill>
                  <a:srgbClr val="FFCC00"/>
                </a:solidFill>
              </a:rPr>
              <a:t>blu</a:t>
            </a:r>
            <a:r>
              <a:rPr lang="en-US" altLang="en-US" sz="1100" b="0" dirty="0">
                <a:solidFill>
                  <a:srgbClr val="FFCC00"/>
                </a:solidFill>
              </a:rPr>
              <a:t>, </a:t>
            </a:r>
            <a:r>
              <a:rPr lang="en-US" altLang="en-US" sz="1100" b="0" dirty="0" err="1">
                <a:solidFill>
                  <a:srgbClr val="FFCC00"/>
                </a:solidFill>
              </a:rPr>
              <a:t>njoy</a:t>
            </a:r>
            <a:r>
              <a:rPr lang="en-US" altLang="en-US" sz="1100" b="0" dirty="0">
                <a:solidFill>
                  <a:srgbClr val="FFCC00"/>
                </a:solidFill>
              </a:rPr>
              <a:t>, or </a:t>
            </a:r>
            <a:r>
              <a:rPr lang="en-US" altLang="en-US" sz="1100" b="0" dirty="0" err="1">
                <a:solidFill>
                  <a:srgbClr val="FFCC00"/>
                </a:solidFill>
              </a:rPr>
              <a:t>starbuzz</a:t>
            </a:r>
            <a:endParaRPr lang="en-US" altLang="en-US" sz="1100" b="0" dirty="0">
              <a:solidFill>
                <a:srgbClr val="FFCC00"/>
              </a:solidFill>
            </a:endParaRPr>
          </a:p>
        </p:txBody>
      </p:sp>
      <p:sp>
        <p:nvSpPr>
          <p:cNvPr id="7482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3948864989"/>
      </p:ext>
    </p:extLst>
  </p:cSld>
  <p:clrMapOvr>
    <a:masterClrMapping/>
  </p:clrMapOvr>
  <p:transition>
    <p:fad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Used Electronic Vapor Products,*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*E-cigarettes, e-cigars, e-pipes, vape pipes, vaping pens, e-hookahs, and hookah pens such as blu, NJOY, or Starbuzz on at least 1 day during the 30 days before the survey</a:t>
            </a:r>
          </a:p>
          <a:p>
            <a:r>
              <a:rPr lang="en-US" sz="900" b="1" baseline="50000" dirty="0">
                <a:solidFill>
                  <a:srgbClr val="FFCC00"/>
                </a:solidFill>
              </a:rPr>
              <a:t>†</a:t>
            </a:r>
            <a:r>
              <a:rPr lang="en-US" sz="1100" dirty="0" smtClean="0">
                <a:solidFill>
                  <a:srgbClr val="FFCC00"/>
                </a:solidFill>
              </a:rPr>
              <a:t>M &gt; F; 11th &gt; 9th, 12th &gt; 9th, 12th &gt; 10th, 12th &gt; 11th; H &gt; B, W &gt; B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Currently Used Electronic Vapor Products,* Across 35 States and 19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*E-cigarettes, e-cigars, e-pipes, vape pipes, vaping pens, e-hookahs, and hookah pens such as blu, NJOY, or Starbuzz 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5228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5228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5229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52294"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22.4% - 30.1%</a:t>
            </a:r>
          </a:p>
        </p:txBody>
      </p:sp>
      <p:sp>
        <p:nvSpPr>
          <p:cNvPr id="52295"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30.2% - 34.4%</a:t>
            </a:r>
          </a:p>
        </p:txBody>
      </p:sp>
      <p:sp>
        <p:nvSpPr>
          <p:cNvPr id="52296"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34.5% - 39.0%</a:t>
            </a:r>
          </a:p>
        </p:txBody>
      </p:sp>
      <p:sp>
        <p:nvSpPr>
          <p:cNvPr id="52297"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39.1% - 47.3%</a:t>
            </a:r>
          </a:p>
        </p:txBody>
      </p:sp>
      <p:sp>
        <p:nvSpPr>
          <p:cNvPr id="52298"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Tried Cigarette Smoking*</a:t>
            </a:r>
          </a:p>
        </p:txBody>
      </p:sp>
      <p:sp>
        <p:nvSpPr>
          <p:cNvPr id="5229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*Even </a:t>
            </a:r>
            <a:r>
              <a:rPr lang="en-US" altLang="en-US" sz="1100" b="0" dirty="0">
                <a:solidFill>
                  <a:srgbClr val="FFCC00"/>
                </a:solidFill>
              </a:rPr>
              <a:t>one or two puffs</a:t>
            </a:r>
          </a:p>
        </p:txBody>
      </p:sp>
      <p:sp>
        <p:nvSpPr>
          <p:cNvPr id="5230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76228153"/>
      </p:ext>
    </p:extLst>
  </p:cSld>
  <p:clrMapOvr>
    <a:masterClrMapping/>
  </p:clrMapOvr>
  <p:transition>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7686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7686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7686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76870"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15.3% - 21.3%</a:t>
            </a:r>
          </a:p>
        </p:txBody>
      </p:sp>
      <p:sp>
        <p:nvSpPr>
          <p:cNvPr id="76871"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21.4% - 23.4%</a:t>
            </a:r>
          </a:p>
        </p:txBody>
      </p:sp>
      <p:sp>
        <p:nvSpPr>
          <p:cNvPr id="76872"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23.5% - 25.0%</a:t>
            </a:r>
          </a:p>
        </p:txBody>
      </p:sp>
      <p:sp>
        <p:nvSpPr>
          <p:cNvPr id="76873"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25.1% - 31.2%</a:t>
            </a:r>
          </a:p>
        </p:txBody>
      </p:sp>
      <p:sp>
        <p:nvSpPr>
          <p:cNvPr id="76874"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Currently Used Electronic Vapor Products*</a:t>
            </a:r>
          </a:p>
        </p:txBody>
      </p:sp>
      <p:sp>
        <p:nvSpPr>
          <p:cNvPr id="76875" name="Text Box 101"/>
          <p:cNvSpPr txBox="1">
            <a:spLocks noChangeArrowheads="1"/>
          </p:cNvSpPr>
          <p:nvPr/>
        </p:nvSpPr>
        <p:spPr bwMode="auto">
          <a:xfrm>
            <a:off x="360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*E-cigarettes</a:t>
            </a:r>
            <a:r>
              <a:rPr lang="en-US" altLang="en-US" sz="1100" b="0" dirty="0">
                <a:solidFill>
                  <a:srgbClr val="FFCC00"/>
                </a:solidFill>
              </a:rPr>
              <a:t>, e-cigars, e-pipes, vape pipes, vaping pens, e-hookahs, and hookah pens such as </a:t>
            </a:r>
            <a:r>
              <a:rPr lang="en-US" altLang="en-US" sz="1100" b="0" dirty="0" err="1">
                <a:solidFill>
                  <a:srgbClr val="FFCC00"/>
                </a:solidFill>
              </a:rPr>
              <a:t>blu</a:t>
            </a:r>
            <a:r>
              <a:rPr lang="en-US" altLang="en-US" sz="1100" b="0" dirty="0">
                <a:solidFill>
                  <a:srgbClr val="FFCC00"/>
                </a:solidFill>
              </a:rPr>
              <a:t>, </a:t>
            </a:r>
            <a:r>
              <a:rPr lang="en-US" altLang="en-US" sz="1100" b="0" dirty="0" err="1">
                <a:solidFill>
                  <a:srgbClr val="FFCC00"/>
                </a:solidFill>
              </a:rPr>
              <a:t>njoy</a:t>
            </a:r>
            <a:r>
              <a:rPr lang="en-US" altLang="en-US" sz="1100" b="0" dirty="0">
                <a:solidFill>
                  <a:srgbClr val="FFCC00"/>
                </a:solidFill>
              </a:rPr>
              <a:t>, or </a:t>
            </a:r>
            <a:r>
              <a:rPr lang="en-US" altLang="en-US" sz="1100" b="0" dirty="0" err="1">
                <a:solidFill>
                  <a:srgbClr val="FFCC00"/>
                </a:solidFill>
              </a:rPr>
              <a:t>starbuzz</a:t>
            </a:r>
            <a:r>
              <a:rPr lang="en-US" altLang="en-US" sz="1100" b="0" dirty="0">
                <a:solidFill>
                  <a:srgbClr val="FFCC00"/>
                </a:solidFill>
              </a:rPr>
              <a:t> on at least 1 day during the 30 days before the survey</a:t>
            </a:r>
          </a:p>
        </p:txBody>
      </p:sp>
      <p:sp>
        <p:nvSpPr>
          <p:cNvPr id="7687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3288413848"/>
      </p:ext>
    </p:extLst>
  </p:cSld>
  <p:clrMapOvr>
    <a:masterClrMapping/>
  </p:clrMapOvr>
  <p:transition>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Smoked Cigarettes or Cigars,*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*On at least 1 day during the 30 days before the survey</a:t>
            </a:r>
          </a:p>
          <a:p>
            <a:r>
              <a:rPr lang="en-US" sz="900" b="1" baseline="50000" dirty="0">
                <a:solidFill>
                  <a:srgbClr val="FFCC00"/>
                </a:solidFill>
              </a:rPr>
              <a:t>†</a:t>
            </a:r>
            <a:r>
              <a:rPr lang="en-US" sz="1100" dirty="0" smtClean="0">
                <a:solidFill>
                  <a:srgbClr val="FFCC00"/>
                </a:solidFill>
              </a:rPr>
              <a:t>M &gt; F; 11th &gt; 9th, 11th &gt; 10th, 12th &gt; 9th, 12th &gt; 10th; W &gt; B, W &gt; 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Smoked Cigarettes or Cigars,* 1997-2015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 at least 1 day during the 30 days before the survey</a:t>
            </a:r>
          </a:p>
          <a:p>
            <a:r>
              <a:rPr lang="en-US" sz="900" b="1" baseline="50000" dirty="0">
                <a:solidFill>
                  <a:srgbClr val="FFCC00"/>
                </a:solidFill>
              </a:rPr>
              <a:t>†</a:t>
            </a:r>
            <a:r>
              <a:rPr lang="en-US" sz="1100" dirty="0" smtClean="0">
                <a:solidFill>
                  <a:srgbClr val="FFCC00"/>
                </a:solidFill>
              </a:rPr>
              <a:t>Decreased 1997-2015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1997-2015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Currently Smoked Cigarettes or Cigars,* Across 33 States and 15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7891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7891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7891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78918"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10.7% - 14.9%</a:t>
            </a:r>
          </a:p>
        </p:txBody>
      </p:sp>
      <p:sp>
        <p:nvSpPr>
          <p:cNvPr id="78919"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15.0% - 15.6%</a:t>
            </a:r>
          </a:p>
        </p:txBody>
      </p:sp>
      <p:sp>
        <p:nvSpPr>
          <p:cNvPr id="78920"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15.7% - 17.5%</a:t>
            </a:r>
          </a:p>
        </p:txBody>
      </p:sp>
      <p:sp>
        <p:nvSpPr>
          <p:cNvPr id="78921"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17.6% - 24.8%</a:t>
            </a:r>
          </a:p>
        </p:txBody>
      </p:sp>
      <p:sp>
        <p:nvSpPr>
          <p:cNvPr id="78922"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Currently Smoked Cigarettes or Cigars*</a:t>
            </a:r>
          </a:p>
        </p:txBody>
      </p:sp>
      <p:sp>
        <p:nvSpPr>
          <p:cNvPr id="7892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*On </a:t>
            </a:r>
            <a:r>
              <a:rPr lang="en-US" altLang="en-US" sz="1100" b="0" dirty="0">
                <a:solidFill>
                  <a:srgbClr val="FFCC00"/>
                </a:solidFill>
              </a:rPr>
              <a:t>at least 1 day during the 30 days before the survey</a:t>
            </a:r>
          </a:p>
        </p:txBody>
      </p:sp>
      <p:sp>
        <p:nvSpPr>
          <p:cNvPr id="7892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821618594"/>
      </p:ext>
    </p:extLst>
  </p:cSld>
  <p:clrMapOvr>
    <a:masterClrMapping/>
  </p:clrMapOvr>
  <p:transition>
    <p:fade/>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Used Cigarettes, Cigars, or Smokeless Tobacco,*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*On at least 1 day during the 30 days before the survey</a:t>
            </a:r>
          </a:p>
          <a:p>
            <a:r>
              <a:rPr lang="en-US" sz="900" b="1" baseline="50000" dirty="0">
                <a:solidFill>
                  <a:srgbClr val="FFCC00"/>
                </a:solidFill>
              </a:rPr>
              <a:t>†</a:t>
            </a:r>
            <a:r>
              <a:rPr lang="en-US" sz="1100" dirty="0" smtClean="0">
                <a:solidFill>
                  <a:srgbClr val="FFCC00"/>
                </a:solidFill>
              </a:rPr>
              <a:t>M &gt; F; 11th &gt; 9th, 11th &gt; 10th, 12th &gt; 9th, 12th &gt; 10th; W &gt; B, W &gt; 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Used Cigarettes, Cigars, or Smokeless Tobacco,* 1997-2015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 at least 1 day during the 30 days before the survey</a:t>
            </a:r>
          </a:p>
          <a:p>
            <a:r>
              <a:rPr lang="en-US" sz="900" b="1" baseline="50000" dirty="0">
                <a:solidFill>
                  <a:srgbClr val="FFCC00"/>
                </a:solidFill>
              </a:rPr>
              <a:t>†</a:t>
            </a:r>
            <a:r>
              <a:rPr lang="en-US" sz="1100" dirty="0" smtClean="0">
                <a:solidFill>
                  <a:srgbClr val="FFCC00"/>
                </a:solidFill>
              </a:rPr>
              <a:t>Decreased 1997-2015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1997-2015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Currently Used Cigarettes, Cigars, or Smokeless Tobacco,* Across 33 States and 15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8095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8095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8096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80966"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11.9% - 16.7%</a:t>
            </a:r>
          </a:p>
        </p:txBody>
      </p:sp>
      <p:sp>
        <p:nvSpPr>
          <p:cNvPr id="80967"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16.8% - 19.6%</a:t>
            </a:r>
          </a:p>
        </p:txBody>
      </p:sp>
      <p:sp>
        <p:nvSpPr>
          <p:cNvPr id="80968"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19.7% - 22.0%</a:t>
            </a:r>
          </a:p>
        </p:txBody>
      </p:sp>
      <p:sp>
        <p:nvSpPr>
          <p:cNvPr id="80969"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22.1% - 29.2%</a:t>
            </a:r>
          </a:p>
        </p:txBody>
      </p:sp>
      <p:sp>
        <p:nvSpPr>
          <p:cNvPr id="80970"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Currently Used Cigarettes, Cigars, or Smokeless Tobacco*</a:t>
            </a:r>
          </a:p>
        </p:txBody>
      </p:sp>
      <p:sp>
        <p:nvSpPr>
          <p:cNvPr id="8097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*On </a:t>
            </a:r>
            <a:r>
              <a:rPr lang="en-US" altLang="en-US" sz="1100" b="0" dirty="0">
                <a:solidFill>
                  <a:srgbClr val="FFCC00"/>
                </a:solidFill>
              </a:rPr>
              <a:t>at least 1 day during the 30 days before the survey</a:t>
            </a:r>
          </a:p>
        </p:txBody>
      </p:sp>
      <p:sp>
        <p:nvSpPr>
          <p:cNvPr id="8097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2995171272"/>
      </p:ext>
    </p:extLst>
  </p:cSld>
  <p:clrMapOvr>
    <a:masterClrMapping/>
  </p:clrMapOvr>
  <p:transition>
    <p:fade/>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Used Tobacco,*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*Current cigarette, smokeless tobacco, cigar, or electronic vapor product use on at least 1 day during the 30 days before the survey </a:t>
            </a:r>
          </a:p>
          <a:p>
            <a:r>
              <a:rPr lang="en-US" sz="900" b="1" baseline="50000" dirty="0">
                <a:solidFill>
                  <a:srgbClr val="FFCC00"/>
                </a:solidFill>
              </a:rPr>
              <a:t>†</a:t>
            </a:r>
            <a:r>
              <a:rPr lang="en-US" sz="1100" dirty="0" smtClean="0">
                <a:solidFill>
                  <a:srgbClr val="FFCC00"/>
                </a:solidFill>
              </a:rPr>
              <a:t>M &gt; F; 11th &gt; 9th, 11th &gt; 10th, 12th &gt; 9th, 12th &gt; 10th; H &gt; B, W &gt; B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Smoked a Whole Cigarette Before Age 13 Years,*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*For the first time</a:t>
            </a:r>
          </a:p>
          <a:p>
            <a:r>
              <a:rPr lang="en-US" sz="900" b="1" baseline="50000" dirty="0">
                <a:solidFill>
                  <a:srgbClr val="FFCC00"/>
                </a:solidFill>
              </a:rPr>
              <a:t>†</a:t>
            </a:r>
            <a:r>
              <a:rPr lang="en-US" sz="1100" dirty="0" smtClean="0">
                <a:solidFill>
                  <a:srgbClr val="FFCC00"/>
                </a:solidFill>
              </a:rPr>
              <a:t>M &gt; F; 10th &gt; 11th, 10th &gt; 12th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Currently Used Tobacco,* Across 33 States and 15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*Current cigarette, smokeless tobacco, cigar, or electronic vapor product use on at least 1 day during the 30 days before the survey </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8300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8300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8301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83014"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22.7% - 29.0%</a:t>
            </a:r>
          </a:p>
        </p:txBody>
      </p:sp>
      <p:sp>
        <p:nvSpPr>
          <p:cNvPr id="83015"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29.1% - 30.8%</a:t>
            </a:r>
          </a:p>
        </p:txBody>
      </p:sp>
      <p:sp>
        <p:nvSpPr>
          <p:cNvPr id="83016"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30.9% - 32.7%</a:t>
            </a:r>
          </a:p>
        </p:txBody>
      </p:sp>
      <p:sp>
        <p:nvSpPr>
          <p:cNvPr id="83017"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32.8% - 40.8%</a:t>
            </a:r>
          </a:p>
        </p:txBody>
      </p:sp>
      <p:sp>
        <p:nvSpPr>
          <p:cNvPr id="83018"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Currently Used Tobacco*</a:t>
            </a:r>
          </a:p>
        </p:txBody>
      </p:sp>
      <p:sp>
        <p:nvSpPr>
          <p:cNvPr id="8301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*Current </a:t>
            </a:r>
            <a:r>
              <a:rPr lang="en-US" altLang="en-US" sz="1100" b="0" dirty="0">
                <a:solidFill>
                  <a:srgbClr val="FFCC00"/>
                </a:solidFill>
              </a:rPr>
              <a:t>cigarette, smokeless tobacco, cigar, or electronic vapor product use on at least 1 day during the 30 days before the survey</a:t>
            </a:r>
          </a:p>
        </p:txBody>
      </p:sp>
      <p:sp>
        <p:nvSpPr>
          <p:cNvPr id="8302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2714947887"/>
      </p:ext>
    </p:extLst>
  </p:cSld>
  <p:clrMapOvr>
    <a:masterClrMapping/>
  </p:clrMapOvr>
  <p:transition>
    <p:fade/>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 y="1600200"/>
            <a:ext cx="7315200" cy="1981200"/>
          </a:xfrm>
        </p:spPr>
        <p:txBody>
          <a:bodyPr/>
          <a:lstStyle/>
          <a:p>
            <a:r>
              <a:rPr lang="en-US" sz="4000" dirty="0" smtClean="0"/>
              <a:t>Alcohol and Other Drug Use</a:t>
            </a:r>
            <a:endParaRPr lang="en-US" sz="4000" dirty="0"/>
          </a:p>
        </p:txBody>
      </p:sp>
    </p:spTree>
    <p:extLst>
      <p:ext uri="{BB962C8B-B14F-4D97-AF65-F5344CB8AC3E}">
        <p14:creationId xmlns:p14="http://schemas.microsoft.com/office/powerpoint/2010/main" val="248206944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Drank Alcohol,*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*At least one drink of alcohol on at least 1 day during their life</a:t>
            </a:r>
          </a:p>
          <a:p>
            <a:r>
              <a:rPr lang="en-US" sz="900" b="1" baseline="50000" dirty="0">
                <a:solidFill>
                  <a:srgbClr val="FFCC00"/>
                </a:solidFill>
              </a:rPr>
              <a:t>†</a:t>
            </a:r>
            <a:r>
              <a:rPr lang="en-US" sz="1100" dirty="0" smtClean="0">
                <a:solidFill>
                  <a:srgbClr val="FFCC00"/>
                </a:solidFill>
              </a:rPr>
              <a:t>F &gt; M; 10th &gt; 9th, 11th &gt; 9th, 11th &gt; 10th, 12th &gt; 9th, 12th &gt; 10th; H &gt; B, W &gt; B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Drank Alcohol,*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*At least one drink of alcohol on at least 1 day during their life</a:t>
            </a:r>
          </a:p>
          <a:p>
            <a:r>
              <a:rPr lang="en-US" sz="900" b="1" baseline="50000" dirty="0">
                <a:solidFill>
                  <a:srgbClr val="FFCC00"/>
                </a:solidFill>
              </a:rPr>
              <a:t>†</a:t>
            </a:r>
            <a:r>
              <a:rPr lang="en-US" sz="1100" dirty="0" smtClean="0">
                <a:solidFill>
                  <a:srgbClr val="FFCC00"/>
                </a:solidFill>
              </a:rPr>
              <a:t>Decreased 1991-2015, decreased 1991-2007, decreased 2007-2015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Drank Alcohol,* Across 26 States and 17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*At least one drink of alcohol on at least 1 day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8505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8505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8506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85062"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50.7% - 55.7%</a:t>
            </a:r>
          </a:p>
        </p:txBody>
      </p:sp>
      <p:sp>
        <p:nvSpPr>
          <p:cNvPr id="85063"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55.8% - 59.8%</a:t>
            </a:r>
          </a:p>
        </p:txBody>
      </p:sp>
      <p:sp>
        <p:nvSpPr>
          <p:cNvPr id="85064"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59.9% - 61.2%</a:t>
            </a:r>
          </a:p>
        </p:txBody>
      </p:sp>
      <p:sp>
        <p:nvSpPr>
          <p:cNvPr id="85065"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61.3% - 69.9%</a:t>
            </a:r>
          </a:p>
        </p:txBody>
      </p:sp>
      <p:sp>
        <p:nvSpPr>
          <p:cNvPr id="85066"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Drank Alcohol*</a:t>
            </a:r>
          </a:p>
        </p:txBody>
      </p:sp>
      <p:sp>
        <p:nvSpPr>
          <p:cNvPr id="8506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*At </a:t>
            </a:r>
            <a:r>
              <a:rPr lang="en-US" altLang="en-US" sz="1100" b="0" dirty="0">
                <a:solidFill>
                  <a:srgbClr val="FFCC00"/>
                </a:solidFill>
              </a:rPr>
              <a:t>least one drink of alcohol on at least 1 day during their life</a:t>
            </a:r>
          </a:p>
        </p:txBody>
      </p:sp>
      <p:sp>
        <p:nvSpPr>
          <p:cNvPr id="8506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1481804194"/>
      </p:ext>
    </p:extLst>
  </p:cSld>
  <p:clrMapOvr>
    <a:masterClrMapping/>
  </p:clrMapOvr>
  <p:transition>
    <p:fade/>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Drank Alcohol Before Age 13 Years,*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*For the first time other than a few sips</a:t>
            </a:r>
          </a:p>
          <a:p>
            <a:r>
              <a:rPr lang="en-US" sz="900" b="1" baseline="50000" dirty="0">
                <a:solidFill>
                  <a:srgbClr val="FFCC00"/>
                </a:solidFill>
              </a:rPr>
              <a:t>†</a:t>
            </a:r>
            <a:r>
              <a:rPr lang="en-US" sz="1100" dirty="0" smtClean="0">
                <a:solidFill>
                  <a:srgbClr val="FFCC00"/>
                </a:solidFill>
              </a:rPr>
              <a:t>M &gt; F; 9th &gt; 11th, 9th &gt; 12th, 10th &gt; 11th, 10th &gt; 12th; B &gt; W, H &gt; B,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Drank Alcohol Before Age 13 Years,*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*For the first time other than a few sips</a:t>
            </a:r>
          </a:p>
          <a:p>
            <a:r>
              <a:rPr lang="en-US" sz="900" b="1" baseline="50000" dirty="0">
                <a:solidFill>
                  <a:srgbClr val="FFCC00"/>
                </a:solidFill>
              </a:rPr>
              <a:t>†</a:t>
            </a:r>
            <a:r>
              <a:rPr lang="en-US" sz="1100" dirty="0" smtClean="0">
                <a:solidFill>
                  <a:srgbClr val="FFCC00"/>
                </a:solidFill>
              </a:rPr>
              <a:t>Decreased 1991-2015, no change 1991-1999, decreased 1999-2015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Drank Alcohol Before Age 13 Years,* Across 36 States and 19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*For the first time other than a few sips</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Smoked a Whole Cigarette Before Age 13 Years,*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*For the first time</a:t>
            </a:r>
          </a:p>
          <a:p>
            <a:r>
              <a:rPr lang="en-US" sz="900" b="1" baseline="50000" dirty="0">
                <a:solidFill>
                  <a:srgbClr val="FFCC00"/>
                </a:solidFill>
              </a:rPr>
              <a:t>†</a:t>
            </a:r>
            <a:r>
              <a:rPr lang="en-US" sz="1100" dirty="0" smtClean="0">
                <a:solidFill>
                  <a:srgbClr val="FFCC00"/>
                </a:solidFill>
              </a:rPr>
              <a:t>Decreased 1991-2015, no change 1991-1999, decreased 1999-2015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8710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8710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8710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87110"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10.6% - 13.8%</a:t>
            </a:r>
          </a:p>
        </p:txBody>
      </p:sp>
      <p:sp>
        <p:nvSpPr>
          <p:cNvPr id="87111"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13.9% - 15.6%</a:t>
            </a:r>
          </a:p>
        </p:txBody>
      </p:sp>
      <p:sp>
        <p:nvSpPr>
          <p:cNvPr id="87112"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15.7% - 17.5%</a:t>
            </a:r>
          </a:p>
        </p:txBody>
      </p:sp>
      <p:sp>
        <p:nvSpPr>
          <p:cNvPr id="87113"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17.6% - 24.5%</a:t>
            </a:r>
          </a:p>
        </p:txBody>
      </p:sp>
      <p:sp>
        <p:nvSpPr>
          <p:cNvPr id="87114"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Drank Alcohol Before Age 13 Years*</a:t>
            </a:r>
          </a:p>
        </p:txBody>
      </p:sp>
      <p:sp>
        <p:nvSpPr>
          <p:cNvPr id="8711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*For </a:t>
            </a:r>
            <a:r>
              <a:rPr lang="en-US" altLang="en-US" sz="1100" b="0" dirty="0">
                <a:solidFill>
                  <a:srgbClr val="FFCC00"/>
                </a:solidFill>
              </a:rPr>
              <a:t>the first time other than a few sips</a:t>
            </a:r>
          </a:p>
        </p:txBody>
      </p:sp>
      <p:sp>
        <p:nvSpPr>
          <p:cNvPr id="8711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2432727288"/>
      </p:ext>
    </p:extLst>
  </p:cSld>
  <p:clrMapOvr>
    <a:masterClrMapping/>
  </p:clrMapOvr>
  <p:transition>
    <p:fade/>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Drank Alcohol,* by Sex,</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*At least one drink of alcohol on at least 1 day during the 30 days before the survey</a:t>
            </a:r>
          </a:p>
          <a:p>
            <a:r>
              <a:rPr lang="en-US" sz="900" b="1" baseline="50000" dirty="0">
                <a:solidFill>
                  <a:srgbClr val="FFCC00"/>
                </a:solidFill>
              </a:rPr>
              <a:t>†</a:t>
            </a:r>
            <a:r>
              <a:rPr lang="en-US" sz="1100" dirty="0" smtClean="0">
                <a:solidFill>
                  <a:srgbClr val="FFCC00"/>
                </a:solidFill>
              </a:rPr>
              <a:t>11th &gt; 9th, 11th &gt; 10th, 12th &gt; 9th, 12th &gt; 10th, 12th &gt; 11th; H &gt; B, W &gt; B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Drank Alcohol,*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*At least one drink of alcohol on at least 1 day during the 30 days before the survey</a:t>
            </a:r>
          </a:p>
          <a:p>
            <a:r>
              <a:rPr lang="en-US" sz="900" b="1" baseline="50000" dirty="0">
                <a:solidFill>
                  <a:srgbClr val="FFCC00"/>
                </a:solidFill>
              </a:rPr>
              <a:t>†</a:t>
            </a:r>
            <a:r>
              <a:rPr lang="en-US" sz="1100" dirty="0" smtClean="0">
                <a:solidFill>
                  <a:srgbClr val="FFCC00"/>
                </a:solidFill>
              </a:rPr>
              <a:t>Decreased 1991-2015, decreased 1991-2007, decreased 2007-2015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Currently Drank Alcohol,* Across 36 States and 19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*At least one drink of alcohol 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8915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8915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8915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89158"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22.0% - 26.0%</a:t>
            </a:r>
          </a:p>
        </p:txBody>
      </p:sp>
      <p:sp>
        <p:nvSpPr>
          <p:cNvPr id="89159"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26.1% - 29.7%</a:t>
            </a:r>
          </a:p>
        </p:txBody>
      </p:sp>
      <p:sp>
        <p:nvSpPr>
          <p:cNvPr id="89160"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29.8% - 31.0%</a:t>
            </a:r>
          </a:p>
        </p:txBody>
      </p:sp>
      <p:sp>
        <p:nvSpPr>
          <p:cNvPr id="89161"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31.1% - 34.8%</a:t>
            </a:r>
          </a:p>
        </p:txBody>
      </p:sp>
      <p:sp>
        <p:nvSpPr>
          <p:cNvPr id="89162"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Currently Drank Alcohol*</a:t>
            </a:r>
          </a:p>
        </p:txBody>
      </p:sp>
      <p:sp>
        <p:nvSpPr>
          <p:cNvPr id="8916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*At </a:t>
            </a:r>
            <a:r>
              <a:rPr lang="en-US" altLang="en-US" sz="1100" b="0" dirty="0">
                <a:solidFill>
                  <a:srgbClr val="FFCC00"/>
                </a:solidFill>
              </a:rPr>
              <a:t>least one drink of alcohol on at least 1 day during the 30 days before the survey</a:t>
            </a:r>
          </a:p>
        </p:txBody>
      </p:sp>
      <p:sp>
        <p:nvSpPr>
          <p:cNvPr id="8916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3445378957"/>
      </p:ext>
    </p:extLst>
  </p:cSld>
  <p:clrMapOvr>
    <a:masterClrMapping/>
  </p:clrMapOvr>
  <p:transition>
    <p:fade/>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Usually Obtained the Alcohol They Drank by Someone Giving It to Them,* by Sex,</a:t>
            </a:r>
            <a:r>
              <a:rPr lang="en-US" sz="1700" b="1" baseline="40000" dirty="0">
                <a:solidFill>
                  <a:srgbClr val="FFCC00"/>
                </a:solidFill>
              </a:rPr>
              <a:t>†</a:t>
            </a:r>
            <a:r>
              <a:rPr lang="en-US" sz="1800" b="1" dirty="0" smtClean="0">
                <a:solidFill>
                  <a:srgbClr val="FFCC00"/>
                </a:solidFill>
              </a:rPr>
              <a:t> Grade,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5659934"/>
            <a:ext cx="8229600" cy="769441"/>
          </a:xfrm>
          <a:prstGeom prst="rect">
            <a:avLst/>
          </a:prstGeom>
          <a:noFill/>
        </p:spPr>
        <p:txBody>
          <a:bodyPr wrap="square" rtlCol="0" anchor="b" anchorCtr="0">
            <a:spAutoFit/>
          </a:bodyPr>
          <a:lstStyle/>
          <a:p>
            <a:r>
              <a:rPr lang="en-US" sz="1100" dirty="0" smtClean="0">
                <a:solidFill>
                  <a:srgbClr val="FFCC00"/>
                </a:solidFill>
              </a:rPr>
              <a:t>*During the 30 days before the survey, among </a:t>
            </a:r>
            <a:r>
              <a:rPr lang="en-US" sz="1100" dirty="0">
                <a:solidFill>
                  <a:srgbClr val="FFCC00"/>
                </a:solidFill>
              </a:rPr>
              <a:t>students who currently drank alcohol </a:t>
            </a:r>
          </a:p>
          <a:p>
            <a:r>
              <a:rPr lang="en-US" sz="900" b="1" baseline="50000" dirty="0">
                <a:solidFill>
                  <a:srgbClr val="FFCC00"/>
                </a:solidFill>
              </a:rPr>
              <a:t>†</a:t>
            </a:r>
            <a:r>
              <a:rPr lang="en-US" sz="1100" dirty="0" smtClean="0">
                <a:solidFill>
                  <a:srgbClr val="FFCC00"/>
                </a:solidFill>
              </a:rPr>
              <a:t>F &gt; M; W &gt; H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Usually Obtained the Alcohol They Drank by Someone Giving It to Them,* 2007-2015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5667935"/>
            <a:ext cx="8229600" cy="769441"/>
          </a:xfrm>
          <a:prstGeom prst="rect">
            <a:avLst/>
          </a:prstGeom>
          <a:noFill/>
        </p:spPr>
        <p:txBody>
          <a:bodyPr wrap="square" rtlCol="0" anchor="b" anchorCtr="0">
            <a:spAutoFit/>
          </a:bodyPr>
          <a:lstStyle/>
          <a:p>
            <a:r>
              <a:rPr lang="en-US" sz="1100" dirty="0" smtClean="0">
                <a:solidFill>
                  <a:srgbClr val="FFCC00"/>
                </a:solidFill>
              </a:rPr>
              <a:t>*During the 30 days before the survey, among </a:t>
            </a:r>
            <a:r>
              <a:rPr lang="en-US" sz="1100" dirty="0">
                <a:solidFill>
                  <a:srgbClr val="FFCC00"/>
                </a:solidFill>
              </a:rPr>
              <a:t>students who currently drank alcohol </a:t>
            </a:r>
          </a:p>
          <a:p>
            <a:r>
              <a:rPr lang="en-US" sz="900" b="1" baseline="50000" dirty="0">
                <a:solidFill>
                  <a:srgbClr val="FFCC00"/>
                </a:solidFill>
              </a:rPr>
              <a:t>†</a:t>
            </a:r>
            <a:r>
              <a:rPr lang="en-US" sz="1100" dirty="0" smtClean="0">
                <a:solidFill>
                  <a:srgbClr val="FFCC00"/>
                </a:solidFill>
              </a:rPr>
              <a:t>No change 2007-2015 [Based on linear trend analyses using logistic regression models controlling for sex, race/ethnicity, and grade (p &lt; 0.05).]</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2007-2015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Usually Obtained the Alcohol They Drank by Someone Giving It to Them,* Across 32 States and 14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*During the 30 days before the survey, among </a:t>
            </a:r>
            <a:r>
              <a:rPr lang="en-US" sz="1100" dirty="0">
                <a:solidFill>
                  <a:srgbClr val="FFCC00"/>
                </a:solidFill>
              </a:rPr>
              <a:t>students who currently drank alcohol </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9119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9119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9120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91206"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32.2% - 37.6%</a:t>
            </a:r>
          </a:p>
        </p:txBody>
      </p:sp>
      <p:sp>
        <p:nvSpPr>
          <p:cNvPr id="91207"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37.7% - 39.7%</a:t>
            </a:r>
          </a:p>
        </p:txBody>
      </p:sp>
      <p:sp>
        <p:nvSpPr>
          <p:cNvPr id="91208"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39.8% - 42.2%</a:t>
            </a:r>
          </a:p>
        </p:txBody>
      </p:sp>
      <p:sp>
        <p:nvSpPr>
          <p:cNvPr id="91209"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42.3% - 45.3%</a:t>
            </a:r>
          </a:p>
        </p:txBody>
      </p:sp>
      <p:sp>
        <p:nvSpPr>
          <p:cNvPr id="91210"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Usually Obtained the Alcohol They Drank by Someone Giving It to Them*</a:t>
            </a:r>
          </a:p>
        </p:txBody>
      </p:sp>
      <p:sp>
        <p:nvSpPr>
          <p:cNvPr id="9121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*Among </a:t>
            </a:r>
            <a:r>
              <a:rPr lang="en-US" altLang="en-US" sz="1100" b="0" dirty="0">
                <a:solidFill>
                  <a:srgbClr val="FFCC00"/>
                </a:solidFill>
              </a:rPr>
              <a:t>students who currently drank alcohol</a:t>
            </a:r>
          </a:p>
        </p:txBody>
      </p:sp>
      <p:sp>
        <p:nvSpPr>
          <p:cNvPr id="9121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3791144171"/>
      </p:ext>
    </p:extLst>
  </p:cSld>
  <p:clrMapOvr>
    <a:masterClrMapping/>
  </p:clrMapOvr>
  <p:transition>
    <p:fade/>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Drank Five or More Drinks of Alcohol in a Row,* by Sex,</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*Within a couple of hours on at least 1 day during the 30 days before the survey</a:t>
            </a:r>
          </a:p>
          <a:p>
            <a:r>
              <a:rPr lang="en-US" sz="900" b="1" baseline="50000" dirty="0">
                <a:solidFill>
                  <a:srgbClr val="FFCC00"/>
                </a:solidFill>
              </a:rPr>
              <a:t>†</a:t>
            </a:r>
            <a:r>
              <a:rPr lang="en-US" sz="1100" dirty="0" smtClean="0">
                <a:solidFill>
                  <a:srgbClr val="FFCC00"/>
                </a:solidFill>
              </a:rPr>
              <a:t>10th &gt; 9th, 11th &gt; 9th, 11th &gt; 10th, 12th &gt; 9th, 12th &gt; 10th; H &gt; B, W &gt; B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Smoked a Whole Cigarette Before Age 13 Years,* Across 35 States and 16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*For the first time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Drank Five or More Drinks of Alcohol in a Row,*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*Within a couple of hours on at least 1 day during the 30 days before the survey</a:t>
            </a:r>
          </a:p>
          <a:p>
            <a:r>
              <a:rPr lang="en-US" sz="900" b="1" baseline="50000" dirty="0">
                <a:solidFill>
                  <a:srgbClr val="FFCC00"/>
                </a:solidFill>
              </a:rPr>
              <a:t>†</a:t>
            </a:r>
            <a:r>
              <a:rPr lang="en-US" sz="1100" dirty="0" smtClean="0">
                <a:solidFill>
                  <a:srgbClr val="FFCC00"/>
                </a:solidFill>
              </a:rPr>
              <a:t>Decreased 1991-2015, increased 1991-1999, decreased 1999-2015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Drank Five or More Drinks of Alcohol in a Row,* Across 36 States and 19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*Within a couple of hours 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9324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9324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9325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93254"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11.0% - 13.9%</a:t>
            </a:r>
          </a:p>
        </p:txBody>
      </p:sp>
      <p:sp>
        <p:nvSpPr>
          <p:cNvPr id="93255"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14.0% - 15.4%</a:t>
            </a:r>
          </a:p>
        </p:txBody>
      </p:sp>
      <p:sp>
        <p:nvSpPr>
          <p:cNvPr id="93256"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15.5% - 17.0%</a:t>
            </a:r>
          </a:p>
        </p:txBody>
      </p:sp>
      <p:sp>
        <p:nvSpPr>
          <p:cNvPr id="93257"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17.1% - 20.7%</a:t>
            </a:r>
          </a:p>
        </p:txBody>
      </p:sp>
      <p:sp>
        <p:nvSpPr>
          <p:cNvPr id="93258"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Drank Five or More Drinks of Alcohol in a Row*</a:t>
            </a:r>
          </a:p>
        </p:txBody>
      </p:sp>
      <p:sp>
        <p:nvSpPr>
          <p:cNvPr id="9325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*Within </a:t>
            </a:r>
            <a:r>
              <a:rPr lang="en-US" altLang="en-US" sz="1100" b="0" dirty="0">
                <a:solidFill>
                  <a:srgbClr val="FFCC00"/>
                </a:solidFill>
              </a:rPr>
              <a:t>a couple of hours on at least 1 day during the 30 days before the survey</a:t>
            </a:r>
          </a:p>
        </p:txBody>
      </p:sp>
      <p:sp>
        <p:nvSpPr>
          <p:cNvPr id="9326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1480210003"/>
      </p:ext>
    </p:extLst>
  </p:cSld>
  <p:clrMapOvr>
    <a:masterClrMapping/>
  </p:clrMapOvr>
  <p:transition>
    <p:fade/>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Reported That the Largest Number of Drinks They Had in a Row Was 10 or More,*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*Within a couple of hours during the 30 days before the survey</a:t>
            </a:r>
          </a:p>
          <a:p>
            <a:r>
              <a:rPr lang="en-US" sz="900" b="1" baseline="50000" dirty="0">
                <a:solidFill>
                  <a:srgbClr val="FFCC00"/>
                </a:solidFill>
              </a:rPr>
              <a:t>†</a:t>
            </a:r>
            <a:r>
              <a:rPr lang="en-US" sz="1100" dirty="0" smtClean="0">
                <a:solidFill>
                  <a:srgbClr val="FFCC00"/>
                </a:solidFill>
              </a:rPr>
              <a:t>M &gt; F; 10th &gt; 9th, 11th &gt; 9th, 12th &gt; 9th; H &gt; B, W &gt; B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Reported That the Largest Number of Drinks They Had in a Row Was 10 or More,* 2013-2015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*Within a couple of hours during the 30 days before the survey</a:t>
            </a:r>
          </a:p>
          <a:p>
            <a:r>
              <a:rPr lang="en-US" sz="900" b="1" baseline="50000" dirty="0">
                <a:solidFill>
                  <a:srgbClr val="FFCC00"/>
                </a:solidFill>
              </a:rPr>
              <a:t>†</a:t>
            </a:r>
            <a:r>
              <a:rPr lang="en-US" sz="1100" dirty="0" smtClean="0">
                <a:solidFill>
                  <a:srgbClr val="FFCC00"/>
                </a:solidFill>
              </a:rPr>
              <a:t>Decreased 2013-2015 [Based on linear trend analyses using logistic regression models controlling for sex, race/ethnicity, and grade (p &lt; 0.05).]</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2013-2015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Reported That the Largest Number of Drinks They Had in a Row Was 10 or More,* Across 20 States and 13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*Within a couple of hours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9529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9529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9530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95302"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2.1% - 2.8%</a:t>
            </a:r>
          </a:p>
        </p:txBody>
      </p:sp>
      <p:sp>
        <p:nvSpPr>
          <p:cNvPr id="95303"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2.9% - 3.5%</a:t>
            </a:r>
          </a:p>
        </p:txBody>
      </p:sp>
      <p:sp>
        <p:nvSpPr>
          <p:cNvPr id="95304"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3.6% - 5.2%</a:t>
            </a:r>
          </a:p>
        </p:txBody>
      </p:sp>
      <p:sp>
        <p:nvSpPr>
          <p:cNvPr id="95305"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5.3% - 7.4%</a:t>
            </a:r>
          </a:p>
        </p:txBody>
      </p:sp>
      <p:sp>
        <p:nvSpPr>
          <p:cNvPr id="95306"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Reported That the Largest Number of Drinks They Had in a Row Was 10 or More*</a:t>
            </a:r>
          </a:p>
        </p:txBody>
      </p:sp>
      <p:sp>
        <p:nvSpPr>
          <p:cNvPr id="9530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*Within </a:t>
            </a:r>
            <a:r>
              <a:rPr lang="en-US" altLang="en-US" sz="1100" b="0" dirty="0">
                <a:solidFill>
                  <a:srgbClr val="FFCC00"/>
                </a:solidFill>
              </a:rPr>
              <a:t>a couple of hours during the 30 days before the survey</a:t>
            </a:r>
          </a:p>
        </p:txBody>
      </p:sp>
      <p:sp>
        <p:nvSpPr>
          <p:cNvPr id="9530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2288121828"/>
      </p:ext>
    </p:extLst>
  </p:cSld>
  <p:clrMapOvr>
    <a:masterClrMapping/>
  </p:clrMapOvr>
  <p:transition>
    <p:fade/>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Marijuana,* by Sex,</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*One or more times during their life</a:t>
            </a:r>
          </a:p>
          <a:p>
            <a:r>
              <a:rPr lang="en-US" sz="900" b="1" baseline="50000" dirty="0">
                <a:solidFill>
                  <a:srgbClr val="FFCC00"/>
                </a:solidFill>
              </a:rPr>
              <a:t>†</a:t>
            </a:r>
            <a:r>
              <a:rPr lang="en-US" sz="1100" dirty="0" smtClean="0">
                <a:solidFill>
                  <a:srgbClr val="FFCC00"/>
                </a:solidFill>
              </a:rPr>
              <a:t>10th &gt; 9th, 11th &gt; 9th, 11th &gt; 10th, 12th &gt; 9th, 12th &gt; 10th, 12th &gt; 11th; B &gt; W,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Ever Used Marijuana,*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*One or more times during their life</a:t>
            </a:r>
          </a:p>
          <a:p>
            <a:r>
              <a:rPr lang="en-US" sz="900" b="1" baseline="50000" dirty="0">
                <a:solidFill>
                  <a:srgbClr val="FFCC00"/>
                </a:solidFill>
              </a:rPr>
              <a:t>†</a:t>
            </a:r>
            <a:r>
              <a:rPr lang="en-US" sz="1100" dirty="0" smtClean="0">
                <a:solidFill>
                  <a:srgbClr val="FFCC00"/>
                </a:solidFill>
              </a:rPr>
              <a:t>Increased, 1991-1997, decreased, 1997-2015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Ever Used Marijuana,* Across 29 States and 15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5433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5433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5434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54342"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4.3% - 6.2%</a:t>
            </a:r>
          </a:p>
        </p:txBody>
      </p:sp>
      <p:sp>
        <p:nvSpPr>
          <p:cNvPr id="54343"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6.3% - 7.7%</a:t>
            </a:r>
          </a:p>
        </p:txBody>
      </p:sp>
      <p:sp>
        <p:nvSpPr>
          <p:cNvPr id="54344"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7.8% - 9.7%</a:t>
            </a:r>
          </a:p>
        </p:txBody>
      </p:sp>
      <p:sp>
        <p:nvSpPr>
          <p:cNvPr id="54345" name="Text Box 108"/>
          <p:cNvSpPr txBox="1">
            <a:spLocks noChangeArrowheads="1"/>
          </p:cNvSpPr>
          <p:nvPr/>
        </p:nvSpPr>
        <p:spPr bwMode="auto">
          <a:xfrm>
            <a:off x="7821613" y="42116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9.8% - 13.1%</a:t>
            </a:r>
          </a:p>
        </p:txBody>
      </p:sp>
      <p:sp>
        <p:nvSpPr>
          <p:cNvPr id="54346"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Smoked a Whole Cigarette Before Age 13 Years*</a:t>
            </a:r>
          </a:p>
        </p:txBody>
      </p:sp>
      <p:sp>
        <p:nvSpPr>
          <p:cNvPr id="5434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*For </a:t>
            </a:r>
            <a:r>
              <a:rPr lang="en-US" altLang="en-US" sz="1100" b="0" dirty="0">
                <a:solidFill>
                  <a:srgbClr val="FFCC00"/>
                </a:solidFill>
              </a:rPr>
              <a:t>the first time</a:t>
            </a:r>
          </a:p>
        </p:txBody>
      </p:sp>
      <p:sp>
        <p:nvSpPr>
          <p:cNvPr id="5434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3661376984"/>
      </p:ext>
    </p:extLst>
  </p:cSld>
  <p:clrMapOvr>
    <a:masterClrMapping/>
  </p:clrMapOvr>
  <p:transition>
    <p:fade/>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9734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9734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9734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97350"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25.0% - 32.8%</a:t>
            </a:r>
          </a:p>
        </p:txBody>
      </p:sp>
      <p:sp>
        <p:nvSpPr>
          <p:cNvPr id="97351"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32.9% - 34.6%</a:t>
            </a:r>
          </a:p>
        </p:txBody>
      </p:sp>
      <p:sp>
        <p:nvSpPr>
          <p:cNvPr id="97352"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34.7% - 38.5%</a:t>
            </a:r>
          </a:p>
        </p:txBody>
      </p:sp>
      <p:sp>
        <p:nvSpPr>
          <p:cNvPr id="97353"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38.6% - 42.9%</a:t>
            </a:r>
          </a:p>
        </p:txBody>
      </p:sp>
      <p:sp>
        <p:nvSpPr>
          <p:cNvPr id="97354"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Ever Used Marijuana*</a:t>
            </a:r>
          </a:p>
        </p:txBody>
      </p:sp>
      <p:sp>
        <p:nvSpPr>
          <p:cNvPr id="9735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*One </a:t>
            </a:r>
            <a:r>
              <a:rPr lang="en-US" altLang="en-US" sz="1100" b="0" dirty="0">
                <a:solidFill>
                  <a:srgbClr val="FFCC00"/>
                </a:solidFill>
              </a:rPr>
              <a:t>or more times during their life</a:t>
            </a:r>
          </a:p>
        </p:txBody>
      </p:sp>
      <p:sp>
        <p:nvSpPr>
          <p:cNvPr id="9735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2732386754"/>
      </p:ext>
    </p:extLst>
  </p:cSld>
  <p:clrMapOvr>
    <a:masterClrMapping/>
  </p:clrMapOvr>
  <p:transition>
    <p:fade/>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Tried Marijuana Before Age 13 Years,*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*For the first time</a:t>
            </a:r>
          </a:p>
          <a:p>
            <a:r>
              <a:rPr lang="en-US" sz="900" b="1" baseline="50000" dirty="0">
                <a:solidFill>
                  <a:srgbClr val="FFCC00"/>
                </a:solidFill>
              </a:rPr>
              <a:t>†</a:t>
            </a:r>
            <a:r>
              <a:rPr lang="en-US" sz="1100" dirty="0" smtClean="0">
                <a:solidFill>
                  <a:srgbClr val="FFCC00"/>
                </a:solidFill>
              </a:rPr>
              <a:t>M &gt; F; 9th &gt; 12th, 10th &gt; 12th; B &gt; W,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Tried Marijuana Before Age 13 Years,*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*For the first time</a:t>
            </a:r>
          </a:p>
          <a:p>
            <a:r>
              <a:rPr lang="en-US" sz="900" b="1" baseline="50000" dirty="0">
                <a:solidFill>
                  <a:srgbClr val="FFCC00"/>
                </a:solidFill>
              </a:rPr>
              <a:t>†</a:t>
            </a:r>
            <a:r>
              <a:rPr lang="en-US" sz="1100" dirty="0" smtClean="0">
                <a:solidFill>
                  <a:srgbClr val="FFCC00"/>
                </a:solidFill>
              </a:rPr>
              <a:t>Decreased 1991-2015, increased 1991-1999, decreased 1999-2015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Tried Marijuana Before Age 13 Years,* Across 35 States and 18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*For the first time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9939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9939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9939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99398"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5.3% - 6.1%</a:t>
            </a:r>
          </a:p>
        </p:txBody>
      </p:sp>
      <p:sp>
        <p:nvSpPr>
          <p:cNvPr id="99399"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6.2% - 7.1%</a:t>
            </a:r>
          </a:p>
        </p:txBody>
      </p:sp>
      <p:sp>
        <p:nvSpPr>
          <p:cNvPr id="99400"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7.2% - 8.3%</a:t>
            </a:r>
          </a:p>
        </p:txBody>
      </p:sp>
      <p:sp>
        <p:nvSpPr>
          <p:cNvPr id="99401" name="Text Box 108"/>
          <p:cNvSpPr txBox="1">
            <a:spLocks noChangeArrowheads="1"/>
          </p:cNvSpPr>
          <p:nvPr/>
        </p:nvSpPr>
        <p:spPr bwMode="auto">
          <a:xfrm>
            <a:off x="7821613" y="42116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8.4% - 16.5%</a:t>
            </a:r>
          </a:p>
        </p:txBody>
      </p:sp>
      <p:sp>
        <p:nvSpPr>
          <p:cNvPr id="99402"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Tried Marijuana Before Age 13 Years*</a:t>
            </a:r>
          </a:p>
        </p:txBody>
      </p:sp>
      <p:sp>
        <p:nvSpPr>
          <p:cNvPr id="9940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*For </a:t>
            </a:r>
            <a:r>
              <a:rPr lang="en-US" altLang="en-US" sz="1100" b="0" dirty="0">
                <a:solidFill>
                  <a:srgbClr val="FFCC00"/>
                </a:solidFill>
              </a:rPr>
              <a:t>the first time</a:t>
            </a:r>
          </a:p>
        </p:txBody>
      </p:sp>
      <p:sp>
        <p:nvSpPr>
          <p:cNvPr id="9940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167241401"/>
      </p:ext>
    </p:extLst>
  </p:cSld>
  <p:clrMapOvr>
    <a:masterClrMapping/>
  </p:clrMapOvr>
  <p:transition>
    <p:fade/>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Used Marijuana,* by Sex,</a:t>
            </a:r>
            <a:r>
              <a:rPr lang="en-US" sz="1700" b="1" baseline="40000" dirty="0">
                <a:solidFill>
                  <a:srgbClr val="FFCC00"/>
                </a:solidFill>
              </a:rPr>
              <a:t>†</a:t>
            </a:r>
            <a:r>
              <a:rPr lang="en-US" sz="1800" b="1" dirty="0" smtClean="0">
                <a:solidFill>
                  <a:srgbClr val="FFCC00"/>
                </a:solidFill>
              </a:rPr>
              <a:t> Grade,</a:t>
            </a:r>
            <a:r>
              <a:rPr lang="en-US" sz="1700" b="1" baseline="40000" dirty="0">
                <a:solidFill>
                  <a:srgbClr val="FFCC00"/>
                </a:solidFill>
              </a:rPr>
              <a:t>†</a:t>
            </a:r>
            <a:r>
              <a:rPr lang="en-US" sz="1800" b="1" dirty="0" smtClean="0">
                <a:solidFill>
                  <a:srgbClr val="FFCC00"/>
                </a:solidFill>
              </a:rPr>
              <a:t> and Race/Ethnicity,</a:t>
            </a:r>
            <a:r>
              <a:rPr lang="en-US" sz="1700" b="1" baseline="40000" dirty="0">
                <a:solidFill>
                  <a:srgbClr val="FFCC00"/>
                </a:solidFill>
              </a:rPr>
              <a:t>†</a:t>
            </a:r>
            <a:r>
              <a:rPr lang="en-US" sz="1800" b="1" dirty="0" smtClean="0">
                <a:solidFill>
                  <a:srgbClr val="FFCC00"/>
                </a:solidFill>
              </a:rPr>
              <a:t>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*One or more times during the 30 days before the survey</a:t>
            </a:r>
          </a:p>
          <a:p>
            <a:r>
              <a:rPr lang="en-US" sz="900" b="1" baseline="50000" dirty="0">
                <a:solidFill>
                  <a:srgbClr val="FFCC00"/>
                </a:solidFill>
              </a:rPr>
              <a:t>†</a:t>
            </a:r>
            <a:r>
              <a:rPr lang="en-US" sz="1100" dirty="0" smtClean="0">
                <a:solidFill>
                  <a:srgbClr val="FFCC00"/>
                </a:solidFill>
              </a:rPr>
              <a:t>M &gt; F; 10th &gt; 9th, 11th &gt; 9th, 11th &gt; 10th, 12th &gt; 9th, 12th &gt; 10th; B &gt; W, H &gt; W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Currently Used Marijuana,* 1991-2015</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*One or more times during the 30 days before the survey</a:t>
            </a:r>
          </a:p>
          <a:p>
            <a:r>
              <a:rPr lang="en-US" sz="900" b="1" baseline="50000" dirty="0">
                <a:solidFill>
                  <a:srgbClr val="FFCC00"/>
                </a:solidFill>
              </a:rPr>
              <a:t>†</a:t>
            </a:r>
            <a:r>
              <a:rPr lang="en-US" sz="1100" dirty="0" smtClean="0">
                <a:solidFill>
                  <a:srgbClr val="FFCC00"/>
                </a:solidFill>
              </a:rPr>
              <a:t>Increased, 1991-1995, decreased, 1995-2015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smtClean="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1991-2015</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Range and Median Percentage of High School Students Who Currently Used Marijuana,* Across 36 States and 19 Cities, 2015</a:t>
            </a: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*One or more times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2015</a:t>
            </a:r>
            <a:endParaRPr lang="en-US" sz="1600" i="1" dirty="0"/>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0143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0143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0144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01446"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12.4% - 17.2%</a:t>
            </a:r>
          </a:p>
        </p:txBody>
      </p:sp>
      <p:sp>
        <p:nvSpPr>
          <p:cNvPr id="101447"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17.3% - 19.1%</a:t>
            </a:r>
          </a:p>
        </p:txBody>
      </p:sp>
      <p:sp>
        <p:nvSpPr>
          <p:cNvPr id="101448"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19.2% - 21.8%</a:t>
            </a:r>
          </a:p>
        </p:txBody>
      </p:sp>
      <p:sp>
        <p:nvSpPr>
          <p:cNvPr id="101449"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21.9% - 25.3%</a:t>
            </a:r>
          </a:p>
        </p:txBody>
      </p:sp>
      <p:sp>
        <p:nvSpPr>
          <p:cNvPr id="101450" name="Rectangle 7"/>
          <p:cNvSpPr>
            <a:spLocks noGrp="1" noChangeArrowheads="1"/>
          </p:cNvSpPr>
          <p:nvPr>
            <p:ph type="title" idx="4294967295"/>
          </p:nvPr>
        </p:nvSpPr>
        <p:spPr>
          <a:xfrm>
            <a:off x="436563" y="330200"/>
            <a:ext cx="8266112" cy="1135063"/>
          </a:xfrm>
          <a:prstGeom prst="rect">
            <a:avLst/>
          </a:prstGeom>
          <a:noFill/>
        </p:spPr>
        <p:txBody>
          <a:bodyPr anchor="t"/>
          <a:lstStyle/>
          <a:p>
            <a:r>
              <a:rPr lang="en-US" altLang="en-US" sz="2000" smtClean="0">
                <a:solidFill>
                  <a:srgbClr val="FFCC00"/>
                </a:solidFill>
              </a:rPr>
              <a:t>Percentage of High School Students Who Currently Used Marijuana*</a:t>
            </a:r>
          </a:p>
        </p:txBody>
      </p:sp>
      <p:sp>
        <p:nvSpPr>
          <p:cNvPr id="10145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dirty="0" smtClean="0">
                <a:solidFill>
                  <a:srgbClr val="FFCC00"/>
                </a:solidFill>
              </a:rPr>
              <a:t>*One </a:t>
            </a:r>
            <a:r>
              <a:rPr lang="en-US" altLang="en-US" sz="1100" b="0" dirty="0">
                <a:solidFill>
                  <a:srgbClr val="FFCC00"/>
                </a:solidFill>
              </a:rPr>
              <a:t>or more times during the 30 days before the survey</a:t>
            </a:r>
          </a:p>
        </p:txBody>
      </p:sp>
      <p:sp>
        <p:nvSpPr>
          <p:cNvPr id="10145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2015</a:t>
            </a:r>
          </a:p>
        </p:txBody>
      </p:sp>
    </p:spTree>
    <p:extLst>
      <p:ext uri="{BB962C8B-B14F-4D97-AF65-F5344CB8AC3E}">
        <p14:creationId xmlns:p14="http://schemas.microsoft.com/office/powerpoint/2010/main" val="2821004374"/>
      </p:ext>
    </p:extLst>
  </p:cSld>
  <p:clrMapOvr>
    <a:masterClrMapping/>
  </p:clrMapOvr>
  <p:transition>
    <p:fade/>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a:solidFill>
                  <a:srgbClr val="FFCC00"/>
                </a:solidFill>
              </a:rPr>
              <a:t>Percentage of High School Students Who Usually Used Marijuana by Smoking It in a Joint, Bong, Pipe, or Blunt,* by Sex,</a:t>
            </a:r>
            <a:r>
              <a:rPr lang="en-US" sz="1700" b="1" baseline="40000" dirty="0">
                <a:solidFill>
                  <a:srgbClr val="FFCC00"/>
                </a:solidFill>
              </a:rPr>
              <a:t>†</a:t>
            </a:r>
            <a:r>
              <a:rPr lang="en-US" sz="1800" b="1" dirty="0" smtClean="0">
                <a:solidFill>
                  <a:srgbClr val="FFCC00"/>
                </a:solidFill>
              </a:rPr>
              <a:t> Grade, and Race/Ethnicity, 2015</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a:solidFill>
                  <a:srgbClr val="FFCC00"/>
                </a:solidFill>
              </a:rPr>
              <a:t>*During the 30 days before the survey, among students who used marijuana</a:t>
            </a:r>
          </a:p>
          <a:p>
            <a:r>
              <a:rPr lang="en-US" sz="900" b="1" baseline="50000" dirty="0">
                <a:solidFill>
                  <a:srgbClr val="FFCC00"/>
                </a:solidFill>
              </a:rPr>
              <a:t>†</a:t>
            </a:r>
            <a:r>
              <a:rPr lang="en-US" sz="1100" dirty="0" smtClean="0">
                <a:solidFill>
                  <a:srgbClr val="FFCC00"/>
                </a:solidFill>
              </a:rPr>
              <a:t>F &gt; M (Based on t-test analysis, p &lt; 0.05.)</a:t>
            </a:r>
          </a:p>
          <a:p>
            <a:r>
              <a:rPr lang="en-US" sz="1100" dirty="0" smtClean="0">
                <a:solidFill>
                  <a:srgbClr val="FFCC00"/>
                </a:solidFill>
              </a:rPr>
              <a:t>All Hispanic students are included in the Hispanic category.  All other races are non-Hispanic.</a:t>
            </a:r>
          </a:p>
          <a:p>
            <a:r>
              <a:rPr lang="en-US" sz="1100" dirty="0" smtClean="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2015</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theme/theme1.xml><?xml version="1.0" encoding="utf-8"?>
<a:theme xmlns:a="http://schemas.openxmlformats.org/drawingml/2006/main" name="Dashtem">
  <a:themeElements>
    <a:clrScheme name="">
      <a:dk1>
        <a:srgbClr val="00279F"/>
      </a:dk1>
      <a:lt1>
        <a:srgbClr val="FFFFFF"/>
      </a:lt1>
      <a:dk2>
        <a:srgbClr val="0000FF"/>
      </a:dk2>
      <a:lt2>
        <a:srgbClr val="FFFF00"/>
      </a:lt2>
      <a:accent1>
        <a:srgbClr val="26CA59"/>
      </a:accent1>
      <a:accent2>
        <a:srgbClr val="6E4EAE"/>
      </a:accent2>
      <a:accent3>
        <a:srgbClr val="AAAAFF"/>
      </a:accent3>
      <a:accent4>
        <a:srgbClr val="DADADA"/>
      </a:accent4>
      <a:accent5>
        <a:srgbClr val="ACE1B5"/>
      </a:accent5>
      <a:accent6>
        <a:srgbClr val="63469D"/>
      </a:accent6>
      <a:hlink>
        <a:srgbClr val="00FFFF"/>
      </a:hlink>
      <a:folHlink>
        <a:srgbClr val="EF3333"/>
      </a:folHlink>
    </a:clrScheme>
    <a:fontScheme name="Dashte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b"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000" b="1" i="0" u="none" strike="noStrike" cap="none" normalizeH="0" baseline="0" smtClean="0">
            <a:ln>
              <a:noFill/>
            </a:ln>
            <a:solidFill>
              <a:srgbClr val="FFCC00"/>
            </a:solidFill>
            <a:effectLst/>
            <a:latin typeface="Arial" charset="0"/>
          </a:defRPr>
        </a:defPPr>
      </a:lstStyle>
    </a:spDef>
    <a:ln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b"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000" b="1" i="0" u="none" strike="noStrike" cap="none" normalizeH="0" baseline="0" smtClean="0">
            <a:ln>
              <a:noFill/>
            </a:ln>
            <a:solidFill>
              <a:srgbClr val="FFCC00"/>
            </a:solidFill>
            <a:effectLst/>
            <a:latin typeface="Arial" charset="0"/>
          </a:defRPr>
        </a:defPPr>
      </a:lstStyle>
    </a:lnDef>
  </a:objectDefaults>
  <a:extraClrSchemeLst>
    <a:extraClrScheme>
      <a:clrScheme name="Dashtem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ashtem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ashtem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ashtem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shtem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ashtem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ashtem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976</TotalTime>
  <Words>35678</Words>
  <Application>Microsoft Office PowerPoint</Application>
  <PresentationFormat>On-screen Show (4:3)</PresentationFormat>
  <Paragraphs>1494</Paragraphs>
  <Slides>140</Slides>
  <Notes>140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140</vt:i4>
      </vt:variant>
    </vt:vector>
  </HeadingPairs>
  <TitlesOfParts>
    <vt:vector size="145" baseType="lpstr">
      <vt:lpstr>Arial</vt:lpstr>
      <vt:lpstr>Calibri</vt:lpstr>
      <vt:lpstr>Monotype Sorts</vt:lpstr>
      <vt:lpstr>Times New Roman</vt:lpstr>
      <vt:lpstr>Dashtem</vt:lpstr>
      <vt:lpstr>Tobacco Use</vt:lpstr>
      <vt:lpstr>PowerPoint Presentation</vt:lpstr>
      <vt:lpstr>PowerPoint Presentation</vt:lpstr>
      <vt:lpstr>PowerPoint Presentation</vt:lpstr>
      <vt:lpstr>Percentage of High School Students Who Ever Tried Cigarette Smoking*</vt:lpstr>
      <vt:lpstr>PowerPoint Presentation</vt:lpstr>
      <vt:lpstr>PowerPoint Presentation</vt:lpstr>
      <vt:lpstr>PowerPoint Presentation</vt:lpstr>
      <vt:lpstr>Percentage of High School Students Who Smoked a Whole Cigarette Before Age 13 Years*</vt:lpstr>
      <vt:lpstr>PowerPoint Presentation</vt:lpstr>
      <vt:lpstr>PowerPoint Presentation</vt:lpstr>
      <vt:lpstr>PowerPoint Presentation</vt:lpstr>
      <vt:lpstr>Percentage of High School Students Who Currently Smoked Cigarettes*</vt:lpstr>
      <vt:lpstr>PowerPoint Presentation</vt:lpstr>
      <vt:lpstr>PowerPoint Presentation</vt:lpstr>
      <vt:lpstr>PowerPoint Presentation</vt:lpstr>
      <vt:lpstr>Percentage of High School Students Who Currently Frequently Smoked Cigarettes*</vt:lpstr>
      <vt:lpstr>PowerPoint Presentation</vt:lpstr>
      <vt:lpstr>PowerPoint Presentation</vt:lpstr>
      <vt:lpstr>PowerPoint Presentation</vt:lpstr>
      <vt:lpstr>Percentage of High School Students Who Smoked More Than 10 Cigarettes Per Day*</vt:lpstr>
      <vt:lpstr>PowerPoint Presentation</vt:lpstr>
      <vt:lpstr>PowerPoint Presentation</vt:lpstr>
      <vt:lpstr>PowerPoint Presentation</vt:lpstr>
      <vt:lpstr>Percentage of High School Students Who Currently Smoked Cigarettes Daily*</vt:lpstr>
      <vt:lpstr>PowerPoint Presentation</vt:lpstr>
      <vt:lpstr>PowerPoint Presentation</vt:lpstr>
      <vt:lpstr>PowerPoint Presentation</vt:lpstr>
      <vt:lpstr>Percentage of High School Students Who Usually Obtained Their Own Cigarettes by Buying Them in a Store or Gas Station*</vt:lpstr>
      <vt:lpstr>PowerPoint Presentation</vt:lpstr>
      <vt:lpstr>PowerPoint Presentation</vt:lpstr>
      <vt:lpstr>Percentage of High School Students Who Usually Obtained Their Own Cigarettes by Buying on the Internet*</vt:lpstr>
      <vt:lpstr>PowerPoint Presentation</vt:lpstr>
      <vt:lpstr>PowerPoint Presentation</vt:lpstr>
      <vt:lpstr>PowerPoint Presentation</vt:lpstr>
      <vt:lpstr>Percentage of High School Students Who Tried to Quit Smoking Cigarettes*</vt:lpstr>
      <vt:lpstr>PowerPoint Presentation</vt:lpstr>
      <vt:lpstr>PowerPoint Presentation</vt:lpstr>
      <vt:lpstr>PowerPoint Presentation</vt:lpstr>
      <vt:lpstr>Percentage of High School Students Who Currently Used Smokeless Tobacco*</vt:lpstr>
      <vt:lpstr>PowerPoint Presentation</vt:lpstr>
      <vt:lpstr>PowerPoint Presentation</vt:lpstr>
      <vt:lpstr>PowerPoint Presentation</vt:lpstr>
      <vt:lpstr>Percentage of High School Students Who Currently Smoked Cigars*</vt:lpstr>
      <vt:lpstr>PowerPoint Presentation</vt:lpstr>
      <vt:lpstr>PowerPoint Presentation</vt:lpstr>
      <vt:lpstr>Percentage of High School Students Who Ever Used Electronic Vapor Products*</vt:lpstr>
      <vt:lpstr>PowerPoint Presentation</vt:lpstr>
      <vt:lpstr>PowerPoint Presentation</vt:lpstr>
      <vt:lpstr>Percentage of High School Students Who Currently Used Electronic Vapor Products*</vt:lpstr>
      <vt:lpstr>PowerPoint Presentation</vt:lpstr>
      <vt:lpstr>PowerPoint Presentation</vt:lpstr>
      <vt:lpstr>PowerPoint Presentation</vt:lpstr>
      <vt:lpstr>Percentage of High School Students Who Currently Smoked Cigarettes or Cigars*</vt:lpstr>
      <vt:lpstr>PowerPoint Presentation</vt:lpstr>
      <vt:lpstr>PowerPoint Presentation</vt:lpstr>
      <vt:lpstr>PowerPoint Presentation</vt:lpstr>
      <vt:lpstr>Percentage of High School Students Who Currently Used Cigarettes, Cigars, or Smokeless Tobacco*</vt:lpstr>
      <vt:lpstr>PowerPoint Presentation</vt:lpstr>
      <vt:lpstr>PowerPoint Presentation</vt:lpstr>
      <vt:lpstr>Percentage of High School Students Who Currently Used Tobacco*</vt:lpstr>
      <vt:lpstr>Alcohol and Other Drug Use</vt:lpstr>
      <vt:lpstr>PowerPoint Presentation</vt:lpstr>
      <vt:lpstr>PowerPoint Presentation</vt:lpstr>
      <vt:lpstr>PowerPoint Presentation</vt:lpstr>
      <vt:lpstr>Percentage of High School Students Who Ever Drank Alcohol*</vt:lpstr>
      <vt:lpstr>PowerPoint Presentation</vt:lpstr>
      <vt:lpstr>PowerPoint Presentation</vt:lpstr>
      <vt:lpstr>PowerPoint Presentation</vt:lpstr>
      <vt:lpstr>Percentage of High School Students Who Drank Alcohol Before Age 13 Years*</vt:lpstr>
      <vt:lpstr>PowerPoint Presentation</vt:lpstr>
      <vt:lpstr>PowerPoint Presentation</vt:lpstr>
      <vt:lpstr>PowerPoint Presentation</vt:lpstr>
      <vt:lpstr>Percentage of High School Students Who Currently Drank Alcohol*</vt:lpstr>
      <vt:lpstr>PowerPoint Presentation</vt:lpstr>
      <vt:lpstr>PowerPoint Presentation</vt:lpstr>
      <vt:lpstr>PowerPoint Presentation</vt:lpstr>
      <vt:lpstr>Percentage of High School Students Who Usually Obtained the Alcohol They Drank by Someone Giving It to Them*</vt:lpstr>
      <vt:lpstr>PowerPoint Presentation</vt:lpstr>
      <vt:lpstr>PowerPoint Presentation</vt:lpstr>
      <vt:lpstr>PowerPoint Presentation</vt:lpstr>
      <vt:lpstr>Percentage of High School Students Who Drank Five or More Drinks of Alcohol in a Row*</vt:lpstr>
      <vt:lpstr>PowerPoint Presentation</vt:lpstr>
      <vt:lpstr>PowerPoint Presentation</vt:lpstr>
      <vt:lpstr>PowerPoint Presentation</vt:lpstr>
      <vt:lpstr>Percentage of High School Students Who Reported That the Largest Number of Drinks They Had in a Row Was 10 or More*</vt:lpstr>
      <vt:lpstr>PowerPoint Presentation</vt:lpstr>
      <vt:lpstr>PowerPoint Presentation</vt:lpstr>
      <vt:lpstr>PowerPoint Presentation</vt:lpstr>
      <vt:lpstr>Percentage of High School Students Who Ever Used Marijuana*</vt:lpstr>
      <vt:lpstr>PowerPoint Presentation</vt:lpstr>
      <vt:lpstr>PowerPoint Presentation</vt:lpstr>
      <vt:lpstr>PowerPoint Presentation</vt:lpstr>
      <vt:lpstr>Percentage of High School Students Who Tried Marijuana Before Age 13 Years*</vt:lpstr>
      <vt:lpstr>PowerPoint Presentation</vt:lpstr>
      <vt:lpstr>PowerPoint Presentation</vt:lpstr>
      <vt:lpstr>PowerPoint Presentation</vt:lpstr>
      <vt:lpstr>Percentage of High School Students Who Currently Used Marijuana*</vt:lpstr>
      <vt:lpstr>PowerPoint Presentation</vt:lpstr>
      <vt:lpstr>PowerPoint Presentation</vt:lpstr>
      <vt:lpstr>PowerPoint Presentation</vt:lpstr>
      <vt:lpstr>Percentage of High School Students Who Ever Used Synthetic Marijuana*</vt:lpstr>
      <vt:lpstr>PowerPoint Presentation</vt:lpstr>
      <vt:lpstr>PowerPoint Presentation</vt:lpstr>
      <vt:lpstr>PowerPoint Presentation</vt:lpstr>
      <vt:lpstr>PowerPoint Presentation</vt:lpstr>
      <vt:lpstr>PowerPoint Presentation</vt:lpstr>
      <vt:lpstr>Percentage of High School Students Who Ever Used Cocaine*</vt:lpstr>
      <vt:lpstr>PowerPoint Presentation</vt:lpstr>
      <vt:lpstr>PowerPoint Presentation</vt:lpstr>
      <vt:lpstr>PowerPoint Presentation</vt:lpstr>
      <vt:lpstr>Percentage of High School Students Who Ever Used Ecstasy*</vt:lpstr>
      <vt:lpstr>PowerPoint Presentation</vt:lpstr>
      <vt:lpstr>PowerPoint Presentation</vt:lpstr>
      <vt:lpstr>PowerPoint Presentation</vt:lpstr>
      <vt:lpstr>Percentage of High School Students Who Ever Used Heroin*</vt:lpstr>
      <vt:lpstr>PowerPoint Presentation</vt:lpstr>
      <vt:lpstr>PowerPoint Presentation</vt:lpstr>
      <vt:lpstr>PowerPoint Presentation</vt:lpstr>
      <vt:lpstr>Percentage of High School Students Who Ever Used Methamphetamines*</vt:lpstr>
      <vt:lpstr>PowerPoint Presentation</vt:lpstr>
      <vt:lpstr>PowerPoint Presentation</vt:lpstr>
      <vt:lpstr>PowerPoint Presentation</vt:lpstr>
      <vt:lpstr>Percentage of High School Students Who Ever Took Steroids Without a Doctor's Prescription*</vt:lpstr>
      <vt:lpstr>PowerPoint Presentation</vt:lpstr>
      <vt:lpstr>PowerPoint Presentation</vt:lpstr>
      <vt:lpstr>PowerPoint Presentation</vt:lpstr>
      <vt:lpstr>Percentage of High School Students Who Ever Took Prescription Drugs Without a Doctor's Prescription*</vt:lpstr>
      <vt:lpstr>PowerPoint Presentation</vt:lpstr>
      <vt:lpstr>PowerPoint Presentation</vt:lpstr>
      <vt:lpstr>PowerPoint Presentation</vt:lpstr>
      <vt:lpstr>Percentage of High School Students Who Ever Used Inhalants*</vt:lpstr>
      <vt:lpstr>PowerPoint Presentation</vt:lpstr>
      <vt:lpstr>PowerPoint Presentation</vt:lpstr>
      <vt:lpstr>PowerPoint Presentation</vt:lpstr>
      <vt:lpstr>Percentage of High School Students Who Ever Injected Any Illegal Drug*</vt:lpstr>
      <vt:lpstr>PowerPoint Presentation</vt:lpstr>
      <vt:lpstr>PowerPoint Presentation</vt:lpstr>
      <vt:lpstr>PowerPoint Presentation</vt:lpstr>
      <vt:lpstr>Percentage of High School Students Who Were Offered, Sold, or Given an Illegal Drug on School Property*</vt:lpstr>
    </vt:vector>
  </TitlesOfParts>
  <Company>Centers for Disease Control and Prevention</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2011 YRBS Results Tobacco Use</dc:title>
  <dc:creator>CDC User</dc:creator>
  <cp:lastModifiedBy>Respess, Ann (CDC/OID/NCHHSTP) (CTR)</cp:lastModifiedBy>
  <cp:revision>93</cp:revision>
  <dcterms:created xsi:type="dcterms:W3CDTF">2012-05-31T17:35:52Z</dcterms:created>
  <dcterms:modified xsi:type="dcterms:W3CDTF">2016-05-05T17:22:57Z</dcterms:modified>
</cp:coreProperties>
</file>