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charts/chart30.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notesSlides/notesSlide44.xml" ContentType="application/vnd.openxmlformats-officedocument.presentationml.notesSlide+xml"/>
  <Override PartName="/ppt/charts/chart3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charts/chart36.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7.xml" ContentType="application/vnd.openxmlformats-officedocument.drawingml.chart+xml"/>
  <Override PartName="/ppt/notesSlides/notesSlide51.xml" ContentType="application/vnd.openxmlformats-officedocument.presentationml.notesSlide+xml"/>
  <Override PartName="/ppt/charts/chart38.xml" ContentType="application/vnd.openxmlformats-officedocument.drawingml.chart+xml"/>
  <Override PartName="/ppt/notesSlides/notesSlide52.xml" ContentType="application/vnd.openxmlformats-officedocument.presentationml.notesSlide+xml"/>
  <Override PartName="/ppt/charts/chart39.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713" r:id="rId2"/>
    <p:sldId id="433" r:id="rId3"/>
    <p:sldId id="434" r:id="rId4"/>
    <p:sldId id="435" r:id="rId5"/>
    <p:sldId id="644" r:id="rId6"/>
    <p:sldId id="436" r:id="rId7"/>
    <p:sldId id="437" r:id="rId8"/>
    <p:sldId id="438" r:id="rId9"/>
    <p:sldId id="645" r:id="rId10"/>
    <p:sldId id="439" r:id="rId11"/>
    <p:sldId id="440" r:id="rId12"/>
    <p:sldId id="441" r:id="rId13"/>
    <p:sldId id="646" r:id="rId14"/>
    <p:sldId id="442" r:id="rId15"/>
    <p:sldId id="443" r:id="rId16"/>
    <p:sldId id="444" r:id="rId17"/>
    <p:sldId id="647" r:id="rId18"/>
    <p:sldId id="445" r:id="rId19"/>
    <p:sldId id="446" r:id="rId20"/>
    <p:sldId id="447" r:id="rId21"/>
    <p:sldId id="648" r:id="rId22"/>
    <p:sldId id="448" r:id="rId23"/>
    <p:sldId id="449" r:id="rId24"/>
    <p:sldId id="450" r:id="rId25"/>
    <p:sldId id="649" r:id="rId26"/>
    <p:sldId id="451" r:id="rId27"/>
    <p:sldId id="452" r:id="rId28"/>
    <p:sldId id="453" r:id="rId29"/>
    <p:sldId id="650" r:id="rId30"/>
    <p:sldId id="454" r:id="rId31"/>
    <p:sldId id="455" r:id="rId32"/>
    <p:sldId id="456" r:id="rId33"/>
    <p:sldId id="651" r:id="rId34"/>
    <p:sldId id="457" r:id="rId35"/>
    <p:sldId id="458" r:id="rId36"/>
    <p:sldId id="459" r:id="rId37"/>
    <p:sldId id="652" r:id="rId38"/>
    <p:sldId id="460" r:id="rId39"/>
    <p:sldId id="461" r:id="rId40"/>
    <p:sldId id="462" r:id="rId41"/>
    <p:sldId id="653" r:id="rId42"/>
    <p:sldId id="463" r:id="rId43"/>
    <p:sldId id="464" r:id="rId44"/>
    <p:sldId id="465" r:id="rId45"/>
    <p:sldId id="654" r:id="rId46"/>
    <p:sldId id="466" r:id="rId47"/>
    <p:sldId id="467" r:id="rId48"/>
    <p:sldId id="468" r:id="rId49"/>
    <p:sldId id="655" r:id="rId50"/>
    <p:sldId id="469" r:id="rId51"/>
    <p:sldId id="470" r:id="rId52"/>
    <p:sldId id="471" r:id="rId53"/>
    <p:sldId id="65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2878" autoAdjust="0"/>
  </p:normalViewPr>
  <p:slideViewPr>
    <p:cSldViewPr>
      <p:cViewPr varScale="1">
        <p:scale>
          <a:sx n="54" d="100"/>
          <a:sy n="54" d="100"/>
        </p:scale>
        <p:origin x="1860" y="72"/>
      </p:cViewPr>
      <p:guideLst>
        <p:guide orient="horz" pos="2160"/>
        <p:guide pos="2880"/>
      </p:guideLst>
    </p:cSldViewPr>
  </p:slideViewPr>
  <p:outlineViewPr>
    <p:cViewPr>
      <p:scale>
        <a:sx n="33" d="100"/>
        <a:sy n="33" d="100"/>
      </p:scale>
      <p:origin x="0" y="-153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41.2</c:v>
                </c:pt>
                <c:pt idx="2">
                  <c:v>43.2</c:v>
                </c:pt>
                <c:pt idx="3">
                  <c:v>39.200000000000003</c:v>
                </c:pt>
                <c:pt idx="5">
                  <c:v>24.1</c:v>
                </c:pt>
                <c:pt idx="6">
                  <c:v>35.700000000000003</c:v>
                </c:pt>
                <c:pt idx="7">
                  <c:v>49.6</c:v>
                </c:pt>
                <c:pt idx="8">
                  <c:v>58.1</c:v>
                </c:pt>
                <c:pt idx="10">
                  <c:v>48.5</c:v>
                </c:pt>
                <c:pt idx="11">
                  <c:v>42.5</c:v>
                </c:pt>
                <c:pt idx="12">
                  <c:v>39.9</c:v>
                </c:pt>
              </c:numCache>
            </c:numRef>
          </c:val>
        </c:ser>
        <c:dLbls>
          <c:showLegendKey val="0"/>
          <c:showVal val="0"/>
          <c:showCatName val="0"/>
          <c:showSerName val="0"/>
          <c:showPercent val="0"/>
          <c:showBubbleSize val="0"/>
        </c:dLbls>
        <c:gapWidth val="34"/>
        <c:overlap val="100"/>
        <c:axId val="660288880"/>
        <c:axId val="660289272"/>
      </c:barChart>
      <c:catAx>
        <c:axId val="6602888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60289272"/>
        <c:crosses val="autoZero"/>
        <c:auto val="1"/>
        <c:lblAlgn val="ctr"/>
        <c:lblOffset val="100"/>
        <c:noMultiLvlLbl val="0"/>
      </c:catAx>
      <c:valAx>
        <c:axId val="66028927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602888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30.1</c:v>
                </c:pt>
                <c:pt idx="2">
                  <c:v>30.3</c:v>
                </c:pt>
                <c:pt idx="3">
                  <c:v>29.8</c:v>
                </c:pt>
                <c:pt idx="5">
                  <c:v>15.7</c:v>
                </c:pt>
                <c:pt idx="6">
                  <c:v>25.5</c:v>
                </c:pt>
                <c:pt idx="7">
                  <c:v>35.5</c:v>
                </c:pt>
                <c:pt idx="8">
                  <c:v>46</c:v>
                </c:pt>
                <c:pt idx="10">
                  <c:v>33.1</c:v>
                </c:pt>
                <c:pt idx="11">
                  <c:v>30.3</c:v>
                </c:pt>
                <c:pt idx="12">
                  <c:v>30.3</c:v>
                </c:pt>
              </c:numCache>
            </c:numRef>
          </c:val>
        </c:ser>
        <c:dLbls>
          <c:showLegendKey val="0"/>
          <c:showVal val="0"/>
          <c:showCatName val="0"/>
          <c:showSerName val="0"/>
          <c:showPercent val="0"/>
          <c:showBubbleSize val="0"/>
        </c:dLbls>
        <c:gapWidth val="34"/>
        <c:overlap val="100"/>
        <c:axId val="503480032"/>
        <c:axId val="503480424"/>
      </c:barChart>
      <c:catAx>
        <c:axId val="5034800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03480424"/>
        <c:crosses val="autoZero"/>
        <c:auto val="1"/>
        <c:lblAlgn val="ctr"/>
        <c:lblOffset val="100"/>
        <c:noMultiLvlLbl val="0"/>
      </c:catAx>
      <c:valAx>
        <c:axId val="50348042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03480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37.5</c:v>
                </c:pt>
                <c:pt idx="1">
                  <c:v>37.5</c:v>
                </c:pt>
                <c:pt idx="2">
                  <c:v>37.9</c:v>
                </c:pt>
                <c:pt idx="3">
                  <c:v>34.799999999999997</c:v>
                </c:pt>
                <c:pt idx="4">
                  <c:v>36.299999999999997</c:v>
                </c:pt>
                <c:pt idx="5">
                  <c:v>33.4</c:v>
                </c:pt>
                <c:pt idx="6">
                  <c:v>34.299999999999997</c:v>
                </c:pt>
                <c:pt idx="7">
                  <c:v>33.9</c:v>
                </c:pt>
                <c:pt idx="8">
                  <c:v>35</c:v>
                </c:pt>
                <c:pt idx="9">
                  <c:v>34.200000000000003</c:v>
                </c:pt>
                <c:pt idx="10">
                  <c:v>33.700000000000003</c:v>
                </c:pt>
                <c:pt idx="11">
                  <c:v>34</c:v>
                </c:pt>
                <c:pt idx="12">
                  <c:v>30.1</c:v>
                </c:pt>
              </c:numCache>
            </c:numRef>
          </c:val>
          <c:smooth val="0"/>
        </c:ser>
        <c:dLbls>
          <c:showLegendKey val="0"/>
          <c:showVal val="0"/>
          <c:showCatName val="0"/>
          <c:showSerName val="0"/>
          <c:showPercent val="0"/>
          <c:showBubbleSize val="0"/>
        </c:dLbls>
        <c:marker val="1"/>
        <c:smooth val="0"/>
        <c:axId val="503481208"/>
        <c:axId val="503481600"/>
      </c:lineChart>
      <c:catAx>
        <c:axId val="5034812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03481600"/>
        <c:crosses val="autoZero"/>
        <c:auto val="1"/>
        <c:lblAlgn val="ctr"/>
        <c:lblOffset val="100"/>
        <c:noMultiLvlLbl val="0"/>
      </c:catAx>
      <c:valAx>
        <c:axId val="50348160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034812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22.3</c:v>
                </c:pt>
                <c:pt idx="1">
                  <c:v>18.7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35.5</c:v>
                </c:pt>
                <c:pt idx="1">
                  <c:v>37.200000000000003</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28.5</c:v>
                </c:pt>
                <c:pt idx="1">
                  <c:v>26.3</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03482384"/>
        <c:axId val="503482776"/>
      </c:stockChart>
      <c:catAx>
        <c:axId val="50348238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2776"/>
        <c:crosses val="autoZero"/>
        <c:auto val="1"/>
        <c:lblAlgn val="ctr"/>
        <c:lblOffset val="100"/>
        <c:tickLblSkip val="1"/>
        <c:tickMarkSkip val="1"/>
        <c:noMultiLvlLbl val="0"/>
      </c:catAx>
      <c:valAx>
        <c:axId val="503482776"/>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2384"/>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56.9</c:v>
                </c:pt>
                <c:pt idx="2">
                  <c:v>61.5</c:v>
                </c:pt>
                <c:pt idx="3">
                  <c:v>52</c:v>
                </c:pt>
                <c:pt idx="5">
                  <c:v>60.5</c:v>
                </c:pt>
                <c:pt idx="6">
                  <c:v>59.9</c:v>
                </c:pt>
                <c:pt idx="7">
                  <c:v>57.7</c:v>
                </c:pt>
                <c:pt idx="8">
                  <c:v>52.9</c:v>
                </c:pt>
                <c:pt idx="10">
                  <c:v>63.4</c:v>
                </c:pt>
                <c:pt idx="11">
                  <c:v>55.6</c:v>
                </c:pt>
                <c:pt idx="12">
                  <c:v>56.8</c:v>
                </c:pt>
              </c:numCache>
            </c:numRef>
          </c:val>
        </c:ser>
        <c:dLbls>
          <c:showLegendKey val="0"/>
          <c:showVal val="0"/>
          <c:showCatName val="0"/>
          <c:showSerName val="0"/>
          <c:showPercent val="0"/>
          <c:showBubbleSize val="0"/>
        </c:dLbls>
        <c:gapWidth val="34"/>
        <c:overlap val="100"/>
        <c:axId val="503483560"/>
        <c:axId val="503483952"/>
      </c:barChart>
      <c:catAx>
        <c:axId val="5034835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03483952"/>
        <c:crosses val="autoZero"/>
        <c:auto val="1"/>
        <c:lblAlgn val="ctr"/>
        <c:lblOffset val="100"/>
        <c:noMultiLvlLbl val="0"/>
      </c:catAx>
      <c:valAx>
        <c:axId val="50348395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03483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46.2</c:v>
                </c:pt>
                <c:pt idx="1">
                  <c:v>52.8</c:v>
                </c:pt>
                <c:pt idx="2">
                  <c:v>54.4</c:v>
                </c:pt>
                <c:pt idx="3">
                  <c:v>56.8</c:v>
                </c:pt>
                <c:pt idx="4">
                  <c:v>58</c:v>
                </c:pt>
                <c:pt idx="5">
                  <c:v>57.9</c:v>
                </c:pt>
                <c:pt idx="6">
                  <c:v>63</c:v>
                </c:pt>
                <c:pt idx="7">
                  <c:v>62.8</c:v>
                </c:pt>
                <c:pt idx="8">
                  <c:v>61.5</c:v>
                </c:pt>
                <c:pt idx="9">
                  <c:v>61.1</c:v>
                </c:pt>
                <c:pt idx="10">
                  <c:v>60.2</c:v>
                </c:pt>
                <c:pt idx="11">
                  <c:v>59.1</c:v>
                </c:pt>
                <c:pt idx="12">
                  <c:v>56.9</c:v>
                </c:pt>
              </c:numCache>
            </c:numRef>
          </c:val>
          <c:smooth val="0"/>
        </c:ser>
        <c:dLbls>
          <c:showLegendKey val="0"/>
          <c:showVal val="0"/>
          <c:showCatName val="0"/>
          <c:showSerName val="0"/>
          <c:showPercent val="0"/>
          <c:showBubbleSize val="0"/>
        </c:dLbls>
        <c:marker val="1"/>
        <c:smooth val="0"/>
        <c:axId val="503484736"/>
        <c:axId val="503485128"/>
      </c:lineChart>
      <c:catAx>
        <c:axId val="5034847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03485128"/>
        <c:crosses val="autoZero"/>
        <c:auto val="1"/>
        <c:lblAlgn val="ctr"/>
        <c:lblOffset val="100"/>
        <c:noMultiLvlLbl val="0"/>
      </c:catAx>
      <c:valAx>
        <c:axId val="503485128"/>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034847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48.4</c:v>
                </c:pt>
                <c:pt idx="1">
                  <c:v>55.4</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63.3</c:v>
                </c:pt>
                <c:pt idx="1">
                  <c:v>68.900000000000006</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57.9</c:v>
                </c:pt>
                <c:pt idx="1">
                  <c:v>60.6</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03485912"/>
        <c:axId val="503486304"/>
      </c:stockChart>
      <c:catAx>
        <c:axId val="50348591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6304"/>
        <c:crosses val="autoZero"/>
        <c:auto val="1"/>
        <c:lblAlgn val="ctr"/>
        <c:lblOffset val="100"/>
        <c:tickLblSkip val="1"/>
        <c:tickMarkSkip val="1"/>
        <c:noMultiLvlLbl val="0"/>
      </c:catAx>
      <c:valAx>
        <c:axId val="503486304"/>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5912"/>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18.2</c:v>
                </c:pt>
                <c:pt idx="2">
                  <c:v>15.2</c:v>
                </c:pt>
                <c:pt idx="3">
                  <c:v>21.3</c:v>
                </c:pt>
                <c:pt idx="5">
                  <c:v>10.9</c:v>
                </c:pt>
                <c:pt idx="6">
                  <c:v>15.9</c:v>
                </c:pt>
                <c:pt idx="7">
                  <c:v>21.5</c:v>
                </c:pt>
                <c:pt idx="8">
                  <c:v>20.100000000000001</c:v>
                </c:pt>
                <c:pt idx="10">
                  <c:v>9</c:v>
                </c:pt>
                <c:pt idx="11">
                  <c:v>11.8</c:v>
                </c:pt>
                <c:pt idx="12">
                  <c:v>23.5</c:v>
                </c:pt>
              </c:numCache>
            </c:numRef>
          </c:val>
        </c:ser>
        <c:dLbls>
          <c:showLegendKey val="0"/>
          <c:showVal val="0"/>
          <c:showCatName val="0"/>
          <c:showSerName val="0"/>
          <c:showPercent val="0"/>
          <c:showBubbleSize val="0"/>
        </c:dLbls>
        <c:gapWidth val="34"/>
        <c:overlap val="100"/>
        <c:axId val="503487088"/>
        <c:axId val="503487480"/>
      </c:barChart>
      <c:catAx>
        <c:axId val="5034870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03487480"/>
        <c:crosses val="autoZero"/>
        <c:auto val="1"/>
        <c:lblAlgn val="ctr"/>
        <c:lblOffset val="100"/>
        <c:noMultiLvlLbl val="0"/>
      </c:catAx>
      <c:valAx>
        <c:axId val="50348748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03487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20.8</c:v>
                </c:pt>
                <c:pt idx="1">
                  <c:v>18.399999999999999</c:v>
                </c:pt>
                <c:pt idx="2">
                  <c:v>17.399999999999999</c:v>
                </c:pt>
                <c:pt idx="3">
                  <c:v>16.600000000000001</c:v>
                </c:pt>
                <c:pt idx="4">
                  <c:v>16.2</c:v>
                </c:pt>
                <c:pt idx="5">
                  <c:v>18.2</c:v>
                </c:pt>
                <c:pt idx="6">
                  <c:v>17</c:v>
                </c:pt>
                <c:pt idx="7">
                  <c:v>17.600000000000001</c:v>
                </c:pt>
                <c:pt idx="8">
                  <c:v>16</c:v>
                </c:pt>
                <c:pt idx="9">
                  <c:v>19.8</c:v>
                </c:pt>
                <c:pt idx="10">
                  <c:v>18</c:v>
                </c:pt>
                <c:pt idx="11">
                  <c:v>19</c:v>
                </c:pt>
                <c:pt idx="12">
                  <c:v>18.2</c:v>
                </c:pt>
              </c:numCache>
            </c:numRef>
          </c:val>
          <c:smooth val="0"/>
        </c:ser>
        <c:dLbls>
          <c:showLegendKey val="0"/>
          <c:showVal val="0"/>
          <c:showCatName val="0"/>
          <c:showSerName val="0"/>
          <c:showPercent val="0"/>
          <c:showBubbleSize val="0"/>
        </c:dLbls>
        <c:marker val="1"/>
        <c:smooth val="0"/>
        <c:axId val="503488264"/>
        <c:axId val="503488656"/>
      </c:lineChart>
      <c:catAx>
        <c:axId val="5034882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03488656"/>
        <c:crosses val="autoZero"/>
        <c:auto val="1"/>
        <c:lblAlgn val="ctr"/>
        <c:lblOffset val="100"/>
        <c:noMultiLvlLbl val="0"/>
      </c:catAx>
      <c:valAx>
        <c:axId val="50348865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034882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13.1</c:v>
                </c:pt>
                <c:pt idx="1">
                  <c:v>6.8</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34.6</c:v>
                </c:pt>
                <c:pt idx="1">
                  <c:v>18.600000000000001</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20.7</c:v>
                </c:pt>
                <c:pt idx="1">
                  <c:v>12</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03489440"/>
        <c:axId val="503489832"/>
      </c:stockChart>
      <c:catAx>
        <c:axId val="50348944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9832"/>
        <c:crosses val="autoZero"/>
        <c:auto val="1"/>
        <c:lblAlgn val="ctr"/>
        <c:lblOffset val="100"/>
        <c:tickLblSkip val="1"/>
        <c:tickMarkSkip val="1"/>
        <c:noMultiLvlLbl val="0"/>
      </c:catAx>
      <c:valAx>
        <c:axId val="50348983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8944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3.3</c:v>
                </c:pt>
                <c:pt idx="2">
                  <c:v>2.2000000000000002</c:v>
                </c:pt>
                <c:pt idx="3">
                  <c:v>4.5</c:v>
                </c:pt>
                <c:pt idx="5">
                  <c:v>2.1</c:v>
                </c:pt>
                <c:pt idx="6">
                  <c:v>2.8</c:v>
                </c:pt>
                <c:pt idx="7">
                  <c:v>3.9</c:v>
                </c:pt>
                <c:pt idx="8">
                  <c:v>3.8</c:v>
                </c:pt>
                <c:pt idx="10">
                  <c:v>2.1</c:v>
                </c:pt>
                <c:pt idx="11">
                  <c:v>2.9</c:v>
                </c:pt>
                <c:pt idx="12">
                  <c:v>3.9</c:v>
                </c:pt>
              </c:numCache>
            </c:numRef>
          </c:val>
        </c:ser>
        <c:dLbls>
          <c:showLegendKey val="0"/>
          <c:showVal val="0"/>
          <c:showCatName val="0"/>
          <c:showSerName val="0"/>
          <c:showPercent val="0"/>
          <c:showBubbleSize val="0"/>
        </c:dLbls>
        <c:gapWidth val="34"/>
        <c:overlap val="100"/>
        <c:axId val="606443544"/>
        <c:axId val="606443936"/>
      </c:barChart>
      <c:catAx>
        <c:axId val="606443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06443936"/>
        <c:crosses val="autoZero"/>
        <c:auto val="1"/>
        <c:lblAlgn val="ctr"/>
        <c:lblOffset val="100"/>
        <c:noMultiLvlLbl val="0"/>
      </c:catAx>
      <c:valAx>
        <c:axId val="60644393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06443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54.1</c:v>
                </c:pt>
                <c:pt idx="1">
                  <c:v>53</c:v>
                </c:pt>
                <c:pt idx="2">
                  <c:v>53.1</c:v>
                </c:pt>
                <c:pt idx="3">
                  <c:v>48.4</c:v>
                </c:pt>
                <c:pt idx="4">
                  <c:v>49.9</c:v>
                </c:pt>
                <c:pt idx="5">
                  <c:v>45.6</c:v>
                </c:pt>
                <c:pt idx="6">
                  <c:v>46.7</c:v>
                </c:pt>
                <c:pt idx="7">
                  <c:v>46.8</c:v>
                </c:pt>
                <c:pt idx="8">
                  <c:v>47.8</c:v>
                </c:pt>
                <c:pt idx="9">
                  <c:v>46</c:v>
                </c:pt>
                <c:pt idx="10">
                  <c:v>47.4</c:v>
                </c:pt>
                <c:pt idx="11">
                  <c:v>46.8</c:v>
                </c:pt>
                <c:pt idx="12">
                  <c:v>41.2</c:v>
                </c:pt>
              </c:numCache>
            </c:numRef>
          </c:val>
          <c:smooth val="0"/>
        </c:ser>
        <c:dLbls>
          <c:showLegendKey val="0"/>
          <c:showVal val="0"/>
          <c:showCatName val="0"/>
          <c:showSerName val="0"/>
          <c:showPercent val="0"/>
          <c:showBubbleSize val="0"/>
        </c:dLbls>
        <c:marker val="1"/>
        <c:smooth val="0"/>
        <c:axId val="660290056"/>
        <c:axId val="660290448"/>
      </c:lineChart>
      <c:catAx>
        <c:axId val="6602900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660290448"/>
        <c:crosses val="autoZero"/>
        <c:auto val="1"/>
        <c:lblAlgn val="ctr"/>
        <c:lblOffset val="100"/>
        <c:noMultiLvlLbl val="0"/>
      </c:catAx>
      <c:valAx>
        <c:axId val="660290448"/>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602900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1.6</c:v>
                </c:pt>
                <c:pt idx="1">
                  <c:v>3.3</c:v>
                </c:pt>
              </c:numCache>
            </c:numRef>
          </c:val>
          <c:smooth val="0"/>
        </c:ser>
        <c:dLbls>
          <c:showLegendKey val="0"/>
          <c:showVal val="0"/>
          <c:showCatName val="0"/>
          <c:showSerName val="0"/>
          <c:showPercent val="0"/>
          <c:showBubbleSize val="0"/>
        </c:dLbls>
        <c:marker val="1"/>
        <c:smooth val="0"/>
        <c:axId val="606444720"/>
        <c:axId val="606445112"/>
      </c:lineChart>
      <c:catAx>
        <c:axId val="6064447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606445112"/>
        <c:crosses val="autoZero"/>
        <c:auto val="1"/>
        <c:lblAlgn val="ctr"/>
        <c:lblOffset val="100"/>
        <c:noMultiLvlLbl val="0"/>
      </c:catAx>
      <c:valAx>
        <c:axId val="60644511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064447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c:v>
                </c:pt>
                <c:pt idx="1">
                  <c:v>0.5</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9.6999999999999993</c:v>
                </c:pt>
                <c:pt idx="1">
                  <c:v>16.899999999999999</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3.4</c:v>
                </c:pt>
                <c:pt idx="1">
                  <c:v>2.1</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606445896"/>
        <c:axId val="606446288"/>
      </c:stockChart>
      <c:catAx>
        <c:axId val="60644589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46288"/>
        <c:crosses val="autoZero"/>
        <c:auto val="1"/>
        <c:lblAlgn val="ctr"/>
        <c:lblOffset val="100"/>
        <c:tickLblSkip val="1"/>
        <c:tickMarkSkip val="1"/>
        <c:noMultiLvlLbl val="0"/>
      </c:catAx>
      <c:valAx>
        <c:axId val="606446288"/>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45896"/>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5.3</c:v>
                </c:pt>
                <c:pt idx="2">
                  <c:v>2.7</c:v>
                </c:pt>
                <c:pt idx="3">
                  <c:v>7.9</c:v>
                </c:pt>
                <c:pt idx="5">
                  <c:v>3.3</c:v>
                </c:pt>
                <c:pt idx="6">
                  <c:v>5.8</c:v>
                </c:pt>
                <c:pt idx="7">
                  <c:v>5.5</c:v>
                </c:pt>
                <c:pt idx="8">
                  <c:v>5.7</c:v>
                </c:pt>
                <c:pt idx="10">
                  <c:v>4.9000000000000004</c:v>
                </c:pt>
                <c:pt idx="11">
                  <c:v>3.1</c:v>
                </c:pt>
                <c:pt idx="12">
                  <c:v>6</c:v>
                </c:pt>
              </c:numCache>
            </c:numRef>
          </c:val>
        </c:ser>
        <c:dLbls>
          <c:showLegendKey val="0"/>
          <c:showVal val="0"/>
          <c:showCatName val="0"/>
          <c:showSerName val="0"/>
          <c:showPercent val="0"/>
          <c:showBubbleSize val="0"/>
        </c:dLbls>
        <c:gapWidth val="34"/>
        <c:overlap val="100"/>
        <c:axId val="606447464"/>
        <c:axId val="606447856"/>
      </c:barChart>
      <c:catAx>
        <c:axId val="6064474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06447856"/>
        <c:crosses val="autoZero"/>
        <c:auto val="1"/>
        <c:lblAlgn val="ctr"/>
        <c:lblOffset val="100"/>
        <c:noMultiLvlLbl val="0"/>
      </c:catAx>
      <c:valAx>
        <c:axId val="60644785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06447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4.7</c:v>
                </c:pt>
                <c:pt idx="1">
                  <c:v>5.3</c:v>
                </c:pt>
              </c:numCache>
            </c:numRef>
          </c:val>
          <c:smooth val="0"/>
        </c:ser>
        <c:dLbls>
          <c:showLegendKey val="0"/>
          <c:showVal val="0"/>
          <c:showCatName val="0"/>
          <c:showSerName val="0"/>
          <c:showPercent val="0"/>
          <c:showBubbleSize val="0"/>
        </c:dLbls>
        <c:marker val="1"/>
        <c:smooth val="0"/>
        <c:axId val="606448640"/>
        <c:axId val="606449032"/>
      </c:lineChart>
      <c:catAx>
        <c:axId val="6064486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606449032"/>
        <c:crosses val="autoZero"/>
        <c:auto val="1"/>
        <c:lblAlgn val="ctr"/>
        <c:lblOffset val="100"/>
        <c:noMultiLvlLbl val="0"/>
      </c:catAx>
      <c:valAx>
        <c:axId val="60644903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064486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1.6</c:v>
                </c:pt>
                <c:pt idx="1">
                  <c:v>1.1000000000000001</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9.5</c:v>
                </c:pt>
                <c:pt idx="1">
                  <c:v>10.5</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5.6</c:v>
                </c:pt>
                <c:pt idx="1">
                  <c:v>4.4000000000000004</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606449816"/>
        <c:axId val="606450208"/>
      </c:stockChart>
      <c:catAx>
        <c:axId val="60644981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50208"/>
        <c:crosses val="autoZero"/>
        <c:auto val="1"/>
        <c:lblAlgn val="ctr"/>
        <c:lblOffset val="100"/>
        <c:tickLblSkip val="1"/>
        <c:tickMarkSkip val="1"/>
        <c:noMultiLvlLbl val="0"/>
      </c:catAx>
      <c:valAx>
        <c:axId val="606450208"/>
        <c:scaling>
          <c:orientation val="minMax"/>
          <c:max val="2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49816"/>
        <c:crosses val="autoZero"/>
        <c:crossBetween val="between"/>
        <c:majorUnit val="5"/>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26.8</c:v>
                </c:pt>
                <c:pt idx="2">
                  <c:v>20.2</c:v>
                </c:pt>
                <c:pt idx="3">
                  <c:v>33.700000000000003</c:v>
                </c:pt>
                <c:pt idx="5">
                  <c:v>16.399999999999999</c:v>
                </c:pt>
                <c:pt idx="6">
                  <c:v>24.4</c:v>
                </c:pt>
                <c:pt idx="7">
                  <c:v>30.9</c:v>
                </c:pt>
                <c:pt idx="8">
                  <c:v>29.6</c:v>
                </c:pt>
                <c:pt idx="10">
                  <c:v>15.9</c:v>
                </c:pt>
                <c:pt idx="11">
                  <c:v>17.8</c:v>
                </c:pt>
                <c:pt idx="12">
                  <c:v>33.299999999999997</c:v>
                </c:pt>
              </c:numCache>
            </c:numRef>
          </c:val>
        </c:ser>
        <c:dLbls>
          <c:showLegendKey val="0"/>
          <c:showVal val="0"/>
          <c:showCatName val="0"/>
          <c:showSerName val="0"/>
          <c:showPercent val="0"/>
          <c:showBubbleSize val="0"/>
        </c:dLbls>
        <c:gapWidth val="34"/>
        <c:overlap val="100"/>
        <c:axId val="606450992"/>
        <c:axId val="606451384"/>
      </c:barChart>
      <c:catAx>
        <c:axId val="6064509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06451384"/>
        <c:crosses val="autoZero"/>
        <c:auto val="1"/>
        <c:lblAlgn val="ctr"/>
        <c:lblOffset val="100"/>
        <c:noMultiLvlLbl val="0"/>
      </c:catAx>
      <c:valAx>
        <c:axId val="60645138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06450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25.3</c:v>
                </c:pt>
                <c:pt idx="1">
                  <c:v>26.8</c:v>
                </c:pt>
              </c:numCache>
            </c:numRef>
          </c:val>
          <c:smooth val="0"/>
        </c:ser>
        <c:dLbls>
          <c:showLegendKey val="0"/>
          <c:showVal val="0"/>
          <c:showCatName val="0"/>
          <c:showSerName val="0"/>
          <c:showPercent val="0"/>
          <c:showBubbleSize val="0"/>
        </c:dLbls>
        <c:marker val="1"/>
        <c:smooth val="0"/>
        <c:axId val="606452168"/>
        <c:axId val="606452560"/>
      </c:lineChart>
      <c:catAx>
        <c:axId val="6064521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606452560"/>
        <c:crosses val="autoZero"/>
        <c:auto val="1"/>
        <c:lblAlgn val="ctr"/>
        <c:lblOffset val="100"/>
        <c:noMultiLvlLbl val="0"/>
      </c:catAx>
      <c:valAx>
        <c:axId val="60645256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064521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17.5</c:v>
                </c:pt>
                <c:pt idx="1">
                  <c:v>10.4</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47.3</c:v>
                </c:pt>
                <c:pt idx="1">
                  <c:v>37.6</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30.1</c:v>
                </c:pt>
                <c:pt idx="1">
                  <c:v>18.3</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606453344"/>
        <c:axId val="606453736"/>
      </c:stockChart>
      <c:catAx>
        <c:axId val="60645334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53736"/>
        <c:crosses val="autoZero"/>
        <c:auto val="1"/>
        <c:lblAlgn val="ctr"/>
        <c:lblOffset val="100"/>
        <c:tickLblSkip val="1"/>
        <c:tickMarkSkip val="1"/>
        <c:noMultiLvlLbl val="0"/>
      </c:catAx>
      <c:valAx>
        <c:axId val="606453736"/>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53344"/>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8.8000000000000007</c:v>
                </c:pt>
                <c:pt idx="2">
                  <c:v>5.9</c:v>
                </c:pt>
                <c:pt idx="3">
                  <c:v>11.8</c:v>
                </c:pt>
                <c:pt idx="5">
                  <c:v>5.8</c:v>
                </c:pt>
                <c:pt idx="6">
                  <c:v>8.3000000000000007</c:v>
                </c:pt>
                <c:pt idx="7">
                  <c:v>12.2</c:v>
                </c:pt>
                <c:pt idx="8">
                  <c:v>7.7</c:v>
                </c:pt>
                <c:pt idx="10">
                  <c:v>4.7</c:v>
                </c:pt>
                <c:pt idx="11">
                  <c:v>4.7</c:v>
                </c:pt>
                <c:pt idx="12">
                  <c:v>12</c:v>
                </c:pt>
              </c:numCache>
            </c:numRef>
          </c:val>
        </c:ser>
        <c:dLbls>
          <c:showLegendKey val="0"/>
          <c:showVal val="0"/>
          <c:showCatName val="0"/>
          <c:showSerName val="0"/>
          <c:showPercent val="0"/>
          <c:showBubbleSize val="0"/>
        </c:dLbls>
        <c:gapWidth val="34"/>
        <c:overlap val="100"/>
        <c:axId val="606454912"/>
        <c:axId val="606455304"/>
      </c:barChart>
      <c:catAx>
        <c:axId val="6064549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06455304"/>
        <c:crosses val="autoZero"/>
        <c:auto val="1"/>
        <c:lblAlgn val="ctr"/>
        <c:lblOffset val="100"/>
        <c:noMultiLvlLbl val="0"/>
      </c:catAx>
      <c:valAx>
        <c:axId val="60645530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06454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8.8000000000000007</c:v>
                </c:pt>
                <c:pt idx="1">
                  <c:v>8.8000000000000007</c:v>
                </c:pt>
              </c:numCache>
            </c:numRef>
          </c:val>
          <c:smooth val="0"/>
        </c:ser>
        <c:dLbls>
          <c:showLegendKey val="0"/>
          <c:showVal val="0"/>
          <c:showCatName val="0"/>
          <c:showSerName val="0"/>
          <c:showPercent val="0"/>
          <c:showBubbleSize val="0"/>
        </c:dLbls>
        <c:marker val="1"/>
        <c:smooth val="0"/>
        <c:axId val="606456088"/>
        <c:axId val="606456480"/>
      </c:lineChart>
      <c:catAx>
        <c:axId val="6064560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606456480"/>
        <c:crosses val="autoZero"/>
        <c:auto val="1"/>
        <c:lblAlgn val="ctr"/>
        <c:lblOffset val="100"/>
        <c:noMultiLvlLbl val="0"/>
      </c:catAx>
      <c:valAx>
        <c:axId val="60645648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064560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30.4</c:v>
                </c:pt>
                <c:pt idx="1">
                  <c:v>25.9</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48</c:v>
                </c:pt>
                <c:pt idx="1">
                  <c:v>52.4</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39</c:v>
                </c:pt>
                <c:pt idx="1">
                  <c:v>39.5</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660291232"/>
        <c:axId val="660291624"/>
      </c:stockChart>
      <c:catAx>
        <c:axId val="66029123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60291624"/>
        <c:crosses val="autoZero"/>
        <c:auto val="1"/>
        <c:lblAlgn val="ctr"/>
        <c:lblOffset val="100"/>
        <c:tickLblSkip val="1"/>
        <c:tickMarkSkip val="1"/>
        <c:noMultiLvlLbl val="0"/>
      </c:catAx>
      <c:valAx>
        <c:axId val="660291624"/>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60291232"/>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5.8</c:v>
                </c:pt>
                <c:pt idx="1">
                  <c:v>2.8</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18.8</c:v>
                </c:pt>
                <c:pt idx="1">
                  <c:v>10.199999999999999</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11.1</c:v>
                </c:pt>
                <c:pt idx="1">
                  <c:v>6.5</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606457264"/>
        <c:axId val="606457656"/>
      </c:stockChart>
      <c:catAx>
        <c:axId val="60645726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57656"/>
        <c:crosses val="autoZero"/>
        <c:auto val="1"/>
        <c:lblAlgn val="ctr"/>
        <c:lblOffset val="100"/>
        <c:tickLblSkip val="1"/>
        <c:tickMarkSkip val="1"/>
        <c:noMultiLvlLbl val="0"/>
      </c:catAx>
      <c:valAx>
        <c:axId val="606457656"/>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606457264"/>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13.8</c:v>
                </c:pt>
                <c:pt idx="2">
                  <c:v>12.2</c:v>
                </c:pt>
                <c:pt idx="3">
                  <c:v>15.2</c:v>
                </c:pt>
                <c:pt idx="5">
                  <c:v>16.5</c:v>
                </c:pt>
                <c:pt idx="6">
                  <c:v>12.3</c:v>
                </c:pt>
                <c:pt idx="7">
                  <c:v>11.1</c:v>
                </c:pt>
                <c:pt idx="8">
                  <c:v>15.5</c:v>
                </c:pt>
                <c:pt idx="10">
                  <c:v>15.9</c:v>
                </c:pt>
                <c:pt idx="11">
                  <c:v>20</c:v>
                </c:pt>
                <c:pt idx="12">
                  <c:v>10.4</c:v>
                </c:pt>
              </c:numCache>
            </c:numRef>
          </c:val>
        </c:ser>
        <c:dLbls>
          <c:showLegendKey val="0"/>
          <c:showVal val="0"/>
          <c:showCatName val="0"/>
          <c:showSerName val="0"/>
          <c:showPercent val="0"/>
          <c:showBubbleSize val="0"/>
        </c:dLbls>
        <c:gapWidth val="34"/>
        <c:overlap val="100"/>
        <c:axId val="606458832"/>
        <c:axId val="606459224"/>
      </c:barChart>
      <c:catAx>
        <c:axId val="6064588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06459224"/>
        <c:crosses val="autoZero"/>
        <c:auto val="1"/>
        <c:lblAlgn val="ctr"/>
        <c:lblOffset val="100"/>
        <c:noMultiLvlLbl val="0"/>
      </c:catAx>
      <c:valAx>
        <c:axId val="60645922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06458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16.5</c:v>
                </c:pt>
                <c:pt idx="1">
                  <c:v>15.3</c:v>
                </c:pt>
                <c:pt idx="2">
                  <c:v>15.8</c:v>
                </c:pt>
                <c:pt idx="3">
                  <c:v>15.2</c:v>
                </c:pt>
                <c:pt idx="4">
                  <c:v>14.9</c:v>
                </c:pt>
                <c:pt idx="5">
                  <c:v>13.3</c:v>
                </c:pt>
                <c:pt idx="6">
                  <c:v>11.3</c:v>
                </c:pt>
                <c:pt idx="7">
                  <c:v>12.7</c:v>
                </c:pt>
                <c:pt idx="8">
                  <c:v>12.2</c:v>
                </c:pt>
                <c:pt idx="9">
                  <c:v>11.9</c:v>
                </c:pt>
                <c:pt idx="10">
                  <c:v>12.9</c:v>
                </c:pt>
                <c:pt idx="11">
                  <c:v>13.7</c:v>
                </c:pt>
                <c:pt idx="12">
                  <c:v>13.8</c:v>
                </c:pt>
              </c:numCache>
            </c:numRef>
          </c:val>
          <c:smooth val="0"/>
        </c:ser>
        <c:dLbls>
          <c:showLegendKey val="0"/>
          <c:showVal val="0"/>
          <c:showCatName val="0"/>
          <c:showSerName val="0"/>
          <c:showPercent val="0"/>
          <c:showBubbleSize val="0"/>
        </c:dLbls>
        <c:marker val="1"/>
        <c:smooth val="0"/>
        <c:axId val="584509952"/>
        <c:axId val="584510344"/>
      </c:lineChart>
      <c:catAx>
        <c:axId val="5845099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84510344"/>
        <c:crosses val="autoZero"/>
        <c:auto val="1"/>
        <c:lblAlgn val="ctr"/>
        <c:lblOffset val="100"/>
        <c:noMultiLvlLbl val="0"/>
      </c:catAx>
      <c:valAx>
        <c:axId val="58451034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845099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7.2</c:v>
                </c:pt>
                <c:pt idx="1">
                  <c:v>10.5</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20</c:v>
                </c:pt>
                <c:pt idx="1">
                  <c:v>22</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12.8</c:v>
                </c:pt>
                <c:pt idx="1">
                  <c:v>17.100000000000001</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84511128"/>
        <c:axId val="584511520"/>
      </c:stockChart>
      <c:catAx>
        <c:axId val="584511128"/>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1520"/>
        <c:crosses val="autoZero"/>
        <c:auto val="1"/>
        <c:lblAlgn val="ctr"/>
        <c:lblOffset val="100"/>
        <c:tickLblSkip val="1"/>
        <c:tickMarkSkip val="1"/>
        <c:noMultiLvlLbl val="0"/>
      </c:catAx>
      <c:valAx>
        <c:axId val="584511520"/>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1128"/>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20.6</c:v>
                </c:pt>
                <c:pt idx="2">
                  <c:v>24.6</c:v>
                </c:pt>
                <c:pt idx="3">
                  <c:v>16.399999999999999</c:v>
                </c:pt>
                <c:pt idx="5">
                  <c:v>22.7</c:v>
                </c:pt>
                <c:pt idx="6">
                  <c:v>19.7</c:v>
                </c:pt>
                <c:pt idx="7">
                  <c:v>19.8</c:v>
                </c:pt>
                <c:pt idx="8">
                  <c:v>20.8</c:v>
                </c:pt>
                <c:pt idx="10">
                  <c:v>21.8</c:v>
                </c:pt>
                <c:pt idx="11">
                  <c:v>22.8</c:v>
                </c:pt>
                <c:pt idx="12">
                  <c:v>19.3</c:v>
                </c:pt>
              </c:numCache>
            </c:numRef>
          </c:val>
        </c:ser>
        <c:dLbls>
          <c:showLegendKey val="0"/>
          <c:showVal val="0"/>
          <c:showCatName val="0"/>
          <c:showSerName val="0"/>
          <c:showPercent val="0"/>
          <c:showBubbleSize val="0"/>
        </c:dLbls>
        <c:gapWidth val="34"/>
        <c:overlap val="100"/>
        <c:axId val="584512304"/>
        <c:axId val="584512696"/>
      </c:barChart>
      <c:catAx>
        <c:axId val="584512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84512696"/>
        <c:crosses val="autoZero"/>
        <c:auto val="1"/>
        <c:lblAlgn val="ctr"/>
        <c:lblOffset val="100"/>
        <c:noMultiLvlLbl val="0"/>
      </c:catAx>
      <c:valAx>
        <c:axId val="58451269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84512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21.6</c:v>
                </c:pt>
                <c:pt idx="1">
                  <c:v>21.3</c:v>
                </c:pt>
                <c:pt idx="2">
                  <c:v>24.8</c:v>
                </c:pt>
                <c:pt idx="3">
                  <c:v>24.7</c:v>
                </c:pt>
                <c:pt idx="4">
                  <c:v>24.8</c:v>
                </c:pt>
                <c:pt idx="5">
                  <c:v>25.6</c:v>
                </c:pt>
                <c:pt idx="6">
                  <c:v>25.4</c:v>
                </c:pt>
                <c:pt idx="7">
                  <c:v>23.3</c:v>
                </c:pt>
                <c:pt idx="8">
                  <c:v>22.5</c:v>
                </c:pt>
                <c:pt idx="9">
                  <c:v>21.6</c:v>
                </c:pt>
                <c:pt idx="10">
                  <c:v>22.1</c:v>
                </c:pt>
                <c:pt idx="11">
                  <c:v>22.4</c:v>
                </c:pt>
                <c:pt idx="12">
                  <c:v>20.6</c:v>
                </c:pt>
              </c:numCache>
            </c:numRef>
          </c:val>
          <c:smooth val="0"/>
        </c:ser>
        <c:dLbls>
          <c:showLegendKey val="0"/>
          <c:showVal val="0"/>
          <c:showCatName val="0"/>
          <c:showSerName val="0"/>
          <c:showPercent val="0"/>
          <c:showBubbleSize val="0"/>
        </c:dLbls>
        <c:marker val="1"/>
        <c:smooth val="0"/>
        <c:axId val="584513480"/>
        <c:axId val="584513872"/>
      </c:lineChart>
      <c:catAx>
        <c:axId val="5845134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84513872"/>
        <c:crosses val="autoZero"/>
        <c:auto val="1"/>
        <c:lblAlgn val="ctr"/>
        <c:lblOffset val="100"/>
        <c:noMultiLvlLbl val="0"/>
      </c:catAx>
      <c:valAx>
        <c:axId val="58451387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845134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13.5</c:v>
                </c:pt>
                <c:pt idx="1">
                  <c:v>13.2</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24.6</c:v>
                </c:pt>
                <c:pt idx="1">
                  <c:v>24.8</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18.899999999999999</c:v>
                </c:pt>
                <c:pt idx="1">
                  <c:v>19.8</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84514656"/>
        <c:axId val="584515048"/>
      </c:stockChart>
      <c:catAx>
        <c:axId val="58451465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5048"/>
        <c:crosses val="autoZero"/>
        <c:auto val="1"/>
        <c:lblAlgn val="ctr"/>
        <c:lblOffset val="100"/>
        <c:tickLblSkip val="1"/>
        <c:tickMarkSkip val="1"/>
        <c:noMultiLvlLbl val="0"/>
      </c:catAx>
      <c:valAx>
        <c:axId val="584515048"/>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4656"/>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10.199999999999999</c:v>
                </c:pt>
                <c:pt idx="2">
                  <c:v>9.3000000000000007</c:v>
                </c:pt>
                <c:pt idx="3">
                  <c:v>11.1</c:v>
                </c:pt>
                <c:pt idx="5">
                  <c:v>7.8</c:v>
                </c:pt>
                <c:pt idx="6">
                  <c:v>9.8000000000000007</c:v>
                </c:pt>
                <c:pt idx="7">
                  <c:v>9.6</c:v>
                </c:pt>
                <c:pt idx="8">
                  <c:v>13.8</c:v>
                </c:pt>
                <c:pt idx="10">
                  <c:v>16.600000000000001</c:v>
                </c:pt>
                <c:pt idx="11">
                  <c:v>11.1</c:v>
                </c:pt>
                <c:pt idx="12">
                  <c:v>8</c:v>
                </c:pt>
              </c:numCache>
            </c:numRef>
          </c:val>
        </c:ser>
        <c:dLbls>
          <c:showLegendKey val="0"/>
          <c:showVal val="0"/>
          <c:showCatName val="0"/>
          <c:showSerName val="0"/>
          <c:showPercent val="0"/>
          <c:showBubbleSize val="0"/>
        </c:dLbls>
        <c:gapWidth val="34"/>
        <c:overlap val="100"/>
        <c:axId val="584515832"/>
        <c:axId val="584516224"/>
      </c:barChart>
      <c:catAx>
        <c:axId val="5845158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84516224"/>
        <c:crosses val="autoZero"/>
        <c:auto val="1"/>
        <c:lblAlgn val="ctr"/>
        <c:lblOffset val="100"/>
        <c:noMultiLvlLbl val="0"/>
      </c:catAx>
      <c:valAx>
        <c:axId val="58451622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84515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11.9</c:v>
                </c:pt>
                <c:pt idx="1">
                  <c:v>12.9</c:v>
                </c:pt>
                <c:pt idx="2">
                  <c:v>12.7</c:v>
                </c:pt>
                <c:pt idx="3">
                  <c:v>12.9</c:v>
                </c:pt>
                <c:pt idx="4">
                  <c:v>12.9</c:v>
                </c:pt>
                <c:pt idx="5">
                  <c:v>10.199999999999999</c:v>
                </c:pt>
              </c:numCache>
            </c:numRef>
          </c:val>
          <c:smooth val="0"/>
        </c:ser>
        <c:dLbls>
          <c:showLegendKey val="0"/>
          <c:showVal val="0"/>
          <c:showCatName val="0"/>
          <c:showSerName val="0"/>
          <c:showPercent val="0"/>
          <c:showBubbleSize val="0"/>
        </c:dLbls>
        <c:marker val="1"/>
        <c:smooth val="0"/>
        <c:axId val="584517008"/>
        <c:axId val="584517400"/>
      </c:lineChart>
      <c:catAx>
        <c:axId val="5845170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84517400"/>
        <c:crosses val="autoZero"/>
        <c:auto val="1"/>
        <c:lblAlgn val="ctr"/>
        <c:lblOffset val="100"/>
        <c:noMultiLvlLbl val="0"/>
      </c:catAx>
      <c:valAx>
        <c:axId val="58451740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845170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Sheet1!$B$2:$C$2</c:f>
              <c:numCache>
                <c:formatCode>0.0</c:formatCode>
                <c:ptCount val="2"/>
                <c:pt idx="0">
                  <c:v>7.4</c:v>
                </c:pt>
                <c:pt idx="1">
                  <c:v>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Sheet1!$B$3:$C$3</c:f>
              <c:numCache>
                <c:formatCode>0.0</c:formatCode>
                <c:ptCount val="2"/>
                <c:pt idx="0">
                  <c:v>18</c:v>
                </c:pt>
                <c:pt idx="1">
                  <c:v>37.4</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Sheet1!$B$4:$C$4</c:f>
              <c:numCache>
                <c:formatCode>0.0</c:formatCode>
                <c:ptCount val="2"/>
                <c:pt idx="0">
                  <c:v>11.4</c:v>
                </c:pt>
                <c:pt idx="1">
                  <c:v>18.899999999999999</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84518184"/>
        <c:axId val="584518576"/>
      </c:stockChart>
      <c:catAx>
        <c:axId val="58451818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8576"/>
        <c:crosses val="autoZero"/>
        <c:auto val="1"/>
        <c:lblAlgn val="ctr"/>
        <c:lblOffset val="100"/>
        <c:tickLblSkip val="1"/>
        <c:tickMarkSkip val="1"/>
        <c:noMultiLvlLbl val="0"/>
      </c:catAx>
      <c:valAx>
        <c:axId val="584518576"/>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84518184"/>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3.9</c:v>
                </c:pt>
                <c:pt idx="2">
                  <c:v>5.6</c:v>
                </c:pt>
                <c:pt idx="3">
                  <c:v>2.2000000000000002</c:v>
                </c:pt>
                <c:pt idx="5">
                  <c:v>3.6</c:v>
                </c:pt>
                <c:pt idx="6">
                  <c:v>4.7</c:v>
                </c:pt>
                <c:pt idx="7">
                  <c:v>3.2</c:v>
                </c:pt>
                <c:pt idx="8">
                  <c:v>3.6</c:v>
                </c:pt>
                <c:pt idx="10">
                  <c:v>8.3000000000000007</c:v>
                </c:pt>
                <c:pt idx="11">
                  <c:v>5</c:v>
                </c:pt>
                <c:pt idx="12">
                  <c:v>2.5</c:v>
                </c:pt>
              </c:numCache>
            </c:numRef>
          </c:val>
        </c:ser>
        <c:dLbls>
          <c:showLegendKey val="0"/>
          <c:showVal val="0"/>
          <c:showCatName val="0"/>
          <c:showSerName val="0"/>
          <c:showPercent val="0"/>
          <c:showBubbleSize val="0"/>
        </c:dLbls>
        <c:gapWidth val="34"/>
        <c:overlap val="100"/>
        <c:axId val="660292408"/>
        <c:axId val="660292800"/>
      </c:barChart>
      <c:catAx>
        <c:axId val="6602924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660292800"/>
        <c:crosses val="autoZero"/>
        <c:auto val="1"/>
        <c:lblAlgn val="ctr"/>
        <c:lblOffset val="100"/>
        <c:noMultiLvlLbl val="0"/>
      </c:catAx>
      <c:valAx>
        <c:axId val="66029280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660292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10.199999999999999</c:v>
                </c:pt>
                <c:pt idx="1">
                  <c:v>9.1999999999999993</c:v>
                </c:pt>
                <c:pt idx="2">
                  <c:v>8.9</c:v>
                </c:pt>
                <c:pt idx="3">
                  <c:v>7.2</c:v>
                </c:pt>
                <c:pt idx="4">
                  <c:v>8.3000000000000007</c:v>
                </c:pt>
                <c:pt idx="5">
                  <c:v>6.6</c:v>
                </c:pt>
                <c:pt idx="6">
                  <c:v>7.4</c:v>
                </c:pt>
                <c:pt idx="7">
                  <c:v>6.2</c:v>
                </c:pt>
                <c:pt idx="8">
                  <c:v>7.1</c:v>
                </c:pt>
                <c:pt idx="9">
                  <c:v>5.9</c:v>
                </c:pt>
                <c:pt idx="10">
                  <c:v>6.2</c:v>
                </c:pt>
                <c:pt idx="11">
                  <c:v>5.6</c:v>
                </c:pt>
                <c:pt idx="12">
                  <c:v>3.9</c:v>
                </c:pt>
              </c:numCache>
            </c:numRef>
          </c:val>
          <c:smooth val="0"/>
        </c:ser>
        <c:dLbls>
          <c:showLegendKey val="0"/>
          <c:showVal val="0"/>
          <c:showCatName val="0"/>
          <c:showSerName val="0"/>
          <c:showPercent val="0"/>
          <c:showBubbleSize val="0"/>
        </c:dLbls>
        <c:marker val="1"/>
        <c:smooth val="0"/>
        <c:axId val="660293584"/>
        <c:axId val="503474544"/>
      </c:lineChart>
      <c:catAx>
        <c:axId val="6602935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03474544"/>
        <c:crosses val="autoZero"/>
        <c:auto val="1"/>
        <c:lblAlgn val="ctr"/>
        <c:lblOffset val="100"/>
        <c:noMultiLvlLbl val="0"/>
      </c:catAx>
      <c:valAx>
        <c:axId val="50347454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6602935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2.6</c:v>
                </c:pt>
                <c:pt idx="1">
                  <c:v>2.7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8.3000000000000007</c:v>
                </c:pt>
                <c:pt idx="1">
                  <c:v>12.2</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3.5</c:v>
                </c:pt>
                <c:pt idx="1">
                  <c:v>5.7</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03475328"/>
        <c:axId val="503475720"/>
      </c:stockChart>
      <c:catAx>
        <c:axId val="503475328"/>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75720"/>
        <c:crosses val="autoZero"/>
        <c:auto val="1"/>
        <c:lblAlgn val="ctr"/>
        <c:lblOffset val="100"/>
        <c:tickLblSkip val="1"/>
        <c:tickMarkSkip val="1"/>
        <c:noMultiLvlLbl val="0"/>
      </c:catAx>
      <c:valAx>
        <c:axId val="503475720"/>
        <c:scaling>
          <c:orientation val="minMax"/>
          <c:max val="2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75328"/>
        <c:crosses val="autoZero"/>
        <c:crossBetween val="between"/>
        <c:majorUnit val="5"/>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11.5</c:v>
                </c:pt>
                <c:pt idx="2">
                  <c:v>14.1</c:v>
                </c:pt>
                <c:pt idx="3">
                  <c:v>8.8000000000000007</c:v>
                </c:pt>
                <c:pt idx="5">
                  <c:v>4.9000000000000004</c:v>
                </c:pt>
                <c:pt idx="6">
                  <c:v>9</c:v>
                </c:pt>
                <c:pt idx="7">
                  <c:v>13.4</c:v>
                </c:pt>
                <c:pt idx="8">
                  <c:v>19.2</c:v>
                </c:pt>
                <c:pt idx="10">
                  <c:v>19</c:v>
                </c:pt>
                <c:pt idx="11">
                  <c:v>11</c:v>
                </c:pt>
                <c:pt idx="12">
                  <c:v>9.9</c:v>
                </c:pt>
              </c:numCache>
            </c:numRef>
          </c:val>
        </c:ser>
        <c:dLbls>
          <c:showLegendKey val="0"/>
          <c:showVal val="0"/>
          <c:showCatName val="0"/>
          <c:showSerName val="0"/>
          <c:showPercent val="0"/>
          <c:showBubbleSize val="0"/>
        </c:dLbls>
        <c:gapWidth val="34"/>
        <c:overlap val="100"/>
        <c:axId val="503476504"/>
        <c:axId val="503476896"/>
      </c:barChart>
      <c:catAx>
        <c:axId val="5034765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03476896"/>
        <c:crosses val="autoZero"/>
        <c:auto val="1"/>
        <c:lblAlgn val="ctr"/>
        <c:lblOffset val="100"/>
        <c:noMultiLvlLbl val="0"/>
      </c:catAx>
      <c:valAx>
        <c:axId val="50347689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03476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18.7</c:v>
                </c:pt>
                <c:pt idx="1">
                  <c:v>18.7</c:v>
                </c:pt>
                <c:pt idx="2">
                  <c:v>17.8</c:v>
                </c:pt>
                <c:pt idx="3">
                  <c:v>16</c:v>
                </c:pt>
                <c:pt idx="4">
                  <c:v>16.2</c:v>
                </c:pt>
                <c:pt idx="5">
                  <c:v>14.2</c:v>
                </c:pt>
                <c:pt idx="6">
                  <c:v>14.4</c:v>
                </c:pt>
                <c:pt idx="7">
                  <c:v>14.3</c:v>
                </c:pt>
                <c:pt idx="8">
                  <c:v>14.9</c:v>
                </c:pt>
                <c:pt idx="9">
                  <c:v>13.8</c:v>
                </c:pt>
                <c:pt idx="10">
                  <c:v>15.3</c:v>
                </c:pt>
                <c:pt idx="11">
                  <c:v>15</c:v>
                </c:pt>
                <c:pt idx="12">
                  <c:v>11.5</c:v>
                </c:pt>
              </c:numCache>
            </c:numRef>
          </c:val>
          <c:smooth val="0"/>
        </c:ser>
        <c:dLbls>
          <c:showLegendKey val="0"/>
          <c:showVal val="0"/>
          <c:showCatName val="0"/>
          <c:showSerName val="0"/>
          <c:showPercent val="0"/>
          <c:showBubbleSize val="0"/>
        </c:dLbls>
        <c:marker val="1"/>
        <c:smooth val="0"/>
        <c:axId val="503477680"/>
        <c:axId val="503478072"/>
      </c:lineChart>
      <c:catAx>
        <c:axId val="5034776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03478072"/>
        <c:crosses val="autoZero"/>
        <c:auto val="1"/>
        <c:lblAlgn val="ctr"/>
        <c:lblOffset val="100"/>
        <c:noMultiLvlLbl val="0"/>
      </c:catAx>
      <c:valAx>
        <c:axId val="50347807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034776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6.2</c:v>
                </c:pt>
                <c:pt idx="1">
                  <c:v>5.7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16</c:v>
                </c:pt>
                <c:pt idx="1">
                  <c:v>19.399999999999999</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10</c:v>
                </c:pt>
                <c:pt idx="1">
                  <c:v>11.2</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03478856"/>
        <c:axId val="503479248"/>
      </c:stockChart>
      <c:catAx>
        <c:axId val="50347885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79248"/>
        <c:crosses val="autoZero"/>
        <c:auto val="1"/>
        <c:lblAlgn val="ctr"/>
        <c:lblOffset val="100"/>
        <c:tickLblSkip val="1"/>
        <c:tickMarkSkip val="1"/>
        <c:noMultiLvlLbl val="0"/>
      </c:catAx>
      <c:valAx>
        <c:axId val="503479248"/>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03478856"/>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7/7/2016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Sexual Behaviors that Contribute to Unintended Pregnancy and Sexually Transmitted Infections, Including HIV Infection</a:t>
            </a:r>
            <a:endParaRPr lang="en-US" dirty="0"/>
          </a:p>
        </p:txBody>
      </p:sp>
      <p:sp>
        <p:nvSpPr>
          <p:cNvPr id="4" name="Slide Number Placeholder 3"/>
          <p:cNvSpPr>
            <a:spLocks noGrp="1"/>
          </p:cNvSpPr>
          <p:nvPr>
            <p:ph type="sldNum" sz="quarter" idx="10"/>
          </p:nvPr>
        </p:nvSpPr>
        <p:spPr/>
        <p:txBody>
          <a:bodyPr/>
          <a:lstStyle/>
          <a:p>
            <a:pPr>
              <a:defRPr/>
            </a:pPr>
            <a:fld id="{F357B3D8-D94B-43BD-BD5D-DB0C895CAD9B}" type="slidenum">
              <a:rPr lang="en-US" smtClean="0"/>
              <a:pPr>
                <a:defRPr/>
              </a:pPr>
              <a:t>1</a:t>
            </a:fld>
            <a:endParaRPr lang="en-US"/>
          </a:p>
        </p:txBody>
      </p:sp>
    </p:spTree>
    <p:extLst>
      <p:ext uri="{BB962C8B-B14F-4D97-AF65-F5344CB8AC3E}">
        <p14:creationId xmlns:p14="http://schemas.microsoft.com/office/powerpoint/2010/main" val="419819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had sexual intercourse with four or more persons (during their life).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11.5. The percentage for Male students is 14.1. The percentage for Female students is 8.8. The percentage for 9th grade students is 4.9. The percentage for 10th grade students is 9.0. The percentage for 11th grade students is 13.4. The percentage for 12th grade students is 19.2. The percentage for Black students is 19.0. The percentage for Hispanic students is 11.0. The percentage for White students is 9.9.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had sexual intercourse with four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18.7.  The percentage for 1993 is 18.7.  The percentage for 1995 is 17.8.  The percentage for 1997 is 16.0.  The percentage for 1999 is 16.2.  The percentage for 2001 is 14.2.  The percentage for 2003 is 14.4.  The percentage for 2005 is 14.3.  The percentage for 2007 is 14.9.  The percentage for 2009 is 13.8.  The percentage for 2011 is 15.3.  The percentage for 2013 is 15.0.  The percentage for 2015 is 11.5.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31 states and 18 cities for high school students who had sexual intercourse with four or more persons (during their life).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6.2% to 16.0%. The median across states was 10%.  The range across cites was 5.7% to 19.4%. The median across cities was 11.2%.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had sexual intercourse with four or more persons (during their life), 2015. The values range from 6.2% to 16%. California, Connecticut, Hawaii, Massachusetts, Nebraska, New York, Rhode Island, range from 6.2% to 8.1%. Alaska, Illinois, Indiana, Maine, Maryland, Michigan, New Mexico, South Carolina, range from 8.2% to 9.9%. Arizona, Florida, Kentucky, Nevada, North Carolina, Pennsylvania, South Dakota, Vermont, range from 10.0% to 12.8%. Alabama, Arkansas, Delaware, Mississippi, Montana, Oklahoma, West Virginia, Wyoming, range from 12.9% to 16.0%. Virginia, Tennessee, New Hampshire, North Dakota, Missouri, Idaho, did not ask this question. Colorado, Georgia, Iowa, Kansas, Louisiana, New Jersey, Ohio, Texas, Utah and Wisconsin did not have weighted data. Minnesota, Oregon and Washington did not participate.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41039CF-07B8-40D5-9DD7-5D01CAC8CD0A}" type="slidenum">
              <a:rPr lang="en-US" altLang="en-US" b="0" smtClean="0">
                <a:solidFill>
                  <a:schemeClr val="tx1"/>
                </a:solidFill>
                <a:latin typeface="Times New Roman" panose="02020603050405020304" pitchFamily="18" charset="0"/>
              </a:rPr>
              <a:pPr/>
              <a:t>13</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48259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were currently sexually active (sexual intercourse with at least one person during the 3 months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30.1. The percentage for Male students is 30.3. The percentage for Female students is 29.8. The percentage for 9th grade students is 15.7. The percentage for 10th grade students is 25.5. The percentage for 11th grade students is 35.5. The percentage for 12th grade students is 46.0. The percentage for Black students is 33.1. The percentage for Hispanic students is 30.3. The percentage for White students is 30.3.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were currently sexually active (sexual intercourse with at least one person during the 3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37.5.  The percentage for 1993 is 37.5.  The percentage for 1995 is 37.9.  The percentage for 1997 is 34.8.  The percentage for 1999 is 36.3.  The percentage for 2001 is 33.4.  The percentage for 2003 is 34.3.  The percentage for 2005 is 33.9.  The percentage for 2007 is 35.0.  The percentage for 2009 is 34.2.  The percentage for 2011 is 33.7.  The percentage for 2013 is 34.0.  The percentage for 2015 is 30.1.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19 cities for high school students who were currently sexually active (sexual intercourse with at least one person during the 3 months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22.3% to 35.5%. The median across states was 28.5%.  The range across cites was 18.7% to 37.2%. The median across cities was 26.3%.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currently sexually active (sexual intercourse with at least one person during the 3 months before the survey), 2015. The values range from 22.3% to 35.5%. California, Connecticut, Hawaii, Maryland, Nebraska, New Mexico, New York, range from 22.3% to 25.5%. Alaska, Florida, Massachusetts, Michigan, Missouri, Nevada, Pennsylvania, Rhode Island, South Carolina, South Dakota, range from 25.6% to 28.4%. Arizona, Idaho, Illinois, Kentucky, Maine, New Hampshire, North Dakota, Oklahoma, Vermont, range from 28.5% to 31.4%. Alabama, Arkansas, Delaware, Indiana, Mississippi, Montana, North Carolina, West Virginia, Wyoming, range from 31.5% to 35.5%. Virginia, Tennessee, did not ask this question. Colorado, Georgia, Iowa, Kansas, Louisiana, New Jersey, Ohio, Texas, Utah and Wisconsin did not have weighted data. Minnesota, Oregon and Washington did not participate.</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58BBC0A9-34D8-4674-9A8D-1C1E46EB0B9A}" type="slidenum">
              <a:rPr lang="en-US" altLang="en-US" b="0" smtClean="0">
                <a:solidFill>
                  <a:schemeClr val="tx1"/>
                </a:solidFill>
                <a:latin typeface="Times New Roman" panose="02020603050405020304" pitchFamily="18" charset="0"/>
              </a:rPr>
              <a:pPr/>
              <a:t>17</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2025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a condom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56.9. The percentage for Male students is 61.5. The percentage for Female students is 52.0. The percentage for 9th grade students is 60.5. The percentage for 10th grade students is 59.9. The percentage for 11th grade students is 57.7. The percentage for 12th grade students is 52.9. The percentage for Black students is 63.4. The percentage for Hispanic students is 55.6. The percentage for White students is 56.8.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used a condom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46.2.  The percentage for 1993 is 52.8.  The percentage for 1995 is 54.4.  The percentage for 1997 is 56.8.  The percentage for 1999 is 58.0.  The percentage for 2001 is 57.9.  The percentage for 2003 is 63.0.  The percentage for 2005 is 62.8.  The percentage for 2007 is 61.5.  The percentage for 2009 is 61.1.  The percentage for 2011 is 60.2.  The percentage for 2013 is 59.1.  The percentage for 2015 is 56.9.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2015, increased from 1991 to 2003, and decreased from 2003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percentages of high school students who ever had sexual intercourse.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41.2. The percentage for Male students is 43.2. The percentage for Female students is 39.2. The percentage for 9th grade students is 24.1. The percentage for 10th grade students is 35.7. The percentage for 11th grade students is 49.6. The percentage for 12th grade students is 58.1. The percentage for Black students is 48.5. The percentage for Hispanic students is 42.5. The percentage for White students is 39.9.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19 cities for high school students who used a condom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48.4% to 63.3%. The median across states was 57.9%.  The range across cites was 55.4% to 68.9%. The median across cities was 60.6%.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t>This slide shows the percentage of students who used a condom (during last sexual intercourse among students who were currently sexually active), 2015. The values range from 48.4% to 63.3%. Alabama, Arkansas, Hawaii, Indiana, Nevada, New Mexico, West Virginia, Wyoming, range from 48.4% to 53.8%. Arizona, California, Delaware, Illinois, Kentucky, Michigan, Mississippi, Missouri, Nebraska, range from 53.9% to 57.8%. Connecticut, Idaho, Maine, Montana, New Hampshire, New York, Oklahoma, South Carolina, Vermont, range from 57.9% to 60.4%. Alaska, Florida, Maryland, Massachusetts, North Carolina, North Dakota, Pennsylvania, Rhode Island, South Dakota, range from 60.5% to 63.3%. Virginia, Tennessee, did not ask this question. Colorado, Georgia, Iowa, Kansas, Louisiana, New Jersey, Ohio, Texas, Utah and Wisconsin did not have weighted data. Minnesota, Oregon and Washington did not participate.</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CA50DA2-30C4-4FB4-AA23-708831F5EE04}" type="slidenum">
              <a:rPr lang="en-US" altLang="en-US" b="0" smtClean="0">
                <a:solidFill>
                  <a:schemeClr val="tx1"/>
                </a:solidFill>
                <a:latin typeface="Times New Roman" panose="02020603050405020304" pitchFamily="18" charset="0"/>
              </a:rPr>
              <a:pPr/>
              <a:t>21</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5294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birth control pills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18.2. The percentage for Male students is 15.2. The percentage for Female students is 21.3. The percentage for 9th grade students is 10.9. The percentage for 10th grade students is 15.9. The percentage for 11th grade students is 21.5. The percentage for 12th grade students is 20.1. The percentage for Black students is 9.0. The percentage for Hispanic students is 11.8. The percentage for White students is 23.5.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used birth control pills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20.8.  The percentage for 1993 is 18.4.  The percentage for 1995 is 17.4.  The percentage for 1997 is 16.6.  The percentage for 1999 is 16.2.  The percentage for 2001 is 18.2.  The percentage for 2003 is 17.0.  The percentage for 2005 is 17.6.  The percentage for 2007 is 16.0.  The percentage for 2009 is 19.8.  The percentage for 2011 is 18.0.  The percentage for 2013 is 19.0.  The percentage for 2015 is 18.2.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1995 and increased from 1995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used birth control pills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13.1% to 34.6%. The median across states was 20.7%.  The range across cites was 6.8% to 18.6%. The median across cities was 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used birth control pills (before last sexual intercourse to prevent pregnancy among students who were currently sexually active), 2015. The values range from 13.1% to 34.6%. Arkansas, California, Delaware, Florida, Hawaii, Maryland, New Mexico, Oklahoma, range from 13.1% to 18.2%. Alabama, Alaska, Indiana, Mississippi, Nevada, North Carolina, Pennsylvania, South Carolina, range from 18.3% to 20.6%. Arizona, Illinois, Kentucky, Michigan, Missouri, Nebraska, New York, Wyoming, range from 20.7% to 26.7%. Connecticut, Maine, Massachusetts, Montana, New Hampshire, Rhode Island, South Dakota, Vermont, West Virginia, range from 26.8% to 34.6%. Virginia, Tennessee, North Dakota, Idaho, did not ask this question. Colorado, Georgia, Iowa, Kansas, Louisiana, New Jersey, Ohio, Texas, Utah and Wisconsin did not have weighted data. Minnesota, Oregon and Washington did not participate.</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D932CCC-E048-467E-9628-B8903A9C7357}" type="slidenum">
              <a:rPr lang="en-US" altLang="en-US" b="0" smtClean="0">
                <a:solidFill>
                  <a:schemeClr val="tx1"/>
                </a:solidFill>
                <a:latin typeface="Times New Roman" panose="02020603050405020304" pitchFamily="18" charset="0"/>
              </a:rPr>
              <a:pPr/>
              <a:t>25</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0359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an IUD (e.g., Mirena or ParaGard) or implant (e.g., Implanon or </a:t>
            </a:r>
            <a:r>
              <a:rPr lang="en-US" sz="1000" dirty="0" err="1" smtClean="0">
                <a:latin typeface="Arial" panose="020B0604020202020204" pitchFamily="34" charset="0"/>
              </a:rPr>
              <a:t>Nexplanon</a:t>
            </a:r>
            <a:r>
              <a:rPr lang="en-US" sz="1000" dirty="0" smtClean="0">
                <a:latin typeface="Arial" panose="020B0604020202020204" pitchFamily="34" charset="0"/>
              </a:rPr>
              <a:t>)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 The percentage for Male students is 2.2. The percentage for Female students is 4.5. The percentage for 9th grade students is 2.1. The percentage for 10th grade students is 2.8. The percentage for 11th grade students is 3.9. The percentage for 12th grade students is 3.8. The percentage for Black students is 2.1. The percentage for Hispanic students is 2.9.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2013-2015. This slide shows percentages from 2013 through 2015 for high school students who used an IUD (e.g., Mirena or ParaGard) or implant (e.g., Implanon or </a:t>
            </a:r>
            <a:r>
              <a:rPr lang="en-US" sz="1000" dirty="0" err="1" smtClean="0">
                <a:latin typeface="Arial" panose="020B0604020202020204" pitchFamily="34" charset="0"/>
              </a:rPr>
              <a:t>Nexplanon</a:t>
            </a:r>
            <a:r>
              <a:rPr lang="en-US" sz="1000" dirty="0" smtClean="0">
                <a:latin typeface="Arial" panose="020B0604020202020204" pitchFamily="34" charset="0"/>
              </a:rPr>
              <a:t>)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1.6.  The percentage for 2015 is 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used an IUD (e.g., Mirena or ParaGard) or implant (e.g., Implanon or </a:t>
            </a:r>
            <a:r>
              <a:rPr lang="en-US" sz="1000" dirty="0" err="1" smtClean="0">
                <a:latin typeface="Arial" panose="020B0604020202020204" pitchFamily="34" charset="0"/>
              </a:rPr>
              <a:t>Nexplanon</a:t>
            </a:r>
            <a:r>
              <a:rPr lang="en-US" sz="1000" dirty="0" smtClean="0">
                <a:latin typeface="Arial" panose="020B0604020202020204" pitchFamily="34" charset="0"/>
              </a:rPr>
              <a:t>)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1.3% to 9.7%. The median across states was 3.4%.  The range across cites was 0.5% to 16.9%. The median across cities was 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t>This slide shows that among students who had sexual intercourse during the past three months, the percentage who used an IUD (such as </a:t>
            </a:r>
            <a:r>
              <a:rPr lang="en-US" altLang="en-US" dirty="0" err="1" smtClean="0"/>
              <a:t>Mirena</a:t>
            </a:r>
            <a:r>
              <a:rPr lang="en-US" altLang="en-US" dirty="0" smtClean="0"/>
              <a:t> or </a:t>
            </a:r>
            <a:r>
              <a:rPr lang="en-US" altLang="en-US" dirty="0" err="1" smtClean="0"/>
              <a:t>ParaGard</a:t>
            </a:r>
            <a:r>
              <a:rPr lang="en-US" altLang="en-US" dirty="0" smtClean="0"/>
              <a:t>) or implant (such as </a:t>
            </a:r>
            <a:r>
              <a:rPr lang="en-US" altLang="en-US" dirty="0" err="1" smtClean="0"/>
              <a:t>Implanon</a:t>
            </a:r>
            <a:r>
              <a:rPr lang="en-US" altLang="en-US" dirty="0" smtClean="0"/>
              <a:t> or </a:t>
            </a:r>
            <a:r>
              <a:rPr lang="en-US" altLang="en-US" dirty="0" err="1" smtClean="0"/>
              <a:t>Nexplanon</a:t>
            </a:r>
            <a:r>
              <a:rPr lang="en-US" altLang="en-US" dirty="0" smtClean="0"/>
              <a:t>) to prevent pregnancy before last sexual intercourse, 2015. The values range from 1.3% to 9.7%. Alabama, Arkansas, Florida, Maryland, Nevada, North Carolina, Pennsylvania, range from 1.3% to 2.2%. California, Delaware, Illinois, Michigan, Nebraska, Oklahoma, Rhode Island, South Dakota, range from 2.3% to 3.3%. Arizona, Connecticut, Indiana, Massachusetts, Mississippi, Montana, New York, South Carolina, West Virginia, range from 3.4% to 4.5%. Alaska, Hawaii, Kentucky, Maine, Missouri, New Hampshire, New Mexico, Vermont, Wyoming, range from 4.6% to 9.7%. Virginia, Tennessee, North Dakota, Idaho, did not ask this question. Colorado, Georgia, Iowa, Kansas, Louisiana, New Jersey, Ohio, Texas, Utah and Wisconsin did not have weighted data. Minnesota, Oregon and Washington did not participate.</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1B02E59-92F9-4CBD-ADDA-6203E583641A}" type="slidenum">
              <a:rPr lang="en-US" altLang="en-US" b="0" smtClean="0">
                <a:solidFill>
                  <a:schemeClr val="tx1"/>
                </a:solidFill>
                <a:latin typeface="Times New Roman" panose="02020603050405020304" pitchFamily="18" charset="0"/>
              </a:rPr>
              <a:pPr/>
              <a:t>29</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4121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ever had sexual intercourse.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54.1.  The percentage for 1993 is 53.0.  The percentage for 1995 is 53.1.  The percentage for 1997 is 48.4.  The percentage for 1999 is 49.9.  The percentage for 2001 is 45.6.  The percentage for 2003 is 46.7.  The percentage for 2005 is 46.8.  The percentage for 2007 is 47.8.  The percentage for 2009 is 46.0.  The percentage for 2011 is 47.4.  The percentage for 2013 is 46.8.  The percentage for 2015 is 41.2.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a shot (e.g., Depo-Provera), patch (e.g., OrthoEvra), or birth control ring (e.g., </a:t>
            </a:r>
            <a:r>
              <a:rPr lang="en-US" sz="1000" dirty="0" err="1" smtClean="0">
                <a:latin typeface="Arial" panose="020B0604020202020204" pitchFamily="34" charset="0"/>
              </a:rPr>
              <a:t>NuvaRing</a:t>
            </a:r>
            <a:r>
              <a:rPr lang="en-US" sz="1000" dirty="0" smtClean="0">
                <a:latin typeface="Arial" panose="020B0604020202020204" pitchFamily="34" charset="0"/>
              </a:rPr>
              <a:t>)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 The percentage for Male students is 2.7. The percentage for Female students is 7.9. The percentage for 9th grade students is 3.3. The percentage for 10th grade students is 5.8. The percentage for 11th grade students is 5.5. The percentage for 12th grade students is 5.7. The percentage for Black students is 4.9. The percentage for Hispanic students is 3.1. The percentage for White students is 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2013-2015. This slide shows percentages from 2013 through 2015 for high school students who used a shot (e.g., Depo-Provera), patch (e.g., OrthoEvra), or birth control ring (e.g., </a:t>
            </a:r>
            <a:r>
              <a:rPr lang="en-US" sz="1000" dirty="0" err="1" smtClean="0">
                <a:latin typeface="Arial" panose="020B0604020202020204" pitchFamily="34" charset="0"/>
              </a:rPr>
              <a:t>NuvaRing</a:t>
            </a:r>
            <a:r>
              <a:rPr lang="en-US" sz="1000" dirty="0" smtClean="0">
                <a:latin typeface="Arial" panose="020B0604020202020204" pitchFamily="34" charset="0"/>
              </a:rPr>
              <a:t>)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4.7.  The percentage for 2015 is 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used a shot (e.g., Depo-Provera), patch (e.g., OrthoEvra), or birth control ring (e.g., </a:t>
            </a:r>
            <a:r>
              <a:rPr lang="en-US" sz="1000" dirty="0" err="1" smtClean="0">
                <a:latin typeface="Arial" panose="020B0604020202020204" pitchFamily="34" charset="0"/>
              </a:rPr>
              <a:t>NuvaRing</a:t>
            </a:r>
            <a:r>
              <a:rPr lang="en-US" sz="1000" dirty="0" smtClean="0">
                <a:latin typeface="Arial" panose="020B0604020202020204" pitchFamily="34" charset="0"/>
              </a:rPr>
              <a:t>)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1.6% to 9.5%. The median across states was 5.6%.  The range across cites was 1.1% to 10.5%. The median across cities was 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had sexual intercourse during the past three months, the percentage who used a shot (such as Depo-Provera), a patch (such as Ortho Evra), or birth control ring (such as NuvaRing) to prevent pregnancy before last sexual intercourse, 2015. The values range from 1.6% to 9.5%. Arizona, Connecticut, Florida, Massachusetts, Nebraska, Nevada, Pennsylvania, South Dakota, range from 1.6% to 3.8%. California, Hawaii, Illinois, Maryland, New Hampshire, New York, Rhode Island, West Virginia, range from 3.9% to 5.5%. Delaware, Indiana, Kentucky, Maine, Missouri, North Carolina, Oklahoma, Vermont, range from 5.6% to 6.4%. Alabama, Alaska, Arkansas, Michigan, Mississippi, Montana, New Mexico, South Carolina, Wyoming, range from 6.5% to 9.5%. Virginia, Tennessee, North Dakota, Idaho, did not ask this question. Colorado, Georgia, Iowa, Kansas, Louisiana, New Jersey, Ohio, Texas, Utah and Wisconsin did not have weighted data. Minnesota, Oregon and Washington did not participate.</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53164CB-C1C1-43FD-A6D0-96DC20097C9A}" type="slidenum">
              <a:rPr lang="en-US" altLang="en-US" b="0" smtClean="0">
                <a:solidFill>
                  <a:schemeClr val="tx1"/>
                </a:solidFill>
                <a:latin typeface="Times New Roman" panose="02020603050405020304" pitchFamily="18" charset="0"/>
              </a:rPr>
              <a:pPr/>
              <a:t>33</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3686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26.8. The percentage for Male students is 20.2. The percentage for Female students is 33.7. The percentage for 9th grade students is 16.4. The percentage for 10th grade students is 24.4. The percentage for 11th grade students is 30.9. The percentage for 12th grade students is 29.6. The percentage for Black students is 15.9. The percentage for Hispanic students is 17.8. The percentage for White students is 33.3.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2013-2015. This slide shows percentages from 2013 through 2015 for high school students who used birth control pills; an IUD or implant; or a shot, patch, or birth control ring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25.3.  The percentage for 2015 is 26.8.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used birth control pills; an IUD or implant; or a shot, patch, or birth control ring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17.5% to 47.3%. The median across states was 30.1%.  The range across cites was 10.4% to 37.6%. The median across cities was 18.3%.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were currently sexually active, the percentage who used birth control pills or Depo-Provera (or any injectable birth control), Nuva Ring (or any birth control ring), Implanon (or any implant) or any IUD to prevent pregnancy before last sexual intercourse, 2015. The values range from 17.5% to 47.3%. California, Florida, Hawaii, Maryland, Nevada, North Carolina, Oklahoma, Pennsylvania, range from 17.5% to 27.3%. Alabama, Arizona, Arkansas, Delaware, Indiana, Mississippi, Nebraska, New Mexico, range from 27.4% to 30.0%. Connecticut, Illinois, Michigan, Missouri, New York, Rhode Island, South Carolina, South Dakota, range from 30.1% to 33.5%. Alaska, Kentucky, Maine, Massachusetts, Montana, New Hampshire, Vermont, West Virginia, Wyoming, range from 33.6% to 47.3%. Virginia, Tennessee, North Dakota, Idaho, did not ask this question. Colorado, Georgia, Iowa, Kansas, Louisiana, New Jersey, Ohio, Texas, Utah and Wisconsin did not have weighted data. Minnesota, Oregon and Washington did not participate.</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F2B5FEC-58CB-43A4-BC57-D7F1D59CAC1B}" type="slidenum">
              <a:rPr lang="en-US" altLang="en-US" b="0" smtClean="0">
                <a:solidFill>
                  <a:schemeClr val="tx1"/>
                </a:solidFill>
                <a:latin typeface="Times New Roman" panose="02020603050405020304" pitchFamily="18" charset="0"/>
              </a:rPr>
              <a:pPr/>
              <a:t>37</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0286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 The percentage for Male students is 5.9. The percentage for Female students is 11.8. The percentage for 9th grade students is 5.8. The percentage for 10th grade students is 8.3. The percentage for 11th grade students is 12.2. The percentage for 12th grade students is 7.7. The percentage for Black students is 4.7. The percentage for Hispanic students is 4.7. The percentage for White students is 12.0.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2013-2015. This slide shows percentages from 2013 through 2015 for high school students who used both a condom during and birth control pills; an IUD or implant; or a shot, patch, or birth control ring before last sexual intercourse (to prevent STD and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8.8.  The percentage for 2015 is 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19 cities for high school students who ever had sexual intercourse.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30.4% to 48.0%. The median across states was 39%.  The range across cites was 25.9% to 52.4%. The median across cities was 39.5%.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used both a condom during and birth control pills; an IUD or implant; or a shot, patch, or birth control ring before last sexual intercourse (to prevent STD and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5.8% to 18.8%. The median across states was 11.1%.  The range across cites was 2.8% to 10.2%. The median across cities was 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t>This slide shows that among students who were currently sexually active, the percentage who used both a condom during last sexual intercourse and birth control pills or Depo-Provera (or any injectable birth control), </a:t>
            </a:r>
            <a:r>
              <a:rPr lang="en-US" altLang="en-US" dirty="0" err="1" smtClean="0"/>
              <a:t>Nuva</a:t>
            </a:r>
            <a:r>
              <a:rPr lang="en-US" altLang="en-US" dirty="0" smtClean="0"/>
              <a:t> Ring (or any birth control ring), </a:t>
            </a:r>
            <a:r>
              <a:rPr lang="en-US" altLang="en-US" dirty="0" err="1" smtClean="0"/>
              <a:t>Implanon</a:t>
            </a:r>
            <a:r>
              <a:rPr lang="en-US" altLang="en-US" dirty="0" smtClean="0"/>
              <a:t> (or any implant) or any IUD to prevent STD and pregnancy before last sexual intercourse, 2015. The values range from 5.8% to 18.8%. Arizona, California, Delaware, Florida, Hawaii, Nevada, Oklahoma, Pennsylvania, range from 5.8% to 8.5%. Alabama, Arkansas, Indiana, Maryland, Mississippi, Nebraska, New Mexico, North Carolina, range from 8.6% to 11.0%. Connecticut, Illinois, Kentucky, Michigan, Missouri, New York, West Virginia, Wyoming, range from 11.1% to 12.9%. Alaska, Maine, Massachusetts, Montana, New Hampshire, Rhode Island, South Carolina, South Dakota, Vermont, range from 13.0% to 18.8%. Virginia, Tennessee, North Dakota, Idaho, did not ask this question. Colorado, Georgia, Iowa, Kansas, Louisiana, New Jersey, Ohio, Texas, Utah and Wisconsin did not have weighted data. Minnesota, Oregon and Washington did not participate.</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9399697-3AFF-4BB2-83AC-DA07A2D26CB1}" type="slidenum">
              <a:rPr lang="en-US" altLang="en-US" b="0" smtClean="0">
                <a:solidFill>
                  <a:schemeClr val="tx1"/>
                </a:solidFill>
                <a:latin typeface="Times New Roman" panose="02020603050405020304" pitchFamily="18" charset="0"/>
              </a:rPr>
              <a:pPr/>
              <a:t>41</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45949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did not use any method to prevent pregnancy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13.8. The percentage for Male students is 12.2. The percentage for Female students is 15.2. The percentage for 9th grade students is 16.5. The percentage for 10th grade students is 12.3. The percentage for 11th grade students is 11.1. The percentage for 12th grade students is 15.5. The percentage for Black students is 15.9. The percentage for Hispanic students is 20.0. The percentage for White students is 10.4.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12th grade students is higher than for 11th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did not use any method to prevent pregnancy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16.5.  The percentage for 1993 is 15.3.  The percentage for 1995 is 15.8.  The percentage for 1997 is 15.2.  The percentage for 1999 is 14.9.  The percentage for 2001 is 13.3.  The percentage for 2003 is 11.3.  The percentage for 2005 is 12.7.  The percentage for 2007 is 12.2.  The percentage for 2009 is 11.9.  The percentage for 2011 is 12.9.  The percentage for 2013 is 13.7.  The percentage for 2015 is 13.8.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2015, decreased from 1991 to 2007, and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33 states and 18 cities for high school students who did not use any method to prevent pregnancy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7.2% to 20.0%. The median across states was 12.8%.  The range across cites was 10.5% to 22.0%. The median across cities was 17.1%.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were currently sexually active, the percentage who used no method of birth control to prevent pregnancy before last sexual intercourse , 2015. The values range from 7.2% to 20%. Alaska, Maine, Massachusetts, Michigan, Montana, New Hampshire, Pennsylvania, Vermont, range from 7.2% to 11.5%. California, Connecticut, Missouri, Nevada, Rhode Island, South Carolina, South Dakota, West Virginia, range from 11.6% to 12.7%. Delaware, Florida, Hawaii, Illinois, Kentucky, North Carolina, Oklahoma, Wyoming, range from 12.8% to 14.5%. Alabama, Arizona, Arkansas, Indiana, Maryland, Mississippi, Nebraska, New Mexico, New York, range from 14.6% to 20.0%. Virginia, Tennessee, North Dakota, Idaho, did not ask this question. Colorado, Georgia, Iowa, Kansas, Louisiana, New Jersey, Ohio, Texas, Utah and Wisconsin did not have weighted data. Minnesota, Oregon and Washington did not participate.</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2F89923-5EBC-4383-BB3C-A39EA74AE5B5}" type="slidenum">
              <a:rPr lang="en-US" altLang="en-US" b="0" smtClean="0">
                <a:solidFill>
                  <a:schemeClr val="tx1"/>
                </a:solidFill>
                <a:latin typeface="Times New Roman" panose="02020603050405020304" pitchFamily="18" charset="0"/>
              </a:rPr>
              <a:pPr/>
              <a:t>45</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1943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drank alcohol or used drugs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20.6. The percentage for Male students is 24.6. The percentage for Female students is 16.4. The percentage for 9th grade students is 22.7. The percentage for 10th grade students is 19.7. The percentage for 11th grade students is 19.8. The percentage for 12th grade students is 20.8. The percentage for Black students is 21.8. The percentage for Hispanic students is 22.8. The percentage for White students is 19.3.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drank alcohol or used drugs before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21.6.  The percentage for 1993 is 21.3.  The percentage for 1995 is 24.8.  The percentage for 1997 is 24.7.  The percentage for 1999 is 24.8.  The percentage for 2001 is 25.6.  The percentage for 2003 is 25.4.  The percentage for 2005 is 23.3.  The percentage for 2007 is 22.5.  The percentage for 2009 is 21.6.  The percentage for 2011 is 22.1.  The percentage for 2013 is 22.4.  The percentage for 2015 is 20.6.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1999 and decreased from 1999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34 states and 19 cities for high school students who drank alcohol or used drugs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13.5% to 24.6%. The median across states was 18.9%.  The range across cites was 13.2% to 24.8%. The median across cities was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alcohol or used drugs before last sexual intercourse (among students who were currently sexually active), 2015. The values range from 13.5% to 24.6%. Alaska, Idaho, Indiana, Kentucky, Mississippi, North Carolina, Oklahoma, South Dakota, range from 13.5% to 17.6%. Maine, Nebraska, New Mexico, North Dakota, Pennsylvania, South Carolina, Vermont, West Virginia, range from 17.7% to 18.8%. Alabama, Arkansas, Hawaii, Illinois, Missouri, Montana, Nevada, New Hampshire, Wyoming, range from 18.9% to 21.3%. Arizona, California, Connecticut, Delaware, Florida, Maryland, Massachusetts, Michigan, New York, range from 21.4% to 24.6%. Virginia, Tennessee, Rhode Island, did not ask this question. Colorado, Georgia, Iowa, Kansas, Louisiana, New Jersey, Ohio, Texas, Utah and Wisconsin did not have weighted data. Minnesota, Oregon and Washington did not participate.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D6B788C-BB7F-480A-8667-71B3ED743496}" type="slidenum">
              <a:rPr lang="en-US" altLang="en-US" b="0" smtClean="0">
                <a:solidFill>
                  <a:schemeClr val="tx1"/>
                </a:solidFill>
                <a:latin typeface="Times New Roman" panose="02020603050405020304" pitchFamily="18" charset="0"/>
              </a:rPr>
              <a:pPr/>
              <a:t>49</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5316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ever had sexual intercourse, 2015. The values range from 30.4% to 48%. Alaska, California, Connecticut, Maryland, Michigan, Nebraska, New York, Pennsylvania, range from 30.4% to 36.3%. Idaho, Illinois, Massachusetts, Missouri, New Mexico, North Dakota, Rhode Island, South Dakota, range from 36.4% to 38.9%. Arizona, Florida, Indiana, Kentucky, Maine, Nevada, New Hampshire, South Carolina, range from 39.0% to 41.8%. Alabama, Arkansas, Delaware, Mississippi, Montana, North Carolina, Oklahoma, West Virginia, Wyoming, range from 41.9% to 48.0%. Vermont, Virginia, Tennessee, Hawaii, did not ask this question. Colorado, Georgia, Iowa, Kansas, Louisiana, New Jersey, Ohio, Texas, Utah and Wisconsin did not have weighted data. Minnesota, Oregon and Washington did not participate.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85F07E8-FF9C-4DEE-900B-CE786CCE1772}" type="slidenum">
              <a:rPr lang="en-US" altLang="en-US" b="0" smtClean="0">
                <a:solidFill>
                  <a:schemeClr val="tx1"/>
                </a:solidFill>
                <a:latin typeface="Times New Roman" panose="02020603050405020304" pitchFamily="18" charset="0"/>
              </a:rPr>
              <a:pPr/>
              <a:t>5</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10092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were ever tested for HIV (not including tests done when donating blood).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10.2. The percentage for Male students is 9.3. The percentage for Female students is 11.1. The percentage for 9th grade students is 7.8. The percentage for 10th grade students is 9.8. The percentage for 11th grade students is 9.6. The percentage for 12th grade students is 13.8. The percentage for Black students is 16.6. The percentage for Hispanic students is 11.1. The percentage for White students is 8.0.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2005-2015. This slide shows percentages from 2005 through 2015 for high school students who were ever tested for HIV (not including tests done when donating blood).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11.9.  The percentage for 2007 is 12.9.  The percentage for 2009 is 12.7.  The percentage for 2011 is 12.9.  The percentage for 2013 is 12.9.  The percentage for 2015 is 10.2.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2015, did not change from 2005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27 states and 19 cities for high school students who were ever tested for HIV (not including tests done when donating bloo).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7.4% to 18.0%. The median across states was 11.4%.  The range across cites was 7.0% to 37.4%. The median across cities was 18.9%.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ever tested for HIV (not including tests done when donating blood), 2015. The values range from 7.4% to 18%. California, Idaho, Indiana, Nebraska, Oklahoma, South Dakota, range from 7.4% to 9.8%. Connecticut, Massachusetts, New Mexico, North Carolina, Pennsylvania, South Carolina, Vermont, range from 9.9% to 11.3%. Delaware, Florida, Kentucky, Michigan, Nevada, West Virginia, Wyoming, range from 11.4% to 13.5%. Alabama, Arkansas, Illinois, Maryland, Mississippi, New York, Rhode Island, range from 13.6% to 18.0%. Virginia, Tennessee, New Hampshire, North Dakota, Montana, Missouri, Maine, Hawaii, Arizona, Alaska, did not ask this question. Colorado, Georgia, Iowa, Kansas, Louisiana, New Jersey, Ohio, Texas, Utah and Wisconsin did not have weighted data. Minnesota, Oregon and Washington did not participate.</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0F53EE7-5173-48B4-B877-0B3687ED7E37}" type="slidenum">
              <a:rPr lang="en-US" altLang="en-US" b="0" smtClean="0">
                <a:solidFill>
                  <a:schemeClr val="tx1"/>
                </a:solidFill>
                <a:latin typeface="Times New Roman" panose="02020603050405020304" pitchFamily="18" charset="0"/>
              </a:rPr>
              <a:pPr/>
              <a:t>53</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4335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had sexual intercourse before age 13 years (for the first time).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 The percentage for Male students is 5.6. The percentage for Female students is 2.2. The percentage for 9th grade students is 3.6. The percentage for 10th grade students is 4.7. The percentage for 11th grade students is 3.2. The percentage for 12th grade students is 3.6. The percentage for Black students is 8.3. The percentage for Hispanic students is 5.0. The percentage for White students is 2.5.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had sexual intercourse before age 13 years (for the first time).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10.2.  The percentage for 1993 is 9.2.  The percentage for 1995 is 8.9.  The percentage for 1997 is 7.2.  The percentage for 1999 is 8.3.  The percentage for 2001 is 6.6.  The percentage for 2003 is 7.4.  The percentage for 2005 is 6.2.  The percentage for 2007 is 7.1.  The percentage for 2009 is 5.9.  The percentage for 2011 is 6.2.  The percentage for 2013 is 5.6.  The percentage for 2015 is 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19 cities for high school students who had sexual intercourse before age 13 years (for the first time).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2.6% to 8.3%. The median across states was 3.5%.  The range across cites was 2.7% to 12.2%. The median across cities was 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had sexual intercourse before age 13 years (for the first time), 2015. The values range from 2.6% to 8.3%. Connecticut, Indiana, Maine, Massachusetts, Nevada, New Hampshire, North Dakota, Rhode Island, range from 2.6% to 3.0%. Arizona, California, Idaho, Illinois, Michigan, Montana, Nebraska, South Dakota, Vermont, range from 3.1% to 3.4%. Alaska, Hawaii, Kentucky, Missouri, New Mexico, New York, Oklahoma, Pennsylvania, Wyoming, range from 3.5% to 4.9%. Alabama, Arkansas, Delaware, Florida, Maryland, Mississippi, North Carolina, South Carolina, West Virginia, range from 5.0% to 8.3%. Virginia, Tennessee, did not ask this question. Colorado, Georgia, Iowa, Kansas, Louisiana, New Jersey, Ohio, Texas, Utah and Wisconsin did not have weighted data. Minnesota, Oregon and Washington did not participate.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D2640703-AD04-4345-AE6C-054BD9C89AF4}" type="slidenum">
              <a:rPr lang="en-US" altLang="en-US" b="0" smtClean="0">
                <a:solidFill>
                  <a:schemeClr val="tx1"/>
                </a:solidFill>
                <a:latin typeface="Times New Roman" panose="02020603050405020304" pitchFamily="18" charset="0"/>
              </a:rPr>
              <a:pPr/>
              <a:t>9</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4100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0505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981200"/>
          </a:xfrm>
        </p:spPr>
        <p:txBody>
          <a:bodyPr/>
          <a:lstStyle/>
          <a:p>
            <a:r>
              <a:rPr lang="en-US" sz="3600" dirty="0" smtClean="0"/>
              <a:t>Sexual Behaviors that Contribute to Unintended Pregnancy and Sexually Transmitted Infections, Including HIV Infection</a:t>
            </a:r>
            <a:endParaRPr lang="en-US" sz="3600" dirty="0"/>
          </a:p>
        </p:txBody>
      </p:sp>
    </p:spTree>
    <p:extLst>
      <p:ext uri="{BB962C8B-B14F-4D97-AF65-F5344CB8AC3E}">
        <p14:creationId xmlns:p14="http://schemas.microsoft.com/office/powerpoint/2010/main" val="486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10th &gt; 9th, 11th &gt; 9th, 11th &gt; 10th, 12th &gt; 9th, 12th &gt; 10th, 12th &gt; 11th;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1991-2015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Had Sexual Intercourse with Four or More Persons,* Across 31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2806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2806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2806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28070"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6.2% - 8.1%</a:t>
            </a:r>
          </a:p>
        </p:txBody>
      </p:sp>
      <p:sp>
        <p:nvSpPr>
          <p:cNvPr id="128071"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8.2% - 9.9%</a:t>
            </a:r>
          </a:p>
        </p:txBody>
      </p:sp>
      <p:sp>
        <p:nvSpPr>
          <p:cNvPr id="12807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10.0% - 12.8%</a:t>
            </a:r>
          </a:p>
        </p:txBody>
      </p:sp>
      <p:sp>
        <p:nvSpPr>
          <p:cNvPr id="12807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12.9% - 16.0%</a:t>
            </a:r>
          </a:p>
        </p:txBody>
      </p:sp>
      <p:sp>
        <p:nvSpPr>
          <p:cNvPr id="128074"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Had Sexual Intercourse with Four or More Persons*</a:t>
            </a:r>
          </a:p>
        </p:txBody>
      </p:sp>
      <p:sp>
        <p:nvSpPr>
          <p:cNvPr id="12807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*During </a:t>
            </a:r>
            <a:r>
              <a:rPr lang="en-US" altLang="en-US" sz="1100" b="0" dirty="0">
                <a:solidFill>
                  <a:srgbClr val="FFCC00"/>
                </a:solidFill>
              </a:rPr>
              <a:t>their life</a:t>
            </a:r>
          </a:p>
        </p:txBody>
      </p:sp>
      <p:sp>
        <p:nvSpPr>
          <p:cNvPr id="12807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10791896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10th &gt; 9th,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Decreased 1991-2015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Were Currently Sexually Active,* Across 35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3011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3011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3011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3011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22.3% - 25.5%</a:t>
            </a:r>
          </a:p>
        </p:txBody>
      </p:sp>
      <p:sp>
        <p:nvSpPr>
          <p:cNvPr id="13011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25.6% - 28.4%</a:t>
            </a:r>
          </a:p>
        </p:txBody>
      </p:sp>
      <p:sp>
        <p:nvSpPr>
          <p:cNvPr id="13012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28.5% - 31.4%</a:t>
            </a:r>
          </a:p>
        </p:txBody>
      </p:sp>
      <p:sp>
        <p:nvSpPr>
          <p:cNvPr id="13012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31.5% - 35.5%</a:t>
            </a:r>
          </a:p>
        </p:txBody>
      </p:sp>
      <p:sp>
        <p:nvSpPr>
          <p:cNvPr id="130122"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Were Currently Sexually Active*</a:t>
            </a:r>
          </a:p>
        </p:txBody>
      </p:sp>
      <p:sp>
        <p:nvSpPr>
          <p:cNvPr id="13012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*Sexual </a:t>
            </a:r>
            <a:r>
              <a:rPr lang="en-US" altLang="en-US" sz="1100" b="0" dirty="0">
                <a:solidFill>
                  <a:srgbClr val="FFCC00"/>
                </a:solidFill>
              </a:rPr>
              <a:t>intercourse with at least one person during the 3 months before the survey</a:t>
            </a:r>
          </a:p>
        </p:txBody>
      </p:sp>
      <p:sp>
        <p:nvSpPr>
          <p:cNvPr id="13012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5206083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M &gt; F; 9th &gt; 12th, 10th &gt; 12th; 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Increased 1991-2015, increased 1991-2003, 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M &gt; F; 10th &gt; 9th, 11th &gt; 9th, 11th &gt; 10th, 12th &gt; 9th, 12th &gt; 10th, 12th &gt; 11th;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a Condom,* Across 35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3215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3215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3216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3216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48.4% - 53.8%</a:t>
            </a:r>
          </a:p>
        </p:txBody>
      </p:sp>
      <p:sp>
        <p:nvSpPr>
          <p:cNvPr id="13216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53.9% - 57.8%</a:t>
            </a:r>
          </a:p>
        </p:txBody>
      </p:sp>
      <p:sp>
        <p:nvSpPr>
          <p:cNvPr id="13216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57.9% - 60.4%</a:t>
            </a:r>
          </a:p>
        </p:txBody>
      </p:sp>
      <p:sp>
        <p:nvSpPr>
          <p:cNvPr id="13216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60.5% - 63.3%</a:t>
            </a:r>
          </a:p>
        </p:txBody>
      </p:sp>
      <p:sp>
        <p:nvSpPr>
          <p:cNvPr id="132170"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a Condom*</a:t>
            </a:r>
          </a:p>
        </p:txBody>
      </p:sp>
      <p:sp>
        <p:nvSpPr>
          <p:cNvPr id="13217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*During </a:t>
            </a:r>
            <a:r>
              <a:rPr lang="en-US" altLang="en-US" sz="1100" b="0" dirty="0">
                <a:solidFill>
                  <a:srgbClr val="FFCC00"/>
                </a:solidFill>
              </a:rPr>
              <a:t>last sexual intercourse among students who were currently sexually active</a:t>
            </a:r>
          </a:p>
        </p:txBody>
      </p:sp>
      <p:sp>
        <p:nvSpPr>
          <p:cNvPr id="13217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324716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10th &gt; 9th, 11th &gt; 9th, 11th &gt; 10th, 12th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Decreased, 1991-1995, increased, 1995-2015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Birth Control Pills,*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3420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3420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3421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3421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13.1% - 18.2%</a:t>
            </a:r>
          </a:p>
        </p:txBody>
      </p:sp>
      <p:sp>
        <p:nvSpPr>
          <p:cNvPr id="13421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18.3% - 20.6%</a:t>
            </a:r>
          </a:p>
        </p:txBody>
      </p:sp>
      <p:sp>
        <p:nvSpPr>
          <p:cNvPr id="13421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20.7% - 26.7%</a:t>
            </a:r>
          </a:p>
        </p:txBody>
      </p:sp>
      <p:sp>
        <p:nvSpPr>
          <p:cNvPr id="13421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26.8% - 34.6%</a:t>
            </a:r>
          </a:p>
        </p:txBody>
      </p:sp>
      <p:sp>
        <p:nvSpPr>
          <p:cNvPr id="134218"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Birth Control Pills*</a:t>
            </a:r>
          </a:p>
        </p:txBody>
      </p:sp>
      <p:sp>
        <p:nvSpPr>
          <p:cNvPr id="13421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*Before </a:t>
            </a:r>
            <a:r>
              <a:rPr lang="en-US" altLang="en-US" sz="1100" b="0" dirty="0">
                <a:solidFill>
                  <a:srgbClr val="FFCC00"/>
                </a:solidFill>
              </a:rPr>
              <a:t>last sexual intercourse to prevent pregnancy among students who were currently sexually active</a:t>
            </a:r>
          </a:p>
        </p:txBody>
      </p:sp>
      <p:sp>
        <p:nvSpPr>
          <p:cNvPr id="13422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6524609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an IUD (e.g., Mirena or Paragard) or Implant (e.g., Implanon or Nexplanon),*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3625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3625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3626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3626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1.3% - 2.2%</a:t>
            </a:r>
          </a:p>
        </p:txBody>
      </p:sp>
      <p:sp>
        <p:nvSpPr>
          <p:cNvPr id="13626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2.3% - 3.3%</a:t>
            </a:r>
          </a:p>
        </p:txBody>
      </p:sp>
      <p:sp>
        <p:nvSpPr>
          <p:cNvPr id="136264"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3.4% - 4.5%</a:t>
            </a:r>
          </a:p>
        </p:txBody>
      </p:sp>
      <p:sp>
        <p:nvSpPr>
          <p:cNvPr id="136265" name="Text Box 108"/>
          <p:cNvSpPr txBox="1">
            <a:spLocks noChangeArrowheads="1"/>
          </p:cNvSpPr>
          <p:nvPr/>
        </p:nvSpPr>
        <p:spPr bwMode="auto">
          <a:xfrm>
            <a:off x="7861300" y="42116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4.6% - 9.7%</a:t>
            </a:r>
          </a:p>
        </p:txBody>
      </p:sp>
      <p:sp>
        <p:nvSpPr>
          <p:cNvPr id="136266"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an IUD (e.g., Mirena or Paragard) or Implant (e.g., Implanon or Nexplanon)*</a:t>
            </a:r>
          </a:p>
        </p:txBody>
      </p:sp>
      <p:sp>
        <p:nvSpPr>
          <p:cNvPr id="13626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*Before </a:t>
            </a:r>
            <a:r>
              <a:rPr lang="en-US" altLang="en-US" sz="1100" b="0" dirty="0">
                <a:solidFill>
                  <a:srgbClr val="FFCC00"/>
                </a:solidFill>
              </a:rPr>
              <a:t>last sexual intercourse to prevent pregnancy among students who were currently sexually active</a:t>
            </a:r>
          </a:p>
        </p:txBody>
      </p:sp>
      <p:sp>
        <p:nvSpPr>
          <p:cNvPr id="13626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9587674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1991-2015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5659934"/>
            <a:ext cx="8229600" cy="769441"/>
          </a:xfrm>
          <a:prstGeom prst="rect">
            <a:avLst/>
          </a:prstGeom>
          <a:noFill/>
        </p:spPr>
        <p:txBody>
          <a:bodyPr wrap="square" rtlCol="0" anchor="b" anchorCtr="0">
            <a:spAutoFit/>
          </a:bodyPr>
          <a:lstStyle/>
          <a:p>
            <a:r>
              <a:rPr lang="en-US" sz="1100" dirty="0" smtClean="0">
                <a:solidFill>
                  <a:srgbClr val="FFCC00"/>
                </a:solidFill>
              </a:rPr>
              <a:t>*Before last sexual </a:t>
            </a:r>
            <a:r>
              <a:rPr lang="en-US" sz="1100" dirty="0">
                <a:solidFill>
                  <a:srgbClr val="FFCC00"/>
                </a:solidFill>
              </a:rPr>
              <a:t>intercourse among students who were currently sexually active</a:t>
            </a:r>
          </a:p>
          <a:p>
            <a:r>
              <a:rPr lang="en-US" sz="900" b="1" baseline="50000" dirty="0">
                <a:solidFill>
                  <a:srgbClr val="FFCC00"/>
                </a:solidFill>
              </a:rPr>
              <a:t>†</a:t>
            </a:r>
            <a:r>
              <a:rPr lang="en-US" sz="1100" dirty="0" smtClean="0">
                <a:solidFill>
                  <a:srgbClr val="FFCC00"/>
                </a:solidFill>
              </a:rPr>
              <a:t>F &gt; M;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5667935"/>
            <a:ext cx="8229600" cy="769441"/>
          </a:xfrm>
          <a:prstGeom prst="rect">
            <a:avLst/>
          </a:prstGeom>
          <a:noFill/>
        </p:spPr>
        <p:txBody>
          <a:bodyPr wrap="square" rtlCol="0" anchor="b" anchorCtr="0">
            <a:spAutoFit/>
          </a:bodyPr>
          <a:lstStyle/>
          <a:p>
            <a:r>
              <a:rPr lang="en-US" sz="1100" dirty="0" smtClean="0">
                <a:solidFill>
                  <a:srgbClr val="FFCC00"/>
                </a:solidFill>
              </a:rPr>
              <a:t>*Before last sexual </a:t>
            </a:r>
            <a:r>
              <a:rPr lang="en-US" sz="1100" dirty="0">
                <a:solidFill>
                  <a:srgbClr val="FFCC00"/>
                </a:solidFill>
              </a:rPr>
              <a:t>intercourse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a Shot (e.g., Depo-Provera), Patch (e.g., Orthoevra), or Birth Control Ring (e.g., Nuvaring),*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a:t>
            </a:r>
            <a:r>
              <a:rPr lang="en-US" sz="1100" dirty="0">
                <a:solidFill>
                  <a:srgbClr val="FFCC00"/>
                </a:solidFill>
              </a:rPr>
              <a:t>intercourse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3830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3830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3830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38310"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1.6% - 3.8%</a:t>
            </a:r>
          </a:p>
        </p:txBody>
      </p:sp>
      <p:sp>
        <p:nvSpPr>
          <p:cNvPr id="138311"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3.9% - 5.5%</a:t>
            </a:r>
          </a:p>
        </p:txBody>
      </p:sp>
      <p:sp>
        <p:nvSpPr>
          <p:cNvPr id="138312"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5.6% - 6.4%</a:t>
            </a:r>
          </a:p>
        </p:txBody>
      </p:sp>
      <p:sp>
        <p:nvSpPr>
          <p:cNvPr id="138313" name="Text Box 108"/>
          <p:cNvSpPr txBox="1">
            <a:spLocks noChangeArrowheads="1"/>
          </p:cNvSpPr>
          <p:nvPr/>
        </p:nvSpPr>
        <p:spPr bwMode="auto">
          <a:xfrm>
            <a:off x="7861300" y="42116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6.5% - 9.5%</a:t>
            </a:r>
          </a:p>
        </p:txBody>
      </p:sp>
      <p:sp>
        <p:nvSpPr>
          <p:cNvPr id="138314"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a Shot (e.g., Depo-Provera), Patch (e.g., Orthoevra), or Birth Control Ring (e.g., Nuvaring)*</a:t>
            </a:r>
          </a:p>
        </p:txBody>
      </p:sp>
      <p:sp>
        <p:nvSpPr>
          <p:cNvPr id="13831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a:solidFill>
                  <a:srgbClr val="FFCC00"/>
                </a:solidFill>
              </a:rPr>
              <a:t>During last sexual intercourse among students who were currently sexually active</a:t>
            </a:r>
          </a:p>
        </p:txBody>
      </p:sp>
      <p:sp>
        <p:nvSpPr>
          <p:cNvPr id="13831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1114119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10th &gt; 9th, 11th &gt; 9th, 11th &gt; 10th, 12th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Birth Control Pills; an IUD or Implant; or a Shot, Patch, or Birth Control Ring,*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4035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4035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4035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4035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17.5% - 27.3%</a:t>
            </a:r>
          </a:p>
        </p:txBody>
      </p:sp>
      <p:sp>
        <p:nvSpPr>
          <p:cNvPr id="14035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27.4% - 30.0%</a:t>
            </a:r>
          </a:p>
        </p:txBody>
      </p:sp>
      <p:sp>
        <p:nvSpPr>
          <p:cNvPr id="14036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30.1% - 33.5%</a:t>
            </a:r>
          </a:p>
        </p:txBody>
      </p:sp>
      <p:sp>
        <p:nvSpPr>
          <p:cNvPr id="14036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33.6% - 47.3%</a:t>
            </a:r>
          </a:p>
        </p:txBody>
      </p:sp>
      <p:sp>
        <p:nvSpPr>
          <p:cNvPr id="140362"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Birth Control Pills; an IUD or Implant; or a Shot, Patch, or Birth Control Ring*</a:t>
            </a:r>
          </a:p>
        </p:txBody>
      </p:sp>
      <p:sp>
        <p:nvSpPr>
          <p:cNvPr id="14036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*Before </a:t>
            </a:r>
            <a:r>
              <a:rPr lang="en-US" altLang="en-US" sz="1100" b="0" dirty="0">
                <a:solidFill>
                  <a:srgbClr val="FFCC00"/>
                </a:solidFill>
              </a:rPr>
              <a:t>last sexual intercourse to prevent pregnancy among students who were currently sexually active</a:t>
            </a:r>
          </a:p>
        </p:txBody>
      </p:sp>
      <p:sp>
        <p:nvSpPr>
          <p:cNvPr id="14036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1579567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F &gt; M; 11th &gt; 9th, 11th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Ever Had Sexual Intercourse, Across 33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Used Both a Condom During and Birth Control Pills; an IUD or Implant; or a Shot, Patch, or Birth Control Ring Before Last Sexual Intercourse,*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4239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4239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4240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42406"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5.8% - 8.5%</a:t>
            </a:r>
          </a:p>
        </p:txBody>
      </p:sp>
      <p:sp>
        <p:nvSpPr>
          <p:cNvPr id="142407" name="Text Box 106"/>
          <p:cNvSpPr txBox="1">
            <a:spLocks noChangeArrowheads="1"/>
          </p:cNvSpPr>
          <p:nvPr/>
        </p:nvSpPr>
        <p:spPr bwMode="auto">
          <a:xfrm>
            <a:off x="7821613" y="35385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8.6% - 11.0%</a:t>
            </a:r>
          </a:p>
        </p:txBody>
      </p:sp>
      <p:sp>
        <p:nvSpPr>
          <p:cNvPr id="14240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11.1% - 12.9%</a:t>
            </a:r>
          </a:p>
        </p:txBody>
      </p:sp>
      <p:sp>
        <p:nvSpPr>
          <p:cNvPr id="14240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13.0% - 18.8%</a:t>
            </a:r>
          </a:p>
        </p:txBody>
      </p:sp>
      <p:sp>
        <p:nvSpPr>
          <p:cNvPr id="142410"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Used Both a Condom During and Birth Control Pills; an IUD or Implant; or a Shot, Patch, or Birth Control Ring Before Last Sexual Intercourse*</a:t>
            </a:r>
          </a:p>
        </p:txBody>
      </p:sp>
      <p:sp>
        <p:nvSpPr>
          <p:cNvPr id="14241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*To </a:t>
            </a:r>
            <a:r>
              <a:rPr lang="en-US" altLang="en-US" sz="1100" b="0" dirty="0">
                <a:solidFill>
                  <a:srgbClr val="FFCC00"/>
                </a:solidFill>
              </a:rPr>
              <a:t>prevent </a:t>
            </a:r>
            <a:r>
              <a:rPr lang="en-US" altLang="en-US" sz="1100" dirty="0" smtClean="0">
                <a:solidFill>
                  <a:srgbClr val="FFCC00"/>
                </a:solidFill>
              </a:rPr>
              <a:t>STD</a:t>
            </a:r>
            <a:r>
              <a:rPr lang="en-US" altLang="en-US" sz="1100" b="0" dirty="0" smtClean="0">
                <a:solidFill>
                  <a:srgbClr val="FFCC00"/>
                </a:solidFill>
              </a:rPr>
              <a:t> </a:t>
            </a:r>
            <a:r>
              <a:rPr lang="en-US" altLang="en-US" sz="1100" b="0" dirty="0">
                <a:solidFill>
                  <a:srgbClr val="FFCC00"/>
                </a:solidFill>
              </a:rPr>
              <a:t>and pregnancy among students who were currently sexually active</a:t>
            </a:r>
          </a:p>
        </p:txBody>
      </p:sp>
      <p:sp>
        <p:nvSpPr>
          <p:cNvPr id="14241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57143855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9th &gt; 11th, 12th &gt; 11th;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Decreased 1991-2015, decreased 1991-2007, no change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Did Not Use Any Method to Prevent Pregnancy,* Across 33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4444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4444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4445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44454"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7.2% - 11.5%</a:t>
            </a:r>
          </a:p>
        </p:txBody>
      </p:sp>
      <p:sp>
        <p:nvSpPr>
          <p:cNvPr id="14445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11.6% - 12.7%</a:t>
            </a:r>
          </a:p>
        </p:txBody>
      </p:sp>
      <p:sp>
        <p:nvSpPr>
          <p:cNvPr id="14445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12.8% - 14.5%</a:t>
            </a:r>
          </a:p>
        </p:txBody>
      </p:sp>
      <p:sp>
        <p:nvSpPr>
          <p:cNvPr id="14445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14.6% - 20.0%</a:t>
            </a:r>
          </a:p>
        </p:txBody>
      </p:sp>
      <p:sp>
        <p:nvSpPr>
          <p:cNvPr id="144458"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Did Not Use Any Method to Prevent Pregnancy*</a:t>
            </a:r>
          </a:p>
        </p:txBody>
      </p:sp>
      <p:sp>
        <p:nvSpPr>
          <p:cNvPr id="14445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*During </a:t>
            </a:r>
            <a:r>
              <a:rPr lang="en-US" altLang="en-US" sz="1100" b="0" dirty="0">
                <a:solidFill>
                  <a:srgbClr val="FFCC00"/>
                </a:solidFill>
              </a:rPr>
              <a:t>last sexual intercourse among students who were currently sexually active</a:t>
            </a:r>
          </a:p>
        </p:txBody>
      </p:sp>
      <p:sp>
        <p:nvSpPr>
          <p:cNvPr id="14446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55671580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Increased, 1991-1999, 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Drank Alcohol or Used Drugs Before Last Sexual Intercourse,* Across 34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4649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4649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4650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46502"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13.5% - 17.6%</a:t>
            </a:r>
          </a:p>
        </p:txBody>
      </p:sp>
      <p:sp>
        <p:nvSpPr>
          <p:cNvPr id="14650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17.7% - 18.8%</a:t>
            </a:r>
          </a:p>
        </p:txBody>
      </p:sp>
      <p:sp>
        <p:nvSpPr>
          <p:cNvPr id="14650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18.9% - 21.3%</a:t>
            </a:r>
          </a:p>
        </p:txBody>
      </p:sp>
      <p:sp>
        <p:nvSpPr>
          <p:cNvPr id="14650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21.4% - 24.6%</a:t>
            </a:r>
          </a:p>
        </p:txBody>
      </p:sp>
      <p:sp>
        <p:nvSpPr>
          <p:cNvPr id="146506"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Drank Alcohol or Used Drugs Before Last Sexual Intercourse*</a:t>
            </a:r>
          </a:p>
        </p:txBody>
      </p:sp>
      <p:sp>
        <p:nvSpPr>
          <p:cNvPr id="14650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*Among </a:t>
            </a:r>
            <a:r>
              <a:rPr lang="en-US" altLang="en-US" sz="1100" b="0" dirty="0">
                <a:solidFill>
                  <a:srgbClr val="FFCC00"/>
                </a:solidFill>
              </a:rPr>
              <a:t>students who were currently sexually active</a:t>
            </a:r>
          </a:p>
        </p:txBody>
      </p:sp>
      <p:sp>
        <p:nvSpPr>
          <p:cNvPr id="14650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5012272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2396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2396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2397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2397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30.4% - 36.3%</a:t>
            </a:r>
          </a:p>
        </p:txBody>
      </p:sp>
      <p:sp>
        <p:nvSpPr>
          <p:cNvPr id="12397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36.4% - 38.9%</a:t>
            </a:r>
          </a:p>
        </p:txBody>
      </p:sp>
      <p:sp>
        <p:nvSpPr>
          <p:cNvPr id="12397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39.0% - 41.8%</a:t>
            </a:r>
          </a:p>
        </p:txBody>
      </p:sp>
      <p:sp>
        <p:nvSpPr>
          <p:cNvPr id="12397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41.9% - 48.0%</a:t>
            </a:r>
          </a:p>
        </p:txBody>
      </p:sp>
      <p:sp>
        <p:nvSpPr>
          <p:cNvPr id="123978"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Ever Had Sexual Intercourse</a:t>
            </a:r>
          </a:p>
        </p:txBody>
      </p:sp>
      <p:sp>
        <p:nvSpPr>
          <p:cNvPr id="12397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100" b="0">
              <a:solidFill>
                <a:srgbClr val="FFCC00"/>
              </a:solidFill>
            </a:endParaRPr>
          </a:p>
        </p:txBody>
      </p:sp>
      <p:sp>
        <p:nvSpPr>
          <p:cNvPr id="12398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45815369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Tested for HIV,*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a:p>
            <a:r>
              <a:rPr lang="en-US" sz="900" b="1" baseline="50000" dirty="0">
                <a:solidFill>
                  <a:srgbClr val="FFCC00"/>
                </a:solidFill>
              </a:rPr>
              <a:t>†</a:t>
            </a:r>
            <a:r>
              <a:rPr lang="en-US" sz="1100" dirty="0" smtClean="0">
                <a:solidFill>
                  <a:srgbClr val="FFCC00"/>
                </a:solidFill>
              </a:rPr>
              <a:t>12th &gt; 9th, 12th &gt; 10th, 12th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Tested for HIV,*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a:p>
            <a:r>
              <a:rPr lang="en-US" sz="900" b="1" baseline="50000" dirty="0">
                <a:solidFill>
                  <a:srgbClr val="FFCC00"/>
                </a:solidFill>
              </a:rPr>
              <a:t>†</a:t>
            </a:r>
            <a:r>
              <a:rPr lang="en-US" sz="1100" dirty="0" smtClean="0">
                <a:solidFill>
                  <a:srgbClr val="FFCC00"/>
                </a:solidFill>
              </a:rPr>
              <a:t>Decreased 2005-2015, no change 2005-2011,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2005-2015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Were Ever Tested for HIV,* Across 27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4854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4854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4854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48550"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7.4% - 9.8%</a:t>
            </a:r>
          </a:p>
        </p:txBody>
      </p:sp>
      <p:sp>
        <p:nvSpPr>
          <p:cNvPr id="148551" name="Text Box 106"/>
          <p:cNvSpPr txBox="1">
            <a:spLocks noChangeArrowheads="1"/>
          </p:cNvSpPr>
          <p:nvPr/>
        </p:nvSpPr>
        <p:spPr bwMode="auto">
          <a:xfrm>
            <a:off x="7821613" y="35385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9.9% - 11.3%</a:t>
            </a:r>
          </a:p>
        </p:txBody>
      </p:sp>
      <p:sp>
        <p:nvSpPr>
          <p:cNvPr id="14855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11.4% - 13.5%</a:t>
            </a:r>
          </a:p>
        </p:txBody>
      </p:sp>
      <p:sp>
        <p:nvSpPr>
          <p:cNvPr id="14855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13.6% - 18.0%</a:t>
            </a:r>
          </a:p>
        </p:txBody>
      </p:sp>
      <p:sp>
        <p:nvSpPr>
          <p:cNvPr id="148554"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Were Ever Tested for HIV*</a:t>
            </a:r>
          </a:p>
        </p:txBody>
      </p:sp>
      <p:sp>
        <p:nvSpPr>
          <p:cNvPr id="14855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*Not </a:t>
            </a:r>
            <a:r>
              <a:rPr lang="en-US" altLang="en-US" sz="1100" b="0" dirty="0">
                <a:solidFill>
                  <a:srgbClr val="FFCC00"/>
                </a:solidFill>
              </a:rPr>
              <a:t>counting tests done when donating blood</a:t>
            </a:r>
          </a:p>
        </p:txBody>
      </p:sp>
      <p:sp>
        <p:nvSpPr>
          <p:cNvPr id="14855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339945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M &gt; F; 10th &gt; 11th;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Decreased 1991-2015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Had Sexual Intercourse Before Age 13 Years,* Across 35 States and 19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2601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2601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2602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2602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2.6% - 3.0%</a:t>
            </a:r>
          </a:p>
        </p:txBody>
      </p:sp>
      <p:sp>
        <p:nvSpPr>
          <p:cNvPr id="12602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3.1% - 3.4%</a:t>
            </a:r>
          </a:p>
        </p:txBody>
      </p:sp>
      <p:sp>
        <p:nvSpPr>
          <p:cNvPr id="126024"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3.5% - 4.9%</a:t>
            </a:r>
          </a:p>
        </p:txBody>
      </p:sp>
      <p:sp>
        <p:nvSpPr>
          <p:cNvPr id="126025" name="Text Box 108"/>
          <p:cNvSpPr txBox="1">
            <a:spLocks noChangeArrowheads="1"/>
          </p:cNvSpPr>
          <p:nvPr/>
        </p:nvSpPr>
        <p:spPr bwMode="auto">
          <a:xfrm>
            <a:off x="7861300" y="42116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5.0% - 8.3%</a:t>
            </a:r>
          </a:p>
        </p:txBody>
      </p:sp>
      <p:sp>
        <p:nvSpPr>
          <p:cNvPr id="126026"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Had Sexual Intercourse Before Age 13 Years*</a:t>
            </a:r>
          </a:p>
        </p:txBody>
      </p:sp>
      <p:sp>
        <p:nvSpPr>
          <p:cNvPr id="12602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*For </a:t>
            </a:r>
            <a:r>
              <a:rPr lang="en-US" altLang="en-US" sz="1100" b="0" dirty="0">
                <a:solidFill>
                  <a:srgbClr val="FFCC00"/>
                </a:solidFill>
              </a:rPr>
              <a:t>the first time</a:t>
            </a:r>
          </a:p>
        </p:txBody>
      </p:sp>
      <p:sp>
        <p:nvSpPr>
          <p:cNvPr id="12602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5741722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12971</Words>
  <Application>Microsoft Office PowerPoint</Application>
  <PresentationFormat>On-screen Show (4:3)</PresentationFormat>
  <Paragraphs>559</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Monotype Sorts</vt:lpstr>
      <vt:lpstr>Times New Roman</vt:lpstr>
      <vt:lpstr>Dashtem</vt:lpstr>
      <vt:lpstr>Sexual Behaviors that Contribute to Unintended Pregnancy and Sexually Transmitted Infections, Including HIV Infection</vt:lpstr>
      <vt:lpstr>PowerPoint Presentation</vt:lpstr>
      <vt:lpstr>PowerPoint Presentation</vt:lpstr>
      <vt:lpstr>PowerPoint Presentation</vt:lpstr>
      <vt:lpstr>Percentage of High School Students Who Ever Had Sexual Intercourse</vt:lpstr>
      <vt:lpstr>PowerPoint Presentation</vt:lpstr>
      <vt:lpstr>PowerPoint Presentation</vt:lpstr>
      <vt:lpstr>PowerPoint Presentation</vt:lpstr>
      <vt:lpstr>Percentage of High School Students Who Had Sexual Intercourse Before Age 13 Years*</vt:lpstr>
      <vt:lpstr>PowerPoint Presentation</vt:lpstr>
      <vt:lpstr>PowerPoint Presentation</vt:lpstr>
      <vt:lpstr>PowerPoint Presentation</vt:lpstr>
      <vt:lpstr>Percentage of High School Students Who Had Sexual Intercourse with Four or More Persons*</vt:lpstr>
      <vt:lpstr>PowerPoint Presentation</vt:lpstr>
      <vt:lpstr>PowerPoint Presentation</vt:lpstr>
      <vt:lpstr>PowerPoint Presentation</vt:lpstr>
      <vt:lpstr>Percentage of High School Students Who Were Currently Sexually Active*</vt:lpstr>
      <vt:lpstr>PowerPoint Presentation</vt:lpstr>
      <vt:lpstr>PowerPoint Presentation</vt:lpstr>
      <vt:lpstr>PowerPoint Presentation</vt:lpstr>
      <vt:lpstr>Percentage of High School Students Who Used a Condom*</vt:lpstr>
      <vt:lpstr>PowerPoint Presentation</vt:lpstr>
      <vt:lpstr>PowerPoint Presentation</vt:lpstr>
      <vt:lpstr>PowerPoint Presentation</vt:lpstr>
      <vt:lpstr>Percentage of High School Students Who Used Birth Control Pills*</vt:lpstr>
      <vt:lpstr>PowerPoint Presentation</vt:lpstr>
      <vt:lpstr>PowerPoint Presentation</vt:lpstr>
      <vt:lpstr>PowerPoint Presentation</vt:lpstr>
      <vt:lpstr>Percentage of High School Students Who Used an IUD (e.g., Mirena or Paragard) or Implant (e.g., Implanon or Nexplanon)*</vt:lpstr>
      <vt:lpstr>PowerPoint Presentation</vt:lpstr>
      <vt:lpstr>PowerPoint Presentation</vt:lpstr>
      <vt:lpstr>PowerPoint Presentation</vt:lpstr>
      <vt:lpstr>Percentage of High School Students Who Used a Shot (e.g., Depo-Provera), Patch (e.g., Orthoevra), or Birth Control Ring (e.g., Nuvaring)*</vt:lpstr>
      <vt:lpstr>PowerPoint Presentation</vt:lpstr>
      <vt:lpstr>PowerPoint Presentation</vt:lpstr>
      <vt:lpstr>PowerPoint Presentation</vt:lpstr>
      <vt:lpstr>Percentage of High School Students Who Used Birth Control Pills; an IUD or Implant; or a Shot, Patch, or Birth Control Ring*</vt:lpstr>
      <vt:lpstr>PowerPoint Presentation</vt:lpstr>
      <vt:lpstr>PowerPoint Presentation</vt:lpstr>
      <vt:lpstr>PowerPoint Presentation</vt:lpstr>
      <vt:lpstr>Percentage of High School Students Who Used Both a Condom During and Birth Control Pills; an IUD or Implant; or a Shot, Patch, or Birth Control Ring Before Last Sexual Intercourse*</vt:lpstr>
      <vt:lpstr>PowerPoint Presentation</vt:lpstr>
      <vt:lpstr>PowerPoint Presentation</vt:lpstr>
      <vt:lpstr>PowerPoint Presentation</vt:lpstr>
      <vt:lpstr>Percentage of High School Students Who Did Not Use Any Method to Prevent Pregnancy*</vt:lpstr>
      <vt:lpstr>PowerPoint Presentation</vt:lpstr>
      <vt:lpstr>PowerPoint Presentation</vt:lpstr>
      <vt:lpstr>PowerPoint Presentation</vt:lpstr>
      <vt:lpstr>Percentage of High School Students Who Drank Alcohol or Used Drugs Before Last Sexual Intercourse*</vt:lpstr>
      <vt:lpstr>PowerPoint Presentation</vt:lpstr>
      <vt:lpstr>PowerPoint Presentation</vt:lpstr>
      <vt:lpstr>PowerPoint Presentation</vt:lpstr>
      <vt:lpstr>Percentage of High School Students Who Were Ever Tested for HIV*</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Thornton, Jemekia (CDC/OID/NCHHSTP)</cp:lastModifiedBy>
  <cp:revision>93</cp:revision>
  <dcterms:created xsi:type="dcterms:W3CDTF">2012-05-31T17:35:52Z</dcterms:created>
  <dcterms:modified xsi:type="dcterms:W3CDTF">2016-07-07T13:18:22Z</dcterms:modified>
</cp:coreProperties>
</file>