
<file path=[Content_Types].xml><?xml version="1.0" encoding="utf-8"?>
<Types xmlns="http://schemas.openxmlformats.org/package/2006/content-types">
  <Default Extension="png" ContentType="image/png"/>
  <Default Extension="emf" ContentType="image/x-emf"/>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p:sldMasterIdLst>
    <p:sldMasterId id="2147483649" r:id="rId1"/>
    <p:sldMasterId id="2147483704" r:id="rId2"/>
    <p:sldMasterId id="2147483776" r:id="rId3"/>
  </p:sldMasterIdLst>
  <p:notesMasterIdLst>
    <p:notesMasterId r:id="rId136"/>
  </p:notesMasterIdLst>
  <p:handoutMasterIdLst>
    <p:handoutMasterId r:id="rId137"/>
  </p:handoutMasterIdLst>
  <p:sldIdLst>
    <p:sldId id="587" r:id="rId4"/>
    <p:sldId id="580" r:id="rId5"/>
    <p:sldId id="581" r:id="rId6"/>
    <p:sldId id="588" r:id="rId7"/>
    <p:sldId id="589" r:id="rId8"/>
    <p:sldId id="584" r:id="rId9"/>
    <p:sldId id="585" r:id="rId10"/>
    <p:sldId id="586" r:id="rId11"/>
    <p:sldId id="590" r:id="rId12"/>
    <p:sldId id="463" r:id="rId13"/>
    <p:sldId id="464" r:id="rId14"/>
    <p:sldId id="465" r:id="rId15"/>
    <p:sldId id="466" r:id="rId16"/>
    <p:sldId id="467" r:id="rId17"/>
    <p:sldId id="468" r:id="rId18"/>
    <p:sldId id="469" r:id="rId19"/>
    <p:sldId id="470" r:id="rId20"/>
    <p:sldId id="471" r:id="rId21"/>
    <p:sldId id="472" r:id="rId22"/>
    <p:sldId id="473" r:id="rId23"/>
    <p:sldId id="474" r:id="rId24"/>
    <p:sldId id="475" r:id="rId25"/>
    <p:sldId id="476" r:id="rId26"/>
    <p:sldId id="477" r:id="rId27"/>
    <p:sldId id="478" r:id="rId28"/>
    <p:sldId id="479" r:id="rId29"/>
    <p:sldId id="480" r:id="rId30"/>
    <p:sldId id="481" r:id="rId31"/>
    <p:sldId id="482" r:id="rId32"/>
    <p:sldId id="483" r:id="rId33"/>
    <p:sldId id="484" r:id="rId34"/>
    <p:sldId id="485" r:id="rId35"/>
    <p:sldId id="486" r:id="rId36"/>
    <p:sldId id="487" r:id="rId37"/>
    <p:sldId id="488" r:id="rId38"/>
    <p:sldId id="489" r:id="rId39"/>
    <p:sldId id="490" r:id="rId40"/>
    <p:sldId id="491" r:id="rId41"/>
    <p:sldId id="492" r:id="rId42"/>
    <p:sldId id="591" r:id="rId43"/>
    <p:sldId id="493" r:id="rId44"/>
    <p:sldId id="494" r:id="rId45"/>
    <p:sldId id="495" r:id="rId46"/>
    <p:sldId id="496" r:id="rId47"/>
    <p:sldId id="497" r:id="rId48"/>
    <p:sldId id="498" r:id="rId49"/>
    <p:sldId id="499" r:id="rId50"/>
    <p:sldId id="500" r:id="rId51"/>
    <p:sldId id="501" r:id="rId52"/>
    <p:sldId id="502" r:id="rId53"/>
    <p:sldId id="503" r:id="rId54"/>
    <p:sldId id="504" r:id="rId55"/>
    <p:sldId id="592" r:id="rId56"/>
    <p:sldId id="505" r:id="rId57"/>
    <p:sldId id="506" r:id="rId58"/>
    <p:sldId id="507" r:id="rId59"/>
    <p:sldId id="508" r:id="rId60"/>
    <p:sldId id="509" r:id="rId61"/>
    <p:sldId id="510" r:id="rId62"/>
    <p:sldId id="511" r:id="rId63"/>
    <p:sldId id="512" r:id="rId64"/>
    <p:sldId id="513" r:id="rId65"/>
    <p:sldId id="514" r:id="rId66"/>
    <p:sldId id="515" r:id="rId67"/>
    <p:sldId id="516" r:id="rId68"/>
    <p:sldId id="517" r:id="rId69"/>
    <p:sldId id="518" r:id="rId70"/>
    <p:sldId id="519" r:id="rId71"/>
    <p:sldId id="520" r:id="rId72"/>
    <p:sldId id="521" r:id="rId73"/>
    <p:sldId id="522" r:id="rId74"/>
    <p:sldId id="523" r:id="rId75"/>
    <p:sldId id="524" r:id="rId76"/>
    <p:sldId id="525" r:id="rId77"/>
    <p:sldId id="526" r:id="rId78"/>
    <p:sldId id="527" r:id="rId79"/>
    <p:sldId id="528" r:id="rId80"/>
    <p:sldId id="593" r:id="rId81"/>
    <p:sldId id="529" r:id="rId82"/>
    <p:sldId id="530" r:id="rId83"/>
    <p:sldId id="531" r:id="rId84"/>
    <p:sldId id="532" r:id="rId85"/>
    <p:sldId id="533" r:id="rId86"/>
    <p:sldId id="594" r:id="rId87"/>
    <p:sldId id="534" r:id="rId88"/>
    <p:sldId id="535" r:id="rId89"/>
    <p:sldId id="536" r:id="rId90"/>
    <p:sldId id="537" r:id="rId91"/>
    <p:sldId id="595" r:id="rId92"/>
    <p:sldId id="538" r:id="rId93"/>
    <p:sldId id="539" r:id="rId94"/>
    <p:sldId id="540" r:id="rId95"/>
    <p:sldId id="541" r:id="rId96"/>
    <p:sldId id="542" r:id="rId97"/>
    <p:sldId id="596" r:id="rId98"/>
    <p:sldId id="543" r:id="rId99"/>
    <p:sldId id="544" r:id="rId100"/>
    <p:sldId id="545" r:id="rId101"/>
    <p:sldId id="546" r:id="rId102"/>
    <p:sldId id="547" r:id="rId103"/>
    <p:sldId id="548" r:id="rId104"/>
    <p:sldId id="549" r:id="rId105"/>
    <p:sldId id="550" r:id="rId106"/>
    <p:sldId id="551" r:id="rId107"/>
    <p:sldId id="552" r:id="rId108"/>
    <p:sldId id="553" r:id="rId109"/>
    <p:sldId id="554" r:id="rId110"/>
    <p:sldId id="555" r:id="rId111"/>
    <p:sldId id="556" r:id="rId112"/>
    <p:sldId id="557" r:id="rId113"/>
    <p:sldId id="558" r:id="rId114"/>
    <p:sldId id="559" r:id="rId115"/>
    <p:sldId id="560" r:id="rId116"/>
    <p:sldId id="561" r:id="rId117"/>
    <p:sldId id="562" r:id="rId118"/>
    <p:sldId id="563" r:id="rId119"/>
    <p:sldId id="597" r:id="rId120"/>
    <p:sldId id="564" r:id="rId121"/>
    <p:sldId id="565" r:id="rId122"/>
    <p:sldId id="566" r:id="rId123"/>
    <p:sldId id="567" r:id="rId124"/>
    <p:sldId id="568" r:id="rId125"/>
    <p:sldId id="569" r:id="rId126"/>
    <p:sldId id="570" r:id="rId127"/>
    <p:sldId id="571" r:id="rId128"/>
    <p:sldId id="572" r:id="rId129"/>
    <p:sldId id="573" r:id="rId130"/>
    <p:sldId id="574" r:id="rId131"/>
    <p:sldId id="575" r:id="rId132"/>
    <p:sldId id="576" r:id="rId133"/>
    <p:sldId id="577" r:id="rId134"/>
    <p:sldId id="578" r:id="rId135"/>
  </p:sldIdLst>
  <p:sldSz cx="9144000" cy="6858000" type="screen4x3"/>
  <p:notesSz cx="7010400" cy="9296400"/>
  <p:defaultTextStyle>
    <a:defPPr>
      <a:defRPr lang="en-US"/>
    </a:defPPr>
    <a:lvl1pPr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1pPr>
    <a:lvl2pPr marL="4572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2pPr>
    <a:lvl3pPr marL="9144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3pPr>
    <a:lvl4pPr marL="13716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4pPr>
    <a:lvl5pPr marL="1828800" algn="l" rtl="0" eaLnBrk="0" fontAlgn="base" hangingPunct="0">
      <a:spcBef>
        <a:spcPct val="0"/>
      </a:spcBef>
      <a:spcAft>
        <a:spcPct val="0"/>
      </a:spcAft>
      <a:defRPr b="1" kern="1200">
        <a:solidFill>
          <a:schemeClr val="tx2"/>
        </a:solidFill>
        <a:latin typeface="Arial" panose="020B0604020202020204" pitchFamily="34" charset="0"/>
        <a:ea typeface="+mn-ea"/>
        <a:cs typeface="+mn-cs"/>
      </a:defRPr>
    </a:lvl5pPr>
    <a:lvl6pPr marL="2286000" algn="l" defTabSz="914400" rtl="0" eaLnBrk="1" latinLnBrk="0" hangingPunct="1">
      <a:defRPr b="1" kern="1200">
        <a:solidFill>
          <a:schemeClr val="tx2"/>
        </a:solidFill>
        <a:latin typeface="Arial" panose="020B0604020202020204" pitchFamily="34" charset="0"/>
        <a:ea typeface="+mn-ea"/>
        <a:cs typeface="+mn-cs"/>
      </a:defRPr>
    </a:lvl6pPr>
    <a:lvl7pPr marL="2743200" algn="l" defTabSz="914400" rtl="0" eaLnBrk="1" latinLnBrk="0" hangingPunct="1">
      <a:defRPr b="1" kern="1200">
        <a:solidFill>
          <a:schemeClr val="tx2"/>
        </a:solidFill>
        <a:latin typeface="Arial" panose="020B0604020202020204" pitchFamily="34" charset="0"/>
        <a:ea typeface="+mn-ea"/>
        <a:cs typeface="+mn-cs"/>
      </a:defRPr>
    </a:lvl7pPr>
    <a:lvl8pPr marL="3200400" algn="l" defTabSz="914400" rtl="0" eaLnBrk="1" latinLnBrk="0" hangingPunct="1">
      <a:defRPr b="1" kern="1200">
        <a:solidFill>
          <a:schemeClr val="tx2"/>
        </a:solidFill>
        <a:latin typeface="Arial" panose="020B0604020202020204" pitchFamily="34" charset="0"/>
        <a:ea typeface="+mn-ea"/>
        <a:cs typeface="+mn-cs"/>
      </a:defRPr>
    </a:lvl8pPr>
    <a:lvl9pPr marL="3657600" algn="l" defTabSz="914400" rtl="0" eaLnBrk="1" latinLnBrk="0" hangingPunct="1">
      <a:defRPr b="1" kern="1200">
        <a:solidFill>
          <a:schemeClr val="tx2"/>
        </a:solidFill>
        <a:latin typeface="Arial" panose="020B0604020202020204" pitchFamily="34" charset="0"/>
        <a:ea typeface="+mn-ea"/>
        <a:cs typeface="+mn-cs"/>
      </a:defRPr>
    </a:lvl9pPr>
  </p:defaultTextStyle>
  <p:extLst>
    <p:ext uri="{EFAFB233-063F-42B5-8137-9DF3F51BA10A}">
      <p15:sldGuideLst xmlns:p15="http://schemas.microsoft.com/office/powerpoint/2012/main">
        <p15:guide id="1" orient="horz" pos="3456">
          <p15:clr>
            <a:srgbClr val="A4A3A4"/>
          </p15:clr>
        </p15:guide>
        <p15:guide id="2" pos="768">
          <p15:clr>
            <a:srgbClr val="A4A3A4"/>
          </p15:clr>
        </p15:guide>
      </p15:sldGuideLst>
    </p:ext>
    <p:ext uri="{2D200454-40CA-4A62-9FC3-DE9A4176ACB9}">
      <p15:notesGuideLst xmlns:p15="http://schemas.microsoft.com/office/powerpoint/2012/main">
        <p15:guide id="1" orient="horz" pos="2928">
          <p15:clr>
            <a:srgbClr val="A4A3A4"/>
          </p15:clr>
        </p15:guide>
        <p15:guide id="2" pos="2208">
          <p15:clr>
            <a:srgbClr val="A4A3A4"/>
          </p15:clr>
        </p15:guide>
      </p15:notes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CC33FF"/>
    <a:srgbClr val="6633FF"/>
    <a:srgbClr val="6600CC"/>
    <a:srgbClr val="A64DFF"/>
    <a:srgbClr val="9933FF"/>
    <a:srgbClr val="E6E6E6"/>
    <a:srgbClr val="FFFFCC"/>
    <a:srgbClr val="FFFFCD"/>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20801" autoAdjust="0"/>
    <p:restoredTop sz="91606" autoAdjust="0"/>
  </p:normalViewPr>
  <p:slideViewPr>
    <p:cSldViewPr snapToGrid="0">
      <p:cViewPr varScale="1">
        <p:scale>
          <a:sx n="81" d="100"/>
          <a:sy n="81" d="100"/>
        </p:scale>
        <p:origin x="90" y="330"/>
      </p:cViewPr>
      <p:guideLst>
        <p:guide orient="horz" pos="3456"/>
        <p:guide pos="768"/>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100" d="100"/>
        <a:sy n="100" d="100"/>
      </p:scale>
      <p:origin x="0" y="0"/>
    </p:cViewPr>
  </p:sorterViewPr>
  <p:notesViewPr>
    <p:cSldViewPr snapToGrid="0">
      <p:cViewPr varScale="1">
        <p:scale>
          <a:sx n="61" d="100"/>
          <a:sy n="61" d="100"/>
        </p:scale>
        <p:origin x="-2052" y="-72"/>
      </p:cViewPr>
      <p:guideLst>
        <p:guide orient="horz" pos="2928"/>
        <p:guide pos="2208"/>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3.xml"/><Relationship Id="rId117" Type="http://schemas.openxmlformats.org/officeDocument/2006/relationships/slide" Target="slides/slide114.xml"/><Relationship Id="rId21" Type="http://schemas.openxmlformats.org/officeDocument/2006/relationships/slide" Target="slides/slide18.xml"/><Relationship Id="rId42" Type="http://schemas.openxmlformats.org/officeDocument/2006/relationships/slide" Target="slides/slide39.xml"/><Relationship Id="rId47" Type="http://schemas.openxmlformats.org/officeDocument/2006/relationships/slide" Target="slides/slide44.xml"/><Relationship Id="rId63" Type="http://schemas.openxmlformats.org/officeDocument/2006/relationships/slide" Target="slides/slide60.xml"/><Relationship Id="rId68" Type="http://schemas.openxmlformats.org/officeDocument/2006/relationships/slide" Target="slides/slide65.xml"/><Relationship Id="rId84" Type="http://schemas.openxmlformats.org/officeDocument/2006/relationships/slide" Target="slides/slide81.xml"/><Relationship Id="rId89" Type="http://schemas.openxmlformats.org/officeDocument/2006/relationships/slide" Target="slides/slide86.xml"/><Relationship Id="rId112" Type="http://schemas.openxmlformats.org/officeDocument/2006/relationships/slide" Target="slides/slide109.xml"/><Relationship Id="rId133" Type="http://schemas.openxmlformats.org/officeDocument/2006/relationships/slide" Target="slides/slide130.xml"/><Relationship Id="rId138" Type="http://schemas.openxmlformats.org/officeDocument/2006/relationships/presProps" Target="presProps.xml"/><Relationship Id="rId16" Type="http://schemas.openxmlformats.org/officeDocument/2006/relationships/slide" Target="slides/slide13.xml"/><Relationship Id="rId107" Type="http://schemas.openxmlformats.org/officeDocument/2006/relationships/slide" Target="slides/slide104.xml"/><Relationship Id="rId11" Type="http://schemas.openxmlformats.org/officeDocument/2006/relationships/slide" Target="slides/slide8.xml"/><Relationship Id="rId32" Type="http://schemas.openxmlformats.org/officeDocument/2006/relationships/slide" Target="slides/slide29.xml"/><Relationship Id="rId37" Type="http://schemas.openxmlformats.org/officeDocument/2006/relationships/slide" Target="slides/slide34.xml"/><Relationship Id="rId53" Type="http://schemas.openxmlformats.org/officeDocument/2006/relationships/slide" Target="slides/slide50.xml"/><Relationship Id="rId58" Type="http://schemas.openxmlformats.org/officeDocument/2006/relationships/slide" Target="slides/slide55.xml"/><Relationship Id="rId74" Type="http://schemas.openxmlformats.org/officeDocument/2006/relationships/slide" Target="slides/slide71.xml"/><Relationship Id="rId79" Type="http://schemas.openxmlformats.org/officeDocument/2006/relationships/slide" Target="slides/slide76.xml"/><Relationship Id="rId102" Type="http://schemas.openxmlformats.org/officeDocument/2006/relationships/slide" Target="slides/slide99.xml"/><Relationship Id="rId123" Type="http://schemas.openxmlformats.org/officeDocument/2006/relationships/slide" Target="slides/slide120.xml"/><Relationship Id="rId128" Type="http://schemas.openxmlformats.org/officeDocument/2006/relationships/slide" Target="slides/slide125.xml"/><Relationship Id="rId5" Type="http://schemas.openxmlformats.org/officeDocument/2006/relationships/slide" Target="slides/slide2.xml"/><Relationship Id="rId90" Type="http://schemas.openxmlformats.org/officeDocument/2006/relationships/slide" Target="slides/slide87.xml"/><Relationship Id="rId95" Type="http://schemas.openxmlformats.org/officeDocument/2006/relationships/slide" Target="slides/slide92.xml"/><Relationship Id="rId22" Type="http://schemas.openxmlformats.org/officeDocument/2006/relationships/slide" Target="slides/slide19.xml"/><Relationship Id="rId27" Type="http://schemas.openxmlformats.org/officeDocument/2006/relationships/slide" Target="slides/slide24.xml"/><Relationship Id="rId43" Type="http://schemas.openxmlformats.org/officeDocument/2006/relationships/slide" Target="slides/slide40.xml"/><Relationship Id="rId48" Type="http://schemas.openxmlformats.org/officeDocument/2006/relationships/slide" Target="slides/slide45.xml"/><Relationship Id="rId64" Type="http://schemas.openxmlformats.org/officeDocument/2006/relationships/slide" Target="slides/slide61.xml"/><Relationship Id="rId69" Type="http://schemas.openxmlformats.org/officeDocument/2006/relationships/slide" Target="slides/slide66.xml"/><Relationship Id="rId113" Type="http://schemas.openxmlformats.org/officeDocument/2006/relationships/slide" Target="slides/slide110.xml"/><Relationship Id="rId118" Type="http://schemas.openxmlformats.org/officeDocument/2006/relationships/slide" Target="slides/slide115.xml"/><Relationship Id="rId134" Type="http://schemas.openxmlformats.org/officeDocument/2006/relationships/slide" Target="slides/slide131.xml"/><Relationship Id="rId139" Type="http://schemas.openxmlformats.org/officeDocument/2006/relationships/viewProps" Target="viewProps.xml"/><Relationship Id="rId8" Type="http://schemas.openxmlformats.org/officeDocument/2006/relationships/slide" Target="slides/slide5.xml"/><Relationship Id="rId51" Type="http://schemas.openxmlformats.org/officeDocument/2006/relationships/slide" Target="slides/slide48.xml"/><Relationship Id="rId72" Type="http://schemas.openxmlformats.org/officeDocument/2006/relationships/slide" Target="slides/slide69.xml"/><Relationship Id="rId80" Type="http://schemas.openxmlformats.org/officeDocument/2006/relationships/slide" Target="slides/slide77.xml"/><Relationship Id="rId85" Type="http://schemas.openxmlformats.org/officeDocument/2006/relationships/slide" Target="slides/slide82.xml"/><Relationship Id="rId93" Type="http://schemas.openxmlformats.org/officeDocument/2006/relationships/slide" Target="slides/slide90.xml"/><Relationship Id="rId98" Type="http://schemas.openxmlformats.org/officeDocument/2006/relationships/slide" Target="slides/slide95.xml"/><Relationship Id="rId121" Type="http://schemas.openxmlformats.org/officeDocument/2006/relationships/slide" Target="slides/slide118.xml"/><Relationship Id="rId3" Type="http://schemas.openxmlformats.org/officeDocument/2006/relationships/slideMaster" Target="slideMasters/slideMaster3.xml"/><Relationship Id="rId12" Type="http://schemas.openxmlformats.org/officeDocument/2006/relationships/slide" Target="slides/slide9.xml"/><Relationship Id="rId17" Type="http://schemas.openxmlformats.org/officeDocument/2006/relationships/slide" Target="slides/slide14.xml"/><Relationship Id="rId25" Type="http://schemas.openxmlformats.org/officeDocument/2006/relationships/slide" Target="slides/slide22.xml"/><Relationship Id="rId33" Type="http://schemas.openxmlformats.org/officeDocument/2006/relationships/slide" Target="slides/slide30.xml"/><Relationship Id="rId38" Type="http://schemas.openxmlformats.org/officeDocument/2006/relationships/slide" Target="slides/slide35.xml"/><Relationship Id="rId46" Type="http://schemas.openxmlformats.org/officeDocument/2006/relationships/slide" Target="slides/slide43.xml"/><Relationship Id="rId59" Type="http://schemas.openxmlformats.org/officeDocument/2006/relationships/slide" Target="slides/slide56.xml"/><Relationship Id="rId67" Type="http://schemas.openxmlformats.org/officeDocument/2006/relationships/slide" Target="slides/slide64.xml"/><Relationship Id="rId103" Type="http://schemas.openxmlformats.org/officeDocument/2006/relationships/slide" Target="slides/slide100.xml"/><Relationship Id="rId108" Type="http://schemas.openxmlformats.org/officeDocument/2006/relationships/slide" Target="slides/slide105.xml"/><Relationship Id="rId116" Type="http://schemas.openxmlformats.org/officeDocument/2006/relationships/slide" Target="slides/slide113.xml"/><Relationship Id="rId124" Type="http://schemas.openxmlformats.org/officeDocument/2006/relationships/slide" Target="slides/slide121.xml"/><Relationship Id="rId129" Type="http://schemas.openxmlformats.org/officeDocument/2006/relationships/slide" Target="slides/slide126.xml"/><Relationship Id="rId137" Type="http://schemas.openxmlformats.org/officeDocument/2006/relationships/handoutMaster" Target="handoutMasters/handoutMaster1.xml"/><Relationship Id="rId20" Type="http://schemas.openxmlformats.org/officeDocument/2006/relationships/slide" Target="slides/slide17.xml"/><Relationship Id="rId41" Type="http://schemas.openxmlformats.org/officeDocument/2006/relationships/slide" Target="slides/slide38.xml"/><Relationship Id="rId54" Type="http://schemas.openxmlformats.org/officeDocument/2006/relationships/slide" Target="slides/slide51.xml"/><Relationship Id="rId62" Type="http://schemas.openxmlformats.org/officeDocument/2006/relationships/slide" Target="slides/slide59.xml"/><Relationship Id="rId70" Type="http://schemas.openxmlformats.org/officeDocument/2006/relationships/slide" Target="slides/slide67.xml"/><Relationship Id="rId75" Type="http://schemas.openxmlformats.org/officeDocument/2006/relationships/slide" Target="slides/slide72.xml"/><Relationship Id="rId83" Type="http://schemas.openxmlformats.org/officeDocument/2006/relationships/slide" Target="slides/slide80.xml"/><Relationship Id="rId88" Type="http://schemas.openxmlformats.org/officeDocument/2006/relationships/slide" Target="slides/slide85.xml"/><Relationship Id="rId91" Type="http://schemas.openxmlformats.org/officeDocument/2006/relationships/slide" Target="slides/slide88.xml"/><Relationship Id="rId96" Type="http://schemas.openxmlformats.org/officeDocument/2006/relationships/slide" Target="slides/slide93.xml"/><Relationship Id="rId111" Type="http://schemas.openxmlformats.org/officeDocument/2006/relationships/slide" Target="slides/slide108.xml"/><Relationship Id="rId132" Type="http://schemas.openxmlformats.org/officeDocument/2006/relationships/slide" Target="slides/slide129.xml"/><Relationship Id="rId140"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 Target="slides/slide3.xml"/><Relationship Id="rId15" Type="http://schemas.openxmlformats.org/officeDocument/2006/relationships/slide" Target="slides/slide12.xml"/><Relationship Id="rId23" Type="http://schemas.openxmlformats.org/officeDocument/2006/relationships/slide" Target="slides/slide20.xml"/><Relationship Id="rId28" Type="http://schemas.openxmlformats.org/officeDocument/2006/relationships/slide" Target="slides/slide25.xml"/><Relationship Id="rId36" Type="http://schemas.openxmlformats.org/officeDocument/2006/relationships/slide" Target="slides/slide33.xml"/><Relationship Id="rId49" Type="http://schemas.openxmlformats.org/officeDocument/2006/relationships/slide" Target="slides/slide46.xml"/><Relationship Id="rId57" Type="http://schemas.openxmlformats.org/officeDocument/2006/relationships/slide" Target="slides/slide54.xml"/><Relationship Id="rId106" Type="http://schemas.openxmlformats.org/officeDocument/2006/relationships/slide" Target="slides/slide103.xml"/><Relationship Id="rId114" Type="http://schemas.openxmlformats.org/officeDocument/2006/relationships/slide" Target="slides/slide111.xml"/><Relationship Id="rId119" Type="http://schemas.openxmlformats.org/officeDocument/2006/relationships/slide" Target="slides/slide116.xml"/><Relationship Id="rId127" Type="http://schemas.openxmlformats.org/officeDocument/2006/relationships/slide" Target="slides/slide124.xml"/><Relationship Id="rId10" Type="http://schemas.openxmlformats.org/officeDocument/2006/relationships/slide" Target="slides/slide7.xml"/><Relationship Id="rId31" Type="http://schemas.openxmlformats.org/officeDocument/2006/relationships/slide" Target="slides/slide28.xml"/><Relationship Id="rId44" Type="http://schemas.openxmlformats.org/officeDocument/2006/relationships/slide" Target="slides/slide41.xml"/><Relationship Id="rId52" Type="http://schemas.openxmlformats.org/officeDocument/2006/relationships/slide" Target="slides/slide49.xml"/><Relationship Id="rId60" Type="http://schemas.openxmlformats.org/officeDocument/2006/relationships/slide" Target="slides/slide57.xml"/><Relationship Id="rId65" Type="http://schemas.openxmlformats.org/officeDocument/2006/relationships/slide" Target="slides/slide62.xml"/><Relationship Id="rId73" Type="http://schemas.openxmlformats.org/officeDocument/2006/relationships/slide" Target="slides/slide70.xml"/><Relationship Id="rId78" Type="http://schemas.openxmlformats.org/officeDocument/2006/relationships/slide" Target="slides/slide75.xml"/><Relationship Id="rId81" Type="http://schemas.openxmlformats.org/officeDocument/2006/relationships/slide" Target="slides/slide78.xml"/><Relationship Id="rId86" Type="http://schemas.openxmlformats.org/officeDocument/2006/relationships/slide" Target="slides/slide83.xml"/><Relationship Id="rId94" Type="http://schemas.openxmlformats.org/officeDocument/2006/relationships/slide" Target="slides/slide91.xml"/><Relationship Id="rId99" Type="http://schemas.openxmlformats.org/officeDocument/2006/relationships/slide" Target="slides/slide96.xml"/><Relationship Id="rId101" Type="http://schemas.openxmlformats.org/officeDocument/2006/relationships/slide" Target="slides/slide98.xml"/><Relationship Id="rId122" Type="http://schemas.openxmlformats.org/officeDocument/2006/relationships/slide" Target="slides/slide119.xml"/><Relationship Id="rId130" Type="http://schemas.openxmlformats.org/officeDocument/2006/relationships/slide" Target="slides/slide127.xml"/><Relationship Id="rId135" Type="http://schemas.openxmlformats.org/officeDocument/2006/relationships/slide" Target="slides/slide132.xml"/><Relationship Id="rId4" Type="http://schemas.openxmlformats.org/officeDocument/2006/relationships/slide" Target="slides/slide1.xml"/><Relationship Id="rId9" Type="http://schemas.openxmlformats.org/officeDocument/2006/relationships/slide" Target="slides/slide6.xml"/><Relationship Id="rId13" Type="http://schemas.openxmlformats.org/officeDocument/2006/relationships/slide" Target="slides/slide10.xml"/><Relationship Id="rId18" Type="http://schemas.openxmlformats.org/officeDocument/2006/relationships/slide" Target="slides/slide15.xml"/><Relationship Id="rId39" Type="http://schemas.openxmlformats.org/officeDocument/2006/relationships/slide" Target="slides/slide36.xml"/><Relationship Id="rId109" Type="http://schemas.openxmlformats.org/officeDocument/2006/relationships/slide" Target="slides/slide106.xml"/><Relationship Id="rId34" Type="http://schemas.openxmlformats.org/officeDocument/2006/relationships/slide" Target="slides/slide31.xml"/><Relationship Id="rId50" Type="http://schemas.openxmlformats.org/officeDocument/2006/relationships/slide" Target="slides/slide47.xml"/><Relationship Id="rId55" Type="http://schemas.openxmlformats.org/officeDocument/2006/relationships/slide" Target="slides/slide52.xml"/><Relationship Id="rId76" Type="http://schemas.openxmlformats.org/officeDocument/2006/relationships/slide" Target="slides/slide73.xml"/><Relationship Id="rId97" Type="http://schemas.openxmlformats.org/officeDocument/2006/relationships/slide" Target="slides/slide94.xml"/><Relationship Id="rId104" Type="http://schemas.openxmlformats.org/officeDocument/2006/relationships/slide" Target="slides/slide101.xml"/><Relationship Id="rId120" Type="http://schemas.openxmlformats.org/officeDocument/2006/relationships/slide" Target="slides/slide117.xml"/><Relationship Id="rId125" Type="http://schemas.openxmlformats.org/officeDocument/2006/relationships/slide" Target="slides/slide122.xml"/><Relationship Id="rId141" Type="http://schemas.openxmlformats.org/officeDocument/2006/relationships/tableStyles" Target="tableStyles.xml"/><Relationship Id="rId7" Type="http://schemas.openxmlformats.org/officeDocument/2006/relationships/slide" Target="slides/slide4.xml"/><Relationship Id="rId71" Type="http://schemas.openxmlformats.org/officeDocument/2006/relationships/slide" Target="slides/slide68.xml"/><Relationship Id="rId92" Type="http://schemas.openxmlformats.org/officeDocument/2006/relationships/slide" Target="slides/slide89.xml"/><Relationship Id="rId2" Type="http://schemas.openxmlformats.org/officeDocument/2006/relationships/slideMaster" Target="slideMasters/slideMaster2.xml"/><Relationship Id="rId29" Type="http://schemas.openxmlformats.org/officeDocument/2006/relationships/slide" Target="slides/slide26.xml"/><Relationship Id="rId24" Type="http://schemas.openxmlformats.org/officeDocument/2006/relationships/slide" Target="slides/slide21.xml"/><Relationship Id="rId40" Type="http://schemas.openxmlformats.org/officeDocument/2006/relationships/slide" Target="slides/slide37.xml"/><Relationship Id="rId45" Type="http://schemas.openxmlformats.org/officeDocument/2006/relationships/slide" Target="slides/slide42.xml"/><Relationship Id="rId66" Type="http://schemas.openxmlformats.org/officeDocument/2006/relationships/slide" Target="slides/slide63.xml"/><Relationship Id="rId87" Type="http://schemas.openxmlformats.org/officeDocument/2006/relationships/slide" Target="slides/slide84.xml"/><Relationship Id="rId110" Type="http://schemas.openxmlformats.org/officeDocument/2006/relationships/slide" Target="slides/slide107.xml"/><Relationship Id="rId115" Type="http://schemas.openxmlformats.org/officeDocument/2006/relationships/slide" Target="slides/slide112.xml"/><Relationship Id="rId131" Type="http://schemas.openxmlformats.org/officeDocument/2006/relationships/slide" Target="slides/slide128.xml"/><Relationship Id="rId136" Type="http://schemas.openxmlformats.org/officeDocument/2006/relationships/notesMaster" Target="notesMasters/notesMaster1.xml"/><Relationship Id="rId61" Type="http://schemas.openxmlformats.org/officeDocument/2006/relationships/slide" Target="slides/slide58.xml"/><Relationship Id="rId82" Type="http://schemas.openxmlformats.org/officeDocument/2006/relationships/slide" Target="slides/slide79.xml"/><Relationship Id="rId19" Type="http://schemas.openxmlformats.org/officeDocument/2006/relationships/slide" Target="slides/slide16.xml"/><Relationship Id="rId14" Type="http://schemas.openxmlformats.org/officeDocument/2006/relationships/slide" Target="slides/slide11.xml"/><Relationship Id="rId30" Type="http://schemas.openxmlformats.org/officeDocument/2006/relationships/slide" Target="slides/slide27.xml"/><Relationship Id="rId35" Type="http://schemas.openxmlformats.org/officeDocument/2006/relationships/slide" Target="slides/slide32.xml"/><Relationship Id="rId56" Type="http://schemas.openxmlformats.org/officeDocument/2006/relationships/slide" Target="slides/slide53.xml"/><Relationship Id="rId77" Type="http://schemas.openxmlformats.org/officeDocument/2006/relationships/slide" Target="slides/slide74.xml"/><Relationship Id="rId100" Type="http://schemas.openxmlformats.org/officeDocument/2006/relationships/slide" Target="slides/slide97.xml"/><Relationship Id="rId105" Type="http://schemas.openxmlformats.org/officeDocument/2006/relationships/slide" Target="slides/slide102.xml"/><Relationship Id="rId126" Type="http://schemas.openxmlformats.org/officeDocument/2006/relationships/slide" Target="slides/slide123.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5.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1506" name="Rectangle 2"/>
          <p:cNvSpPr>
            <a:spLocks noGrp="1" noChangeArrowheads="1"/>
          </p:cNvSpPr>
          <p:nvPr>
            <p:ph type="hdr" sz="quarter"/>
          </p:nvPr>
        </p:nvSpPr>
        <p:spPr bwMode="auto">
          <a:xfrm>
            <a:off x="0" y="0"/>
            <a:ext cx="3036888"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21507" name="Rectangle 3"/>
          <p:cNvSpPr>
            <a:spLocks noGrp="1" noChangeArrowheads="1"/>
          </p:cNvSpPr>
          <p:nvPr>
            <p:ph type="dt" sz="quarter" idx="1"/>
          </p:nvPr>
        </p:nvSpPr>
        <p:spPr bwMode="auto">
          <a:xfrm>
            <a:off x="3973513" y="0"/>
            <a:ext cx="3036887"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r">
              <a:defRPr sz="1200" b="0">
                <a:solidFill>
                  <a:schemeClr val="tx1"/>
                </a:solidFill>
                <a:latin typeface="Times New Roman" pitchFamily="18" charset="0"/>
              </a:defRPr>
            </a:lvl1pPr>
          </a:lstStyle>
          <a:p>
            <a:pPr>
              <a:defRPr/>
            </a:pPr>
            <a:endParaRPr lang="en-US"/>
          </a:p>
        </p:txBody>
      </p:sp>
      <p:sp>
        <p:nvSpPr>
          <p:cNvPr id="21508" name="Rectangle 4"/>
          <p:cNvSpPr>
            <a:spLocks noGrp="1" noChangeArrowheads="1"/>
          </p:cNvSpPr>
          <p:nvPr>
            <p:ph type="ftr" sz="quarter" idx="2"/>
          </p:nvPr>
        </p:nvSpPr>
        <p:spPr bwMode="auto">
          <a:xfrm>
            <a:off x="0" y="8831263"/>
            <a:ext cx="3036888"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21509" name="Rectangle 5"/>
          <p:cNvSpPr>
            <a:spLocks noGrp="1" noChangeArrowheads="1"/>
          </p:cNvSpPr>
          <p:nvPr>
            <p:ph type="sldNum" sz="quarter" idx="3"/>
          </p:nvPr>
        </p:nvSpPr>
        <p:spPr bwMode="auto">
          <a:xfrm>
            <a:off x="3973513" y="8831263"/>
            <a:ext cx="3036887"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r">
              <a:defRPr sz="1200" b="0">
                <a:solidFill>
                  <a:schemeClr val="tx1"/>
                </a:solidFill>
                <a:latin typeface="Times New Roman" panose="02020603050405020304" pitchFamily="18" charset="0"/>
              </a:defRPr>
            </a:lvl1pPr>
          </a:lstStyle>
          <a:p>
            <a:pPr>
              <a:defRPr/>
            </a:pPr>
            <a:fld id="{ED18D669-1679-48BE-81A8-E531F5C6579F}" type="slidenum">
              <a:rPr lang="en-US" altLang="en-US"/>
              <a:pPr>
                <a:defRPr/>
              </a:pPr>
              <a:t>‹#›</a:t>
            </a:fld>
            <a:endParaRPr lang="en-US" altLang="en-US"/>
          </a:p>
        </p:txBody>
      </p:sp>
    </p:spTree>
    <p:extLst>
      <p:ext uri="{BB962C8B-B14F-4D97-AF65-F5344CB8AC3E}">
        <p14:creationId xmlns:p14="http://schemas.microsoft.com/office/powerpoint/2010/main" val="3931285244"/>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4.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0962" name="Rectangle 2"/>
          <p:cNvSpPr>
            <a:spLocks noGrp="1" noChangeArrowheads="1"/>
          </p:cNvSpPr>
          <p:nvPr>
            <p:ph type="hdr" sz="quarter"/>
          </p:nvPr>
        </p:nvSpPr>
        <p:spPr bwMode="auto">
          <a:xfrm>
            <a:off x="0" y="0"/>
            <a:ext cx="3036888"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40963" name="Rectangle 3"/>
          <p:cNvSpPr>
            <a:spLocks noGrp="1" noChangeArrowheads="1"/>
          </p:cNvSpPr>
          <p:nvPr>
            <p:ph type="dt" idx="1"/>
          </p:nvPr>
        </p:nvSpPr>
        <p:spPr bwMode="auto">
          <a:xfrm>
            <a:off x="3973513" y="0"/>
            <a:ext cx="3036887" cy="465138"/>
          </a:xfrm>
          <a:prstGeom prst="rect">
            <a:avLst/>
          </a:prstGeom>
          <a:noFill/>
          <a:ln w="9525">
            <a:noFill/>
            <a:miter lim="800000"/>
            <a:headEnd/>
            <a:tailEnd/>
          </a:ln>
          <a:effectLst/>
        </p:spPr>
        <p:txBody>
          <a:bodyPr vert="horz" wrap="square" lIns="91421" tIns="45710" rIns="91421" bIns="45710" numCol="1" anchor="t" anchorCtr="0" compatLnSpc="1">
            <a:prstTxWarp prst="textNoShape">
              <a:avLst/>
            </a:prstTxWarp>
          </a:bodyPr>
          <a:lstStyle>
            <a:lvl1pPr algn="r">
              <a:defRPr sz="1200" b="0">
                <a:solidFill>
                  <a:schemeClr val="tx1"/>
                </a:solidFill>
                <a:latin typeface="Times New Roman" pitchFamily="18" charset="0"/>
              </a:defRPr>
            </a:lvl1pPr>
          </a:lstStyle>
          <a:p>
            <a:pPr>
              <a:defRPr/>
            </a:pPr>
            <a:endParaRPr lang="en-US"/>
          </a:p>
        </p:txBody>
      </p:sp>
      <p:sp>
        <p:nvSpPr>
          <p:cNvPr id="7172" name="Rectangle 4"/>
          <p:cNvSpPr>
            <a:spLocks noChangeArrowheads="1" noTextEdit="1"/>
          </p:cNvSpPr>
          <p:nvPr>
            <p:ph type="sldImg" idx="2"/>
          </p:nvPr>
        </p:nvSpPr>
        <p:spPr bwMode="auto">
          <a:xfrm>
            <a:off x="1181100" y="696913"/>
            <a:ext cx="4648200" cy="3486150"/>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5" name="Rectangle 5"/>
          <p:cNvSpPr>
            <a:spLocks noGrp="1" noChangeArrowheads="1"/>
          </p:cNvSpPr>
          <p:nvPr>
            <p:ph type="body" sz="quarter" idx="3"/>
          </p:nvPr>
        </p:nvSpPr>
        <p:spPr bwMode="auto">
          <a:xfrm>
            <a:off x="935038" y="4416425"/>
            <a:ext cx="5140325" cy="4183063"/>
          </a:xfrm>
          <a:prstGeom prst="rect">
            <a:avLst/>
          </a:prstGeom>
          <a:noFill/>
          <a:ln w="9525">
            <a:solidFill>
              <a:schemeClr val="tx1"/>
            </a:solidFill>
            <a:miter lim="800000"/>
            <a:headEnd/>
            <a:tailEnd/>
          </a:ln>
          <a:effectLst/>
        </p:spPr>
        <p:txBody>
          <a:bodyPr vert="horz" wrap="square" lIns="91421" tIns="45710" rIns="91421" bIns="45710" numCol="1" anchor="t" anchorCtr="0" compatLnSpc="1">
            <a:prstTxWarp prst="textNoShape">
              <a:avLst/>
            </a:prstTxWarp>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40966" name="Rectangle 6"/>
          <p:cNvSpPr>
            <a:spLocks noGrp="1" noChangeArrowheads="1"/>
          </p:cNvSpPr>
          <p:nvPr>
            <p:ph type="ftr" sz="quarter" idx="4"/>
          </p:nvPr>
        </p:nvSpPr>
        <p:spPr bwMode="auto">
          <a:xfrm>
            <a:off x="0" y="8831263"/>
            <a:ext cx="3036888"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l">
              <a:defRPr sz="1200" b="0">
                <a:solidFill>
                  <a:schemeClr val="tx1"/>
                </a:solidFill>
                <a:latin typeface="Times New Roman" pitchFamily="18" charset="0"/>
              </a:defRPr>
            </a:lvl1pPr>
          </a:lstStyle>
          <a:p>
            <a:pPr>
              <a:defRPr/>
            </a:pPr>
            <a:endParaRPr lang="en-US"/>
          </a:p>
        </p:txBody>
      </p:sp>
      <p:sp>
        <p:nvSpPr>
          <p:cNvPr id="40967" name="Rectangle 7"/>
          <p:cNvSpPr>
            <a:spLocks noGrp="1" noChangeArrowheads="1"/>
          </p:cNvSpPr>
          <p:nvPr>
            <p:ph type="sldNum" sz="quarter" idx="5"/>
          </p:nvPr>
        </p:nvSpPr>
        <p:spPr bwMode="auto">
          <a:xfrm>
            <a:off x="3973513" y="8831263"/>
            <a:ext cx="3036887" cy="465137"/>
          </a:xfrm>
          <a:prstGeom prst="rect">
            <a:avLst/>
          </a:prstGeom>
          <a:noFill/>
          <a:ln w="9525">
            <a:noFill/>
            <a:miter lim="800000"/>
            <a:headEnd/>
            <a:tailEnd/>
          </a:ln>
          <a:effectLst/>
        </p:spPr>
        <p:txBody>
          <a:bodyPr vert="horz" wrap="square" lIns="91421" tIns="45710" rIns="91421" bIns="45710" numCol="1" anchor="b" anchorCtr="0" compatLnSpc="1">
            <a:prstTxWarp prst="textNoShape">
              <a:avLst/>
            </a:prstTxWarp>
          </a:bodyPr>
          <a:lstStyle>
            <a:lvl1pPr algn="r">
              <a:defRPr sz="1200" b="0">
                <a:solidFill>
                  <a:schemeClr val="tx1"/>
                </a:solidFill>
                <a:latin typeface="Times New Roman" panose="02020603050405020304" pitchFamily="18" charset="0"/>
              </a:defRPr>
            </a:lvl1pPr>
          </a:lstStyle>
          <a:p>
            <a:pPr>
              <a:defRPr/>
            </a:pPr>
            <a:fld id="{EFB97AA2-20EA-473D-9A3F-73EB9BD336D8}" type="slidenum">
              <a:rPr lang="en-US" altLang="en-US"/>
              <a:pPr>
                <a:defRPr/>
              </a:pPr>
              <a:t>‹#›</a:t>
            </a:fld>
            <a:endParaRPr lang="en-US" altLang="en-US"/>
          </a:p>
        </p:txBody>
      </p:sp>
    </p:spTree>
    <p:extLst>
      <p:ext uri="{BB962C8B-B14F-4D97-AF65-F5344CB8AC3E}">
        <p14:creationId xmlns:p14="http://schemas.microsoft.com/office/powerpoint/2010/main" val="661011428"/>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sz="1000" dirty="0" smtClean="0">
                <a:latin typeface="+mn-lt"/>
              </a:rPr>
              <a:t>This slide set contains information about and data from the School Health Profiles or Profiles.  It includes state data from 2014.</a:t>
            </a:r>
            <a:endParaRPr lang="en-US" sz="1000" dirty="0">
              <a:latin typeface="+mn-lt"/>
            </a:endParaRPr>
          </a:p>
        </p:txBody>
      </p:sp>
      <p:sp>
        <p:nvSpPr>
          <p:cNvPr id="102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B6569ECB-D6B7-4912-8343-D411F0FA32A3}" type="slidenum">
              <a:rPr lang="en-US" altLang="en-US" smtClean="0">
                <a:solidFill>
                  <a:srgbClr val="000000"/>
                </a:solidFill>
              </a:rPr>
              <a:pPr>
                <a:spcBef>
                  <a:spcPct val="0"/>
                </a:spcBef>
              </a:pPr>
              <a:t>1</a:t>
            </a:fld>
            <a:endParaRPr lang="en-US" altLang="en-US" smtClean="0">
              <a:solidFill>
                <a:srgbClr val="000000"/>
              </a:solidFill>
            </a:endParaRPr>
          </a:p>
        </p:txBody>
      </p:sp>
    </p:spTree>
    <p:extLst>
      <p:ext uri="{BB962C8B-B14F-4D97-AF65-F5344CB8AC3E}">
        <p14:creationId xmlns:p14="http://schemas.microsoft.com/office/powerpoint/2010/main" val="1253176849"/>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p:cNvSpPr>
            <a:spLocks noGrp="1" noRot="1" noChangeAspect="1" noTextEdit="1"/>
          </p:cNvSpPr>
          <p:nvPr>
            <p:ph type="sldImg"/>
          </p:nvPr>
        </p:nvSpPr>
        <p:spPr>
          <a:ln/>
        </p:spPr>
      </p:sp>
      <p:sp>
        <p:nvSpPr>
          <p:cNvPr id="286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11 key HIV, STD, and pregnancy prevention topics in a required course during grades 6, 7, or 8 and during grades 9, 10, 11, or 12. The values range from 16% to 69%.  Alaska, Arizona, Nebraska, North Dakota, South Dakota, range from 0% to 24%.  Alabama, Arkansas, California, Connecticut, Florida, Georgia, Hawaii, Idaho, Illinois, Indiana, Iowa, Kansas, Kentucky, Massachusetts, Michigan, Minnesota, Mississippi, Missouri, Montana, Nevada, Ohio, Oregon, Pennsylvania, South Carolina, Tennessee, Vermont, Virginia, Washington, Wisconsin, Wyoming, range from 25% to 49%.  Delaware, Maine, Maryland, New Hampshire, New Jersey, New York, North Carolina, Rhode Island, West Virginia, range from 50% to 74%. Colorado, Louisiana, New Mexico, Oklahoma, and Texas did not have weighted results. Utah did not ask this question.</a:t>
            </a:r>
          </a:p>
          <a:p>
            <a:endParaRPr lang="en-US" altLang="en-US" smtClean="0"/>
          </a:p>
        </p:txBody>
      </p:sp>
      <p:sp>
        <p:nvSpPr>
          <p:cNvPr id="286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F940DEC-4324-4026-A582-77FFB88FD5EF}" type="slidenum">
              <a:rPr lang="en-US" altLang="en-US" b="0" smtClean="0">
                <a:solidFill>
                  <a:schemeClr val="tx1"/>
                </a:solidFill>
                <a:latin typeface="Times New Roman" panose="02020603050405020304" pitchFamily="18" charset="0"/>
              </a:rPr>
              <a:pPr/>
              <a:t>10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11504581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2994" name="Slide Image Placeholder 1"/>
          <p:cNvSpPr>
            <a:spLocks noGrp="1" noRot="1" noChangeAspect="1" noTextEdit="1"/>
          </p:cNvSpPr>
          <p:nvPr>
            <p:ph type="sldImg"/>
          </p:nvPr>
        </p:nvSpPr>
        <p:spPr>
          <a:ln/>
        </p:spPr>
      </p:sp>
      <p:sp>
        <p:nvSpPr>
          <p:cNvPr id="2129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cookies, crackers, cakes, pastries, or other baked goods that are not low in fat from vending machines or at the school store, canteen, or snack bar. The values range from 43% to 98%.     Utah, range from 25% to 49%.  Arizona, Colorado, Florida, Georgia, Idaho, Illinois, Indiana, Kansas, Maryland, Michigan, Minnesota, Missouri, Montana, Nebraska, New Jersey, New York, North Carolina, Oklahoma, Pennsylvania, South Carolina, South Dakota, Virginia, Washington, Wisconsin, Wyoming, range from 50% to 74%.  Alabama, Alaska, Arkansas, California, Connecticut, Delaware, Hawaii, Iowa, Kentucky, Maine, Massachusetts, Mississippi, Nevada, New Hampshire, North Dakota, Ohio, Oregon, Rhode Island, Tennessee, Texas, Vermont, West Virginia, range from 75% to 100%. Louisiana and New Mexico did not have weighted results.</a:t>
            </a:r>
          </a:p>
          <a:p>
            <a:endParaRPr lang="en-US" altLang="en-US" smtClean="0"/>
          </a:p>
        </p:txBody>
      </p:sp>
      <p:sp>
        <p:nvSpPr>
          <p:cNvPr id="2129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B8989D4-EDDD-415D-8793-CF32DD3C43E8}" type="slidenum">
              <a:rPr lang="en-US" altLang="en-US" b="0" smtClean="0">
                <a:solidFill>
                  <a:schemeClr val="tx1"/>
                </a:solidFill>
                <a:latin typeface="Times New Roman" panose="02020603050405020304" pitchFamily="18" charset="0"/>
              </a:rPr>
              <a:pPr/>
              <a:t>100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68388923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2" name="Slide Image Placeholder 1"/>
          <p:cNvSpPr>
            <a:spLocks noGrp="1" noRot="1" noChangeAspect="1" noTextEdit="1"/>
          </p:cNvSpPr>
          <p:nvPr>
            <p:ph type="sldImg"/>
          </p:nvPr>
        </p:nvSpPr>
        <p:spPr>
          <a:ln/>
        </p:spPr>
      </p:sp>
      <p:sp>
        <p:nvSpPr>
          <p:cNvPr id="2150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2% or whole milk from vending machines or at the school store, canteen, or snack bar. The values range from 63% to 96%.        California, Florida, Georgia, Idaho, Illinois, Indiana, Maryland, Michigan, Minnesota, Missouri, Nevada, New Hampshire, New Jersey, New York, North Carolina, Pennsylvania, Rhode Island, South Carolina, Texas, Utah, Virginia, Washington, Wisconsin, range from 50% to 74%.  Alabama, Alaska, Arizona, Arkansas, Colorado, Connecticut, Delaware, Hawaii, Iowa, Kansas, Kentucky, Maine, Massachusetts, Mississippi, Montana, Nebraska, North Dakota, Ohio, Oklahoma, Oregon, South Dakota, Tennessee, Vermont, West Virginia, Wyoming, range from 75% to 100%. Louisiana and New Mexico did not have weighted results.</a:t>
            </a:r>
          </a:p>
          <a:p>
            <a:endParaRPr lang="en-US" altLang="en-US" smtClean="0"/>
          </a:p>
        </p:txBody>
      </p:sp>
      <p:sp>
        <p:nvSpPr>
          <p:cNvPr id="2150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891CAE0-54C1-4A0C-A906-5188CB263D7E}" type="slidenum">
              <a:rPr lang="en-US" altLang="en-US" b="0" smtClean="0">
                <a:solidFill>
                  <a:schemeClr val="tx1"/>
                </a:solidFill>
                <a:latin typeface="Times New Roman" panose="02020603050405020304" pitchFamily="18" charset="0"/>
              </a:rPr>
              <a:pPr/>
              <a:t>101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42367552"/>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90" name="Slide Image Placeholder 1"/>
          <p:cNvSpPr>
            <a:spLocks noGrp="1" noRot="1" noChangeAspect="1" noTextEdit="1"/>
          </p:cNvSpPr>
          <p:nvPr>
            <p:ph type="sldImg"/>
          </p:nvPr>
        </p:nvSpPr>
        <p:spPr>
          <a:ln/>
        </p:spPr>
      </p:sp>
      <p:sp>
        <p:nvSpPr>
          <p:cNvPr id="2170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soda pop or fruit drinks that are not 100% juice from vending machines or at the school store, canteen, or snack bar. The values range from 50% to 97%.     Idaho, range from 25% to 49%.  Alabama, Alaska, Georgia, Illinois, Indiana, Kentucky, Maryland, Michigan, Minnesota, Missouri, Montana, Nebraska, North Carolina, North Dakota, Oklahoma, South Carolina, South Dakota, Utah, Virginia, Washington, Wyoming, range from 50% to 74%.  Arizona, Arkansas, California, Colorado, Connecticut, Delaware, Florida, Hawaii, Iowa, Kansas, Maine, Massachusetts, Mississippi, Nevada, New Hampshire, New Jersey, New York, Ohio, Oregon, Pennsylvania, Rhode Island, Tennessee, Texas, Vermont, West Virginia, Wisconsin, range from 75% to 100%. Louisiana and New Mexico did not have weighted results.</a:t>
            </a:r>
          </a:p>
          <a:p>
            <a:endParaRPr lang="en-US" altLang="en-US" smtClean="0"/>
          </a:p>
        </p:txBody>
      </p:sp>
      <p:sp>
        <p:nvSpPr>
          <p:cNvPr id="2170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A3E18BB-E1F9-4A41-9B7A-CEF8787AFE7C}" type="slidenum">
              <a:rPr lang="en-US" altLang="en-US" b="0" smtClean="0">
                <a:solidFill>
                  <a:schemeClr val="tx1"/>
                </a:solidFill>
                <a:latin typeface="Times New Roman" panose="02020603050405020304" pitchFamily="18" charset="0"/>
              </a:rPr>
              <a:pPr/>
              <a:t>102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81830228"/>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Slide Image Placeholder 1"/>
          <p:cNvSpPr>
            <a:spLocks noGrp="1" noRot="1" noChangeAspect="1" noTextEdit="1"/>
          </p:cNvSpPr>
          <p:nvPr>
            <p:ph type="sldImg"/>
          </p:nvPr>
        </p:nvSpPr>
        <p:spPr>
          <a:ln/>
        </p:spPr>
      </p:sp>
      <p:sp>
        <p:nvSpPr>
          <p:cNvPr id="2191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sports drinks* from vending machines or at the school store, canteen, or snack bar. The values range from 29% to 92%.     Alabama, Georgia, Idaho, Indiana, Kansas, Michigan, Minnesota, Missouri, Montana, Nebraska, Nevada, North Dakota, South Carolina, South Dakota, Utah, Washington, Wisconsin, Wyoming, range from 25% to 49%.  Alaska, Arizona, California, Colorado, Delaware, Florida, Illinois, Iowa, Kentucky, Maine, Maryland, Mississippi, New Hampshire, New Jersey, New York, North Carolina, Ohio, Oklahoma, Oregon, Pennsylvania, Tennessee, Texas, Vermont, Virginia, range from 50% to 74%.  Arkansas, Connecticut, Hawaii, Massachusetts, Rhode Island, West Virginia, range from 75% to 100%. Louisiana and New Mexico did not have weighted results.</a:t>
            </a:r>
          </a:p>
          <a:p>
            <a:r>
              <a:rPr lang="en-US" altLang="en-US" smtClean="0"/>
              <a:t>*Such as Gatorade.</a:t>
            </a:r>
          </a:p>
        </p:txBody>
      </p:sp>
      <p:sp>
        <p:nvSpPr>
          <p:cNvPr id="2191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B366BCE-3063-4240-8B8A-221B0934B3E4}" type="slidenum">
              <a:rPr lang="en-US" altLang="en-US" b="0" smtClean="0">
                <a:solidFill>
                  <a:schemeClr val="tx1"/>
                </a:solidFill>
                <a:latin typeface="Times New Roman" panose="02020603050405020304" pitchFamily="18" charset="0"/>
              </a:rPr>
              <a:pPr/>
              <a:t>103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45978144"/>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6" name="Slide Image Placeholder 1"/>
          <p:cNvSpPr>
            <a:spLocks noGrp="1" noRot="1" noChangeAspect="1" noTextEdit="1"/>
          </p:cNvSpPr>
          <p:nvPr>
            <p:ph type="sldImg"/>
          </p:nvPr>
        </p:nvSpPr>
        <p:spPr>
          <a:ln/>
        </p:spPr>
      </p:sp>
      <p:sp>
        <p:nvSpPr>
          <p:cNvPr id="2211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energy drinks* from vending machines or at the school store, canteen, or snack bar. The values range from 93% to 100%.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*Such as Red Bull or Monster.</a:t>
            </a:r>
          </a:p>
        </p:txBody>
      </p:sp>
      <p:sp>
        <p:nvSpPr>
          <p:cNvPr id="2211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C7C78D3-DC54-4689-A444-7CEAEC9D8137}" type="slidenum">
              <a:rPr lang="en-US" altLang="en-US" b="0" smtClean="0">
                <a:solidFill>
                  <a:schemeClr val="tx1"/>
                </a:solidFill>
                <a:latin typeface="Times New Roman" panose="02020603050405020304" pitchFamily="18" charset="0"/>
              </a:rPr>
              <a:pPr/>
              <a:t>104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734634233"/>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4" name="Slide Image Placeholder 1"/>
          <p:cNvSpPr>
            <a:spLocks noGrp="1" noRot="1" noChangeAspect="1" noTextEdit="1"/>
          </p:cNvSpPr>
          <p:nvPr>
            <p:ph type="sldImg"/>
          </p:nvPr>
        </p:nvSpPr>
        <p:spPr>
          <a:ln/>
        </p:spPr>
      </p:sp>
      <p:sp>
        <p:nvSpPr>
          <p:cNvPr id="2232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foods or beverages containing caffeine from vending machines or at the school store, canteen, or snack bar. The values range from 50% to 98%.     Idaho, range from 25% to 49%.  Georgia, Illinois, Indiana, Kentucky, Michigan, Minnesota, Missouri, Montana, Nebraska, North Carolina, North Dakota, Oklahoma, South Carolina, South Dakota, Utah, Washington, Wyoming, range from 50% to 74%.  Alabama, Alaska, Arizona, Arkansas, California, Colorado, Connecticut, Delaware, Florida, Hawaii, Iowa, Kansas, Maine, Maryland, Massachusetts, Mississippi, Nevada, New Hampshire, New Jersey, New York, Ohio, Oregon, Pennsylvania, Rhode Island, Tennessee, Texas, Vermont, Virginia, West Virginia, Wisconsin, range from 75% to 100%. Louisiana and New Mexico did not have weighted results.</a:t>
            </a:r>
          </a:p>
          <a:p>
            <a:endParaRPr lang="en-US" altLang="en-US" smtClean="0"/>
          </a:p>
        </p:txBody>
      </p:sp>
      <p:sp>
        <p:nvSpPr>
          <p:cNvPr id="2232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ABA32C5-1FB8-4DED-9885-BC52C3DEE111}" type="slidenum">
              <a:rPr lang="en-US" altLang="en-US" b="0" smtClean="0">
                <a:solidFill>
                  <a:schemeClr val="tx1"/>
                </a:solidFill>
                <a:latin typeface="Times New Roman" panose="02020603050405020304" pitchFamily="18" charset="0"/>
              </a:rPr>
              <a:pPr/>
              <a:t>105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73519002"/>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2" name="Slide Image Placeholder 1"/>
          <p:cNvSpPr>
            <a:spLocks noGrp="1" noRot="1" noChangeAspect="1" noTextEdit="1"/>
          </p:cNvSpPr>
          <p:nvPr>
            <p:ph type="sldImg"/>
          </p:nvPr>
        </p:nvSpPr>
        <p:spPr>
          <a:ln/>
        </p:spPr>
      </p:sp>
      <p:sp>
        <p:nvSpPr>
          <p:cNvPr id="2252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allowed students to purchase fruits and vegetables from vending machines or at the school store, canteen, or snack bar. The values range from 1% to 39%.  Alabama, Alaska, Arizona, Arkansas, Colorado, Connecticut, Delaware, Georgia, Hawaii, Idaho, Illinois, Indiana, Iowa, Kansas, Kentucky, Maine, Massachusetts, Mississippi, Missouri, Montana, Nebraska, Nevada, North Carolina, North Dakota, Ohio, Oklahoma, Oregon, Pennsylvania, South Carolina, South Dakota, Tennessee, Texas, Utah, Vermont, Virginia, Washington, West Virginia, Wisconsin, Wyoming, range from 0% to 24%.  California, Florida, Maryland, Michigan, Minnesota, New Hampshire, New Jersey, New York, Rhode Island, range from 25% to 49%. Louisiana and New Mexico did not have weighted results.</a:t>
            </a:r>
          </a:p>
          <a:p>
            <a:endParaRPr lang="en-US" altLang="en-US" smtClean="0"/>
          </a:p>
        </p:txBody>
      </p:sp>
      <p:sp>
        <p:nvSpPr>
          <p:cNvPr id="2252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0CB4577-9AE6-46AF-BB39-83E151FEEB86}" type="slidenum">
              <a:rPr lang="en-US" altLang="en-US" b="0" smtClean="0">
                <a:solidFill>
                  <a:schemeClr val="tx1"/>
                </a:solidFill>
                <a:latin typeface="Times New Roman" panose="02020603050405020304" pitchFamily="18" charset="0"/>
              </a:rPr>
              <a:pPr/>
              <a:t>106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57066598"/>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Slide Image Placeholder 1"/>
          <p:cNvSpPr>
            <a:spLocks noGrp="1" noRot="1" noChangeAspect="1" noTextEdit="1"/>
          </p:cNvSpPr>
          <p:nvPr>
            <p:ph type="sldImg"/>
          </p:nvPr>
        </p:nvSpPr>
        <p:spPr>
          <a:ln/>
        </p:spPr>
      </p:sp>
      <p:sp>
        <p:nvSpPr>
          <p:cNvPr id="2273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all forms of advertising and promotion of candy, fast food restaurants, or soft drinks in all locations*. The values range from 27% to 78%.     Delaware, Florida, Georgia, Idaho, Illinois, Indiana, Iowa, Kansas, Kentucky, Michigan, Missouri, Montana, Nebraska, North Carolina, North Dakota, Ohio, Oklahoma, Pennsylvania, South Carolina, South Dakota, Tennessee, Virginia, Wisconsin, Wyoming, range from 25% to 49%.  Alabama, Alaska, Arizona, Arkansas, California, Colorado, Connecticut, Hawaii, Maryland, Minnesota, Mississippi, Nevada, New Hampshire, New Jersey, New York, Oregon, Texas, Utah, Vermont, Washington, West Virginia, range from 50% to 74%.  Maine, Massachusetts, Rhode Island, range from 75% to 100%. Louisiana and New Mexico did not have weighted results.</a:t>
            </a:r>
          </a:p>
          <a:p>
            <a:r>
              <a:rPr lang="en-US" altLang="en-US" smtClean="0"/>
              <a:t>*In school buildings; on school grounds, including on the outside of the school building, on playing fields, or other areas of the campus; on school buses or other vehicles used to transport students; and in school publications.</a:t>
            </a:r>
          </a:p>
        </p:txBody>
      </p:sp>
      <p:sp>
        <p:nvSpPr>
          <p:cNvPr id="2273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CCB53E1-3933-40CE-A4A7-EA748EDD526F}" type="slidenum">
              <a:rPr lang="en-US" altLang="en-US" b="0" smtClean="0">
                <a:solidFill>
                  <a:schemeClr val="tx1"/>
                </a:solidFill>
                <a:latin typeface="Times New Roman" panose="02020603050405020304" pitchFamily="18" charset="0"/>
              </a:rPr>
              <a:pPr/>
              <a:t>107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88386031"/>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Slide Image Placeholder 1"/>
          <p:cNvSpPr>
            <a:spLocks noGrp="1" noRot="1" noChangeAspect="1" noTextEdit="1"/>
          </p:cNvSpPr>
          <p:nvPr>
            <p:ph type="sldImg"/>
          </p:nvPr>
        </p:nvSpPr>
        <p:spPr>
          <a:ln/>
        </p:spPr>
      </p:sp>
      <p:sp>
        <p:nvSpPr>
          <p:cNvPr id="2293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priced nutritious foods and beverages at a lower cost while increasing the price of less nutritious foods and beverages. The values range from 4% to 26%.  Alabama, Alaska, Arizona, Arkansas, California, Colorado, Connecticut,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0% to 24%.  Delaware, range from 25% to 49%. Louisiana and New Mexico did not have weighted results.</a:t>
            </a:r>
          </a:p>
          <a:p>
            <a:endParaRPr lang="en-US" altLang="en-US" smtClean="0"/>
          </a:p>
        </p:txBody>
      </p:sp>
      <p:sp>
        <p:nvSpPr>
          <p:cNvPr id="2293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B436978-2D47-48AC-930F-190A29C63A0B}" type="slidenum">
              <a:rPr lang="en-US" altLang="en-US" b="0" smtClean="0">
                <a:solidFill>
                  <a:schemeClr val="tx1"/>
                </a:solidFill>
                <a:latin typeface="Times New Roman" panose="02020603050405020304" pitchFamily="18" charset="0"/>
              </a:rPr>
              <a:pPr/>
              <a:t>108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56352123"/>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Slide Image Placeholder 1"/>
          <p:cNvSpPr>
            <a:spLocks noGrp="1" noRot="1" noChangeAspect="1" noTextEdit="1"/>
          </p:cNvSpPr>
          <p:nvPr>
            <p:ph type="sldImg"/>
          </p:nvPr>
        </p:nvSpPr>
        <p:spPr>
          <a:ln/>
        </p:spPr>
      </p:sp>
      <p:sp>
        <p:nvSpPr>
          <p:cNvPr id="2314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provided information to students or families on the nutrition and caloric content of foods available. The values range from 30% to 69%.     Alabama, Alaska, Arizona, Arkansas, Georgia, Hawaii, Idaho, Kansas, Kentucky, Mississippi, Nebraska, Nevada, North Carolina, North Dakota, Oklahoma, Oregon, South Dakota, Utah, Washington, Wyoming, range from 25% to 49%.  California, Colorado, Connecticut, Delaware, Florida, Illinois, Indiana, Iowa, Maine, Maryland, Massachusetts, Michigan, Minnesota, Missouri, Montana, New Hampshire, New Jersey, New York, Ohio, Pennsylvania, Rhode Island, South Carolina, Tennessee, Texas, Vermont, Virginia, West Virginia, Wisconsin, range from 50% to 74%. Louisiana and New Mexico did not have weighted results.</a:t>
            </a:r>
          </a:p>
          <a:p>
            <a:endParaRPr lang="en-US" altLang="en-US" smtClean="0"/>
          </a:p>
        </p:txBody>
      </p:sp>
      <p:sp>
        <p:nvSpPr>
          <p:cNvPr id="2314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804D1A0-581C-4E7D-83D2-2F33738C1F27}" type="slidenum">
              <a:rPr lang="en-US" altLang="en-US" b="0" smtClean="0">
                <a:solidFill>
                  <a:schemeClr val="tx1"/>
                </a:solidFill>
                <a:latin typeface="Times New Roman" panose="02020603050405020304" pitchFamily="18" charset="0"/>
              </a:rPr>
              <a:pPr/>
              <a:t>109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62855470"/>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p:cNvSpPr>
            <a:spLocks noGrp="1" noRot="1" noChangeAspect="1" noTextEdit="1"/>
          </p:cNvSpPr>
          <p:nvPr>
            <p:ph type="sldImg"/>
          </p:nvPr>
        </p:nvSpPr>
        <p:spPr>
          <a:ln/>
        </p:spPr>
      </p:sp>
      <p:sp>
        <p:nvSpPr>
          <p:cNvPr id="307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assessed the ability of students to do 7 skills in a required course during grades 6, 7, or 8 and during grades 9, 10, 11, or 12. The values range from 22% to 80%.  Arizona, range from 0% to 24%.  Alaska, California, Iowa, Kansas, Massachusetts, Missouri, Nebraska, North Dakota, Ohio, Pennsylvania, South Dakota, Tennessee, range from 25% to 49%.  Alabama, Arkansas, Connecticut, Delaware, Florida, Georgia, Hawaii, Idaho, Illinois, Indiana, Kentucky, Maine, Michigan, Minnesota, Mississippi, Montana, Nevada, New Hampshire, New Jersey, Oregon, Rhode Island, South Carolina, Vermont, Virginia, Washington, West Virginia, Wisconsin, Wyoming, range from 50% to 74%.  Maryland, New York, North Carolina, range from 75% to 100%. Colorado, Louisiana, New Mexico, Oklahoma, and Texas did not have weighted results. Utah did not ask this question.</a:t>
            </a:r>
          </a:p>
          <a:p>
            <a:endParaRPr lang="en-US" altLang="en-US" smtClean="0"/>
          </a:p>
        </p:txBody>
      </p:sp>
      <p:sp>
        <p:nvSpPr>
          <p:cNvPr id="307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3546B20-C835-47DB-A0C8-2C9E5FE2345E}" type="slidenum">
              <a:rPr lang="en-US" altLang="en-US" b="0" smtClean="0">
                <a:solidFill>
                  <a:schemeClr val="tx1"/>
                </a:solidFill>
                <a:latin typeface="Times New Roman" panose="02020603050405020304" pitchFamily="18" charset="0"/>
              </a:rPr>
              <a:pPr/>
              <a:t>11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331896913"/>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Slide Image Placeholder 1"/>
          <p:cNvSpPr>
            <a:spLocks noGrp="1" noRot="1" noChangeAspect="1" noTextEdit="1"/>
          </p:cNvSpPr>
          <p:nvPr>
            <p:ph type="sldImg"/>
          </p:nvPr>
        </p:nvSpPr>
        <p:spPr>
          <a:ln/>
        </p:spPr>
      </p:sp>
      <p:sp>
        <p:nvSpPr>
          <p:cNvPr id="2334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placed fruits and vegetables near the cafeteria cashier, where they are easy to access. The values range from 48% to 90%.     Alaska, Hawaii, Nevada, range from 25% to 49%.  Alabama, Arizona, Arkansas, Idaho, Illinois, Iowa, Kansas, Mississippi, Missouri, Montana, Nebraska, North Carolina, North Dakota, Ohio, Oklahoma, South Carolina, South Dakota, Tennessee, Wisconsin, Wyoming, range from 50% to 74%.  California, Colorado, Connecticut, Delaware, Florida, Georgia, Indiana, Kentucky, Maine, Maryland, Massachusetts, Michigan, Minnesota, New Hampshire, New Jersey, New York, Oregon, Pennsylvania, Rhode Island, Texas, Utah, Vermont, Virginia, Washington, West Virginia, range from 75% to 100%. Louisiana and New Mexico did not have weighted results.</a:t>
            </a:r>
          </a:p>
          <a:p>
            <a:endParaRPr lang="en-US" altLang="en-US" smtClean="0"/>
          </a:p>
        </p:txBody>
      </p:sp>
      <p:sp>
        <p:nvSpPr>
          <p:cNvPr id="2334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81E4A8B-E526-419C-80A1-0893E3099A2C}" type="slidenum">
              <a:rPr lang="en-US" altLang="en-US" b="0" smtClean="0">
                <a:solidFill>
                  <a:schemeClr val="tx1"/>
                </a:solidFill>
                <a:latin typeface="Times New Roman" panose="02020603050405020304" pitchFamily="18" charset="0"/>
              </a:rPr>
              <a:pPr/>
              <a:t>110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43800342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Slide Image Placeholder 1"/>
          <p:cNvSpPr>
            <a:spLocks noGrp="1" noRot="1" noChangeAspect="1" noTextEdit="1"/>
          </p:cNvSpPr>
          <p:nvPr>
            <p:ph type="sldImg"/>
          </p:nvPr>
        </p:nvSpPr>
        <p:spPr>
          <a:ln/>
        </p:spPr>
      </p:sp>
      <p:sp>
        <p:nvSpPr>
          <p:cNvPr id="2355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allowed students to have access to drinking water. The values range from 42% to 88%.     Connecticut, Delaware, Maine, Pennsylvania, Rhode Island, Vermont, range from 25% to 49%.  Alabama, Alaska, Arkansas, Colorado, Georgia, Idaho, Illinois, Indiana, Iowa, Kansas, Kentucky, Maryland, Massachusetts, Michigan, Minnesota, Mississippi, Missouri, New Hampshire, New Jersey, New York, North Carolina, North Dakota, Ohio, Oregon, South Carolina, South Dakota, Tennessee, Utah, Virginia, Washington, West Virginia, Wisconsin, Wyoming, range from 50% to 74%.  Arizona, California, Florida, Hawaii, Montana, Nebraska, Nevada, Oklahoma, Texas, range from 75% to 100%. Louisiana and New Mexico did not have weighted results.</a:t>
            </a:r>
          </a:p>
          <a:p>
            <a:endParaRPr lang="en-US" altLang="en-US" smtClean="0"/>
          </a:p>
        </p:txBody>
      </p:sp>
      <p:sp>
        <p:nvSpPr>
          <p:cNvPr id="2355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65F729F-BFA2-4F71-87CE-C1AFAD01A541}" type="slidenum">
              <a:rPr lang="en-US" altLang="en-US" b="0" smtClean="0">
                <a:solidFill>
                  <a:schemeClr val="tx1"/>
                </a:solidFill>
                <a:latin typeface="Times New Roman" panose="02020603050405020304" pitchFamily="18" charset="0"/>
              </a:rPr>
              <a:pPr/>
              <a:t>111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0311283"/>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Slide Image Placeholder 1"/>
          <p:cNvSpPr>
            <a:spLocks noGrp="1" noRot="1" noChangeAspect="1" noTextEdit="1"/>
          </p:cNvSpPr>
          <p:nvPr>
            <p:ph type="sldImg"/>
          </p:nvPr>
        </p:nvSpPr>
        <p:spPr>
          <a:ln/>
        </p:spPr>
      </p:sp>
      <p:sp>
        <p:nvSpPr>
          <p:cNvPr id="2375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fruits or non-fried vegetables when foods or beverages are offered at school celebrations. The values range from 17% to 59%.  Illinois, Indiana, Iowa, Kansas, Kentucky, Nebraska, North Dakota, South Dakota, range from 0% to 24%.  Alabama, Alaska, Arizona, Arkansas, California, Colorado, Connecticut, Delaware, Florida, Georgia, Hawaii, Idaho, Maryland, Massachusetts, Michigan, Minnesota, Mississippi, Missouri, Montana, Nevada, New Jersey, New York, North Carolina, Ohio, Oklahoma, Oregon, Pennsylvania, South Carolina, Tennessee, Texas, Utah, Virginia, Washington, West Virginia, Wisconsin, Wyoming, range from 25% to 49%.  Maine, New Hampshire, Rhode Island, Vermont, range from 50% to 74%. Louisiana and New Mexico did not have weighted results.</a:t>
            </a:r>
          </a:p>
          <a:p>
            <a:endParaRPr lang="en-US" altLang="en-US" smtClean="0"/>
          </a:p>
        </p:txBody>
      </p:sp>
      <p:sp>
        <p:nvSpPr>
          <p:cNvPr id="2375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2046004-4C6A-4264-BF65-2CF980E01051}" type="slidenum">
              <a:rPr lang="en-US" altLang="en-US" b="0" smtClean="0">
                <a:solidFill>
                  <a:schemeClr val="tx1"/>
                </a:solidFill>
                <a:latin typeface="Times New Roman" panose="02020603050405020304" pitchFamily="18" charset="0"/>
              </a:rPr>
              <a:pPr/>
              <a:t>112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75727441"/>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Slide Image Placeholder 1"/>
          <p:cNvSpPr>
            <a:spLocks noGrp="1" noRot="1" noChangeAspect="1" noTextEdit="1"/>
          </p:cNvSpPr>
          <p:nvPr>
            <p:ph type="sldImg"/>
          </p:nvPr>
        </p:nvSpPr>
        <p:spPr>
          <a:ln/>
        </p:spPr>
      </p:sp>
      <p:sp>
        <p:nvSpPr>
          <p:cNvPr id="2396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school staff from giving students food or food coupons as a reward for good behavior or good academic performance. The values range from 10% to 72%.  Alaska, Colorado, Delaware, Florida, Georgia, Idaho, Illinois, Indiana, Iowa, Kansas, Kentucky, Michigan, Missouri, Montana, Nebraska, North Dakota, Ohio, Oregon, South Carolina, South Dakota, Utah, Virginia, Washington, Wisconsin, Wyoming, range from 0% to 24%.  Alabama, Arizona, Arkansas, California, Connecticut, Hawaii, Maine, Maryland, Massachusetts, Minnesota, Mississippi, Nevada, New Hampshire, New Jersey, New York, North Carolina, Oklahoma, Pennsylvania, Rhode Island, Tennessee, Texas, Vermont, range from 25% to 49%.  West Virginia, range from 50% to 74%. Louisiana and New Mexico did not have weighted results.</a:t>
            </a:r>
          </a:p>
          <a:p>
            <a:endParaRPr lang="en-US" altLang="en-US" smtClean="0"/>
          </a:p>
        </p:txBody>
      </p:sp>
      <p:sp>
        <p:nvSpPr>
          <p:cNvPr id="2396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B576B01-EBA5-4665-9E9F-9301FB764070}" type="slidenum">
              <a:rPr lang="en-US" altLang="en-US" b="0" smtClean="0">
                <a:solidFill>
                  <a:schemeClr val="tx1"/>
                </a:solidFill>
                <a:latin typeface="Times New Roman" panose="02020603050405020304" pitchFamily="18" charset="0"/>
              </a:rPr>
              <a:pPr/>
              <a:t>113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50307338"/>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1666" name="Slide Image Placeholder 1"/>
          <p:cNvSpPr>
            <a:spLocks noGrp="1" noRot="1" noChangeAspect="1" noTextEdit="1"/>
          </p:cNvSpPr>
          <p:nvPr>
            <p:ph type="sldImg"/>
          </p:nvPr>
        </p:nvSpPr>
        <p:spPr>
          <a:ln/>
        </p:spPr>
      </p:sp>
      <p:sp>
        <p:nvSpPr>
          <p:cNvPr id="2416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less nutritious foods and beverages from being sold for fundraising purposes. The values range from 11% to 64%.  Alaska, Georgia, Idaho, Illinois, Indiana, Iowa, Kansas, Kentucky, Michigan, Montana, Nebraska, South Carolina, South Dakota, Utah, Washington, Wyoming, range from 0% to 24%.  Alabama, Arizona, Arkansas, California, Colorado, Delaware, Florida, Maine, Maryland, Minnesota, Mississippi, Missouri, Nevada, New Jersey, New York, North Carolina, North Dakota, Ohio, Oklahoma, Oregon, Pennsylvania, Tennessee, Texas, Vermont, Virginia, Wisconsin, range from 25% to 49%.  Connecticut, Hawaii, Massachusetts, New Hampshire, Rhode Island, West Virginia, range from 50% to 74%. Louisiana and New Mexico did not have weighted results.</a:t>
            </a:r>
          </a:p>
          <a:p>
            <a:endParaRPr lang="en-US" altLang="en-US" smtClean="0"/>
          </a:p>
        </p:txBody>
      </p:sp>
      <p:sp>
        <p:nvSpPr>
          <p:cNvPr id="2416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73F0E11-E5C3-4970-B325-0F7908F05068}" type="slidenum">
              <a:rPr lang="en-US" altLang="en-US" b="0" smtClean="0">
                <a:solidFill>
                  <a:schemeClr val="tx1"/>
                </a:solidFill>
                <a:latin typeface="Times New Roman" panose="02020603050405020304" pitchFamily="18" charset="0"/>
              </a:rPr>
              <a:pPr/>
              <a:t>114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5721659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Slide Image Placeholder 1"/>
          <p:cNvSpPr>
            <a:spLocks noGrp="1" noRot="1" noChangeAspect="1" noTextEdit="1"/>
          </p:cNvSpPr>
          <p:nvPr>
            <p:ph type="sldImg"/>
          </p:nvPr>
        </p:nvSpPr>
        <p:spPr>
          <a:ln/>
        </p:spPr>
      </p:sp>
      <p:sp>
        <p:nvSpPr>
          <p:cNvPr id="2437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nutrition and dietary behavior. The values range from 14% to 71%.  Alaska, California, Georgia, Hawaii, Indiana, Oregon, range from 0% to 24%.  Alabama, Arizona, Arkansas, Connecticut, Delaware, Florida, Idaho, Illinois, Iowa, Kansas, Kentucky, Maine, Maryland, Massachusetts, Michigan, Minnesota, Mississippi, Missouri, Montana, Nebraska, Nevada, New Jersey, New York, North Carolina, North Dakota, Ohio, Pennsylvania, Rhode Island, South Carolina, South Dakota, Tennessee, Utah, Vermont, Virginia, Washington, West Virginia, Wisconsin, Wyoming, range from 25% to 49%.  New Hampshire, range from 50% to 74%. Colorado, Louisiana, New Mexico, Oklahoma, and Texas did not have weighted results.</a:t>
            </a:r>
          </a:p>
          <a:p>
            <a:endParaRPr lang="en-US" altLang="en-US" smtClean="0"/>
          </a:p>
        </p:txBody>
      </p:sp>
      <p:sp>
        <p:nvSpPr>
          <p:cNvPr id="2437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83C4882-508C-4DB7-A358-09166EA66478}" type="slidenum">
              <a:rPr lang="en-US" altLang="en-US" b="0" smtClean="0">
                <a:solidFill>
                  <a:schemeClr val="tx1"/>
                </a:solidFill>
                <a:latin typeface="Times New Roman" panose="02020603050405020304" pitchFamily="18" charset="0"/>
              </a:rPr>
              <a:pPr/>
              <a:t>115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8555864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Slide Image Placeholder 1"/>
          <p:cNvSpPr>
            <a:spLocks noGrp="1" noRot="1" noChangeAspect="1" noTextEdit="1"/>
          </p:cNvSpPr>
          <p:nvPr>
            <p:ph type="sldImg"/>
          </p:nvPr>
        </p:nvSpPr>
        <p:spPr>
          <a:ln/>
        </p:spPr>
      </p:sp>
      <p:sp>
        <p:nvSpPr>
          <p:cNvPr id="2457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20 key nutrition and dietary behavior topics in a required course. The values range from 28% to 79%.     Alaska, Arizona, California, Connecticut, Delaware, Hawaii, Iowa, Maine, Massachusetts, Michigan, Ohio, Vermont, Washington, range from 25% to 49%.  Alabama, Florida, Georgia, Idaho, Illinois, Indiana, Kansas, Kentucky, Maryland, Minnesota, Mississippi, Missouri, Montana, Nebraska, Nevada, New Hampshire, New Jersey, New York, North Dakota, Oregon, Pennsylvania, Rhode Island, South Carolina, South Dakota, Tennessee, Utah, Virginia, Wisconsin, Wyoming, range from 50% to 74%.  Arkansas, North Carolina, West Virginia, range from 75% to 100%. Colorado, Louisiana, New Mexico, Oklahoma, and Texas did not have weighted results.</a:t>
            </a:r>
          </a:p>
          <a:p>
            <a:endParaRPr lang="en-US" altLang="en-US" smtClean="0"/>
          </a:p>
        </p:txBody>
      </p:sp>
      <p:sp>
        <p:nvSpPr>
          <p:cNvPr id="2457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0AD2EE9-04B4-45DB-A9F6-474EA1E2B63C}" type="slidenum">
              <a:rPr lang="en-US" altLang="en-US" b="0" smtClean="0">
                <a:solidFill>
                  <a:schemeClr val="tx1"/>
                </a:solidFill>
                <a:latin typeface="Times New Roman" panose="02020603050405020304" pitchFamily="18" charset="0"/>
              </a:rPr>
              <a:pPr/>
              <a:t>116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548322641"/>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2478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4742F47-D143-4CE4-9275-914A76490C36}" type="slidenum">
              <a:rPr lang="en-US" altLang="en-US" b="0" smtClean="0">
                <a:solidFill>
                  <a:srgbClr val="000000"/>
                </a:solidFill>
                <a:latin typeface="Times New Roman" panose="02020603050405020304" pitchFamily="18" charset="0"/>
              </a:rPr>
              <a:pPr/>
              <a:t>117</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57667455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9858" name="Slide Image Placeholder 1"/>
          <p:cNvSpPr>
            <a:spLocks noGrp="1" noRot="1" noChangeAspect="1" noTextEdit="1"/>
          </p:cNvSpPr>
          <p:nvPr>
            <p:ph type="sldImg"/>
          </p:nvPr>
        </p:nvSpPr>
        <p:spPr>
          <a:ln/>
        </p:spPr>
      </p:sp>
      <p:sp>
        <p:nvSpPr>
          <p:cNvPr id="2498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established, implemented, or evaluated a Comprehensive School Physical Activity Program. The values range from 0% to 10%.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0% to 24%. Louisiana and New Mexico did not have weighted results.</a:t>
            </a:r>
          </a:p>
          <a:p>
            <a:endParaRPr lang="en-US" altLang="en-US" smtClean="0"/>
          </a:p>
        </p:txBody>
      </p:sp>
      <p:sp>
        <p:nvSpPr>
          <p:cNvPr id="2498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7ED4CBE-BDAF-46FD-B104-FFCE9915BC12}" type="slidenum">
              <a:rPr lang="en-US" altLang="en-US" b="0" smtClean="0">
                <a:solidFill>
                  <a:schemeClr val="tx1"/>
                </a:solidFill>
                <a:latin typeface="Times New Roman" panose="02020603050405020304" pitchFamily="18" charset="0"/>
              </a:rPr>
              <a:pPr/>
              <a:t>118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32976566"/>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6" name="Slide Image Placeholder 1"/>
          <p:cNvSpPr>
            <a:spLocks noGrp="1" noRot="1" noChangeAspect="1" noTextEdit="1"/>
          </p:cNvSpPr>
          <p:nvPr>
            <p:ph type="sldImg"/>
          </p:nvPr>
        </p:nvSpPr>
        <p:spPr>
          <a:ln/>
        </p:spPr>
      </p:sp>
      <p:sp>
        <p:nvSpPr>
          <p:cNvPr id="2519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6th grade*. The values range from 72% to 100%.        Michigan, range from 50% to 74%.  Alabama, Alaska, Arizona, Arkansas, California, Colorado, Connecticut, Delaware, Florida, Georgia, Hawaii, Idaho, Illinois, Indiana, Iowa, Kansas, Kentucky, Maine, Maryland, Massachusetts,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19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7DFD25D-DB3A-4CCF-9DFD-141426C14FA0}" type="slidenum">
              <a:rPr lang="en-US" altLang="en-US" b="0" smtClean="0">
                <a:solidFill>
                  <a:schemeClr val="tx1"/>
                </a:solidFill>
                <a:latin typeface="Times New Roman" panose="02020603050405020304" pitchFamily="18" charset="0"/>
              </a:rPr>
              <a:pPr/>
              <a:t>119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3326760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p:cNvSpPr>
            <a:spLocks noGrp="1" noRot="1" noChangeAspect="1" noTextEdit="1"/>
          </p:cNvSpPr>
          <p:nvPr>
            <p:ph type="sldImg"/>
          </p:nvPr>
        </p:nvSpPr>
        <p:spPr>
          <a:ln/>
        </p:spPr>
      </p:sp>
      <p:sp>
        <p:nvSpPr>
          <p:cNvPr id="327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those who teach sexual health education are provided with key materials for teaching sexual health education. The values range from 29% to 73%.     Alaska, Arizona, Arkansas, Delaware, Hawaii, Illinois, Indiana, Iowa, Kansas, Kentucky, Maine, Minnesota, Montana, Nebraska, North Dakota, Ohio, Oregon, South Dakota, Utah, Washington, West Virginia, Wisconsin, Wyoming, range from 25% to 49%.  Alabama, California, Connecticut, Florida, Georgia, Idaho, Maryland, Massachusetts, Michigan, Mississippi, Missouri, Nevada, New Hampshire, New Jersey, New York, North Carolina, Pennsylvania, Rhode Island, South Carolina, Tennessee, Vermont, Virginia, range from 50% to 74%. Colorado, Louisiana, New Mexico, Oklahoma, and Texas did not have weighted results.</a:t>
            </a:r>
          </a:p>
          <a:p>
            <a:endParaRPr lang="en-US" altLang="en-US" smtClean="0"/>
          </a:p>
        </p:txBody>
      </p:sp>
      <p:sp>
        <p:nvSpPr>
          <p:cNvPr id="327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1D36E9F-6D25-4ECF-B728-14ED95F9EE5F}" type="slidenum">
              <a:rPr lang="en-US" altLang="en-US" b="0" smtClean="0">
                <a:solidFill>
                  <a:schemeClr val="tx1"/>
                </a:solidFill>
                <a:latin typeface="Times New Roman" panose="02020603050405020304" pitchFamily="18" charset="0"/>
              </a:rPr>
              <a:pPr/>
              <a:t>12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51904841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Slide Image Placeholder 1"/>
          <p:cNvSpPr>
            <a:spLocks noGrp="1" noRot="1" noChangeAspect="1" noTextEdit="1"/>
          </p:cNvSpPr>
          <p:nvPr>
            <p:ph type="sldImg"/>
          </p:nvPr>
        </p:nvSpPr>
        <p:spPr>
          <a:ln/>
        </p:spPr>
      </p:sp>
      <p:sp>
        <p:nvSpPr>
          <p:cNvPr id="2539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7th grade*. The values range from 47% to 100%.     Nevada, range from 25% to 49%.  Michigan, Oklahoma, range from 50% to 74%.  Alabama, Alaska, Arizona, Arkansas, California, Colorado, Connecticut, Delaware, Florida, Georgia, Hawaii, Idaho, Illinois, Indiana, Iowa, Kansas, Kentucky, Maine, Maryland, Massachusetts, Minnesota, Mississippi, Missouri, Montana, Nebraska,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39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F711139-73BB-40D3-970D-09C6000E7157}" type="slidenum">
              <a:rPr lang="en-US" altLang="en-US" b="0" smtClean="0">
                <a:solidFill>
                  <a:schemeClr val="tx1"/>
                </a:solidFill>
                <a:latin typeface="Times New Roman" panose="02020603050405020304" pitchFamily="18" charset="0"/>
              </a:rPr>
              <a:pPr/>
              <a:t>120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125812642"/>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Slide Image Placeholder 1"/>
          <p:cNvSpPr>
            <a:spLocks noGrp="1" noRot="1" noChangeAspect="1" noTextEdit="1"/>
          </p:cNvSpPr>
          <p:nvPr>
            <p:ph type="sldImg"/>
          </p:nvPr>
        </p:nvSpPr>
        <p:spPr>
          <a:ln/>
        </p:spPr>
      </p:sp>
      <p:sp>
        <p:nvSpPr>
          <p:cNvPr id="2560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8th grade*. The values range from 58% to 100%.        Arizona, Hawaii, Kentucky, Michigan, Oklahoma, range from 50% to 74%.  Alabama, Alaska, Arkansas, California, Colorado, Connecticut, Delaware, Florida, Georgia, Idaho, Illinois, Indiana, Iowa, Kansas, Maine, Maryland, Massachusetts, Minnesota, Mississippi, Missouri, Montana, Nebraska, Nevada,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60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54FE4A3-4BE8-462C-8333-F09D818143F0}" type="slidenum">
              <a:rPr lang="en-US" altLang="en-US" b="0" smtClean="0">
                <a:solidFill>
                  <a:schemeClr val="tx1"/>
                </a:solidFill>
                <a:latin typeface="Times New Roman" panose="02020603050405020304" pitchFamily="18" charset="0"/>
              </a:rPr>
              <a:pPr/>
              <a:t>121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20111978"/>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050" name="Slide Image Placeholder 1"/>
          <p:cNvSpPr>
            <a:spLocks noGrp="1" noRot="1" noChangeAspect="1" noTextEdit="1"/>
          </p:cNvSpPr>
          <p:nvPr>
            <p:ph type="sldImg"/>
          </p:nvPr>
        </p:nvSpPr>
        <p:spPr>
          <a:ln/>
        </p:spPr>
      </p:sp>
      <p:sp>
        <p:nvSpPr>
          <p:cNvPr id="2580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9th grade*. The values range from 28% to 100%.     Oklahoma, range from 25% to 49%.  Arizona, Idaho, range from 50% to 74%.  Alabama, Alaska, Arkansas, California, Colorado, Connecticut, Delaware, Florida, Georgia, Hawaii, Illinois, Indiana, Iowa, Kansas, Kentucky, Maine, Maryland, Massachusetts, Michigan, Minnesota, Mississippi, Missouri, Montana, Nebraska, Nevada, New Hampshire, New Jersey, New York, North Carolina, North Dakota, Ohio, Oregon, Pennsylvania, Rhode Island, South Carolina, South Dakota, Tennessee, Texas, Utah, Vermont, Virginia, Washington, West Virginia, Wisconsin, Wyoming, range from 75% to 100%. Louisiana and New Mexico did not have weighted results.</a:t>
            </a:r>
          </a:p>
          <a:p>
            <a:r>
              <a:rPr lang="en-US" altLang="en-US" smtClean="0"/>
              <a:t>*Among schools with students in that grade.</a:t>
            </a:r>
          </a:p>
        </p:txBody>
      </p:sp>
      <p:sp>
        <p:nvSpPr>
          <p:cNvPr id="2580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32F7D98-8DB8-4F63-98F2-3645E89FADFF}" type="slidenum">
              <a:rPr lang="en-US" altLang="en-US" b="0" smtClean="0">
                <a:solidFill>
                  <a:schemeClr val="tx1"/>
                </a:solidFill>
                <a:latin typeface="Times New Roman" panose="02020603050405020304" pitchFamily="18" charset="0"/>
              </a:rPr>
              <a:pPr/>
              <a:t>122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9699478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Slide Image Placeholder 1"/>
          <p:cNvSpPr>
            <a:spLocks noGrp="1" noRot="1" noChangeAspect="1" noTextEdit="1"/>
          </p:cNvSpPr>
          <p:nvPr>
            <p:ph type="sldImg"/>
          </p:nvPr>
        </p:nvSpPr>
        <p:spPr>
          <a:ln/>
        </p:spPr>
      </p:sp>
      <p:sp>
        <p:nvSpPr>
          <p:cNvPr id="2600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10th grade*. The values range from 15% to 100%.  Kansas, Kentucky, Oklahoma, range from 0% to 24%.  Arizona, Georgia, Michigan, Nebraska, North Carolina, South Carolina, South Dakota, Wyoming, range from 25% to 49%.  Alabama, Alaska, Colorado, Florida, Hawaii, Idaho, Indiana, Maryland, Minnesota, Missouri, New Hampshire, North Dakota, Ohio, Oregon, West Virginia, range from 50% to 74%.  Arkansas, California, Connecticut, Delaware, Illinois, Iowa, Maine, Massachusetts, Mississippi, Montana, Nevada, New Jersey, New York, Pennsylvania, Rhode Island, Tennessee, Texas, Utah, Vermont, Virginia, Washington, Wisconsin, range from 75% to 100%. Louisiana and New Mexico did not have weighted results.</a:t>
            </a:r>
          </a:p>
          <a:p>
            <a:r>
              <a:rPr lang="en-US" altLang="en-US" smtClean="0"/>
              <a:t>*Among schools with students in that grade.</a:t>
            </a:r>
          </a:p>
        </p:txBody>
      </p:sp>
      <p:sp>
        <p:nvSpPr>
          <p:cNvPr id="2601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354A76B-64E2-432D-82D9-13D8D87F0EB8}" type="slidenum">
              <a:rPr lang="en-US" altLang="en-US" b="0" smtClean="0">
                <a:solidFill>
                  <a:schemeClr val="tx1"/>
                </a:solidFill>
                <a:latin typeface="Times New Roman" panose="02020603050405020304" pitchFamily="18" charset="0"/>
              </a:rPr>
              <a:pPr/>
              <a:t>123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916143326"/>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Slide Image Placeholder 1"/>
          <p:cNvSpPr>
            <a:spLocks noGrp="1" noRot="1" noChangeAspect="1" noTextEdit="1"/>
          </p:cNvSpPr>
          <p:nvPr>
            <p:ph type="sldImg"/>
          </p:nvPr>
        </p:nvSpPr>
        <p:spPr>
          <a:ln/>
        </p:spPr>
      </p:sp>
      <p:sp>
        <p:nvSpPr>
          <p:cNvPr id="2621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11th grade*. The values range from 9% to 100%.  Arizona, Delaware, Kansas, Kentucky, Minnesota, Montana, North Carolina, Oklahoma, South Dakota, Virginia, range from 0% to 24%.  Alabama, California, Georgia, Hawaii, Idaho, Indiana, Maine, Maryland, Michigan, Nebraska, Nevada, New Hampshire, North Dakota, Ohio, Oregon, South Carolina, West Virginia, Wyoming, range from 25% to 49%.  Alaska, Colorado, Connecticut, Florida, Missouri, Tennessee, Texas, Utah, Vermont, Washington, range from 50% to 74%.  Arkansas, Illinois, Iowa, Massachusetts, Mississippi, New Jersey, New York, Pennsylvania, Rhode Island, Wisconsin, range from 75% to 100%. Louisiana and New Mexico did not have weighted results.</a:t>
            </a:r>
          </a:p>
          <a:p>
            <a:r>
              <a:rPr lang="en-US" altLang="en-US" smtClean="0"/>
              <a:t>*Among schools with students in that grade.</a:t>
            </a:r>
          </a:p>
        </p:txBody>
      </p:sp>
      <p:sp>
        <p:nvSpPr>
          <p:cNvPr id="2621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9177735-634B-4051-8672-3F016A0375E8}" type="slidenum">
              <a:rPr lang="en-US" altLang="en-US" b="0" smtClean="0">
                <a:solidFill>
                  <a:schemeClr val="tx1"/>
                </a:solidFill>
                <a:latin typeface="Times New Roman" panose="02020603050405020304" pitchFamily="18" charset="0"/>
              </a:rPr>
              <a:pPr/>
              <a:t>124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27947915"/>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Image Placeholder 1"/>
          <p:cNvSpPr>
            <a:spLocks noGrp="1" noRot="1" noChangeAspect="1" noTextEdit="1"/>
          </p:cNvSpPr>
          <p:nvPr>
            <p:ph type="sldImg"/>
          </p:nvPr>
        </p:nvSpPr>
        <p:spPr>
          <a:ln/>
        </p:spPr>
      </p:sp>
      <p:sp>
        <p:nvSpPr>
          <p:cNvPr id="2641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 required physical education course is taught in 12th grade*. The values range from 10% to 100%.  Arizona, Kansas, Kentucky, Minnesota, Montana, North Carolina, North Dakota, Oklahoma, South Dakota, Virginia, range from 0% to 24%.  Alabama, California, Colorado, Delaware, Georgia, Hawaii, Idaho, Indiana, Maine, Maryland, Michigan, Nebraska, Nevada, New Hampshire, Ohio, Oregon, South Carolina, Utah, West Virginia, Wyoming, range from 25% to 49%.  Alaska, Connecticut, Florida, Massachusetts, Missouri, Tennessee, Texas, Vermont, Washington, Wisconsin, range from 50% to 74%.  Arkansas, Illinois, Iowa, Mississippi, New Jersey, New York, Pennsylvania, Rhode Island, range from 75% to 100%. Louisiana and New Mexico did not have weighted results.</a:t>
            </a:r>
          </a:p>
          <a:p>
            <a:r>
              <a:rPr lang="en-US" altLang="en-US" smtClean="0"/>
              <a:t>*Among schools with students in that grade.</a:t>
            </a:r>
          </a:p>
        </p:txBody>
      </p:sp>
      <p:sp>
        <p:nvSpPr>
          <p:cNvPr id="2641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52C6C8A-E3E1-4B26-A6EA-DFEB45CDFC61}" type="slidenum">
              <a:rPr lang="en-US" altLang="en-US" b="0" smtClean="0">
                <a:solidFill>
                  <a:schemeClr val="tx1"/>
                </a:solidFill>
                <a:latin typeface="Times New Roman" panose="02020603050405020304" pitchFamily="18" charset="0"/>
              </a:rPr>
              <a:pPr/>
              <a:t>125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87957374"/>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2" name="Slide Image Placeholder 1"/>
          <p:cNvSpPr>
            <a:spLocks noGrp="1" noRot="1" noChangeAspect="1" noTextEdit="1"/>
          </p:cNvSpPr>
          <p:nvPr>
            <p:ph type="sldImg"/>
          </p:nvPr>
        </p:nvSpPr>
        <p:spPr>
          <a:ln/>
        </p:spPr>
      </p:sp>
      <p:sp>
        <p:nvSpPr>
          <p:cNvPr id="2662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at least 1 physical education teacher or specialist received professional development on physical education*. The values range from 38% to 97%.     Alaska, range from 25% to 49%.  Arizona, California, Hawaii, Idaho, Indiana, Iowa, Oklahoma, Oregon, South Dakota, range from 50% to 74%.  Alabama, Arkansas, Colorado, Connecticut, Delaware, Florida, Georgia, Illinois, Kansas, Kentucky, Maine, Maryland, Massachusetts, Michigan, Minnesota, Mississippi, Missouri, Montana, Nebraska, Nevada, New Hampshire, New Jersey, New York, North Carolina, North Dakota, Ohio, Pennsylvania, Rhode Island, South Carolina, Tennessee, Texas, Utah, Vermont, Virginia, Washington, West Virginia, Wisconsin, Wyoming, range from 75% to 100%. Louisiana and New Mexico did not have weighted results.</a:t>
            </a:r>
          </a:p>
          <a:p>
            <a:r>
              <a:rPr lang="en-US" altLang="en-US" smtClean="0"/>
              <a:t>*During the year before the survey.</a:t>
            </a:r>
          </a:p>
        </p:txBody>
      </p:sp>
      <p:sp>
        <p:nvSpPr>
          <p:cNvPr id="2662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AA255A5-0E3E-46C4-9F87-6FE636A53738}" type="slidenum">
              <a:rPr lang="en-US" altLang="en-US" b="0" smtClean="0">
                <a:solidFill>
                  <a:schemeClr val="tx1"/>
                </a:solidFill>
                <a:latin typeface="Times New Roman" panose="02020603050405020304" pitchFamily="18" charset="0"/>
              </a:rPr>
              <a:pPr/>
              <a:t>126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14859211"/>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90" name="Slide Image Placeholder 1"/>
          <p:cNvSpPr>
            <a:spLocks noGrp="1" noRot="1" noChangeAspect="1" noTextEdit="1"/>
          </p:cNvSpPr>
          <p:nvPr>
            <p:ph type="sldImg"/>
          </p:nvPr>
        </p:nvSpPr>
        <p:spPr>
          <a:ln/>
        </p:spPr>
      </p:sp>
      <p:sp>
        <p:nvSpPr>
          <p:cNvPr id="2682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participate in physical activity breaks in classrooms during the school day*. The values range from 24% to 72%.  Alabama, range from 0% to 24%.  Arkansas, California, Connecticut, Delaware, Florida, Georgia, Idaho, Illinois, Indiana, Iowa, Kansas, Kentucky, Maryland, Massachusetts, Michigan, Minnesota, Mississippi, Missouri, Montana, Nebraska, Nevada, New Jersey, New York, North Carolina, North Dakota, Ohio, Oklahoma, Oregon, Pennsylvania, Rhode Island, South Carolina, South Dakota, Texas, Utah, Virginia, Washington, Wisconsin, range from 25% to 49%.  Alaska, Arizona, Colorado, Hawaii, Maine, New Hampshire, Tennessee, Vermont, West Virginia, Wyoming, range from 50% to 74%. Louisiana and New Mexico did not have weighted results.</a:t>
            </a:r>
          </a:p>
          <a:p>
            <a:r>
              <a:rPr lang="en-US" altLang="en-US" smtClean="0"/>
              <a:t>*Outside of physical education.</a:t>
            </a:r>
          </a:p>
        </p:txBody>
      </p:sp>
      <p:sp>
        <p:nvSpPr>
          <p:cNvPr id="2682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370E837-B987-4C58-AE68-0C82EFED1377}" type="slidenum">
              <a:rPr lang="en-US" altLang="en-US" b="0" smtClean="0">
                <a:solidFill>
                  <a:schemeClr val="tx1"/>
                </a:solidFill>
                <a:latin typeface="Times New Roman" panose="02020603050405020304" pitchFamily="18" charset="0"/>
              </a:rPr>
              <a:pPr/>
              <a:t>127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22998114"/>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Slide Image Placeholder 1"/>
          <p:cNvSpPr>
            <a:spLocks noGrp="1" noRot="1" noChangeAspect="1" noTextEdit="1"/>
          </p:cNvSpPr>
          <p:nvPr>
            <p:ph type="sldImg"/>
          </p:nvPr>
        </p:nvSpPr>
        <p:spPr>
          <a:ln/>
        </p:spPr>
      </p:sp>
      <p:sp>
        <p:nvSpPr>
          <p:cNvPr id="2703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offered opportunities for all students to participate in intramural sports programs or physical activity clubs. The values range from 31% to 86%.     Arkansas, Iowa, Kansas, Nebraska, North Dakota, South Dakota, Wyoming, range from 25% to 49%.  Alabama, Arizona, Delaware, Florida, Georgia, Idaho, Illinois, Indiana, Kentucky, Maine, Michigan, Minnesota, Mississippi, Missouri, Montana, North Carolina, Ohio, Oklahoma, Oregon, Pennsylvania, Rhode Island, South Carolina, Tennessee, Texas, Utah, Virginia, Washington, West Virginia, Wisconsin, range from 50% to 74%.  Alaska, California, Colorado, Connecticut, Hawaii, Maryland, Massachusetts, Nevada, New Hampshire, New Jersey, New York, Vermont, range from 75% to 100%. Louisiana and New Mexico did not have weighted results.</a:t>
            </a:r>
          </a:p>
          <a:p>
            <a:endParaRPr lang="en-US" altLang="en-US" smtClean="0"/>
          </a:p>
        </p:txBody>
      </p:sp>
      <p:sp>
        <p:nvSpPr>
          <p:cNvPr id="2703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EEA58A9-D444-4CA3-9D94-4B98AC509311}" type="slidenum">
              <a:rPr lang="en-US" altLang="en-US" b="0" smtClean="0">
                <a:solidFill>
                  <a:schemeClr val="tx1"/>
                </a:solidFill>
                <a:latin typeface="Times New Roman" panose="02020603050405020304" pitchFamily="18" charset="0"/>
              </a:rPr>
              <a:pPr/>
              <a:t>128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91653640"/>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Slide Image Placeholder 1"/>
          <p:cNvSpPr>
            <a:spLocks noGrp="1" noRot="1" noChangeAspect="1" noTextEdit="1"/>
          </p:cNvSpPr>
          <p:nvPr>
            <p:ph type="sldImg"/>
          </p:nvPr>
        </p:nvSpPr>
        <p:spPr>
          <a:ln/>
        </p:spPr>
      </p:sp>
      <p:sp>
        <p:nvSpPr>
          <p:cNvPr id="2723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interscholastic sports to students. The values range from 72% to 97%.        Hawaii, Maryland, range from 50% to 74%.  Alabama, Alaska, Arizona, Arkansas, California, Colorado, Connecticut, Delaware, Florida, Georgia, Idaho, Illinois, Indiana, Iowa, Kansas, Kentucky, Maine,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endParaRPr lang="en-US" altLang="en-US" smtClean="0"/>
          </a:p>
        </p:txBody>
      </p:sp>
      <p:sp>
        <p:nvSpPr>
          <p:cNvPr id="2723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E8B518A-4079-4C0E-8308-7207D342E19B}" type="slidenum">
              <a:rPr lang="en-US" altLang="en-US" b="0" smtClean="0">
                <a:solidFill>
                  <a:schemeClr val="tx1"/>
                </a:solidFill>
                <a:latin typeface="Times New Roman" panose="02020603050405020304" pitchFamily="18" charset="0"/>
              </a:rPr>
              <a:pPr/>
              <a:t>129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8484329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Slide Image Placeholder 1"/>
          <p:cNvSpPr>
            <a:spLocks noGrp="1" noRot="1" noChangeAspect="1" noTextEdit="1"/>
          </p:cNvSpPr>
          <p:nvPr>
            <p:ph type="sldImg"/>
          </p:nvPr>
        </p:nvSpPr>
        <p:spPr>
          <a:ln/>
        </p:spPr>
      </p:sp>
      <p:sp>
        <p:nvSpPr>
          <p:cNvPr id="348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10 key HIV prevention topics. The values range from 0% to 13%.  Alabama, Alaska, Arizona,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South Dakota, Tennessee, Utah, Vermont, Virginia, Washington, West Virginia, Wisconsin, Wyoming, range from 0% to 24%. Colorado, Louisiana, New Mexico, Oklahoma, and Texas did not have weighted results.</a:t>
            </a:r>
          </a:p>
          <a:p>
            <a:endParaRPr lang="en-US" altLang="en-US" smtClean="0"/>
          </a:p>
        </p:txBody>
      </p:sp>
      <p:sp>
        <p:nvSpPr>
          <p:cNvPr id="348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FD4A0AC-8B68-4306-A6AD-1862CD4DC4FB}" type="slidenum">
              <a:rPr lang="en-US" altLang="en-US" b="0" smtClean="0">
                <a:solidFill>
                  <a:schemeClr val="tx1"/>
                </a:solidFill>
                <a:latin typeface="Times New Roman" panose="02020603050405020304" pitchFamily="18" charset="0"/>
              </a:rPr>
              <a:pPr/>
              <a:t>13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1151905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Slide Image Placeholder 1"/>
          <p:cNvSpPr>
            <a:spLocks noGrp="1" noRot="1" noChangeAspect="1" noTextEdit="1"/>
          </p:cNvSpPr>
          <p:nvPr>
            <p:ph type="sldImg"/>
          </p:nvPr>
        </p:nvSpPr>
        <p:spPr>
          <a:ln/>
        </p:spPr>
      </p:sp>
      <p:sp>
        <p:nvSpPr>
          <p:cNvPr id="2744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offer opportunities for students to participate in physical activity before the school day*. The values range from 19% to 66%.  Delaware, Kentucky, Mississippi, Ohio, Virginia, range from 0% to 24%.  Alabama, Arkansas, California, Colorado, Connecticut, Florida, Georgia, Idaho, Illinois, Indiana, Kansas, Maine, Maryland, Massachusetts, Michigan, Missouri, Nevada, New Hampshire, New Jersey, New York, North Carolina, Oklahoma, Oregon, Pennsylvania, Rhode Island, South Carolina, South Dakota, Tennessee, Vermont, Washington, West Virginia, range from 25% to 49%.  Alaska, Arizona, Hawaii, Iowa, Minnesota, Montana, Nebraska, North Dakota, Texas, Utah, Wisconsin, Wyoming, range from 50% to 74%. Louisiana and New Mexico did not have weighted results.</a:t>
            </a:r>
          </a:p>
          <a:p>
            <a:r>
              <a:rPr lang="en-US" altLang="en-US" smtClean="0"/>
              <a:t>*Through organized physical activities or access to facilities or equipment for physical activity.</a:t>
            </a:r>
          </a:p>
        </p:txBody>
      </p:sp>
      <p:sp>
        <p:nvSpPr>
          <p:cNvPr id="2744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17AD4BE-F7EC-44FF-B2B3-873C564C75FB}" type="slidenum">
              <a:rPr lang="en-US" altLang="en-US" b="0" smtClean="0">
                <a:solidFill>
                  <a:schemeClr val="tx1"/>
                </a:solidFill>
                <a:latin typeface="Times New Roman" panose="02020603050405020304" pitchFamily="18" charset="0"/>
              </a:rPr>
              <a:pPr/>
              <a:t>130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1486150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Slide Image Placeholder 1"/>
          <p:cNvSpPr>
            <a:spLocks noGrp="1" noRot="1" noChangeAspect="1" noTextEdit="1"/>
          </p:cNvSpPr>
          <p:nvPr>
            <p:ph type="sldImg"/>
          </p:nvPr>
        </p:nvSpPr>
        <p:spPr>
          <a:ln/>
        </p:spPr>
      </p:sp>
      <p:sp>
        <p:nvSpPr>
          <p:cNvPr id="2764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13 key physical activity topics in a required course. The values range from 39% to 84%.     Alaska, Arizona, California, range from 25% to 49%.  Alabama, Connecticut, Delaware, Florida, Hawaii, Idaho, Illinois, Indiana, Iowa, Kansas, Kentucky, Maine, Maryland, Massachusetts, Michigan, Minnesota, Missouri, Nebraska, Nevada, New Hampshire, New York, North Carolina, North Dakota, Ohio, Oregon, Pennsylvania, Rhode Island, South Carolina, South Dakota, Tennessee, Utah, Vermont, Virginia, Washington, Wisconsin, Wyoming, range from 50% to 74%.  Arkansas, Georgia, Mississippi, Montana, New Jersey, West Virginia, range from 75% to 100%. Colorado, Louisiana, New Mexico, Oklahoma, and Texas did not have weighted results.</a:t>
            </a:r>
          </a:p>
          <a:p>
            <a:endParaRPr lang="en-US" altLang="en-US" smtClean="0"/>
          </a:p>
        </p:txBody>
      </p:sp>
      <p:sp>
        <p:nvSpPr>
          <p:cNvPr id="2764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AF45CC1-F3FC-4D63-8334-5D73BBA5FC60}" type="slidenum">
              <a:rPr lang="en-US" altLang="en-US" b="0" smtClean="0">
                <a:solidFill>
                  <a:schemeClr val="tx1"/>
                </a:solidFill>
                <a:latin typeface="Times New Roman" panose="02020603050405020304" pitchFamily="18" charset="0"/>
              </a:rPr>
              <a:pPr/>
              <a:t>131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27694708"/>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530" name="Slide Image Placeholder 1"/>
          <p:cNvSpPr>
            <a:spLocks noGrp="1" noRot="1" noChangeAspect="1" noTextEdit="1"/>
          </p:cNvSpPr>
          <p:nvPr>
            <p:ph type="sldImg"/>
          </p:nvPr>
        </p:nvSpPr>
        <p:spPr>
          <a:ln/>
        </p:spPr>
      </p:sp>
      <p:sp>
        <p:nvSpPr>
          <p:cNvPr id="2785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joint use agreement for shared use of physical activity facilities. The values range from 43% to 88%.     Arkansas, Ohio, Oklahoma, range from 25% to 49%.  Alabama, Alaska, Arizona, California, Connecticut, Delaware, Florida, Georgia, Hawaii, Idaho, Illinois, Indiana, Iowa, Kansas, Kentucky, Maine, Massachusetts, Michigan, Minnesota, Mississippi, Missouri, Montana, Nebraska, Nevada, New Hampshire, New Jersey, New York, North Dakota, Oregon, Pennsylvania, Rhode Island, South Carolina, South Dakota, Tennessee, Texas, Vermont, Washington, West Virginia, Wisconsin, Wyoming, range from 50% to 74%.  Colorado, Maryland, North Carolina, Utah, Virginia, range from 75% to 100%. Louisiana and New Mexico did not have weighted results.</a:t>
            </a:r>
          </a:p>
          <a:p>
            <a:endParaRPr lang="en-US" altLang="en-US" smtClean="0"/>
          </a:p>
        </p:txBody>
      </p:sp>
      <p:sp>
        <p:nvSpPr>
          <p:cNvPr id="2785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26A886F-3CF5-4568-8DF5-0AA59F2558D8}" type="slidenum">
              <a:rPr lang="en-US" altLang="en-US" b="0" smtClean="0">
                <a:solidFill>
                  <a:schemeClr val="tx1"/>
                </a:solidFill>
                <a:latin typeface="Times New Roman" panose="02020603050405020304" pitchFamily="18" charset="0"/>
              </a:rPr>
              <a:pPr/>
              <a:t>132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68498374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Slide Image Placeholder 1"/>
          <p:cNvSpPr>
            <a:spLocks noGrp="1" noRot="1" noChangeAspect="1" noTextEdit="1"/>
          </p:cNvSpPr>
          <p:nvPr>
            <p:ph type="sldImg"/>
          </p:nvPr>
        </p:nvSpPr>
        <p:spPr>
          <a:ln/>
        </p:spPr>
      </p:sp>
      <p:sp>
        <p:nvSpPr>
          <p:cNvPr id="368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about 7 contraceptives in a required course during grades 9, 10, 11, or 12. The values range from 16% to 87%.  Alabama, Arizona, Arkansas, Georgia, Indiana, North Dakota, South Dakota, range from 0% to 24%.  Alaska, Florida, Idaho, Illinois, Iowa, Kansas, Kentucky, Michigan, Minnesota, Mississippi, Missouri, Montana, Nebraska, Nevada, Ohio, South Carolina, Tennessee, Virginia, Wyoming, range from 25% to 49%.  California, Connecticut, Hawaii, Maine, Maryland, Massachusetts, North Carolina, Oregon, Pennsylvania, Rhode Island, Washington, West Virginia, Wisconsin, range from 50% to 74%.  Delaware, New Hampshire, New Jersey, New York, Vermont, range from 75% to 100%. Colorado, Louisiana, New Mexico, Oklahoma, and Texas did not have weighted results. Utah did not ask this question.</a:t>
            </a:r>
          </a:p>
          <a:p>
            <a:endParaRPr lang="en-US" altLang="en-US" smtClean="0"/>
          </a:p>
        </p:txBody>
      </p:sp>
      <p:sp>
        <p:nvSpPr>
          <p:cNvPr id="368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6148AF1-4495-4280-A937-E210B4199BDF}" type="slidenum">
              <a:rPr lang="en-US" altLang="en-US" b="0" smtClean="0">
                <a:solidFill>
                  <a:schemeClr val="tx1"/>
                </a:solidFill>
                <a:latin typeface="Times New Roman" panose="02020603050405020304" pitchFamily="18" charset="0"/>
              </a:rPr>
              <a:pPr/>
              <a:t>14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32637122"/>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p:cNvSpPr>
            <a:spLocks noGrp="1" noRot="1" noChangeAspect="1" noTextEdit="1"/>
          </p:cNvSpPr>
          <p:nvPr>
            <p:ph type="sldImg"/>
          </p:nvPr>
        </p:nvSpPr>
        <p:spPr>
          <a:ln/>
        </p:spPr>
      </p:sp>
      <p:sp>
        <p:nvSpPr>
          <p:cNvPr id="389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HIV prevention in a required course. The values range from 40% to 97%.     Arizona, range from 25% to 49%.  Alaska,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South Dakota, Utah, Vermont, Virginia, Washington, West Virginia, Wisconsin, Wyoming, range from 75% to 100%. Colorado, Louisiana, New Mexico, Oklahoma, and Texas did not have weighted results.</a:t>
            </a:r>
          </a:p>
          <a:p>
            <a:endParaRPr lang="en-US" altLang="en-US" smtClean="0"/>
          </a:p>
        </p:txBody>
      </p:sp>
      <p:sp>
        <p:nvSpPr>
          <p:cNvPr id="389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72ECC4D-E174-4C95-81E0-D6EB763F6A23}" type="slidenum">
              <a:rPr lang="en-US" altLang="en-US" b="0" smtClean="0">
                <a:solidFill>
                  <a:schemeClr val="tx1"/>
                </a:solidFill>
                <a:latin typeface="Times New Roman" panose="02020603050405020304" pitchFamily="18" charset="0"/>
              </a:rPr>
              <a:pPr/>
              <a:t>15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54559943"/>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Slide Image Placeholder 1"/>
          <p:cNvSpPr>
            <a:spLocks noGrp="1" noRot="1" noChangeAspect="1" noTextEdit="1"/>
          </p:cNvSpPr>
          <p:nvPr>
            <p:ph type="sldImg"/>
          </p:nvPr>
        </p:nvSpPr>
        <p:spPr>
          <a:ln/>
        </p:spPr>
      </p:sp>
      <p:sp>
        <p:nvSpPr>
          <p:cNvPr id="409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human sexuality in a required course. The values range from 36% to 96%.     Arizona, range from 25% to 49%.  Alabama, Alaska, Arkansas, California, Florida, Kentucky, Mississippi, Missouri, Ohio, South Dakota, Tennessee, range from 50% to 74%.  Connecticut, Delaware, Georgia, Hawaii, Idaho, Illinois, Indiana, Iowa, Kansas, Maine, Maryland, Massachusetts, Michigan, Minnesota, Montana, Nebraska, Nevada, New Hampshire, New Jersey, New York, North Carolina, North Dakota,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09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E70FCF0-54BE-4B7A-AFEB-9388808B97BD}" type="slidenum">
              <a:rPr lang="en-US" altLang="en-US" b="0" smtClean="0">
                <a:solidFill>
                  <a:schemeClr val="tx1"/>
                </a:solidFill>
                <a:latin typeface="Times New Roman" panose="02020603050405020304" pitchFamily="18" charset="0"/>
              </a:rPr>
              <a:pPr/>
              <a:t>16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01481710"/>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Slide Image Placeholder 1"/>
          <p:cNvSpPr>
            <a:spLocks noGrp="1" noRot="1" noChangeAspect="1" noTextEdit="1"/>
          </p:cNvSpPr>
          <p:nvPr>
            <p:ph type="sldImg"/>
          </p:nvPr>
        </p:nvSpPr>
        <p:spPr>
          <a:ln/>
        </p:spPr>
      </p:sp>
      <p:sp>
        <p:nvSpPr>
          <p:cNvPr id="430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pregnancy prevention in a required course. The values range from 36% to 94%.     Arizona, range from 25% to 49%.  Alabama, Alaska, California, Connecticut, Florida, South Dakota, Tennessee, range from 50% to 74%.  Arkansas, Delaware, Georgia, Hawaii, Idaho, Illinois, Indiana, Iowa, Kansas, Kentucky, Maine, Maryland, Massachusetts, Michigan, Minnesota, Mississippi, Missouri, Montana, Nebraska, Nevada, New Hampshire, New Jersey, New York, North Carolina, North Dakota, Ohio,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30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19F874D-BCE5-4284-A01F-E002455D7F64}" type="slidenum">
              <a:rPr lang="en-US" altLang="en-US" b="0" smtClean="0">
                <a:solidFill>
                  <a:schemeClr val="tx1"/>
                </a:solidFill>
                <a:latin typeface="Times New Roman" panose="02020603050405020304" pitchFamily="18" charset="0"/>
              </a:rPr>
              <a:pPr/>
              <a:t>17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4108964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Slide Image Placeholder 1"/>
          <p:cNvSpPr>
            <a:spLocks noGrp="1" noRot="1" noChangeAspect="1" noTextEdit="1"/>
          </p:cNvSpPr>
          <p:nvPr>
            <p:ph type="sldImg"/>
          </p:nvPr>
        </p:nvSpPr>
        <p:spPr>
          <a:ln/>
        </p:spPr>
      </p:sp>
      <p:sp>
        <p:nvSpPr>
          <p:cNvPr id="450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tried to increase student knowledge on STD prevention in a required course. The values range from 39% to 96%.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Utah, Vermont, Virginia, Washington, West Virginia, Wisconsin, Wyoming, range from 75% to 100%. Colorado, Louisiana, New Mexico, Oklahoma, and Texas did not have weighted results.</a:t>
            </a:r>
          </a:p>
          <a:p>
            <a:endParaRPr lang="en-US" altLang="en-US" smtClean="0"/>
          </a:p>
        </p:txBody>
      </p:sp>
      <p:sp>
        <p:nvSpPr>
          <p:cNvPr id="450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036F86F-E3C2-4E5C-BBFF-2A02B74786F1}" type="slidenum">
              <a:rPr lang="en-US" altLang="en-US" b="0" smtClean="0">
                <a:solidFill>
                  <a:schemeClr val="tx1"/>
                </a:solidFill>
                <a:latin typeface="Times New Roman" panose="02020603050405020304" pitchFamily="18" charset="0"/>
              </a:rPr>
              <a:pPr/>
              <a:t>18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0190077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Slide Image Placeholder 1"/>
          <p:cNvSpPr>
            <a:spLocks noGrp="1" noRot="1" noChangeAspect="1" noTextEdit="1"/>
          </p:cNvSpPr>
          <p:nvPr>
            <p:ph type="sldImg"/>
          </p:nvPr>
        </p:nvSpPr>
        <p:spPr>
          <a:ln/>
        </p:spPr>
      </p:sp>
      <p:sp>
        <p:nvSpPr>
          <p:cNvPr id="471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HIV and other STDs are transmitted in a required course. The values range from 38% to 97%.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471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1AEAA40-24A3-4D4B-9F33-A8F00B359660}" type="slidenum">
              <a:rPr lang="en-US" altLang="en-US" b="0" smtClean="0">
                <a:solidFill>
                  <a:schemeClr val="tx1"/>
                </a:solidFill>
                <a:latin typeface="Times New Roman" panose="02020603050405020304" pitchFamily="18" charset="0"/>
              </a:rPr>
              <a:pPr/>
              <a:t>19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876972966"/>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What is the School Health Profiles (Profiles)?</a:t>
            </a:r>
          </a:p>
          <a:p>
            <a:pPr>
              <a:defRPr/>
            </a:pPr>
            <a:endParaRPr lang="en-US" sz="1000" dirty="0" smtClean="0">
              <a:latin typeface="+mn-lt"/>
            </a:endParaRPr>
          </a:p>
          <a:p>
            <a:pPr marL="285750" indent="-285750">
              <a:buFont typeface="Arial" panose="020B0604020202020204" pitchFamily="34" charset="0"/>
              <a:buChar char="•"/>
              <a:defRPr/>
            </a:pPr>
            <a:r>
              <a:rPr lang="en-US" altLang="en-US" sz="1000" dirty="0" smtClean="0">
                <a:latin typeface="+mn-lt"/>
              </a:rPr>
              <a:t>Profiles is a system of surveys assessing school health policies and practices in states, territories, and large urban school districts</a:t>
            </a:r>
          </a:p>
          <a:p>
            <a:pPr marL="285750" indent="-285750">
              <a:buFont typeface="Arial" panose="020B0604020202020204" pitchFamily="34" charset="0"/>
              <a:buChar char="•"/>
              <a:defRPr/>
            </a:pPr>
            <a:r>
              <a:rPr lang="en-US" altLang="en-US" sz="1000" dirty="0" smtClean="0">
                <a:latin typeface="+mn-lt"/>
              </a:rPr>
              <a:t>Profiles surveys are conducted biennially (during even-numbered years) by state, territorial, and local education and health agencies with technical assistance from CDC</a:t>
            </a:r>
          </a:p>
          <a:p>
            <a:pPr marL="285750" indent="-285750">
              <a:buFont typeface="Arial" panose="020B0604020202020204" pitchFamily="34" charset="0"/>
              <a:buChar char="•"/>
              <a:defRPr/>
            </a:pPr>
            <a:r>
              <a:rPr lang="en-US" altLang="en-US" sz="1000" dirty="0" smtClean="0">
                <a:latin typeface="+mn-lt"/>
              </a:rPr>
              <a:t>Profiles questionnaires are administered to middle and high school principals and lead health education teachers</a:t>
            </a:r>
          </a:p>
          <a:p>
            <a:pPr>
              <a:defRPr/>
            </a:pPr>
            <a:endParaRPr lang="en-US" sz="1000" dirty="0">
              <a:latin typeface="+mn-lt"/>
            </a:endParaRPr>
          </a:p>
        </p:txBody>
      </p:sp>
      <p:sp>
        <p:nvSpPr>
          <p:cNvPr id="122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F716700-1C1B-4EB9-946B-B8118BCBCD23}" type="slidenum">
              <a:rPr lang="en-US" altLang="en-US" smtClean="0">
                <a:solidFill>
                  <a:srgbClr val="000000"/>
                </a:solidFill>
              </a:rPr>
              <a:pPr>
                <a:spcBef>
                  <a:spcPct val="0"/>
                </a:spcBef>
              </a:pPr>
              <a:t>2</a:t>
            </a:fld>
            <a:endParaRPr lang="en-US" altLang="en-US" smtClean="0">
              <a:solidFill>
                <a:srgbClr val="000000"/>
              </a:solidFill>
            </a:endParaRPr>
          </a:p>
        </p:txBody>
      </p:sp>
    </p:spTree>
    <p:extLst>
      <p:ext uri="{BB962C8B-B14F-4D97-AF65-F5344CB8AC3E}">
        <p14:creationId xmlns:p14="http://schemas.microsoft.com/office/powerpoint/2010/main" val="3344383422"/>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Slide Image Placeholder 1"/>
          <p:cNvSpPr>
            <a:spLocks noGrp="1" noRot="1" noChangeAspect="1" noTextEdit="1"/>
          </p:cNvSpPr>
          <p:nvPr>
            <p:ph type="sldImg"/>
          </p:nvPr>
        </p:nvSpPr>
        <p:spPr>
          <a:ln/>
        </p:spPr>
      </p:sp>
      <p:sp>
        <p:nvSpPr>
          <p:cNvPr id="491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health consequences of HIV, other STDs, and pregnancy in a required course. The values range from 38% to 97%.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491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EED8401-5B5F-41A1-BDD3-EF717B2BCBEB}" type="slidenum">
              <a:rPr lang="en-US" altLang="en-US" b="0" smtClean="0">
                <a:solidFill>
                  <a:schemeClr val="tx1"/>
                </a:solidFill>
                <a:latin typeface="Times New Roman" panose="02020603050405020304" pitchFamily="18" charset="0"/>
              </a:rPr>
              <a:pPr/>
              <a:t>20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22416467"/>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Slide Image Placeholder 1"/>
          <p:cNvSpPr>
            <a:spLocks noGrp="1" noRot="1" noChangeAspect="1" noTextEdit="1"/>
          </p:cNvSpPr>
          <p:nvPr>
            <p:ph type="sldImg"/>
          </p:nvPr>
        </p:nvSpPr>
        <p:spPr>
          <a:ln/>
        </p:spPr>
      </p:sp>
      <p:sp>
        <p:nvSpPr>
          <p:cNvPr id="512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benefits of being sexually abstinent in a required course. The values range from 37% to 98%.     Arizona, range from 25% to 49%.  Alaska, South Dakota, Tennessee, range from 50% to 74%.  Alabama, Arkansas, California, Connecticut, Delaware, Florida,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12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8D3AF09-CB7E-48AB-B49D-D50C5092CE6B}" type="slidenum">
              <a:rPr lang="en-US" altLang="en-US" b="0" smtClean="0">
                <a:solidFill>
                  <a:schemeClr val="tx1"/>
                </a:solidFill>
                <a:latin typeface="Times New Roman" panose="02020603050405020304" pitchFamily="18" charset="0"/>
              </a:rPr>
              <a:pPr/>
              <a:t>21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25127236"/>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Slide Image Placeholder 1"/>
          <p:cNvSpPr>
            <a:spLocks noGrp="1" noRot="1" noChangeAspect="1" noTextEdit="1"/>
          </p:cNvSpPr>
          <p:nvPr>
            <p:ph type="sldImg"/>
          </p:nvPr>
        </p:nvSpPr>
        <p:spPr>
          <a:ln/>
        </p:spPr>
      </p:sp>
      <p:sp>
        <p:nvSpPr>
          <p:cNvPr id="532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access valid and reliable health information, products, or services related to HIV, other STDs, and pregnancy in a required course. The values range from 31% to 92%.     Arizona, South Dakota, range from 25% to 49%.  Alabama, Alaska, California, Connecticut, Florida, Iowa, Kansas, Kentucky, Massachusetts, Nebraska, Ohio, Tennessee, range from 50% to 74%.  Arkansas, Delaware, Georgia, Hawaii, Idaho, Illinois, Indiana, Maine, Maryland, Michigan, Minnesota, Mississippi, Missouri, Montana, Nevada, New Hampshire, New Jersey, New York, North Carolina, North Dakota,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32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FC4D019-828D-47D0-80E2-828064412894}" type="slidenum">
              <a:rPr lang="en-US" altLang="en-US" b="0" smtClean="0">
                <a:solidFill>
                  <a:schemeClr val="tx1"/>
                </a:solidFill>
                <a:latin typeface="Times New Roman" panose="02020603050405020304" pitchFamily="18" charset="0"/>
              </a:rPr>
              <a:pPr/>
              <a:t>22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0498920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p:cNvSpPr>
            <a:spLocks noGrp="1" noRot="1" noChangeAspect="1" noTextEdit="1"/>
          </p:cNvSpPr>
          <p:nvPr>
            <p:ph type="sldImg"/>
          </p:nvPr>
        </p:nvSpPr>
        <p:spPr>
          <a:ln/>
        </p:spPr>
      </p:sp>
      <p:sp>
        <p:nvSpPr>
          <p:cNvPr id="552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influences of family, peers, media, technology, and other factors on sexual risk behaviors in a required course. The values range from 35% to 96%.     Arizona, range from 25% to 49%.  Alaska, California, Kentucky, South Dakota, Tennessee, range from 50% to 74%.  Alabama, Arkansas, Connecticut, Delaware, Florida, Georgia, Hawaii, Idaho, Illinois, Indiana, Iowa, Kansas,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53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B4E987C-0347-4814-A4BA-24097D07DB21}" type="slidenum">
              <a:rPr lang="en-US" altLang="en-US" b="0" smtClean="0">
                <a:solidFill>
                  <a:schemeClr val="tx1"/>
                </a:solidFill>
                <a:latin typeface="Times New Roman" panose="02020603050405020304" pitchFamily="18" charset="0"/>
              </a:rPr>
              <a:pPr/>
              <a:t>23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10862294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Slide Image Placeholder 1"/>
          <p:cNvSpPr>
            <a:spLocks noGrp="1" noRot="1" noChangeAspect="1" noTextEdit="1"/>
          </p:cNvSpPr>
          <p:nvPr>
            <p:ph type="sldImg"/>
          </p:nvPr>
        </p:nvSpPr>
        <p:spPr>
          <a:ln/>
        </p:spPr>
      </p:sp>
      <p:sp>
        <p:nvSpPr>
          <p:cNvPr id="573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communication and negotiation skills related to eliminating or reducing risk for HIV, other STDs, and pregnancy in a required course. The values range from 33% to 94%.     Arizona, South Dakota, range from 25% to 49%.  Alabama, Alaska, California, Connecticut, Florida, Kentucky, Massachusetts, Nebraska, Tennessee, range from 50% to 74%.  Arkansas, Delaware, Georgia, Hawaii, Idaho, Illinois, Indiana, Iowa, Kansas,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73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2E3A374-7406-4566-B709-D382ECB4AD79}" type="slidenum">
              <a:rPr lang="en-US" altLang="en-US" b="0" smtClean="0">
                <a:solidFill>
                  <a:schemeClr val="tx1"/>
                </a:solidFill>
                <a:latin typeface="Times New Roman" panose="02020603050405020304" pitchFamily="18" charset="0"/>
              </a:rPr>
              <a:pPr/>
              <a:t>24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5721605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Slide Image Placeholder 1"/>
          <p:cNvSpPr>
            <a:spLocks noGrp="1" noRot="1" noChangeAspect="1" noTextEdit="1"/>
          </p:cNvSpPr>
          <p:nvPr>
            <p:ph type="sldImg"/>
          </p:nvPr>
        </p:nvSpPr>
        <p:spPr>
          <a:ln/>
        </p:spPr>
      </p:sp>
      <p:sp>
        <p:nvSpPr>
          <p:cNvPr id="593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goal-setting and decision-making skills related to eliminating or reducing risk for HIV, other STDs, and pregnancy in a required course. The values range from 33% to 94%.     Arizona, South Dakota, range from 25% to 49%.  Alabama, Alaska, California, Florida, Iowa, Kansas, Kentucky, Massachusetts, Nebraska, Tennessee, range from 50% to 74%.  Arkansas, Connecticut, Delaware, Georgia, Hawaii, Idaho, Illinois, Indiana,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593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F194444-E3D1-4875-9716-AF3DF7CC0E87}" type="slidenum">
              <a:rPr lang="en-US" altLang="en-US" b="0" smtClean="0">
                <a:solidFill>
                  <a:schemeClr val="tx1"/>
                </a:solidFill>
                <a:latin typeface="Times New Roman" panose="02020603050405020304" pitchFamily="18" charset="0"/>
              </a:rPr>
              <a:pPr/>
              <a:t>25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357065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Slide Image Placeholder 1"/>
          <p:cNvSpPr>
            <a:spLocks noGrp="1" noRot="1" noChangeAspect="1" noTextEdit="1"/>
          </p:cNvSpPr>
          <p:nvPr>
            <p:ph type="sldImg"/>
          </p:nvPr>
        </p:nvSpPr>
        <p:spPr>
          <a:ln/>
        </p:spPr>
      </p:sp>
      <p:sp>
        <p:nvSpPr>
          <p:cNvPr id="614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influencing and supporting others to avoid or reduce sexual risk behaviors in a required course. The values range from 34% to 94%.     Arizona, South Dakota, range from 25% to 49%.  Alabama, Alaska, California, Connecticut, Florida, Iowa, Kentucky, Massachusetts, Nebraska, Tennessee, range from 50% to 74%.  Arkansas, Delaware, Georgia, Hawaii, Idaho, Illinois, Indiana, Kansas, Maine, Maryland, Michigan, Minnesota, Mississippi, Missouri, Montana,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614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940D9CC-6BC7-45F1-8C4E-B5D21CFDDC03}" type="slidenum">
              <a:rPr lang="en-US" altLang="en-US" b="0" smtClean="0">
                <a:solidFill>
                  <a:schemeClr val="tx1"/>
                </a:solidFill>
                <a:latin typeface="Times New Roman" panose="02020603050405020304" pitchFamily="18" charset="0"/>
              </a:rPr>
              <a:pPr/>
              <a:t>26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8212585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Slide Image Placeholder 1"/>
          <p:cNvSpPr>
            <a:spLocks noGrp="1" noRot="1" noChangeAspect="1" noTextEdit="1"/>
          </p:cNvSpPr>
          <p:nvPr>
            <p:ph type="sldImg"/>
          </p:nvPr>
        </p:nvSpPr>
        <p:spPr>
          <a:ln/>
        </p:spPr>
      </p:sp>
      <p:sp>
        <p:nvSpPr>
          <p:cNvPr id="634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efficacy of condoms in a required course. The values range from 27% to 87%.     Arizona, South Dakota, Tennessee, range from 25% to 49%.  Alabama, Alaska, Arkansas, California, Connecticut, Florida, Georgia, Idaho, Illinois, Indiana, Iowa, Kansas, Kentucky, Massachusetts, Michigan, Minnesota, Mississippi, Missouri, Montana, Nebraska, Nevada, North Dakota, Ohio, Pennsylvania, South Carolina, Virginia, West Virginia, Wyoming, range from 50% to 74%.  Delaware, Hawaii, Maine, Maryland, New Hampshire, New Jersey, New York, North Carolina, Oregon, Rhode Island, Vermont, Washington, Wisconsin, range from 75% to 100%. Colorado, Louisiana, New Mexico, Oklahoma, and Texas did not have weighted results. Utah did not ask this question.</a:t>
            </a:r>
          </a:p>
          <a:p>
            <a:endParaRPr lang="en-US" altLang="en-US" smtClean="0"/>
          </a:p>
        </p:txBody>
      </p:sp>
      <p:sp>
        <p:nvSpPr>
          <p:cNvPr id="634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13055EF-AE54-418C-AD04-982CB0639574}" type="slidenum">
              <a:rPr lang="en-US" altLang="en-US" b="0" smtClean="0">
                <a:solidFill>
                  <a:schemeClr val="tx1"/>
                </a:solidFill>
                <a:latin typeface="Times New Roman" panose="02020603050405020304" pitchFamily="18" charset="0"/>
              </a:rPr>
              <a:pPr/>
              <a:t>27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05545115"/>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Slide Image Placeholder 1"/>
          <p:cNvSpPr>
            <a:spLocks noGrp="1" noRot="1" noChangeAspect="1" noTextEdit="1"/>
          </p:cNvSpPr>
          <p:nvPr>
            <p:ph type="sldImg"/>
          </p:nvPr>
        </p:nvSpPr>
        <p:spPr>
          <a:ln/>
        </p:spPr>
      </p:sp>
      <p:sp>
        <p:nvSpPr>
          <p:cNvPr id="6553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using condoms consistently and correctly in a required course. The values range from 23% to 83%.  Arizona, range from 0% to 24%.  Alabama, Georgia, Indiana, Kansas, Kentucky, Montana, Nebraska, South Dakota, Tennessee, range from 25% to 49%.  Alaska, Arkansas, California, Connecticut, Delaware, Florida, Hawaii, Idaho, Illinois, Iowa, Maryland, Massachusetts, Michigan, Minnesota, Mississippi, Missouri, Nevada, New Hampshire, New Jersey, North Dakota, Ohio, Oregon, Pennsylvania, Rhode Island, South Carolina, Virginia, Washington, West Virginia, Wisconsin, Wyoming, range from 50% to 74%.  Maine, New York, North Carolina, Vermont, range from 75% to 100%. Colorado, Louisiana, New Mexico, Oklahoma, and Texas did not have weighted results. Utah did not ask this question.</a:t>
            </a:r>
          </a:p>
          <a:p>
            <a:endParaRPr lang="en-US" altLang="en-US" smtClean="0"/>
          </a:p>
        </p:txBody>
      </p:sp>
      <p:sp>
        <p:nvSpPr>
          <p:cNvPr id="655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A6201A1-CCB3-4D2B-A8DA-7ECAA49AEA22}" type="slidenum">
              <a:rPr lang="en-US" altLang="en-US" b="0" smtClean="0">
                <a:solidFill>
                  <a:schemeClr val="tx1"/>
                </a:solidFill>
                <a:latin typeface="Times New Roman" panose="02020603050405020304" pitchFamily="18" charset="0"/>
              </a:rPr>
              <a:pPr/>
              <a:t>28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452911416"/>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Slide Image Placeholder 1"/>
          <p:cNvSpPr>
            <a:spLocks noGrp="1" noRot="1" noChangeAspect="1" noTextEdit="1"/>
          </p:cNvSpPr>
          <p:nvPr>
            <p:ph type="sldImg"/>
          </p:nvPr>
        </p:nvSpPr>
        <p:spPr>
          <a:ln/>
        </p:spPr>
      </p:sp>
      <p:sp>
        <p:nvSpPr>
          <p:cNvPr id="675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obtain condoms in a required course. The values range from 17% to 75%.  Arizona, South Dakota, range from 0% to 24%.  Alabama, Alaska, California, Florida, Georgia, Idaho, Illinois, Indiana, Kansas, Kentucky, Michigan, Mississippi, Missouri, Montana, Nebraska, North Dakota, Ohio, Pennsylvania, South Carolina, Tennessee, Virginia, Wyoming, range from 25% to 49%.  Arkansas, Connecticut, Delaware, Hawaii, Iowa, Maine, Maryland, Massachusetts, Minnesota, Nevada, New Hampshire, New Jersey, North Carolina, Oregon, Rhode Island, Vermont, Washington, West Virginia, Wisconsin, range from 50% to 74%.  New York, range from 75% to 100%. Colorado, Louisiana, New Mexico, Oklahoma, and Texas did not have weighted results. Utah did not ask this question.</a:t>
            </a:r>
          </a:p>
          <a:p>
            <a:endParaRPr lang="en-US" altLang="en-US" smtClean="0"/>
          </a:p>
        </p:txBody>
      </p:sp>
      <p:sp>
        <p:nvSpPr>
          <p:cNvPr id="675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4709B71-FC8F-4475-A7A6-B66F934EFE82}" type="slidenum">
              <a:rPr lang="en-US" altLang="en-US" b="0" smtClean="0">
                <a:solidFill>
                  <a:schemeClr val="tx1"/>
                </a:solidFill>
                <a:latin typeface="Times New Roman" panose="02020603050405020304" pitchFamily="18" charset="0"/>
              </a:rPr>
              <a:pPr/>
              <a:t>29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26968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Topics Monitored by Profiles</a:t>
            </a:r>
          </a:p>
          <a:p>
            <a:pPr>
              <a:defRPr/>
            </a:pPr>
            <a:endParaRPr lang="en-US" sz="1000" dirty="0" smtClean="0">
              <a:latin typeface="+mn-lt"/>
            </a:endParaRP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education requirements and content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Physical education and physical activity</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Practices related to bullying and sexual harassment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policies related to tobacco-use prevention and nutrition</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School-based health services</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Family engagement and community involvement</a:t>
            </a:r>
          </a:p>
          <a:p>
            <a:pPr marL="257175" indent="-257175" eaLnBrk="1" hangingPunct="1">
              <a:lnSpc>
                <a:spcPct val="90000"/>
              </a:lnSpc>
              <a:spcBef>
                <a:spcPct val="20000"/>
              </a:spcBef>
              <a:buClr>
                <a:srgbClr val="FFC000"/>
              </a:buClr>
              <a:buSzPct val="70000"/>
              <a:buFont typeface="Arial" pitchFamily="34" charset="0"/>
              <a:buChar char="•"/>
              <a:defRPr/>
            </a:pPr>
            <a:r>
              <a:rPr lang="en-US" altLang="en-US" sz="1800" dirty="0" smtClean="0">
                <a:solidFill>
                  <a:srgbClr val="FFFFFF"/>
                </a:solidFill>
                <a:latin typeface="Calibri" pitchFamily="34" charset="0"/>
              </a:rPr>
              <a:t>School health coordination</a:t>
            </a:r>
          </a:p>
          <a:p>
            <a:pPr>
              <a:defRPr/>
            </a:pPr>
            <a:endParaRPr lang="en-US" altLang="en-US" sz="1600" dirty="0" smtClean="0"/>
          </a:p>
        </p:txBody>
      </p:sp>
      <p:sp>
        <p:nvSpPr>
          <p:cNvPr id="143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1D97B5A3-55B8-4550-A68A-F69563E0B535}" type="slidenum">
              <a:rPr lang="en-US" altLang="en-US" smtClean="0">
                <a:solidFill>
                  <a:srgbClr val="000000"/>
                </a:solidFill>
              </a:rPr>
              <a:pPr>
                <a:spcBef>
                  <a:spcPct val="0"/>
                </a:spcBef>
              </a:pPr>
              <a:t>3</a:t>
            </a:fld>
            <a:endParaRPr lang="en-US" altLang="en-US" smtClean="0">
              <a:solidFill>
                <a:srgbClr val="000000"/>
              </a:solidFill>
            </a:endParaRPr>
          </a:p>
        </p:txBody>
      </p:sp>
    </p:spTree>
    <p:extLst>
      <p:ext uri="{BB962C8B-B14F-4D97-AF65-F5344CB8AC3E}">
        <p14:creationId xmlns:p14="http://schemas.microsoft.com/office/powerpoint/2010/main" val="3267594136"/>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Slide Image Placeholder 1"/>
          <p:cNvSpPr>
            <a:spLocks noGrp="1" noRot="1" noChangeAspect="1" noTextEdit="1"/>
          </p:cNvSpPr>
          <p:nvPr>
            <p:ph type="sldImg"/>
          </p:nvPr>
        </p:nvSpPr>
        <p:spPr>
          <a:ln/>
        </p:spPr>
      </p:sp>
      <p:sp>
        <p:nvSpPr>
          <p:cNvPr id="696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correctly use a condom in a required course. The values range from 15% to 67%.  Arizona, Georgia, South Dakota, range from 0% to 24%.  Alabama, Alaska, Arkansas, California, Connecticut, Florida, Idaho, Illinois, Indiana, Iowa, Kansas, Kentucky, Maryland, Michigan, Minnesota, Mississippi, Missouri, Montana, Nebraska, Nevada, North Dakota, Ohio, Pennsylvania, South Carolina, Tennessee, Virginia, West Virginia, Wisconsin, Wyoming, range from 25% to 49%.  Delaware, Hawaii, Maine, Massachusetts, New Hampshire, New Jersey, New York, North Carolina, Oregon, Rhode Island, Vermont, Washington, range from 50% to 74%. Colorado, Louisiana, New Mexico, Oklahoma, and Texas did not have weighted results. Utah did not ask this question.</a:t>
            </a:r>
          </a:p>
          <a:p>
            <a:endParaRPr lang="en-US" altLang="en-US" smtClean="0"/>
          </a:p>
        </p:txBody>
      </p:sp>
      <p:sp>
        <p:nvSpPr>
          <p:cNvPr id="696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EE2687F-96BB-4085-8505-A38AFE6D691F}" type="slidenum">
              <a:rPr lang="en-US" altLang="en-US" b="0" smtClean="0">
                <a:solidFill>
                  <a:schemeClr val="tx1"/>
                </a:solidFill>
                <a:latin typeface="Times New Roman" panose="02020603050405020304" pitchFamily="18" charset="0"/>
              </a:rPr>
              <a:pPr/>
              <a:t>30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803307746"/>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Slide Image Placeholder 1"/>
          <p:cNvSpPr>
            <a:spLocks noGrp="1" noRot="1" noChangeAspect="1" noTextEdit="1"/>
          </p:cNvSpPr>
          <p:nvPr>
            <p:ph type="sldImg"/>
          </p:nvPr>
        </p:nvSpPr>
        <p:spPr>
          <a:ln/>
        </p:spPr>
      </p:sp>
      <p:sp>
        <p:nvSpPr>
          <p:cNvPr id="716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using a condom at the same time as another form of contraception to prevent both STDs and pregnancy in a required course. The values range from 23% to 80%.  Arizona, range from 0% to 24%.  Georgia, Indiana, Kentucky, South Dakota, Tennessee, range from 25% to 49%.  Alabama, Alaska, Arkansas, California, Connecticut, Delaware, Florida, Hawaii, Idaho, Illinois, Iowa, Kansas, Maryland, Massachusetts, Michigan, Minnesota, Mississippi, Missouri, Montana, Nebraska, Nevada, New Hampshire, New Jersey, North Dakota, Ohio, Oregon, Pennsylvania, Rhode Island, South Carolina, Virginia, Washington, West Virginia, Wisconsin, Wyoming, range from 50% to 74%.  Maine, New York, North Carolina, Vermont, range from 75% to 100%. Colorado, Louisiana, New Mexico, Oklahoma, and Texas did not have weighted results. Utah did not ask this question.</a:t>
            </a:r>
          </a:p>
          <a:p>
            <a:endParaRPr lang="en-US" altLang="en-US" smtClean="0"/>
          </a:p>
        </p:txBody>
      </p:sp>
      <p:sp>
        <p:nvSpPr>
          <p:cNvPr id="716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32CEB95-750D-4E84-8CB4-54C1E5694F91}" type="slidenum">
              <a:rPr lang="en-US" altLang="en-US" b="0" smtClean="0">
                <a:solidFill>
                  <a:schemeClr val="tx1"/>
                </a:solidFill>
                <a:latin typeface="Times New Roman" panose="02020603050405020304" pitchFamily="18" charset="0"/>
              </a:rPr>
              <a:pPr/>
              <a:t>31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94348014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Slide Image Placeholder 1"/>
          <p:cNvSpPr>
            <a:spLocks noGrp="1" noRot="1" noChangeAspect="1" noTextEdit="1"/>
          </p:cNvSpPr>
          <p:nvPr>
            <p:ph type="sldImg"/>
          </p:nvPr>
        </p:nvSpPr>
        <p:spPr>
          <a:ln/>
        </p:spPr>
      </p:sp>
      <p:sp>
        <p:nvSpPr>
          <p:cNvPr id="737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how to create and sustain healthy and respectful relationships in a required course. The values range from 37% to 96%.     Arizona, range from 25% to 49%.  Alaska, California, Florida, South Dakota, Tennessee, range from 50% to 74%.  Alabama, Arkansas, Connecticut, Delaware, Georgia, Hawaii, Idaho, Illinois, Indiana, Iowa, Kansas, Kentucky, Maine, Maryland, Massachusetts, Michigan, Minnesota, Mississippi, Missouri, Montana, Nebraska, Nevada, New Hampshire, New Jersey, New York, North Carolina, North Dakota, Ohio, Oregon, Pennsylvania, Rhode Island, South Carolina, Vermont, Virginia, Washington, West Virginia, Wisconsin, Wyoming, range from 75% to 100%. Colorado, Louisiana, New Mexico, Oklahoma, and Texas did not have weighted results. Utah did not ask this question.</a:t>
            </a:r>
          </a:p>
          <a:p>
            <a:endParaRPr lang="en-US" altLang="en-US" smtClean="0"/>
          </a:p>
        </p:txBody>
      </p:sp>
      <p:sp>
        <p:nvSpPr>
          <p:cNvPr id="737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D61D448-63EF-4B61-B3B2-B69D3D8148ED}" type="slidenum">
              <a:rPr lang="en-US" altLang="en-US" b="0" smtClean="0">
                <a:solidFill>
                  <a:schemeClr val="tx1"/>
                </a:solidFill>
                <a:latin typeface="Times New Roman" panose="02020603050405020304" pitchFamily="18" charset="0"/>
              </a:rPr>
              <a:pPr/>
              <a:t>32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51359659"/>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Slide Image Placeholder 1"/>
          <p:cNvSpPr>
            <a:spLocks noGrp="1" noRot="1" noChangeAspect="1" noTextEdit="1"/>
          </p:cNvSpPr>
          <p:nvPr>
            <p:ph type="sldImg"/>
          </p:nvPr>
        </p:nvSpPr>
        <p:spPr>
          <a:ln/>
        </p:spPr>
      </p:sp>
      <p:sp>
        <p:nvSpPr>
          <p:cNvPr id="757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the importance of limiting the number of sexual partners in a required course. The values range from 30% to 91%.     Arizona, South Dakota, range from 25% to 49%.  Alabama, Alaska, California, Connecticut, Florida, Georgia, Kansas, Kentucky, Massachusetts, Missouri, Montana, Nebraska, South Carolina, Tennessee, Virginia, Wyoming, range from 50% to 74%.  Arkansas, Delaware, Hawaii, Idaho, Illinois, Indiana, Iowa, Maine, Maryland, Michigan, Minnesota, Mississippi, Nevada, New Hampshire, New Jersey, New York, North Carolina, North Dakota, Ohio, Oregon, Pennsylvania, Rhode Island, Vermont, Washington, West Virginia, Wisconsin, range from 75% to 100%. Colorado, Louisiana, New Mexico, Oklahoma, and Texas did not have weighted results. Utah did not ask this question.</a:t>
            </a:r>
          </a:p>
          <a:p>
            <a:endParaRPr lang="en-US" altLang="en-US" smtClean="0"/>
          </a:p>
        </p:txBody>
      </p:sp>
      <p:sp>
        <p:nvSpPr>
          <p:cNvPr id="757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97C50A1-6FBD-4769-BB77-17E2C6A03313}" type="slidenum">
              <a:rPr lang="en-US" altLang="en-US" b="0" smtClean="0">
                <a:solidFill>
                  <a:schemeClr val="tx1"/>
                </a:solidFill>
                <a:latin typeface="Times New Roman" panose="02020603050405020304" pitchFamily="18" charset="0"/>
              </a:rPr>
              <a:pPr/>
              <a:t>33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18314654"/>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Slide Image Placeholder 1"/>
          <p:cNvSpPr>
            <a:spLocks noGrp="1" noRot="1" noChangeAspect="1" noTextEdit="1"/>
          </p:cNvSpPr>
          <p:nvPr>
            <p:ph type="sldImg"/>
          </p:nvPr>
        </p:nvSpPr>
        <p:spPr>
          <a:ln/>
        </p:spPr>
      </p:sp>
      <p:sp>
        <p:nvSpPr>
          <p:cNvPr id="778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preventive care that is necessary to maintain reproductive and sexual health in a required course. The values range from 29% to 92%.     Arizona, South Dakota, range from 25% to 49%.  Alabama, Alaska, California, Connecticut, Florida, Georgia, Hawaii, Illinois, Iowa, Kansas, Kentucky, Maine, Massachusetts, Michigan, Mississippi, Missouri, Montana, Nebraska, Ohio, Pennsylvania, Tennessee, Virginia, Wyoming, range from 50% to 74%.  Arkansas, Delaware, Idaho, Indiana, Maryland, Minnesota, Nevada, New Hampshire, New Jersey, New York, North Carolina, North Dakota, Oregon, Rhode Island, South Carolina, Vermont, Washington, West Virginia, Wisconsin, range from 75% to 100%. Colorado, Louisiana, New Mexico, Oklahoma, and Texas did not have weighted results. Utah did not ask this question.</a:t>
            </a:r>
          </a:p>
          <a:p>
            <a:endParaRPr lang="en-US" altLang="en-US" smtClean="0"/>
          </a:p>
        </p:txBody>
      </p:sp>
      <p:sp>
        <p:nvSpPr>
          <p:cNvPr id="778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687C4F4-C3BA-4CC2-B0BB-4E503360D173}" type="slidenum">
              <a:rPr lang="en-US" altLang="en-US" b="0" smtClean="0">
                <a:solidFill>
                  <a:schemeClr val="tx1"/>
                </a:solidFill>
                <a:latin typeface="Times New Roman" panose="02020603050405020304" pitchFamily="18" charset="0"/>
              </a:rPr>
              <a:pPr/>
              <a:t>34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28824786"/>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Slide Image Placeholder 1"/>
          <p:cNvSpPr>
            <a:spLocks noGrp="1" noRot="1" noChangeAspect="1" noTextEdit="1"/>
          </p:cNvSpPr>
          <p:nvPr>
            <p:ph type="sldImg"/>
          </p:nvPr>
        </p:nvSpPr>
        <p:spPr>
          <a:ln/>
        </p:spPr>
      </p:sp>
      <p:sp>
        <p:nvSpPr>
          <p:cNvPr id="798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 The values range from 21% to 84%.  Kentucky, range from 0% to 24%.  Alaska, Arizona, Arkansas, Colorado, Delaware, Georgia, Hawaii, Iowa, Maryland, Michigan, Minnesota, Mississippi, North Carolina, Ohio, South Dakota, Texas, range from 25% to 49%.  Alabama, California, Connecticut, Florida, Idaho, Illinois, Indiana, Kansas, Maine, Massachusetts, Missouri, Montana, Nebraska, Nevada, New Jersey, New York, North Dakota, Oklahoma, Pennsylvania, Rhode Island, South Carolina, Tennessee, Utah, Virginia, Washington, West Virginia, Wisconsin, Wyoming, range from 50% to 74%.  New Hampshire, Oregon, Vermont, range from 75% to 100%. Louisiana and New Mexico did not have weighted results.</a:t>
            </a:r>
          </a:p>
          <a:p>
            <a:endParaRPr lang="en-US" altLang="en-US" smtClean="0"/>
          </a:p>
        </p:txBody>
      </p:sp>
      <p:sp>
        <p:nvSpPr>
          <p:cNvPr id="798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E72BC34-EB83-4848-8A92-885941CD7618}" type="slidenum">
              <a:rPr lang="en-US" altLang="en-US" b="0" smtClean="0">
                <a:solidFill>
                  <a:schemeClr val="tx1"/>
                </a:solidFill>
                <a:latin typeface="Times New Roman" panose="02020603050405020304" pitchFamily="18" charset="0"/>
              </a:rPr>
              <a:pPr/>
              <a:t>35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81832113"/>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Slide Image Placeholder 1"/>
          <p:cNvSpPr>
            <a:spLocks noGrp="1" noRot="1" noChangeAspect="1" noTextEdit="1"/>
          </p:cNvSpPr>
          <p:nvPr>
            <p:ph type="sldImg"/>
          </p:nvPr>
        </p:nvSpPr>
        <p:spPr>
          <a:ln/>
        </p:spPr>
      </p:sp>
      <p:sp>
        <p:nvSpPr>
          <p:cNvPr id="819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HIV prevention. The values range from 5% to 53%.  Alaska, Arizona, Kansas, Minnesota, Missouri, Nebraska, North Dakota, Ohio, Oregon, Pennsylvania, Rhode Island, South Dakota, West Virginia, Wyoming, range from 0% to 24%.  Alabama, Arkansas, California, Connecticut, Delaware, Florida, Georgia, Hawaii, Idaho, Illinois, Indiana, Iowa, Kentucky, Maine, Massachusetts, Mississippi, Montana, Nevada, New Hampshire, New Jersey, New York, North Carolina, South Carolina, Tennessee, Utah, Vermont, Virginia, Washington, Wisconsin, range from 25% to 49%.  Maryland, Michigan, range from 50% to 74%. Colorado, Louisiana, New Mexico, Oklahoma, and Texas did not have weighted results.</a:t>
            </a:r>
          </a:p>
          <a:p>
            <a:endParaRPr lang="en-US" altLang="en-US" smtClean="0"/>
          </a:p>
        </p:txBody>
      </p:sp>
      <p:sp>
        <p:nvSpPr>
          <p:cNvPr id="819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7C02859-3F84-4D64-AE6A-DEC214F97E4C}" type="slidenum">
              <a:rPr lang="en-US" altLang="en-US" b="0" smtClean="0">
                <a:solidFill>
                  <a:schemeClr val="tx1"/>
                </a:solidFill>
                <a:latin typeface="Times New Roman" panose="02020603050405020304" pitchFamily="18" charset="0"/>
              </a:rPr>
              <a:pPr/>
              <a:t>36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150260153"/>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Slide Image Placeholder 1"/>
          <p:cNvSpPr>
            <a:spLocks noGrp="1" noRot="1" noChangeAspect="1" noTextEdit="1"/>
          </p:cNvSpPr>
          <p:nvPr>
            <p:ph type="sldImg"/>
          </p:nvPr>
        </p:nvSpPr>
        <p:spPr>
          <a:ln/>
        </p:spPr>
      </p:sp>
      <p:sp>
        <p:nvSpPr>
          <p:cNvPr id="839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human sexuality. The values range from 6% to 62%.  Alabama, Alaska, Arizona, Arkansas, California, Illinois, Indiana, Iowa, Kansas, Kentucky, Minnesota, Missouri, Nebraska, North Dakota, Ohio, Oregon, Pennsylvania, Rhode Island, South Dakota, Tennessee, West Virginia, Wyoming, range from 0% to 24%.  Connecticut, Delaware, Florida, Georgia, Hawaii, Idaho, Maine, Maryland, Massachusetts, Michigan, Mississippi, Montana, New Jersey, New York, North Carolina, South Carolina, Vermont, Virginia, Washington, Wisconsin, range from 25% to 49%.  Nevada, New Hampshire, Utah, range from 50% to 74%. Colorado, Louisiana, New Mexico, Oklahoma, and Texas did not have weighted results.</a:t>
            </a:r>
          </a:p>
          <a:p>
            <a:endParaRPr lang="en-US" altLang="en-US" smtClean="0"/>
          </a:p>
        </p:txBody>
      </p:sp>
      <p:sp>
        <p:nvSpPr>
          <p:cNvPr id="839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BD5941E-4F64-40D8-BBC9-17134E425554}" type="slidenum">
              <a:rPr lang="en-US" altLang="en-US" b="0" smtClean="0">
                <a:solidFill>
                  <a:schemeClr val="tx1"/>
                </a:solidFill>
                <a:latin typeface="Times New Roman" panose="02020603050405020304" pitchFamily="18" charset="0"/>
              </a:rPr>
              <a:pPr/>
              <a:t>37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29446790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Slide Image Placeholder 1"/>
          <p:cNvSpPr>
            <a:spLocks noGrp="1" noRot="1" noChangeAspect="1" noTextEdit="1"/>
          </p:cNvSpPr>
          <p:nvPr>
            <p:ph type="sldImg"/>
          </p:nvPr>
        </p:nvSpPr>
        <p:spPr>
          <a:ln/>
        </p:spPr>
      </p:sp>
      <p:sp>
        <p:nvSpPr>
          <p:cNvPr id="860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pregnancy prevention. The values range from 5% to 42%.  Alabama, Alaska, Arizona, Arkansas, California, Connecticut, Georgia, Idaho, Illinois, Indiana, Iowa, Kansas, Kentucky, Minnesota, Missouri, Montana, Nebraska, North Dakota, Ohio, Oregon, Pennsylvania, Rhode Island, South Dakota, Tennessee, Vermont, Virginia, Washington, West Virginia, Wisconsin, Wyoming, range from 0% to 24%.  Delaware, Florida, Hawaii, Maine, Maryland, Massachusetts, Michigan, Mississippi, Nevada, New Hampshire, New Jersey, New York, North Carolina, South Carolina, Utah, range from 25% to 49%. Colorado, Louisiana, New Mexico, Oklahoma, and Texas did not have weighted results.</a:t>
            </a:r>
          </a:p>
          <a:p>
            <a:endParaRPr lang="en-US" altLang="en-US" smtClean="0"/>
          </a:p>
        </p:txBody>
      </p:sp>
      <p:sp>
        <p:nvSpPr>
          <p:cNvPr id="860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5A4C94A-DBCA-4CD6-A862-3F6184AC5EE0}" type="slidenum">
              <a:rPr lang="en-US" altLang="en-US" b="0" smtClean="0">
                <a:solidFill>
                  <a:schemeClr val="tx1"/>
                </a:solidFill>
                <a:latin typeface="Times New Roman" panose="02020603050405020304" pitchFamily="18" charset="0"/>
              </a:rPr>
              <a:pPr/>
              <a:t>38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0284426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Slide Image Placeholder 1"/>
          <p:cNvSpPr>
            <a:spLocks noGrp="1" noRot="1" noChangeAspect="1" noTextEdit="1"/>
          </p:cNvSpPr>
          <p:nvPr>
            <p:ph type="sldImg"/>
          </p:nvPr>
        </p:nvSpPr>
        <p:spPr>
          <a:ln/>
        </p:spPr>
      </p:sp>
      <p:sp>
        <p:nvSpPr>
          <p:cNvPr id="880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STD prevention. The values range from 5% to 48%.  Alabama, Alaska, Arizona, Arkansas, Illinois, Iowa, Kansas, Kentucky, Minnesota, Missouri, Nebraska, North Dakota, Ohio, Oregon, Pennsylvania, Rhode Island, South Dakota, Virginia, West Virginia, Wyoming, range from 0% to 24%.  California, Connecticut, Delaware, Florida, Georgia, Hawaii, Idaho, Indiana, Maine, Maryland, Massachusetts, Michigan, Mississippi, Montana, Nevada, New Hampshire, New Jersey, New York, North Carolina, South Carolina, Tennessee, Utah, Vermont, Washington, Wisconsin, range from 25% to 49%. Colorado, Louisiana, New Mexico, Oklahoma, and Texas did not have weighted results.</a:t>
            </a:r>
          </a:p>
          <a:p>
            <a:endParaRPr lang="en-US" altLang="en-US" smtClean="0"/>
          </a:p>
        </p:txBody>
      </p:sp>
      <p:sp>
        <p:nvSpPr>
          <p:cNvPr id="880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2D7FDE7-B616-4BD7-AEB6-7074AB53CBF5}" type="slidenum">
              <a:rPr lang="en-US" altLang="en-US" b="0" smtClean="0">
                <a:solidFill>
                  <a:schemeClr val="tx1"/>
                </a:solidFill>
                <a:latin typeface="Times New Roman" panose="02020603050405020304" pitchFamily="18" charset="0"/>
              </a:rPr>
              <a:pPr/>
              <a:t>39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02890393"/>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sz="1000" dirty="0" smtClean="0">
                <a:solidFill>
                  <a:srgbClr val="000000"/>
                </a:solidFill>
                <a:latin typeface="Calibri"/>
              </a:rPr>
              <a:t>This slide contains state, large urban school district, territory, and tribal government Profiles participation data from 1998 through 2012. </a:t>
            </a:r>
          </a:p>
          <a:p>
            <a:pPr marL="109538" indent="-109538">
              <a:buFontTx/>
              <a:buChar char="•"/>
              <a:defRPr/>
            </a:pPr>
            <a:r>
              <a:rPr lang="en-US" sz="1000" dirty="0" smtClean="0">
                <a:solidFill>
                  <a:srgbClr val="000000"/>
                </a:solidFill>
                <a:latin typeface="Calibri"/>
              </a:rPr>
              <a:t>In 1998, 38 states and 10 cities (including Washington, D.C.) participated in Profiles, for a total number of 48 states and cities.  The percent of sites with weighted data in 1998 was 77%.</a:t>
            </a:r>
          </a:p>
          <a:p>
            <a:pPr marL="109538" indent="-109538">
              <a:buFontTx/>
              <a:buChar char="•"/>
              <a:defRPr/>
            </a:pPr>
            <a:r>
              <a:rPr lang="en-US" sz="1000" dirty="0" smtClean="0">
                <a:solidFill>
                  <a:srgbClr val="000000"/>
                </a:solidFill>
                <a:latin typeface="Calibri"/>
              </a:rPr>
              <a:t>In 2000, 38 states and 13 cities (including Washington, D.C.) participated in Profiles, for a total number of 51 states and cities.  The percent of sites with weighted data in 2000 was 75%.</a:t>
            </a:r>
          </a:p>
          <a:p>
            <a:pPr marL="109538" indent="-109538">
              <a:buFontTx/>
              <a:buChar char="•"/>
              <a:defRPr/>
            </a:pPr>
            <a:r>
              <a:rPr lang="en-US" sz="1000" dirty="0" smtClean="0">
                <a:solidFill>
                  <a:srgbClr val="000000"/>
                </a:solidFill>
                <a:latin typeface="Calibri"/>
              </a:rPr>
              <a:t>In 2002, 43 states and 14 cities (including Washington, D.C.) participated in Profiles, for a total number of 57 states and cities.  The percent of sites with weighted data in 2002 was 77%.</a:t>
            </a:r>
          </a:p>
          <a:p>
            <a:pPr marL="109538" indent="-109538">
              <a:buFontTx/>
              <a:buChar char="•"/>
              <a:defRPr/>
            </a:pPr>
            <a:r>
              <a:rPr lang="en-US" sz="1000" dirty="0" smtClean="0">
                <a:solidFill>
                  <a:srgbClr val="000000"/>
                </a:solidFill>
                <a:latin typeface="Calibri"/>
              </a:rPr>
              <a:t>In 2004, 41 states and 13 cities (including Washington, D.C.) participated in Profiles, for a total number of 54 states and cities.  The percent of sites with weighted data in 2004 was 70%.</a:t>
            </a:r>
          </a:p>
          <a:p>
            <a:pPr marL="109538" indent="-109538">
              <a:buFontTx/>
              <a:buChar char="•"/>
              <a:defRPr/>
            </a:pPr>
            <a:r>
              <a:rPr lang="en-US" sz="1000" dirty="0" smtClean="0">
                <a:solidFill>
                  <a:srgbClr val="000000"/>
                </a:solidFill>
                <a:latin typeface="Calibri"/>
              </a:rPr>
              <a:t>In 2006, 44 states and 16 cities (including Washington, D.C.) participated in Profiles, for a total number of 60 states and cities.  The percent of sites with weighted data in 2006 was 82%.</a:t>
            </a:r>
          </a:p>
          <a:p>
            <a:pPr marL="109538" indent="-109538">
              <a:buFontTx/>
              <a:buChar char="•"/>
              <a:defRPr/>
            </a:pPr>
            <a:r>
              <a:rPr lang="en-US" sz="1000" dirty="0" smtClean="0">
                <a:solidFill>
                  <a:srgbClr val="000000"/>
                </a:solidFill>
                <a:latin typeface="Calibri"/>
              </a:rPr>
              <a:t>In 2008, 50 states, 21 cities (including Washington, D.C.), 5 territories, and 2 tribes participated in Profiles, for a total number of 78 sites.  The percent of sites with weighted data in 2008 was 94%.</a:t>
            </a:r>
          </a:p>
          <a:p>
            <a:pPr marL="109538" indent="-109538">
              <a:buFontTx/>
              <a:buChar char="•"/>
              <a:defRPr/>
            </a:pPr>
            <a:r>
              <a:rPr lang="en-US" sz="1000" dirty="0" smtClean="0">
                <a:solidFill>
                  <a:srgbClr val="000000"/>
                </a:solidFill>
                <a:latin typeface="Calibri"/>
              </a:rPr>
              <a:t>In 2010, 50 states, 20 cities (including Washington, D.C.), 6 territories, and 2 tribes participated in Profiles, for a total number of 78 sites. The percent of sites with weighted data in 2010 was 99%. </a:t>
            </a:r>
          </a:p>
          <a:p>
            <a:pPr marL="109538" indent="-109538">
              <a:buFontTx/>
              <a:buChar char="•"/>
              <a:defRPr/>
            </a:pPr>
            <a:r>
              <a:rPr lang="en-US" sz="1000" dirty="0" smtClean="0">
                <a:solidFill>
                  <a:srgbClr val="000000"/>
                </a:solidFill>
                <a:latin typeface="Calibri"/>
              </a:rPr>
              <a:t>In 2012, 49 states, 19 cities (including Washington, D.C.), 5 territories, and 2 tribes participated in Profiles, for a total number of 75 sites.  The percent of sites with weighted data in 2012 was 92%.  </a:t>
            </a:r>
          </a:p>
          <a:p>
            <a:pPr marL="109538" indent="-109538">
              <a:buFontTx/>
              <a:buChar char="•"/>
              <a:defRPr/>
            </a:pPr>
            <a:r>
              <a:rPr lang="en-US" sz="1000" dirty="0" smtClean="0">
                <a:solidFill>
                  <a:srgbClr val="000000"/>
                </a:solidFill>
                <a:latin typeface="Calibri"/>
              </a:rPr>
              <a:t>In 2014, 50 states, 21 cities (including Washington, D.C.), and 3 territories participated in Profiles, for a total number of 74 sites.  The percent of sites with weighted data in 2014 was 96%. </a:t>
            </a:r>
          </a:p>
          <a:p>
            <a:pPr>
              <a:defRPr/>
            </a:pPr>
            <a:endParaRPr lang="en-US" dirty="0" smtClean="0">
              <a:solidFill>
                <a:srgbClr val="000000"/>
              </a:solidFill>
            </a:endParaRPr>
          </a:p>
          <a:p>
            <a:pPr>
              <a:defRPr/>
            </a:pPr>
            <a:endParaRPr lang="en-US" dirty="0" smtClean="0">
              <a:solidFill>
                <a:srgbClr val="000000"/>
              </a:solidFill>
            </a:endParaRPr>
          </a:p>
          <a:p>
            <a:pPr>
              <a:defRPr/>
            </a:pPr>
            <a:endParaRPr lang="en-US" dirty="0"/>
          </a:p>
        </p:txBody>
      </p:sp>
      <p:sp>
        <p:nvSpPr>
          <p:cNvPr id="163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93387CD-0F7E-4307-9E05-EA3C591EEC69}" type="slidenum">
              <a:rPr lang="en-US" altLang="en-US" b="0" smtClean="0">
                <a:solidFill>
                  <a:srgbClr val="000000"/>
                </a:solidFill>
                <a:latin typeface="Times New Roman" panose="02020603050405020304" pitchFamily="18" charset="0"/>
              </a:rPr>
              <a:pPr/>
              <a:t>4</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392851187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901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289D0DC-7F56-40F3-AF80-707261CB0076}" type="slidenum">
              <a:rPr lang="en-US" altLang="en-US" b="0" smtClean="0">
                <a:solidFill>
                  <a:srgbClr val="000000"/>
                </a:solidFill>
                <a:latin typeface="Times New Roman" panose="02020603050405020304" pitchFamily="18" charset="0"/>
              </a:rPr>
              <a:pPr/>
              <a:t>40</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264591276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Image Placeholder 1"/>
          <p:cNvSpPr>
            <a:spLocks noGrp="1" noRot="1" noChangeAspect="1" noTextEdit="1"/>
          </p:cNvSpPr>
          <p:nvPr>
            <p:ph type="sldImg"/>
          </p:nvPr>
        </p:nvSpPr>
        <p:spPr>
          <a:ln/>
        </p:spPr>
      </p:sp>
      <p:sp>
        <p:nvSpPr>
          <p:cNvPr id="921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curricula or supplementary materials that include HIV, STD, or pregnancy prevention information that is relevant to LGBTQ youth . The values range from 11% to 56%.  Alabama, Alaska, Arizona, Arkansas, Georgia, Idaho, Illinois, Indiana, Kansas, Kentucky, Michigan, Minnesota, Mississippi, Missouri, Montana, Nebraska, North Dakota, Ohio, South Carolina, South Dakota, Tennessee, Virginia, Wyoming, range from 0% to 24%.  California, Connecticut, Delaware, Florida, Hawaii, Iowa, Maine, Maryland, Massachusetts, Nevada, New Hampshire, New Jersey, North Carolina, Oregon, Pennsylvania, Rhode Island, Washington, West Virginia, Wisconsin, range from 25% to 49%.  New York, Vermont, range from 50% to 74%. Colorado, Louisiana, New Mexico, Oklahoma, and Texas did not have weighted results. Utah did not ask this question.</a:t>
            </a:r>
          </a:p>
          <a:p>
            <a:endParaRPr lang="en-US" altLang="en-US" smtClean="0"/>
          </a:p>
        </p:txBody>
      </p:sp>
      <p:sp>
        <p:nvSpPr>
          <p:cNvPr id="921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538851B-9716-4DFE-A763-AFB79C47CBBF}" type="slidenum">
              <a:rPr lang="en-US" altLang="en-US" b="0" smtClean="0">
                <a:solidFill>
                  <a:schemeClr val="tx1"/>
                </a:solidFill>
                <a:latin typeface="Times New Roman" panose="02020603050405020304" pitchFamily="18" charset="0"/>
              </a:rPr>
              <a:pPr/>
              <a:t>41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88481274"/>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Slide Image Placeholder 1"/>
          <p:cNvSpPr>
            <a:spLocks noGrp="1" noRot="1" noChangeAspect="1" noTextEdit="1"/>
          </p:cNvSpPr>
          <p:nvPr>
            <p:ph type="sldImg"/>
          </p:nvPr>
        </p:nvSpPr>
        <p:spPr>
          <a:ln/>
        </p:spPr>
      </p:sp>
      <p:sp>
        <p:nvSpPr>
          <p:cNvPr id="942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teaching students of different sexual orientations or gender identities . The values range from 5% to 29%.  Alabama, Alaska, Arizona, Arkansas, California, Connecticut, Delaware, Florida, Georgia, Hawaii, Idaho, Illinois, Indiana, Iowa, Kansas, Kentucky, Maine, Michigan, Minnesota, Mississippi, Missouri, Montana, Nebraska, New Jersey, North Carolina, North Dakota, Ohio, Oregon, Pennsylvania, Rhode Island, South Carolina, South Dakota, Tennessee, Utah, Vermont, Virginia, Washington, West Virginia, Wisconsin, Wyoming, range from 0% to 24%.  Maryland, Massachusetts, Nevada, New Hampshire, New York, range from 25% to 49%. Colorado, Louisiana, New Mexico, Oklahoma, and Texas did not have weighted results.</a:t>
            </a:r>
          </a:p>
          <a:p>
            <a:endParaRPr lang="en-US" altLang="en-US" smtClean="0"/>
          </a:p>
        </p:txBody>
      </p:sp>
      <p:sp>
        <p:nvSpPr>
          <p:cNvPr id="942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3A1C339-1327-4423-B6AF-E0BC2675AD17}" type="slidenum">
              <a:rPr lang="en-US" altLang="en-US" b="0" smtClean="0">
                <a:solidFill>
                  <a:schemeClr val="tx1"/>
                </a:solidFill>
                <a:latin typeface="Times New Roman" panose="02020603050405020304" pitchFamily="18" charset="0"/>
              </a:rPr>
              <a:pPr/>
              <a:t>42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545319438"/>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Slide Image Placeholder 1"/>
          <p:cNvSpPr>
            <a:spLocks noGrp="1" noRot="1" noChangeAspect="1" noTextEdit="1"/>
          </p:cNvSpPr>
          <p:nvPr>
            <p:ph type="sldImg"/>
          </p:nvPr>
        </p:nvSpPr>
        <p:spPr>
          <a:ln/>
        </p:spPr>
      </p:sp>
      <p:sp>
        <p:nvSpPr>
          <p:cNvPr id="962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gay/straight alliance or similar club. The values range from 13% to 56%.  Alabama, Alaska, Arizona, Arkansas, Georgia, Idaho, Illinois, Kansas, Kentucky, Mississippi, Missouri, Montana, Nebraska, North Dakota, Ohio, Oklahoma, South Carolina, South Dakota, Tennessee, West Virginia, Wyoming, range from 0% to 24%.  California, Colorado, Connecticut, Delaware, Florida, Hawaii, Indiana, Iowa, Maryland, Michigan, Minnesota, Nevada, New Hampshire, New Jersey, New York, North Carolina, Oregon, Pennsylvania, Rhode Island, Texas, Vermont, Virginia, Washington, Wisconsin, range from 25% to 49%.  Maine, Massachusetts, range from 50% to 74%. Louisiana and New Mexico did not have weighted results. Utah did not ask this question.</a:t>
            </a:r>
          </a:p>
          <a:p>
            <a:endParaRPr lang="en-US" altLang="en-US" smtClean="0"/>
          </a:p>
        </p:txBody>
      </p:sp>
      <p:sp>
        <p:nvSpPr>
          <p:cNvPr id="962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929DBC9-AB23-4344-83A1-A500CA3C8266}" type="slidenum">
              <a:rPr lang="en-US" altLang="en-US" b="0" smtClean="0">
                <a:solidFill>
                  <a:schemeClr val="tx1"/>
                </a:solidFill>
                <a:latin typeface="Times New Roman" panose="02020603050405020304" pitchFamily="18" charset="0"/>
              </a:rPr>
              <a:pPr/>
              <a:t>43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001056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Slide Image Placeholder 1"/>
          <p:cNvSpPr>
            <a:spLocks noGrp="1" noRot="1" noChangeAspect="1" noTextEdit="1"/>
          </p:cNvSpPr>
          <p:nvPr>
            <p:ph type="sldImg"/>
          </p:nvPr>
        </p:nvSpPr>
        <p:spPr>
          <a:ln/>
        </p:spPr>
      </p:sp>
      <p:sp>
        <p:nvSpPr>
          <p:cNvPr id="983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implement parent engagement strategies for all students. The values range from 25% to 66%.     Alabama, Alaska, Arizona, Colorado, Hawaii, Idaho, Illinois, Kansas, Missouri, Montana, Nebraska, Nevada, North Carolina, North Dakota, Ohio, Oklahoma, Oregon, Pennsylvania, South Dakota, Washington, Wyoming, range from 25% to 49%.  Arkansas, California, Connecticut, Delaware, Florida, Georgia, Indiana, Iowa, Kentucky, Maine, Maryland, Massachusetts, Michigan, Minnesota, Mississippi, New Hampshire, New Jersey, New York, Rhode Island, South Carolina, Tennessee, Texas, Utah, Vermont, Virginia, West Virginia, Wisconsin, range from 50% to 74%. Louisiana and New Mexico did not have weighted results.</a:t>
            </a:r>
          </a:p>
          <a:p>
            <a:endParaRPr lang="en-US" altLang="en-US" smtClean="0"/>
          </a:p>
        </p:txBody>
      </p:sp>
      <p:sp>
        <p:nvSpPr>
          <p:cNvPr id="983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28D69AB-0FD3-4ACE-946F-2288665D9E99}" type="slidenum">
              <a:rPr lang="en-US" altLang="en-US" b="0" smtClean="0">
                <a:solidFill>
                  <a:schemeClr val="tx1"/>
                </a:solidFill>
                <a:latin typeface="Times New Roman" panose="02020603050405020304" pitchFamily="18" charset="0"/>
              </a:rPr>
              <a:pPr/>
              <a:t>44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726093167"/>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Slide Image Placeholder 1"/>
          <p:cNvSpPr>
            <a:spLocks noGrp="1" noRot="1" noChangeAspect="1" noTextEdit="1"/>
          </p:cNvSpPr>
          <p:nvPr>
            <p:ph type="sldImg"/>
          </p:nvPr>
        </p:nvSpPr>
        <p:spPr>
          <a:ln/>
        </p:spPr>
      </p:sp>
      <p:sp>
        <p:nvSpPr>
          <p:cNvPr id="1003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implement school connectedness strategies . The values range from 61% to 93%.        Alaska, Arizona, California, Hawaii, Maine, Montana, North Dakota, Ohio, Oklahoma, South Dakota, Wyoming, range from 50% to 74%.  Alabama, Arkansas, Colorado, Connecticut, Delaware, Florida, Georgia, Idaho, Illinois, Indiana, Iowa, Kansas, Kentucky, Maryland, Massachusetts, Michigan, Minnesota, Mississippi, Missouri, Nebraska, Nevada, New Hampshire, New Jersey, New York, North Carolina, Oregon, Pennsylvania, Rhode Island, South Carolina, Tennessee, Texas, Utah, Vermont, Virginia, Washington, West Virginia, Wisconsin, range from 75% to 100%. Louisiana and New Mexico did not have weighted results.</a:t>
            </a:r>
          </a:p>
          <a:p>
            <a:endParaRPr lang="en-US" altLang="en-US" smtClean="0"/>
          </a:p>
        </p:txBody>
      </p:sp>
      <p:sp>
        <p:nvSpPr>
          <p:cNvPr id="1003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2F0F284-494B-4793-88B7-5CB6B44D7D69}" type="slidenum">
              <a:rPr lang="en-US" altLang="en-US" b="0" smtClean="0">
                <a:solidFill>
                  <a:schemeClr val="tx1"/>
                </a:solidFill>
                <a:latin typeface="Times New Roman" panose="02020603050405020304" pitchFamily="18" charset="0"/>
              </a:rPr>
              <a:pPr/>
              <a:t>45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99988450"/>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Image Placeholder 1"/>
          <p:cNvSpPr>
            <a:spLocks noGrp="1" noRot="1" noChangeAspect="1" noTextEdit="1"/>
          </p:cNvSpPr>
          <p:nvPr>
            <p:ph type="sldImg"/>
          </p:nvPr>
        </p:nvSpPr>
        <p:spPr>
          <a:ln/>
        </p:spPr>
      </p:sp>
      <p:sp>
        <p:nvSpPr>
          <p:cNvPr id="1024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prevent bullying and sexual harassment, including electronic aggression, among all students. The values range from 27% to 76%.     Alabama, Alaska, Arizona, Colorado, Georgia, Hawaii, Idaho, Iowa, Kansas, Maine, Michigan, Minnesota, Missouri, Montana, Nebraska, North Carolina, Ohio, Oklahoma, Oregon, Pennsylvania, Rhode Island, South Dakota, Wisconsin, Wyoming, range from 25% to 49%.  Arkansas, California, Connecticut, Delaware, Florida, Illinois, Indiana, Kentucky, Maryland, Massachusetts, Mississippi, Nevada, New Hampshire, New York, North Dakota, South Carolina, Tennessee, Texas, Utah, Vermont, Virginia, Washington, West Virginia, range from 50% to 74%.  New Jersey, range from 75% to 100%. Louisiana and New Mexico did not have weighted results.</a:t>
            </a:r>
          </a:p>
          <a:p>
            <a:endParaRPr lang="en-US" altLang="en-US" smtClean="0"/>
          </a:p>
        </p:txBody>
      </p:sp>
      <p:sp>
        <p:nvSpPr>
          <p:cNvPr id="1024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46A88A7-F90C-40A2-9CA6-2BCF4740C566}" type="slidenum">
              <a:rPr lang="en-US" altLang="en-US" b="0" smtClean="0">
                <a:solidFill>
                  <a:schemeClr val="tx1"/>
                </a:solidFill>
                <a:latin typeface="Times New Roman" panose="02020603050405020304" pitchFamily="18" charset="0"/>
              </a:rPr>
              <a:pPr/>
              <a:t>46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11869822"/>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p:cNvSpPr>
            <a:spLocks noGrp="1" noRot="1" noChangeAspect="1" noTextEdit="1"/>
          </p:cNvSpPr>
          <p:nvPr>
            <p:ph type="sldImg"/>
          </p:nvPr>
        </p:nvSpPr>
        <p:spPr>
          <a:ln/>
        </p:spPr>
      </p:sp>
      <p:sp>
        <p:nvSpPr>
          <p:cNvPr id="1044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curricula or supplementary materials and engage in 5 practices related to LGBTQ youth. The values range from 2% to 27%.  Alabama, Alaska, Arizona, Arkansas, California, Colorado, Connecticut, Delaware, Florida, Georgia, Hawaii, Idaho, Illinois, Indiana, Iowa, Kansas, Kentucky, Maine, Maryland, Michigan, Minnesota, Mississippi, Missouri, Montana, Nebraska, Nevada, New Jersey, North Carolina, North Dakota, Ohio, Oklahoma, Oregon, Pennsylvania, Rhode Island, South Carolina, South Dakota, Tennessee, Texas, Virginia, Washington, West Virginia, Wisconsin, Wyoming, range from 0% to 24%.  Massachusetts, New Hampshire, New York, Vermont, range from 25% to 49%. Louisiana and New Mexico did not have weighted results. Utah did not ask this question.</a:t>
            </a:r>
          </a:p>
          <a:p>
            <a:endParaRPr lang="en-US" altLang="en-US" smtClean="0"/>
          </a:p>
        </p:txBody>
      </p:sp>
      <p:sp>
        <p:nvSpPr>
          <p:cNvPr id="1044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7406E2B4-1715-4FC0-84D2-4E86F8E3B7A7}" type="slidenum">
              <a:rPr lang="en-US" altLang="en-US" b="0" smtClean="0">
                <a:solidFill>
                  <a:schemeClr val="tx1"/>
                </a:solidFill>
                <a:latin typeface="Times New Roman" panose="02020603050405020304" pitchFamily="18" charset="0"/>
              </a:rPr>
              <a:pPr/>
              <a:t>47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99500684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Slide Image Placeholder 1"/>
          <p:cNvSpPr>
            <a:spLocks noGrp="1" noRot="1" noChangeAspect="1" noTextEdit="1"/>
          </p:cNvSpPr>
          <p:nvPr>
            <p:ph type="sldImg"/>
          </p:nvPr>
        </p:nvSpPr>
        <p:spPr>
          <a:ln/>
        </p:spPr>
      </p:sp>
      <p:sp>
        <p:nvSpPr>
          <p:cNvPr id="1064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identify “safe spaces” where LGBTQ youth can receive support from administrators, teachers, or other school staff. The values range from 37% to 85%.     Alaska, Arizona, Mississippi, Nebraska, North Dakota, South Dakota, Wyoming, range from 25% to 49%.  Alabama, Arkansas, California, Colorado, Connecticut, Delaware, Florida, Georgia, Hawaii, Idaho, Illinois, Indiana, Iowa, Kansas, Kentucky, Maine, Maryland, Michigan, Minnesota, Missouri, Montana, Nevada, New Hampshire, New Jersey, North Carolina, Ohio, Oklahoma, Oregon, Pennsylvania, South Carolina, Tennessee, Texas, Vermont, Virginia, Washington, West Virginia, Wisconsin, range from 50% to 74%.  Massachusetts, New York, Rhode Island, range from 75% to 100%. Louisiana and New Mexico did not have weighted results. Utah did not ask this question.</a:t>
            </a:r>
          </a:p>
          <a:p>
            <a:endParaRPr lang="en-US" altLang="en-US" smtClean="0"/>
          </a:p>
        </p:txBody>
      </p:sp>
      <p:sp>
        <p:nvSpPr>
          <p:cNvPr id="1065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C03C5E0-735D-4654-9555-39A66828C7EF}" type="slidenum">
              <a:rPr lang="en-US" altLang="en-US" b="0" smtClean="0">
                <a:solidFill>
                  <a:schemeClr val="tx1"/>
                </a:solidFill>
                <a:latin typeface="Times New Roman" panose="02020603050405020304" pitchFamily="18" charset="0"/>
              </a:rPr>
              <a:pPr/>
              <a:t>48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17672829"/>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Slide Image Placeholder 1"/>
          <p:cNvSpPr>
            <a:spLocks noGrp="1" noRot="1" noChangeAspect="1" noTextEdit="1"/>
          </p:cNvSpPr>
          <p:nvPr>
            <p:ph type="sldImg"/>
          </p:nvPr>
        </p:nvSpPr>
        <p:spPr>
          <a:ln/>
        </p:spPr>
      </p:sp>
      <p:sp>
        <p:nvSpPr>
          <p:cNvPr id="1085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 harassment based on a student’s perceived or actual sexual orientation or gender identity. The values range from 73% to 97%.        Mississippi, South Dakota, range from 50% to 74%.  Alabama, Alaska, Arizona, Arkansas, California, Colorado, Connecticut, Delaware, Florida, Georgia, Hawaii, Idaho, Illinois, Indiana, Iowa, Kansas, Kentucky, Maine, Maryland, Massachusetts, Michigan, Minnesota, Missouri, Montana, Nebraska, Nevada, New Hampshire, New Jersey, New York, North Carolina, North Dakota, Ohio, Oklahoma, Oregon, Pennsylvania, Rhode Island, South Carolina, Tennessee, Texas, Vermont, Virginia, Washington, West Virginia, Wisconsin, Wyoming, range from 75% to 100%. Louisiana and New Mexico did not have weighted results. Utah did not ask this question.</a:t>
            </a:r>
          </a:p>
          <a:p>
            <a:endParaRPr lang="en-US" altLang="en-US" smtClean="0"/>
          </a:p>
        </p:txBody>
      </p:sp>
      <p:sp>
        <p:nvSpPr>
          <p:cNvPr id="1085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2367327-86FB-4BF9-8917-589EFA26E150}" type="slidenum">
              <a:rPr lang="en-US" altLang="en-US" b="0" smtClean="0">
                <a:solidFill>
                  <a:schemeClr val="tx1"/>
                </a:solidFill>
                <a:latin typeface="Times New Roman" panose="02020603050405020304" pitchFamily="18" charset="0"/>
              </a:rPr>
              <a:pPr/>
              <a:t>49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24004498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Slide Image Placeholder 1"/>
          <p:cNvSpPr>
            <a:spLocks noGrp="1" noRot="1" noChangeAspect="1" noTextEdit="1"/>
          </p:cNvSpPr>
          <p:nvPr>
            <p:ph type="sldImg"/>
          </p:nvPr>
        </p:nvSpPr>
        <p:spPr>
          <a:ln/>
        </p:spPr>
      </p:sp>
      <p:sp>
        <p:nvSpPr>
          <p:cNvPr id="184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z="1000" smtClean="0">
                <a:solidFill>
                  <a:srgbClr val="000000"/>
                </a:solidFill>
                <a:latin typeface="Calibri" panose="020F0502020204030204" pitchFamily="34" charset="0"/>
              </a:rPr>
              <a:t>This map illustrates states and large urban school districts that participated in the School Health Profiles in 2014. States and large urban school districts with weighted and unweighted results are shown. </a:t>
            </a:r>
          </a:p>
          <a:p>
            <a:r>
              <a:rPr lang="en-US" altLang="en-US" sz="1000" smtClean="0">
                <a:solidFill>
                  <a:srgbClr val="000000"/>
                </a:solidFill>
                <a:latin typeface="Calibri" panose="020F0502020204030204" pitchFamily="34" charset="0"/>
              </a:rPr>
              <a:t>States with weighted results are: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States with unweighted results are:  Louisiana and New Mexico</a:t>
            </a:r>
            <a:br>
              <a:rPr lang="en-US" altLang="en-US" sz="1000" smtClean="0">
                <a:solidFill>
                  <a:srgbClr val="000000"/>
                </a:solidFill>
                <a:latin typeface="Calibri" panose="020F0502020204030204" pitchFamily="34" charset="0"/>
              </a:rPr>
            </a:br>
            <a:endParaRPr lang="en-US" altLang="en-US" sz="1000" smtClean="0">
              <a:solidFill>
                <a:srgbClr val="000000"/>
              </a:solidFill>
              <a:latin typeface="Calibri" panose="020F0502020204030204" pitchFamily="34" charset="0"/>
            </a:endParaRPr>
          </a:p>
          <a:p>
            <a:r>
              <a:rPr lang="en-US" altLang="en-US" sz="1000" smtClean="0">
                <a:solidFill>
                  <a:srgbClr val="000000"/>
                </a:solidFill>
                <a:latin typeface="Calibri" panose="020F0502020204030204" pitchFamily="34" charset="0"/>
              </a:rPr>
              <a:t>Surveyed large urban school districts with weighted results are:  Baltimore, MD; Boston, MA; Broward County, FL; Chicago, IL; Cleveland, OH; DeKalb County, GA; Detroit, MI; District of Columbia; Duval County, FL; Fort Worth, TX; Houston, TX;  Los Angeles, CA; Miami-Dade County, FL; New York City, NY; Oakland, CA; Orange County, FL; Palm Beach County, FL; Philadelphia, PA ; San Diego, CA; San Francisco, CA ; Shelby County, TN</a:t>
            </a:r>
            <a:br>
              <a:rPr lang="en-US" altLang="en-US" sz="1000" smtClean="0">
                <a:solidFill>
                  <a:srgbClr val="000000"/>
                </a:solidFill>
                <a:latin typeface="Calibri" panose="020F0502020204030204" pitchFamily="34" charset="0"/>
              </a:rPr>
            </a:br>
            <a:endParaRPr lang="en-US" altLang="en-US" sz="1000" smtClean="0">
              <a:solidFill>
                <a:srgbClr val="000000"/>
              </a:solidFill>
              <a:latin typeface="Calibri" panose="020F0502020204030204" pitchFamily="34" charset="0"/>
            </a:endParaRPr>
          </a:p>
          <a:p>
            <a:r>
              <a:rPr lang="en-US" altLang="en-US" sz="1000" smtClean="0">
                <a:solidFill>
                  <a:srgbClr val="000000"/>
                </a:solidFill>
                <a:latin typeface="Calibri" panose="020F0502020204030204" pitchFamily="34" charset="0"/>
              </a:rPr>
              <a:t>Weighted data means that at least 70% of the principals or lead health education teachers in the sample completed the survey. Weighted data represent the state, large urban school district, territory, or tribal government. With weighted data, it is possible to say, for example, "X% of schools in our state offer students intramural activities or physical activity clubs." </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
            </a:r>
            <a:br>
              <a:rPr lang="en-US" altLang="en-US" sz="1000" smtClean="0">
                <a:solidFill>
                  <a:srgbClr val="000000"/>
                </a:solidFill>
                <a:latin typeface="Calibri" panose="020F0502020204030204" pitchFamily="34" charset="0"/>
              </a:rPr>
            </a:br>
            <a:r>
              <a:rPr lang="en-US" altLang="en-US" sz="1000" smtClean="0">
                <a:solidFill>
                  <a:srgbClr val="000000"/>
                </a:solidFill>
                <a:latin typeface="Calibri" panose="020F0502020204030204" pitchFamily="34" charset="0"/>
              </a:rPr>
              <a:t>Unweighted data represent only the schools that completed the questionnaire. </a:t>
            </a:r>
            <a:endParaRPr lang="en-US" altLang="en-US" smtClean="0"/>
          </a:p>
        </p:txBody>
      </p:sp>
      <p:sp>
        <p:nvSpPr>
          <p:cNvPr id="184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E3DAF42-803C-4C9B-99BA-4CE248C26287}" type="slidenum">
              <a:rPr lang="en-US" altLang="en-US" b="0" smtClean="0">
                <a:solidFill>
                  <a:srgbClr val="000000"/>
                </a:solidFill>
                <a:latin typeface="Times New Roman" panose="02020603050405020304" pitchFamily="18" charset="0"/>
              </a:rPr>
              <a:pPr/>
              <a:t>5</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4090034681"/>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Slide Image Placeholder 1"/>
          <p:cNvSpPr>
            <a:spLocks noGrp="1" noRot="1" noChangeAspect="1" noTextEdit="1"/>
          </p:cNvSpPr>
          <p:nvPr>
            <p:ph type="sldImg"/>
          </p:nvPr>
        </p:nvSpPr>
        <p:spPr>
          <a:ln/>
        </p:spPr>
      </p:sp>
      <p:sp>
        <p:nvSpPr>
          <p:cNvPr id="1105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encourage staff to attend professional development on safe and supportive school environments for all students, regardless of sexual orientation or gender identity. The values range from 39% to 82%.     Alaska, Arizona, Georgia, Kansas, Mississippi, North Dakota, South Dakota, range from 25% to 49%.  Alabama, Arkansas, California, Colorado, Connecticut, Delaware, Florida, Hawaii, Idaho, Illinois, Indiana, Iowa, Kentucky, Maine, Maryland, Michigan, Minnesota, Missouri, Montana, Nebraska, Nevada, North Carolina, Ohio, Oklahoma, Oregon, Pennsylvania, Rhode Island, South Carolina, Tennessee, Texas, Virginia, Washington, West Virginia, Wisconsin, Wyoming, range from 50% to 74%.  Massachusetts, New Hampshire, New Jersey, New York, Vermont, range from 75% to 100%. Louisiana and New Mexico did not have weighted results. Utah did not ask this question.</a:t>
            </a:r>
          </a:p>
          <a:p>
            <a:endParaRPr lang="en-US" altLang="en-US" smtClean="0"/>
          </a:p>
        </p:txBody>
      </p:sp>
      <p:sp>
        <p:nvSpPr>
          <p:cNvPr id="1105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A7BBD5C-E3B9-4617-9199-5A8D612FB2C0}" type="slidenum">
              <a:rPr lang="en-US" altLang="en-US" b="0" smtClean="0">
                <a:solidFill>
                  <a:schemeClr val="tx1"/>
                </a:solidFill>
                <a:latin typeface="Times New Roman" panose="02020603050405020304" pitchFamily="18" charset="0"/>
              </a:rPr>
              <a:pPr/>
              <a:t>50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68678623"/>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Slide Image Placeholder 1"/>
          <p:cNvSpPr>
            <a:spLocks noGrp="1" noRot="1" noChangeAspect="1" noTextEdit="1"/>
          </p:cNvSpPr>
          <p:nvPr>
            <p:ph type="sldImg"/>
          </p:nvPr>
        </p:nvSpPr>
        <p:spPr>
          <a:ln/>
        </p:spPr>
      </p:sp>
      <p:sp>
        <p:nvSpPr>
          <p:cNvPr id="1126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facilitate access to providers not on school property who have experience in providing health services to LGBTQ youth. The values range from 30% to 69%.     Alabama, Alaska, Arizona, Arkansas, Delaware, Florida, Georgia, Hawaii, Idaho, Illinois, Indiana, Kansas, Kentucky, Maryland, Michigan, Mississippi, Missouri, Montana, Nebraska, North Carolina, North Dakota, Ohio, Oklahoma, South Carolina, South Dakota, Tennessee, Texas, Virginia, Wisconsin, Wyoming, range from 25% to 49%.  California, Colorado, Connecticut, Iowa, Maine, Massachusetts, Minnesota, Nevada, New Hampshire, New Jersey, New York, Oregon, Pennsylvania, Rhode Island, Vermont, Washington, West Virginia, range from 50% to 74%. Louisiana and New Mexico did not have weighted results. Utah did not ask this question.</a:t>
            </a:r>
          </a:p>
          <a:p>
            <a:endParaRPr lang="en-US" altLang="en-US" smtClean="0"/>
          </a:p>
        </p:txBody>
      </p:sp>
      <p:sp>
        <p:nvSpPr>
          <p:cNvPr id="1126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41A3C3EC-C531-4B17-854E-4F4A56FBD54D}" type="slidenum">
              <a:rPr lang="en-US" altLang="en-US" b="0" smtClean="0">
                <a:solidFill>
                  <a:schemeClr val="tx1"/>
                </a:solidFill>
                <a:latin typeface="Times New Roman" panose="02020603050405020304" pitchFamily="18" charset="0"/>
              </a:rPr>
              <a:pPr/>
              <a:t>51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60342845"/>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p:cNvSpPr>
            <a:spLocks noGrp="1" noRot="1" noChangeAspect="1" noTextEdit="1"/>
          </p:cNvSpPr>
          <p:nvPr>
            <p:ph type="sldImg"/>
          </p:nvPr>
        </p:nvSpPr>
        <p:spPr>
          <a:ln/>
        </p:spPr>
      </p:sp>
      <p:sp>
        <p:nvSpPr>
          <p:cNvPr id="1146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facilitate access to providers not on school property who have experience in providing social and psychological services to LGBTQ youth. The values range from 30% to 73%.     Alabama, Alaska, Arizona, Arkansas, Georgia, Hawaii, Idaho, Illinois, Indiana, Kansas, Kentucky, Michigan, Mississippi, Missouri, Montana, Nebraska, Nevada, North Dakota, Ohio, South Carolina, South Dakota, Tennessee, Texas, Virginia, range from 25% to 49%.  California, Colorado, Connecticut, Delaware, Florida, Iowa, Maine, Maryland, Massachusetts, Minnesota, New Hampshire, New Jersey, New York, North Carolina, Oklahoma, Oregon, Pennsylvania, Rhode Island, Vermont, Washington, West Virginia, Wisconsin, Wyoming, range from 50% to 74%. Louisiana and New Mexico did not have weighted results. Utah did not ask this question.</a:t>
            </a:r>
          </a:p>
          <a:p>
            <a:endParaRPr lang="en-US" altLang="en-US" smtClean="0"/>
          </a:p>
        </p:txBody>
      </p:sp>
      <p:sp>
        <p:nvSpPr>
          <p:cNvPr id="1146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960E135-6B4F-4D67-8A73-7AA108B0E578}" type="slidenum">
              <a:rPr lang="en-US" altLang="en-US" b="0" smtClean="0">
                <a:solidFill>
                  <a:schemeClr val="tx1"/>
                </a:solidFill>
                <a:latin typeface="Times New Roman" panose="02020603050405020304" pitchFamily="18" charset="0"/>
              </a:rPr>
              <a:pPr/>
              <a:t>52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08287025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1167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C63EECB-6714-4B77-BB58-77120A30E474}" type="slidenum">
              <a:rPr lang="en-US" altLang="en-US" b="0" smtClean="0">
                <a:solidFill>
                  <a:srgbClr val="000000"/>
                </a:solidFill>
                <a:latin typeface="Times New Roman" panose="02020603050405020304" pitchFamily="18" charset="0"/>
              </a:rPr>
              <a:pPr/>
              <a:t>53</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079827474"/>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Slide Image Placeholder 1"/>
          <p:cNvSpPr>
            <a:spLocks noGrp="1" noRot="1" noChangeAspect="1" noTextEdit="1"/>
          </p:cNvSpPr>
          <p:nvPr>
            <p:ph type="sldImg"/>
          </p:nvPr>
        </p:nvSpPr>
        <p:spPr>
          <a:ln/>
        </p:spPr>
      </p:sp>
      <p:sp>
        <p:nvSpPr>
          <p:cNvPr id="1187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on-site services or referrals to healthcare providers for 7 sexual health services. The values range from 17% to 52%.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New York, North Carolina, North Dakota, Ohio, Oklahoma, Oregon, Pennsylvania, Rhode Island, South Dakota, Tennessee, Texas, Vermont, Virginia, Washington, West Virginia, Wisconsin, range from 25% to 49%.  Maine, Wyoming, range from 50% to 74%. Louisiana and New Mexico did not have weighted results. Utah did not ask this question.</a:t>
            </a:r>
          </a:p>
          <a:p>
            <a:endParaRPr lang="en-US" altLang="en-US" smtClean="0"/>
          </a:p>
        </p:txBody>
      </p:sp>
      <p:sp>
        <p:nvSpPr>
          <p:cNvPr id="1187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535735C-E32F-45E3-8CDE-41F956C6CE3A}" type="slidenum">
              <a:rPr lang="en-US" altLang="en-US" b="0" smtClean="0">
                <a:solidFill>
                  <a:schemeClr val="tx1"/>
                </a:solidFill>
                <a:latin typeface="Times New Roman" panose="02020603050405020304" pitchFamily="18" charset="0"/>
              </a:rPr>
              <a:pPr/>
              <a:t>54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41615735"/>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p:cNvSpPr>
            <a:spLocks noGrp="1" noRot="1" noChangeAspect="1" noTextEdit="1"/>
          </p:cNvSpPr>
          <p:nvPr>
            <p:ph type="sldImg"/>
          </p:nvPr>
        </p:nvSpPr>
        <p:spPr>
          <a:ln/>
        </p:spPr>
      </p:sp>
      <p:sp>
        <p:nvSpPr>
          <p:cNvPr id="1208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HIV testing to students. The values range from 0% to 22%.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08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0A25118-E233-44D3-9C34-3863F4AC79B2}" type="slidenum">
              <a:rPr lang="en-US" altLang="en-US" b="0" smtClean="0">
                <a:solidFill>
                  <a:schemeClr val="tx1"/>
                </a:solidFill>
                <a:latin typeface="Times New Roman" panose="02020603050405020304" pitchFamily="18" charset="0"/>
              </a:rPr>
              <a:pPr/>
              <a:t>55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825676102"/>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Slide Image Placeholder 1"/>
          <p:cNvSpPr>
            <a:spLocks noGrp="1" noRot="1" noChangeAspect="1" noTextEdit="1"/>
          </p:cNvSpPr>
          <p:nvPr>
            <p:ph type="sldImg"/>
          </p:nvPr>
        </p:nvSpPr>
        <p:spPr>
          <a:ln/>
        </p:spPr>
      </p:sp>
      <p:sp>
        <p:nvSpPr>
          <p:cNvPr id="1228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HIV treatment to students. The values range from 0% to 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28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661F6CD-A742-4D79-8D8F-3D9B03B85AFA}" type="slidenum">
              <a:rPr lang="en-US" altLang="en-US" b="0" smtClean="0">
                <a:solidFill>
                  <a:schemeClr val="tx1"/>
                </a:solidFill>
                <a:latin typeface="Times New Roman" panose="02020603050405020304" pitchFamily="18" charset="0"/>
              </a:rPr>
              <a:pPr/>
              <a:t>56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0972127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Slide Image Placeholder 1"/>
          <p:cNvSpPr>
            <a:spLocks noGrp="1" noRot="1" noChangeAspect="1" noTextEdit="1"/>
          </p:cNvSpPr>
          <p:nvPr>
            <p:ph type="sldImg"/>
          </p:nvPr>
        </p:nvSpPr>
        <p:spPr>
          <a:ln/>
        </p:spPr>
      </p:sp>
      <p:sp>
        <p:nvSpPr>
          <p:cNvPr id="1249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STD testing to students. The values range from 0% to 24%.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49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BDB1145-7FA9-45D3-A060-088285035078}" type="slidenum">
              <a:rPr lang="en-US" altLang="en-US" b="0" smtClean="0">
                <a:solidFill>
                  <a:schemeClr val="tx1"/>
                </a:solidFill>
                <a:latin typeface="Times New Roman" panose="02020603050405020304" pitchFamily="18" charset="0"/>
              </a:rPr>
              <a:pPr/>
              <a:t>57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62129813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p:cNvSpPr>
            <a:spLocks noGrp="1" noRot="1" noChangeAspect="1" noTextEdit="1"/>
          </p:cNvSpPr>
          <p:nvPr>
            <p:ph type="sldImg"/>
          </p:nvPr>
        </p:nvSpPr>
        <p:spPr>
          <a:ln/>
        </p:spPr>
      </p:sp>
      <p:sp>
        <p:nvSpPr>
          <p:cNvPr id="1269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STD treatment to students. The values range from 0% to 19%.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69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E1DDF41-2C6A-4152-85AA-80C9EFD7D31A}" type="slidenum">
              <a:rPr lang="en-US" altLang="en-US" b="0" smtClean="0">
                <a:solidFill>
                  <a:schemeClr val="tx1"/>
                </a:solidFill>
                <a:latin typeface="Times New Roman" panose="02020603050405020304" pitchFamily="18" charset="0"/>
              </a:rPr>
              <a:pPr/>
              <a:t>58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5335564"/>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p:cNvSpPr>
            <a:spLocks noGrp="1" noRot="1" noChangeAspect="1" noTextEdit="1"/>
          </p:cNvSpPr>
          <p:nvPr>
            <p:ph type="sldImg"/>
          </p:nvPr>
        </p:nvSpPr>
        <p:spPr>
          <a:ln/>
        </p:spPr>
      </p:sp>
      <p:sp>
        <p:nvSpPr>
          <p:cNvPr id="12902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pregnancy testing to students. The values range from 0% to 24%.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290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747AB18-5E2E-4497-B447-3BB88CEDE00F}" type="slidenum">
              <a:rPr lang="en-US" altLang="en-US" b="0" smtClean="0">
                <a:solidFill>
                  <a:schemeClr val="tx1"/>
                </a:solidFill>
                <a:latin typeface="Times New Roman" panose="02020603050405020304" pitchFamily="18" charset="0"/>
              </a:rPr>
              <a:pPr/>
              <a:t>59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055688313"/>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Uses of Profiles Data</a:t>
            </a:r>
          </a:p>
          <a:p>
            <a:pPr>
              <a:defRPr/>
            </a:pPr>
            <a:endParaRPr lang="en-US" sz="1000" dirty="0" smtClean="0">
              <a:latin typeface="+mn-lt"/>
            </a:endParaRPr>
          </a:p>
          <a:p>
            <a:pPr>
              <a:buFont typeface="Arial" panose="020B0604020202020204" pitchFamily="34" charset="0"/>
              <a:buNone/>
              <a:defRPr/>
            </a:pPr>
            <a:r>
              <a:rPr lang="en-US" altLang="en-US" sz="1000" dirty="0" smtClean="0">
                <a:latin typeface="+mn-lt"/>
              </a:rPr>
              <a:t>Education and health officials use Profiles data to</a:t>
            </a:r>
          </a:p>
          <a:p>
            <a:pPr marL="285750" indent="-285750">
              <a:buFont typeface="Arial" panose="020B0604020202020204" pitchFamily="34" charset="0"/>
              <a:buChar char="•"/>
              <a:defRPr/>
            </a:pPr>
            <a:r>
              <a:rPr lang="en-US" altLang="en-US" sz="1000" dirty="0" smtClean="0">
                <a:latin typeface="+mn-lt"/>
              </a:rPr>
              <a:t>Describe school health policies and practices and compare them across jurisdictions</a:t>
            </a:r>
          </a:p>
          <a:p>
            <a:pPr marL="285750" indent="-285750">
              <a:buFont typeface="Arial" panose="020B0604020202020204" pitchFamily="34" charset="0"/>
              <a:buChar char="•"/>
              <a:defRPr/>
            </a:pPr>
            <a:r>
              <a:rPr lang="en-US" altLang="en-US" sz="1000" dirty="0" smtClean="0">
                <a:latin typeface="+mn-lt"/>
              </a:rPr>
              <a:t>Identify professional development needs</a:t>
            </a:r>
          </a:p>
          <a:p>
            <a:pPr marL="285750" indent="-285750">
              <a:buFont typeface="Arial" panose="020B0604020202020204" pitchFamily="34" charset="0"/>
              <a:buChar char="•"/>
              <a:defRPr/>
            </a:pPr>
            <a:r>
              <a:rPr lang="en-US" altLang="en-US" sz="1000" dirty="0" smtClean="0">
                <a:latin typeface="+mn-lt"/>
              </a:rPr>
              <a:t>Plan and monitor programs</a:t>
            </a:r>
          </a:p>
          <a:p>
            <a:pPr marL="285750" indent="-285750">
              <a:buFont typeface="Arial" panose="020B0604020202020204" pitchFamily="34" charset="0"/>
              <a:buChar char="•"/>
              <a:defRPr/>
            </a:pPr>
            <a:r>
              <a:rPr lang="en-US" altLang="en-US" sz="1000" dirty="0" smtClean="0">
                <a:latin typeface="+mn-lt"/>
              </a:rPr>
              <a:t>Support health-related policies and legislation</a:t>
            </a:r>
          </a:p>
          <a:p>
            <a:pPr marL="285750" indent="-285750">
              <a:buFont typeface="Arial" panose="020B0604020202020204" pitchFamily="34" charset="0"/>
              <a:buChar char="•"/>
              <a:defRPr/>
            </a:pPr>
            <a:r>
              <a:rPr lang="en-US" altLang="en-US" sz="1000" dirty="0" smtClean="0">
                <a:latin typeface="+mn-lt"/>
              </a:rPr>
              <a:t>Seek funding</a:t>
            </a:r>
          </a:p>
          <a:p>
            <a:pPr marL="285750" indent="-285750">
              <a:buFont typeface="Arial" panose="020B0604020202020204" pitchFamily="34" charset="0"/>
              <a:buChar char="•"/>
              <a:defRPr/>
            </a:pPr>
            <a:r>
              <a:rPr lang="en-US" altLang="en-US" sz="1000" dirty="0" smtClean="0">
                <a:latin typeface="+mn-lt"/>
              </a:rPr>
              <a:t>Garner support for future surveys</a:t>
            </a:r>
          </a:p>
        </p:txBody>
      </p:sp>
      <p:sp>
        <p:nvSpPr>
          <p:cNvPr id="204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61960C7B-99AA-4A98-8C10-A94D4CF89658}" type="slidenum">
              <a:rPr lang="en-US" altLang="en-US" smtClean="0">
                <a:solidFill>
                  <a:srgbClr val="000000"/>
                </a:solidFill>
              </a:rPr>
              <a:pPr>
                <a:spcBef>
                  <a:spcPct val="0"/>
                </a:spcBef>
              </a:pPr>
              <a:t>6</a:t>
            </a:fld>
            <a:endParaRPr lang="en-US" altLang="en-US" smtClean="0">
              <a:solidFill>
                <a:srgbClr val="000000"/>
              </a:solidFill>
            </a:endParaRPr>
          </a:p>
        </p:txBody>
      </p:sp>
    </p:spTree>
    <p:extLst>
      <p:ext uri="{BB962C8B-B14F-4D97-AF65-F5344CB8AC3E}">
        <p14:creationId xmlns:p14="http://schemas.microsoft.com/office/powerpoint/2010/main" val="2572413532"/>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Slide Image Placeholder 1"/>
          <p:cNvSpPr>
            <a:spLocks noGrp="1" noRot="1" noChangeAspect="1" noTextEdit="1"/>
          </p:cNvSpPr>
          <p:nvPr>
            <p:ph type="sldImg"/>
          </p:nvPr>
        </p:nvSpPr>
        <p:spPr>
          <a:ln/>
        </p:spPr>
      </p:sp>
      <p:sp>
        <p:nvSpPr>
          <p:cNvPr id="1310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condoms to students. The values range from 0% to 30%.  Alabama, Alaska, Arizona, Arkansas, California, Colorado, Connecticut, Delaware, Florida, Georgia, Hawaii, Idaho, Illinois, Indiana, Iowa, Kansas, Kentucky, Maine, Maryland, Massachusetts, Michigan, Minnesota, Mississippi, Missouri, Montana, Nebraska, Nevada, New Hampshire, New Jersey, North Carolina, North Dakota, Ohio, Oklahoma, Oregon, Pennsylvania, Rhode Island, South Carolina, South Dakota, Tennessee, Texas, Vermont, Virginia, Washington, West Virginia, Wisconsin, Wyoming, range from 0% to 24%.  New York, range from 25% to 49%. Louisiana and New Mexico did not have weighted results. Utah did not ask this question.</a:t>
            </a:r>
          </a:p>
          <a:p>
            <a:endParaRPr lang="en-US" altLang="en-US" smtClean="0"/>
          </a:p>
        </p:txBody>
      </p:sp>
      <p:sp>
        <p:nvSpPr>
          <p:cNvPr id="1310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2B66BBA-B36A-4480-83E0-70C88A245BFB}" type="slidenum">
              <a:rPr lang="en-US" altLang="en-US" b="0" smtClean="0">
                <a:solidFill>
                  <a:schemeClr val="tx1"/>
                </a:solidFill>
                <a:latin typeface="Times New Roman" panose="02020603050405020304" pitchFamily="18" charset="0"/>
              </a:rPr>
              <a:pPr/>
              <a:t>60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70349215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Slide Image Placeholder 1"/>
          <p:cNvSpPr>
            <a:spLocks noGrp="1" noRot="1" noChangeAspect="1" noTextEdit="1"/>
          </p:cNvSpPr>
          <p:nvPr>
            <p:ph type="sldImg"/>
          </p:nvPr>
        </p:nvSpPr>
        <p:spPr>
          <a:ln/>
        </p:spPr>
      </p:sp>
      <p:sp>
        <p:nvSpPr>
          <p:cNvPr id="1331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condom-compatible lubricants to students. The values range from 0% to 19%.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31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7B62A4B-D821-4D8A-9D47-3E944F50D40D}" type="slidenum">
              <a:rPr lang="en-US" altLang="en-US" b="0" smtClean="0">
                <a:solidFill>
                  <a:schemeClr val="tx1"/>
                </a:solidFill>
                <a:latin typeface="Times New Roman" panose="02020603050405020304" pitchFamily="18" charset="0"/>
              </a:rPr>
              <a:pPr/>
              <a:t>61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31293208"/>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Slide Image Placeholder 1"/>
          <p:cNvSpPr>
            <a:spLocks noGrp="1" noRot="1" noChangeAspect="1" noTextEdit="1"/>
          </p:cNvSpPr>
          <p:nvPr>
            <p:ph type="sldImg"/>
          </p:nvPr>
        </p:nvSpPr>
        <p:spPr>
          <a:ln/>
        </p:spPr>
      </p:sp>
      <p:sp>
        <p:nvSpPr>
          <p:cNvPr id="1351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contraceptives other than condoms to students. The values range from 0% to 13%.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51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D784893-3C43-4207-900E-C2E673EF1ADE}" type="slidenum">
              <a:rPr lang="en-US" altLang="en-US" b="0" smtClean="0">
                <a:solidFill>
                  <a:schemeClr val="tx1"/>
                </a:solidFill>
                <a:latin typeface="Times New Roman" panose="02020603050405020304" pitchFamily="18" charset="0"/>
              </a:rPr>
              <a:pPr/>
              <a:t>62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832710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p:cNvSpPr>
            <a:spLocks noGrp="1" noRot="1" noChangeAspect="1" noTextEdit="1"/>
          </p:cNvSpPr>
          <p:nvPr>
            <p:ph type="sldImg"/>
          </p:nvPr>
        </p:nvSpPr>
        <p:spPr>
          <a:ln/>
        </p:spPr>
      </p:sp>
      <p:sp>
        <p:nvSpPr>
          <p:cNvPr id="1372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prenatal care to students. The values range from 1% to 12%.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72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DE2EF5FE-B890-4E2F-84D1-825515618774}" type="slidenum">
              <a:rPr lang="en-US" altLang="en-US" b="0" smtClean="0">
                <a:solidFill>
                  <a:schemeClr val="tx1"/>
                </a:solidFill>
                <a:latin typeface="Times New Roman" panose="02020603050405020304" pitchFamily="18" charset="0"/>
              </a:rPr>
              <a:pPr/>
              <a:t>63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113795056"/>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Slide Image Placeholder 1"/>
          <p:cNvSpPr>
            <a:spLocks noGrp="1" noRot="1" noChangeAspect="1" noTextEdit="1"/>
          </p:cNvSpPr>
          <p:nvPr>
            <p:ph type="sldImg"/>
          </p:nvPr>
        </p:nvSpPr>
        <p:spPr>
          <a:ln/>
        </p:spPr>
      </p:sp>
      <p:sp>
        <p:nvSpPr>
          <p:cNvPr id="13926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HPV vaccine administration to students. The values range from 0% to 21%.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endParaRPr lang="en-US" altLang="en-US" smtClean="0"/>
          </a:p>
        </p:txBody>
      </p:sp>
      <p:sp>
        <p:nvSpPr>
          <p:cNvPr id="1392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E71055D-067E-4C93-9825-5FD93206A498}" type="slidenum">
              <a:rPr lang="en-US" altLang="en-US" b="0" smtClean="0">
                <a:solidFill>
                  <a:schemeClr val="tx1"/>
                </a:solidFill>
                <a:latin typeface="Times New Roman" panose="02020603050405020304" pitchFamily="18" charset="0"/>
              </a:rPr>
              <a:pPr/>
              <a:t>64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850489670"/>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Slide Image Placeholder 1"/>
          <p:cNvSpPr>
            <a:spLocks noGrp="1" noRot="1" noChangeAspect="1" noTextEdit="1"/>
          </p:cNvSpPr>
          <p:nvPr>
            <p:ph type="sldImg"/>
          </p:nvPr>
        </p:nvSpPr>
        <p:spPr>
          <a:ln/>
        </p:spPr>
      </p:sp>
      <p:sp>
        <p:nvSpPr>
          <p:cNvPr id="1413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HIV testing. The values range from 0% to 22%.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Vermont, Virginia, Washington, West Virginia, Wisconsin, Wyoming, range from 0% to 24%. Louisiana and New Mexico did not have weighted results. Utah did not ask this question.</a:t>
            </a:r>
          </a:p>
          <a:p>
            <a:r>
              <a:rPr lang="en-US" altLang="en-US" smtClean="0"/>
              <a:t>*To any organizations or health care professionals not on school property.</a:t>
            </a:r>
          </a:p>
        </p:txBody>
      </p:sp>
      <p:sp>
        <p:nvSpPr>
          <p:cNvPr id="1413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604FF63-CFF3-43BE-9BAC-FA81FF3D2A29}" type="slidenum">
              <a:rPr lang="en-US" altLang="en-US" b="0" smtClean="0">
                <a:solidFill>
                  <a:schemeClr val="tx1"/>
                </a:solidFill>
                <a:latin typeface="Times New Roman" panose="02020603050405020304" pitchFamily="18" charset="0"/>
              </a:rPr>
              <a:pPr/>
              <a:t>65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4723265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Slide Image Placeholder 1"/>
          <p:cNvSpPr>
            <a:spLocks noGrp="1" noRot="1" noChangeAspect="1" noTextEdit="1"/>
          </p:cNvSpPr>
          <p:nvPr>
            <p:ph type="sldImg"/>
          </p:nvPr>
        </p:nvSpPr>
        <p:spPr>
          <a:ln/>
        </p:spPr>
      </p:sp>
      <p:sp>
        <p:nvSpPr>
          <p:cNvPr id="1433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HIV treatment. The values range from 26% to 66%.     Alabama, Alaska, Arizona, Arkansas, California, Colorado, Connecticut, Florida, Georgia, Hawaii, Idaho, Illinois, Indiana, Kansas, Kentucky, Maryland, Michigan, Mississippi, Missouri, Montana, Nebraska, Nevada, New Jersey, North Carolina, North Dakota, Ohio, Oklahoma, Pennsylvania, South Carolina, South Dakota, Tennessee, Texas, Virginia, range from 25% to 49%.  Delaware, Iowa, Maine, Massachusetts, Minnesota, New Hampshire, New York, Oregon,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33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1983602-CA3D-45AF-95CD-D0C8428F3C75}" type="slidenum">
              <a:rPr lang="en-US" altLang="en-US" b="0" smtClean="0">
                <a:solidFill>
                  <a:schemeClr val="tx1"/>
                </a:solidFill>
                <a:latin typeface="Times New Roman" panose="02020603050405020304" pitchFamily="18" charset="0"/>
              </a:rPr>
              <a:pPr/>
              <a:t>66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607065174"/>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Slide Image Placeholder 1"/>
          <p:cNvSpPr>
            <a:spLocks noGrp="1" noRot="1" noChangeAspect="1" noTextEdit="1"/>
          </p:cNvSpPr>
          <p:nvPr>
            <p:ph type="sldImg"/>
          </p:nvPr>
        </p:nvSpPr>
        <p:spPr>
          <a:ln/>
        </p:spPr>
      </p:sp>
      <p:sp>
        <p:nvSpPr>
          <p:cNvPr id="1454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STD testing. The values range from 27% to 69%.     Alabama, Alaska, Arizona, Arkansas, Colorado, Connecticut, Florida, Georgia, Hawaii, Idaho, Illinois, Kansas, Kentucky, Maryland, Michigan, Mississippi, Missouri, Montana, Nebraska, Nevada, New Jersey, North Dakota, Ohio, Oklahoma, South Carolina, South Dakota, Tennessee, Texas, Virginia, range from 25% to 49%.  California, Delaware, Indiana, Iowa, Maine, Massachusetts, Minnesota,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54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B035FA4-6C9A-4851-AED8-785E37D474B4}" type="slidenum">
              <a:rPr lang="en-US" altLang="en-US" b="0" smtClean="0">
                <a:solidFill>
                  <a:schemeClr val="tx1"/>
                </a:solidFill>
                <a:latin typeface="Times New Roman" panose="02020603050405020304" pitchFamily="18" charset="0"/>
              </a:rPr>
              <a:pPr/>
              <a:t>67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47665406"/>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Slide Image Placeholder 1"/>
          <p:cNvSpPr>
            <a:spLocks noGrp="1" noRot="1" noChangeAspect="1" noTextEdit="1"/>
          </p:cNvSpPr>
          <p:nvPr>
            <p:ph type="sldImg"/>
          </p:nvPr>
        </p:nvSpPr>
        <p:spPr>
          <a:ln/>
        </p:spPr>
      </p:sp>
      <p:sp>
        <p:nvSpPr>
          <p:cNvPr id="1474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STD treatment. The values range from 26% to 67%.     Alabama, Alaska, Arizona, Arkansas, California, Colorado, Connecticut, Florida, Georgia, Hawaii, Idaho, Illinois, Indiana, Kansas, Kentucky, Maryland, Michigan, Mississippi, Missouri, Montana, Nebraska, Nevada, New Jersey, North Dakota, Ohio, Oklahoma, South Carolina, South Dakota, Tennessee, Texas, Virginia, range from 25% to 49%.  Delaware, Iowa, Maine, Massachusetts, Minnesota,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74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73EAE3C-0693-4216-BB4D-35EDF16A8335}" type="slidenum">
              <a:rPr lang="en-US" altLang="en-US" b="0" smtClean="0">
                <a:solidFill>
                  <a:schemeClr val="tx1"/>
                </a:solidFill>
                <a:latin typeface="Times New Roman" panose="02020603050405020304" pitchFamily="18" charset="0"/>
              </a:rPr>
              <a:pPr/>
              <a:t>68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11386340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Slide Image Placeholder 1"/>
          <p:cNvSpPr>
            <a:spLocks noGrp="1" noRot="1" noChangeAspect="1" noTextEdit="1"/>
          </p:cNvSpPr>
          <p:nvPr>
            <p:ph type="sldImg"/>
          </p:nvPr>
        </p:nvSpPr>
        <p:spPr>
          <a:ln/>
        </p:spPr>
      </p:sp>
      <p:sp>
        <p:nvSpPr>
          <p:cNvPr id="1495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pregnancy testing. The values range from 30% to 71%.     Alabama, Alaska, Arizona, Colorado, Connecticut, Florida, Georgia, Hawaii, Idaho, Illinois, Kansas, Kentucky, Maryland, Michigan, Mississippi, Missouri, Nebraska, Nevada, New Jersey, North Dakota, Ohio, Oklahoma, South Carolina, South Dakota, Tennessee, Texas, Virginia, range from 25% to 49%.  Arkansas, California, Delaware, Indiana, Iowa, Maine, Massachusetts, Minnesota, Montana, New Hampshire, New York, North Carolina, Oregon, Pennsylvania, Rhode Island, Vermont,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495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B2E15553-5988-44C8-9E98-BDE159971580}" type="slidenum">
              <a:rPr lang="en-US" altLang="en-US" b="0" smtClean="0">
                <a:solidFill>
                  <a:schemeClr val="tx1"/>
                </a:solidFill>
                <a:latin typeface="Times New Roman" panose="02020603050405020304" pitchFamily="18" charset="0"/>
              </a:rPr>
              <a:pPr/>
              <a:t>69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53436237"/>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Examples of Uses of Profiles Data</a:t>
            </a:r>
          </a:p>
          <a:p>
            <a:pPr eaLnBrk="1" hangingPunct="1">
              <a:defRPr/>
            </a:pPr>
            <a:endParaRPr lang="en-US" altLang="en-US" dirty="0" smtClean="0"/>
          </a:p>
          <a:p>
            <a:pPr eaLnBrk="1" hangingPunct="1">
              <a:defRPr/>
            </a:pPr>
            <a:r>
              <a:rPr lang="en-US" altLang="en-US" dirty="0" smtClean="0"/>
              <a:t>Montana used Profiles results to develop customized technical assistance plans for selected schools to increase attention towards nutrition physical activity, and employee wellness.</a:t>
            </a:r>
          </a:p>
          <a:p>
            <a:pPr eaLnBrk="1" hangingPunct="1">
              <a:defRPr/>
            </a:pPr>
            <a:r>
              <a:rPr lang="en-US" altLang="en-US" dirty="0" smtClean="0"/>
              <a:t>Florida used Profiles results to develop the agenda for their Healthy Schools Summer Academy professional development event.</a:t>
            </a:r>
          </a:p>
          <a:p>
            <a:pPr eaLnBrk="1" hangingPunct="1">
              <a:defRPr/>
            </a:pPr>
            <a:r>
              <a:rPr lang="en-US" altLang="en-US" dirty="0" smtClean="0"/>
              <a:t>Alaska used Profiles data to help write a grant to support rural school health services.</a:t>
            </a:r>
          </a:p>
          <a:p>
            <a:pPr>
              <a:defRPr/>
            </a:pPr>
            <a:endParaRPr lang="en-US" sz="1000" dirty="0">
              <a:latin typeface="+mn-lt"/>
            </a:endParaRPr>
          </a:p>
        </p:txBody>
      </p:sp>
      <p:sp>
        <p:nvSpPr>
          <p:cNvPr id="225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E47ADB35-AE69-42B0-977C-8CCF3C7424A4}" type="slidenum">
              <a:rPr lang="en-US" altLang="en-US" smtClean="0">
                <a:solidFill>
                  <a:srgbClr val="000000"/>
                </a:solidFill>
              </a:rPr>
              <a:pPr>
                <a:spcBef>
                  <a:spcPct val="0"/>
                </a:spcBef>
              </a:pPr>
              <a:t>7</a:t>
            </a:fld>
            <a:endParaRPr lang="en-US" altLang="en-US" smtClean="0">
              <a:solidFill>
                <a:srgbClr val="000000"/>
              </a:solidFill>
            </a:endParaRPr>
          </a:p>
        </p:txBody>
      </p:sp>
    </p:spTree>
    <p:extLst>
      <p:ext uri="{BB962C8B-B14F-4D97-AF65-F5344CB8AC3E}">
        <p14:creationId xmlns:p14="http://schemas.microsoft.com/office/powerpoint/2010/main" val="2049177704"/>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Slide Image Placeholder 1"/>
          <p:cNvSpPr>
            <a:spLocks noGrp="1" noRot="1" noChangeAspect="1" noTextEdit="1"/>
          </p:cNvSpPr>
          <p:nvPr>
            <p:ph type="sldImg"/>
          </p:nvPr>
        </p:nvSpPr>
        <p:spPr>
          <a:ln/>
        </p:spPr>
      </p:sp>
      <p:sp>
        <p:nvSpPr>
          <p:cNvPr id="15155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condoms. The values range from 19% to 56%.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North Carolina, North Dakota, Ohio, Oklahoma, Oregon, Pennsylvania, Rhode Island, South Dakota, Tennessee, Texas, Vermont, Virginia, Washington, West Virginia, Wisconsin, range from 25% to 49%.  Maine, New York,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15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20C7C49-0061-4C2A-8DD2-56985EC9FEB7}" type="slidenum">
              <a:rPr lang="en-US" altLang="en-US" b="0" smtClean="0">
                <a:solidFill>
                  <a:schemeClr val="tx1"/>
                </a:solidFill>
                <a:latin typeface="Times New Roman" panose="02020603050405020304" pitchFamily="18" charset="0"/>
              </a:rPr>
              <a:pPr/>
              <a:t>70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540123179"/>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Slide Image Placeholder 1"/>
          <p:cNvSpPr>
            <a:spLocks noGrp="1" noRot="1" noChangeAspect="1" noTextEdit="1"/>
          </p:cNvSpPr>
          <p:nvPr>
            <p:ph type="sldImg"/>
          </p:nvPr>
        </p:nvSpPr>
        <p:spPr>
          <a:ln/>
        </p:spPr>
      </p:sp>
      <p:sp>
        <p:nvSpPr>
          <p:cNvPr id="1536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condom-compatible lubricants. The values range from 18% to 53%.  Arizona, Georgia, Kansas, Mississippi, Nebraska, South Carolina, range from 0% to 24%.  Alabama, Alaska, Arkansas, California, Colorado, Connecticut, Delaware, Florida, Hawaii, Idaho, Illinois, Indiana, Iowa, Kentucky, Maryland, Massachusetts, Michigan, Minnesota, Missouri, Montana, Nevada, New Hampshire, New Jersey, North Carolina, North Dakota, Ohio, Oklahoma, Oregon, Pennsylvania, Rhode Island, South Dakota, Tennessee, Texas, Vermont, Virginia, Washington, West Virginia, Wisconsin, range from 25% to 49%.  Maine, New York,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36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2214C62-7568-48AB-80B1-E80B873023D2}" type="slidenum">
              <a:rPr lang="en-US" altLang="en-US" b="0" smtClean="0">
                <a:solidFill>
                  <a:schemeClr val="tx1"/>
                </a:solidFill>
                <a:latin typeface="Times New Roman" panose="02020603050405020304" pitchFamily="18" charset="0"/>
              </a:rPr>
              <a:pPr/>
              <a:t>71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35256092"/>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Slide Image Placeholder 1"/>
          <p:cNvSpPr>
            <a:spLocks noGrp="1" noRot="1" noChangeAspect="1" noTextEdit="1"/>
          </p:cNvSpPr>
          <p:nvPr>
            <p:ph type="sldImg"/>
          </p:nvPr>
        </p:nvSpPr>
        <p:spPr>
          <a:ln/>
        </p:spPr>
      </p:sp>
      <p:sp>
        <p:nvSpPr>
          <p:cNvPr id="1556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contraceptives other than condoms. The values range from 17% to 56%.  Arizona, Georgia, Mississippi, Nebraska, South Carolina, range from 0% to 24%.  Alabama, Alaska, Arkansas, California, Colorado, Connecticut, Delaware, Florida, Hawaii, Idaho, Illinois, Indiana, Iowa, Kansas, Kentucky, Maryland, Massachusetts, Michigan, Minnesota, Missouri, Montana, Nevada, New Hampshire, New Jersey, North Carolina, North Dakota, Ohio, Oklahoma, Oregon, Pennsylvania, Rhode Island, South Dakota, Tennessee, Texas, Vermont, Virginia, Washington, Wisconsin, range from 25% to 49%.  Maine, New York, West Virginia,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56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4BF8655-7F90-4E63-A688-DDBC7A273560}" type="slidenum">
              <a:rPr lang="en-US" altLang="en-US" b="0" smtClean="0">
                <a:solidFill>
                  <a:schemeClr val="tx1"/>
                </a:solidFill>
                <a:latin typeface="Times New Roman" panose="02020603050405020304" pitchFamily="18" charset="0"/>
              </a:rPr>
              <a:pPr/>
              <a:t>72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12595499"/>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Slide Image Placeholder 1"/>
          <p:cNvSpPr>
            <a:spLocks noGrp="1" noRot="1" noChangeAspect="1" noTextEdit="1"/>
          </p:cNvSpPr>
          <p:nvPr>
            <p:ph type="sldImg"/>
          </p:nvPr>
        </p:nvSpPr>
        <p:spPr>
          <a:ln/>
        </p:spPr>
      </p:sp>
      <p:sp>
        <p:nvSpPr>
          <p:cNvPr id="1576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prenatal care. The values range from 26% to 69%.     Alabama, Alaska, Arizona, Arkansas, California, Colorado, Connecticut, Florida, Georgia, Hawaii, Idaho, Illinois, Kansas, Kentucky, Maryland, Michigan, Mississippi, Missouri, Montana, Nebraska, Nevada, New Jersey, North Dakota, Ohio, Oklahoma, South Carolina, South Dakota, Tennessee, Texas, Vermont, Virginia, range from 25% to 49%.  Delaware, Indiana, Iowa, Maine, Massachusetts, Minnesota, New Hampshire, New York, North Carolina, Oregon, Pennsylvania, Rhode Island, Washington, West Virginia, Wisconsin,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77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1A0657BB-7CDE-4F67-9640-80D709AE13DE}" type="slidenum">
              <a:rPr lang="en-US" altLang="en-US" b="0" smtClean="0">
                <a:solidFill>
                  <a:schemeClr val="tx1"/>
                </a:solidFill>
                <a:latin typeface="Times New Roman" panose="02020603050405020304" pitchFamily="18" charset="0"/>
              </a:rPr>
              <a:pPr/>
              <a:t>73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27368572"/>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Slide Image Placeholder 1"/>
          <p:cNvSpPr>
            <a:spLocks noGrp="1" noRot="1" noChangeAspect="1" noTextEdit="1"/>
          </p:cNvSpPr>
          <p:nvPr>
            <p:ph type="sldImg"/>
          </p:nvPr>
        </p:nvSpPr>
        <p:spPr>
          <a:ln/>
        </p:spPr>
      </p:sp>
      <p:sp>
        <p:nvSpPr>
          <p:cNvPr id="1597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students with referrals* for HPV vaccine administration. The values range from 24% to 63%.  Arizona, Georgia, range from 0% to 24%.  Alabama, Alaska, Arkansas, California, Colorado, Connecticut, Delaware, Florida, Hawaii, Idaho, Illinois, Indiana, Kansas, Kentucky, Maryland, Michigan, Mississippi, Missouri, Montana, Nebraska, Nevada, New Jersey, North Carolina, North Dakota, Ohio, Oklahoma, Pennsylvania, South Carolina, South Dakota, Tennessee, Texas, Vermont, Virginia, Wisconsin, range from 25% to 49%.  Iowa, Maine, Massachusetts, Minnesota, New Hampshire, New York, Oregon, Rhode Island, Washington, West Virginia, Wyoming, range from 50% to 74%. Louisiana and New Mexico did not have weighted results. Utah did not ask this question.</a:t>
            </a:r>
          </a:p>
          <a:p>
            <a:r>
              <a:rPr lang="en-US" altLang="en-US" smtClean="0"/>
              <a:t>*To any organizations or health care professionals not on school property.</a:t>
            </a:r>
          </a:p>
        </p:txBody>
      </p:sp>
      <p:sp>
        <p:nvSpPr>
          <p:cNvPr id="1597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685460F-028E-4435-BEAE-5B14E37048FC}" type="slidenum">
              <a:rPr lang="en-US" altLang="en-US" b="0" smtClean="0">
                <a:solidFill>
                  <a:schemeClr val="tx1"/>
                </a:solidFill>
                <a:latin typeface="Times New Roman" panose="02020603050405020304" pitchFamily="18" charset="0"/>
              </a:rPr>
              <a:pPr/>
              <a:t>74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45868975"/>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Slide Image Placeholder 1"/>
          <p:cNvSpPr>
            <a:spLocks noGrp="1" noRot="1" noChangeAspect="1" noTextEdit="1"/>
          </p:cNvSpPr>
          <p:nvPr>
            <p:ph type="sldImg"/>
          </p:nvPr>
        </p:nvSpPr>
        <p:spPr>
          <a:ln/>
        </p:spPr>
      </p:sp>
      <p:sp>
        <p:nvSpPr>
          <p:cNvPr id="16179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identify and track students with chronic conditions* that may require daily or emergency management. The values range from 81% to 100%.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 range from 75% to 100%. Louisiana and New Mexico did not have weighted results.</a:t>
            </a:r>
          </a:p>
          <a:p>
            <a:r>
              <a:rPr lang="en-US" altLang="en-US" smtClean="0"/>
              <a:t>*For example, asthma or food allergies</a:t>
            </a:r>
          </a:p>
        </p:txBody>
      </p:sp>
      <p:sp>
        <p:nvSpPr>
          <p:cNvPr id="16179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8789831B-F837-48D1-97D8-220423DF1CEE}" type="slidenum">
              <a:rPr lang="en-US" altLang="en-US" b="0" smtClean="0">
                <a:solidFill>
                  <a:schemeClr val="tx1"/>
                </a:solidFill>
                <a:latin typeface="Times New Roman" panose="02020603050405020304" pitchFamily="18" charset="0"/>
              </a:rPr>
              <a:pPr/>
              <a:t>75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74380410"/>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p:cNvSpPr>
            <a:spLocks noGrp="1" noRot="1" noChangeAspect="1" noTextEdit="1"/>
          </p:cNvSpPr>
          <p:nvPr>
            <p:ph type="sldImg"/>
          </p:nvPr>
        </p:nvSpPr>
        <p:spPr>
          <a:ln/>
        </p:spPr>
      </p:sp>
      <p:sp>
        <p:nvSpPr>
          <p:cNvPr id="16384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protocols that ensure students with a chronic condition that may require daily or emergency management are enrolled into private, state, or federally funded insurance programs if eligible. The values range from 46% to 84%.     Alaska, North Dakota, South Dakota, range from 25% to 49%.  Alabama, Arizona, Arkansas, California, Colorado, Florida, Georgia, Hawaii, Idaho, Illinois, Indiana, Iowa, Kansas, Kentucky, Maine, Michigan, Minnesota, Mississippi, Missouri, Montana, Nebraska, Nevada, New York, North Carolina, Ohio, Oklahoma, Oregon, Rhode Island, South Carolina, Tennessee, Texas, Utah, Vermont, Virginia, Washington, Wisconsin, Wyoming, range from 50% to 74%.  Connecticut, Delaware, Maryland, Massachusetts, New Hampshire, New Jersey, Pennsylvania, West Virginia, range from 75% to 100%. Louisiana and New Mexico did not have weighted results.</a:t>
            </a:r>
          </a:p>
          <a:p>
            <a:endParaRPr lang="en-US" altLang="en-US" smtClean="0"/>
          </a:p>
        </p:txBody>
      </p:sp>
      <p:sp>
        <p:nvSpPr>
          <p:cNvPr id="16384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622C29B-2BF8-4987-989D-18616D2C4228}" type="slidenum">
              <a:rPr lang="en-US" altLang="en-US" b="0" smtClean="0">
                <a:solidFill>
                  <a:schemeClr val="tx1"/>
                </a:solidFill>
                <a:latin typeface="Times New Roman" panose="02020603050405020304" pitchFamily="18" charset="0"/>
              </a:rPr>
              <a:pPr/>
              <a:t>76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81965731"/>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Slide Image Placeholder 1"/>
          <p:cNvSpPr>
            <a:spLocks noGrp="1" noRot="1" noChangeAspect="1" noTextEdit="1"/>
          </p:cNvSpPr>
          <p:nvPr>
            <p:ph type="sldImg"/>
          </p:nvPr>
        </p:nvSpPr>
        <p:spPr>
          <a:ln/>
        </p:spPr>
      </p:sp>
      <p:sp>
        <p:nvSpPr>
          <p:cNvPr id="16589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 referrals to community-based medical care providers for students identified with chronic conditions or at risk for activity, diet, and weight-related chronic conditions. The values range from 34% to 100%.     Alabama, Arizona, Florida, Georgia, Hawaii, Idaho, Kansas, Michigan, Mississippi, North Dakota, Oklahoma, Tennessee, range from 25% to 49%.  Alaska, Arkansas, California, Colorado, Connecticut, Delaware, Illinois, Indiana, Iowa, Kentucky, Maine, Maryland, Massachusetts, Minnesota, Missouri, Montana, Nebraska, Nevada, New Hampshire, New Jersey, New York, North Carolina, Ohio, Oregon, Pennsylvania, Rhode Island, South Carolina, South Dakota, Texas, Virginia, Washington, West Virginia, Wisconsin, range from 50% to 74%.  Utah, Vermont, Wyoming, range from 75% to 100%. Louisiana and New Mexico did not have weighted results.</a:t>
            </a:r>
          </a:p>
          <a:p>
            <a:endParaRPr lang="en-US" altLang="en-US" smtClean="0"/>
          </a:p>
        </p:txBody>
      </p:sp>
      <p:sp>
        <p:nvSpPr>
          <p:cNvPr id="16589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7345740-BCB7-401E-A18A-ACE27806DF5D}" type="slidenum">
              <a:rPr lang="en-US" altLang="en-US" b="0" smtClean="0">
                <a:solidFill>
                  <a:schemeClr val="tx1"/>
                </a:solidFill>
                <a:latin typeface="Times New Roman" panose="02020603050405020304" pitchFamily="18" charset="0"/>
              </a:rPr>
              <a:pPr/>
              <a:t>77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80012921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16794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E6F3EDD-AF78-4A84-B33A-4B80B3392F01}" type="slidenum">
              <a:rPr lang="en-US" altLang="en-US" b="0" smtClean="0">
                <a:solidFill>
                  <a:srgbClr val="000000"/>
                </a:solidFill>
                <a:latin typeface="Times New Roman" panose="02020603050405020304" pitchFamily="18" charset="0"/>
              </a:rPr>
              <a:pPr/>
              <a:t>78</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815797724"/>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Slide Image Placeholder 1"/>
          <p:cNvSpPr>
            <a:spLocks noGrp="1" noRot="1" noChangeAspect="1" noTextEdit="1"/>
          </p:cNvSpPr>
          <p:nvPr>
            <p:ph type="sldImg"/>
          </p:nvPr>
        </p:nvSpPr>
        <p:spPr>
          <a:ln/>
        </p:spPr>
      </p:sp>
      <p:sp>
        <p:nvSpPr>
          <p:cNvPr id="16998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had a school health council, committee, or team that offers guidance on the development of policies or coordinates activities on health topics . The values range from 29% to 76%.     Alabama, Alaska, Arizona, California, Georgia, Idaho, Illinois, Nevada, North Dakota, Ohio, Oregon, South Dakota, Utah, Washington, range from 25% to 49%.  Arkansas, Colorado, Connecticut, Delaware, Florida, Hawaii, Indiana, Iowa, Kansas, Kentucky, Maine, Maryland, Massachusetts, Michigan, Minnesota, Mississippi, Missouri, Montana, Nebraska, New Jersey, New York, North Carolina, Oklahoma, Pennsylvania, Rhode Island, South Carolina, Tennessee, Texas, Vermont, Virginia, West Virginia, Wisconsin, Wyoming, range from 50% to 74%.  New Hampshire, range from 75% to 100%. Louisiana and New Mexico did not have weighted results.</a:t>
            </a:r>
          </a:p>
          <a:p>
            <a:endParaRPr lang="en-US" altLang="en-US" smtClean="0"/>
          </a:p>
        </p:txBody>
      </p:sp>
      <p:sp>
        <p:nvSpPr>
          <p:cNvPr id="16998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FBF4BD10-39EA-4C27-B69B-FD8EB3027528}" type="slidenum">
              <a:rPr lang="en-US" altLang="en-US" b="0" smtClean="0">
                <a:solidFill>
                  <a:schemeClr val="tx1"/>
                </a:solidFill>
                <a:latin typeface="Times New Roman" panose="02020603050405020304" pitchFamily="18" charset="0"/>
              </a:rPr>
              <a:pPr/>
              <a:t>79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14301883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normAutofit/>
          </a:bodyPr>
          <a:lstStyle/>
          <a:p>
            <a:pPr>
              <a:defRPr/>
            </a:pPr>
            <a:r>
              <a:rPr lang="en-US" altLang="en-US" sz="1000" dirty="0" smtClean="0">
                <a:latin typeface="+mn-lt"/>
              </a:rPr>
              <a:t>For more information about Profiles go to </a:t>
            </a:r>
            <a:r>
              <a:rPr lang="en-US" sz="1000" dirty="0" smtClean="0">
                <a:latin typeface="+mn-lt"/>
              </a:rPr>
              <a:t>http://www.cdc.gov/schoolhealthprofiles.  </a:t>
            </a:r>
          </a:p>
          <a:p>
            <a:pPr>
              <a:defRPr/>
            </a:pPr>
            <a:endParaRPr lang="en-US" sz="1000" dirty="0" smtClean="0">
              <a:latin typeface="+mn-lt"/>
            </a:endParaRPr>
          </a:p>
          <a:p>
            <a:pPr marL="4763">
              <a:buFont typeface="Monotype Sorts" pitchFamily="2" charset="2"/>
              <a:buNone/>
              <a:defRPr/>
            </a:pPr>
            <a:r>
              <a:rPr lang="en-US" sz="1000" dirty="0" smtClean="0">
                <a:latin typeface="+mn-lt"/>
              </a:rPr>
              <a:t>This web site contains </a:t>
            </a:r>
          </a:p>
          <a:p>
            <a:pPr marL="4763">
              <a:buFont typeface="Monotype Sorts" pitchFamily="2" charset="2"/>
              <a:buNone/>
              <a:defRPr/>
            </a:pPr>
            <a:endParaRPr lang="en-US" sz="1000" dirty="0" smtClean="0">
              <a:latin typeface="+mn-lt"/>
            </a:endParaRPr>
          </a:p>
          <a:p>
            <a:pPr marL="61913" lvl="1" indent="-342900">
              <a:buFont typeface="Arial" panose="020B0604020202020204" pitchFamily="34" charset="0"/>
              <a:buChar char="•"/>
              <a:defRPr/>
            </a:pPr>
            <a:r>
              <a:rPr lang="en-US" sz="1000" dirty="0" smtClean="0">
                <a:latin typeface="+mn-lt"/>
              </a:rPr>
              <a:t>Overview of the School Health Profiles</a:t>
            </a:r>
          </a:p>
          <a:p>
            <a:pPr marL="61913" lvl="1" indent="-342900">
              <a:buFont typeface="Arial" panose="020B0604020202020204" pitchFamily="34" charset="0"/>
              <a:buChar char="•"/>
              <a:defRPr/>
            </a:pPr>
            <a:r>
              <a:rPr lang="en-US" sz="1000" dirty="0" smtClean="0">
                <a:latin typeface="+mn-lt"/>
              </a:rPr>
              <a:t>Questionnaires and item rationales</a:t>
            </a:r>
          </a:p>
          <a:p>
            <a:pPr marL="61913" lvl="1" indent="-342900">
              <a:buFont typeface="Arial" panose="020B0604020202020204" pitchFamily="34" charset="0"/>
              <a:buChar char="•"/>
              <a:defRPr/>
            </a:pPr>
            <a:r>
              <a:rPr lang="en-US" sz="1000" dirty="0" smtClean="0">
                <a:latin typeface="+mn-lt"/>
              </a:rPr>
              <a:t>Comprehensive results</a:t>
            </a:r>
          </a:p>
          <a:p>
            <a:pPr marL="61913" lvl="1" indent="-342900">
              <a:buFont typeface="Arial" panose="020B0604020202020204" pitchFamily="34" charset="0"/>
              <a:buChar char="•"/>
              <a:defRPr/>
            </a:pPr>
            <a:r>
              <a:rPr lang="en-US" sz="1000" dirty="0" smtClean="0">
                <a:latin typeface="+mn-lt"/>
              </a:rPr>
              <a:t>Fact sheet</a:t>
            </a:r>
          </a:p>
          <a:p>
            <a:pPr marL="61913" lvl="1" indent="-342900">
              <a:buFont typeface="Arial" panose="020B0604020202020204" pitchFamily="34" charset="0"/>
              <a:buChar char="•"/>
              <a:defRPr/>
            </a:pPr>
            <a:r>
              <a:rPr lang="en-US" sz="1000" dirty="0" smtClean="0">
                <a:latin typeface="+mn-lt"/>
              </a:rPr>
              <a:t>Publications and journal articles</a:t>
            </a:r>
          </a:p>
          <a:p>
            <a:pPr marL="61913" lvl="1" indent="-342900">
              <a:buFont typeface="Arial" panose="020B0604020202020204" pitchFamily="34" charset="0"/>
              <a:buChar char="•"/>
              <a:defRPr/>
            </a:pPr>
            <a:r>
              <a:rPr lang="en-US" sz="1000" dirty="0" smtClean="0">
                <a:latin typeface="+mn-lt"/>
              </a:rPr>
              <a:t>Participation history</a:t>
            </a:r>
          </a:p>
          <a:p>
            <a:pPr marL="61913" lvl="1" indent="-342900">
              <a:buFont typeface="Arial" panose="020B0604020202020204" pitchFamily="34" charset="0"/>
              <a:buChar char="•"/>
              <a:defRPr/>
            </a:pPr>
            <a:r>
              <a:rPr lang="en-US" sz="1000" dirty="0" smtClean="0">
                <a:latin typeface="+mn-lt"/>
              </a:rPr>
              <a:t>Frequently asked questions about requesting data files</a:t>
            </a:r>
          </a:p>
          <a:p>
            <a:pPr marL="61913" lvl="1" indent="-342900">
              <a:buFont typeface="Arial" panose="020B0604020202020204" pitchFamily="34" charset="0"/>
              <a:buChar char="•"/>
              <a:defRPr/>
            </a:pPr>
            <a:r>
              <a:rPr lang="en-US" sz="1000" dirty="0" smtClean="0">
                <a:latin typeface="+mn-lt"/>
              </a:rPr>
              <a:t>Data file request form</a:t>
            </a:r>
          </a:p>
          <a:p>
            <a:pPr>
              <a:defRPr/>
            </a:pPr>
            <a:endParaRPr lang="en-US" altLang="en-US" sz="1000" dirty="0" smtClean="0">
              <a:latin typeface="+mn-lt"/>
            </a:endParaRPr>
          </a:p>
          <a:p>
            <a:pPr>
              <a:defRPr/>
            </a:pPr>
            <a:endParaRPr lang="en-US" sz="1000" dirty="0">
              <a:latin typeface="+mn-lt"/>
            </a:endParaRPr>
          </a:p>
        </p:txBody>
      </p:sp>
      <p:sp>
        <p:nvSpPr>
          <p:cNvPr id="245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Times New Roman" panose="02020603050405020304" pitchFamily="18" charset="0"/>
              </a:defRPr>
            </a:lvl1pPr>
            <a:lvl2pPr marL="742950" indent="-285750">
              <a:spcBef>
                <a:spcPct val="30000"/>
              </a:spcBef>
              <a:defRPr sz="1200">
                <a:solidFill>
                  <a:schemeClr val="tx1"/>
                </a:solidFill>
                <a:latin typeface="Times New Roman" panose="02020603050405020304" pitchFamily="18" charset="0"/>
              </a:defRPr>
            </a:lvl2pPr>
            <a:lvl3pPr marL="1143000" indent="-228600">
              <a:spcBef>
                <a:spcPct val="30000"/>
              </a:spcBef>
              <a:defRPr sz="1200">
                <a:solidFill>
                  <a:schemeClr val="tx1"/>
                </a:solidFill>
                <a:latin typeface="Times New Roman" panose="02020603050405020304" pitchFamily="18" charset="0"/>
              </a:defRPr>
            </a:lvl3pPr>
            <a:lvl4pPr marL="1600200" indent="-228600">
              <a:spcBef>
                <a:spcPct val="30000"/>
              </a:spcBef>
              <a:defRPr sz="1200">
                <a:solidFill>
                  <a:schemeClr val="tx1"/>
                </a:solidFill>
                <a:latin typeface="Times New Roman" panose="02020603050405020304" pitchFamily="18" charset="0"/>
              </a:defRPr>
            </a:lvl4pPr>
            <a:lvl5pPr marL="2057400" indent="-228600">
              <a:spcBef>
                <a:spcPct val="30000"/>
              </a:spcBef>
              <a:defRPr sz="1200">
                <a:solidFill>
                  <a:schemeClr val="tx1"/>
                </a:solidFill>
                <a:latin typeface="Times New Roman" panose="02020603050405020304" pitchFamily="18" charset="0"/>
              </a:defRPr>
            </a:lvl5pPr>
            <a:lvl6pPr marL="2514600" indent="-228600" eaLnBrk="0" fontAlgn="base" hangingPunct="0">
              <a:spcBef>
                <a:spcPct val="30000"/>
              </a:spcBef>
              <a:spcAft>
                <a:spcPct val="0"/>
              </a:spcAft>
              <a:defRPr sz="1200">
                <a:solidFill>
                  <a:schemeClr val="tx1"/>
                </a:solidFill>
                <a:latin typeface="Times New Roman" panose="02020603050405020304" pitchFamily="18" charset="0"/>
              </a:defRPr>
            </a:lvl6pPr>
            <a:lvl7pPr marL="2971800" indent="-228600" eaLnBrk="0" fontAlgn="base" hangingPunct="0">
              <a:spcBef>
                <a:spcPct val="30000"/>
              </a:spcBef>
              <a:spcAft>
                <a:spcPct val="0"/>
              </a:spcAft>
              <a:defRPr sz="1200">
                <a:solidFill>
                  <a:schemeClr val="tx1"/>
                </a:solidFill>
                <a:latin typeface="Times New Roman" panose="02020603050405020304" pitchFamily="18" charset="0"/>
              </a:defRPr>
            </a:lvl7pPr>
            <a:lvl8pPr marL="3429000" indent="-228600" eaLnBrk="0" fontAlgn="base" hangingPunct="0">
              <a:spcBef>
                <a:spcPct val="30000"/>
              </a:spcBef>
              <a:spcAft>
                <a:spcPct val="0"/>
              </a:spcAft>
              <a:defRPr sz="1200">
                <a:solidFill>
                  <a:schemeClr val="tx1"/>
                </a:solidFill>
                <a:latin typeface="Times New Roman" panose="02020603050405020304" pitchFamily="18" charset="0"/>
              </a:defRPr>
            </a:lvl8pPr>
            <a:lvl9pPr marL="3886200" indent="-228600" eaLnBrk="0" fontAlgn="base" hangingPunct="0">
              <a:spcBef>
                <a:spcPct val="30000"/>
              </a:spcBef>
              <a:spcAft>
                <a:spcPct val="0"/>
              </a:spcAft>
              <a:defRPr sz="1200">
                <a:solidFill>
                  <a:schemeClr val="tx1"/>
                </a:solidFill>
                <a:latin typeface="Times New Roman" panose="02020603050405020304" pitchFamily="18" charset="0"/>
              </a:defRPr>
            </a:lvl9pPr>
          </a:lstStyle>
          <a:p>
            <a:pPr>
              <a:spcBef>
                <a:spcPct val="0"/>
              </a:spcBef>
            </a:pPr>
            <a:fld id="{4FF03EF4-503F-40DF-B3FF-A5987A6510BF}" type="slidenum">
              <a:rPr lang="en-US" altLang="en-US" smtClean="0">
                <a:solidFill>
                  <a:srgbClr val="000000"/>
                </a:solidFill>
              </a:rPr>
              <a:pPr>
                <a:spcBef>
                  <a:spcPct val="0"/>
                </a:spcBef>
              </a:pPr>
              <a:t>8</a:t>
            </a:fld>
            <a:endParaRPr lang="en-US" altLang="en-US" smtClean="0">
              <a:solidFill>
                <a:srgbClr val="000000"/>
              </a:solidFill>
            </a:endParaRPr>
          </a:p>
        </p:txBody>
      </p:sp>
    </p:spTree>
    <p:extLst>
      <p:ext uri="{BB962C8B-B14F-4D97-AF65-F5344CB8AC3E}">
        <p14:creationId xmlns:p14="http://schemas.microsoft.com/office/powerpoint/2010/main" val="567146250"/>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Image Placeholder 1"/>
          <p:cNvSpPr>
            <a:spLocks noGrp="1" noRot="1" noChangeAspect="1" noTextEdit="1"/>
          </p:cNvSpPr>
          <p:nvPr>
            <p:ph type="sldImg"/>
          </p:nvPr>
        </p:nvSpPr>
        <p:spPr>
          <a:ln/>
        </p:spPr>
      </p:sp>
      <p:sp>
        <p:nvSpPr>
          <p:cNvPr id="17203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school health council, committee, or team with representation from at least 6 of 8 groups. The values range from 10% to 64%.  Alaska, Arizona, California, Hawaii, Idaho, Maryland, Nevada, Ohio, Oregon, Utah, Washington, range from 0% to 24%.  Alabama, Colorado, Connecticut, Delaware, Florida, Georgia, Illinois, Indiana, Iowa, Kansas, Kentucky, Maine, Massachusetts, Michigan, Minnesota, Mississippi, Missouri, Montana, Nebraska, New Jersey, New York, North Carolina, North Dakota, Pennsylvania, Rhode Island, South Carolina, South Dakota, Vermont, Virginia, West Virginia, Wisconsin, Wyoming, range from 25% to 49%.  Arkansas, New Hampshire, Oklahoma, Tennessee, Texas, range from 50% to 74%. Louisiana and New Mexico did not have weighted results.</a:t>
            </a:r>
          </a:p>
          <a:p>
            <a:endParaRPr lang="en-US" altLang="en-US" smtClean="0"/>
          </a:p>
        </p:txBody>
      </p:sp>
      <p:sp>
        <p:nvSpPr>
          <p:cNvPr id="17203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5951FB8-17B3-4FC0-B6C8-11A2F9FFA4DB}" type="slidenum">
              <a:rPr lang="en-US" altLang="en-US" b="0" smtClean="0">
                <a:solidFill>
                  <a:schemeClr val="tx1"/>
                </a:solidFill>
                <a:latin typeface="Times New Roman" panose="02020603050405020304" pitchFamily="18" charset="0"/>
              </a:rPr>
              <a:pPr/>
              <a:t>80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50587073"/>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Image Placeholder 1"/>
          <p:cNvSpPr>
            <a:spLocks noGrp="1" noRot="1" noChangeAspect="1" noTextEdit="1"/>
          </p:cNvSpPr>
          <p:nvPr>
            <p:ph type="sldImg"/>
          </p:nvPr>
        </p:nvSpPr>
        <p:spPr>
          <a:ln/>
        </p:spPr>
      </p:sp>
      <p:sp>
        <p:nvSpPr>
          <p:cNvPr id="17408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used the School Health Index or other self-assessment tool to assess their policies, activities, and programs in HIV, STD, and teen pregnancy prevention; physical activity; nutrition; and tobacco-use prevention. The values range from 17% to 53%.  Alaska, Arizona, Colorado, Connecticut, Delaware, Idaho, Iowa, Kansas, Maryland, Nevada, Ohio, Pennsylvania, South Dakota, Utah, Virginia, Washington, Wyoming, range from 0% to 24%.  Alabama, California, Florida, Georgia, Hawaii, Illinois, Indiana, Kentucky, Maine, Massachusetts, Michigan, Minnesota, Mississippi, Missouri, Montana, Nebraska, New Hampshire, New Jersey, New York, North Carolina, North Dakota, Oklahoma, Oregon, Rhode Island, South Carolina, Texas, Vermont, West Virginia, Wisconsin, range from 25% to 49%.  Arkansas, Tennessee, range from 50% to 74%. Louisiana and New Mexico did not have weighted results.</a:t>
            </a:r>
          </a:p>
          <a:p>
            <a:endParaRPr lang="en-US" altLang="en-US" smtClean="0"/>
          </a:p>
        </p:txBody>
      </p:sp>
      <p:sp>
        <p:nvSpPr>
          <p:cNvPr id="17408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138C2DF-F44F-4740-A6A5-657FB152215C}" type="slidenum">
              <a:rPr lang="en-US" altLang="en-US" b="0" smtClean="0">
                <a:solidFill>
                  <a:schemeClr val="tx1"/>
                </a:solidFill>
                <a:latin typeface="Times New Roman" panose="02020603050405020304" pitchFamily="18" charset="0"/>
              </a:rPr>
              <a:pPr/>
              <a:t>81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77721085"/>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Image Placeholder 1"/>
          <p:cNvSpPr>
            <a:spLocks noGrp="1" noRot="1" noChangeAspect="1" noTextEdit="1"/>
          </p:cNvSpPr>
          <p:nvPr>
            <p:ph type="sldImg"/>
          </p:nvPr>
        </p:nvSpPr>
        <p:spPr>
          <a:ln/>
        </p:spPr>
      </p:sp>
      <p:sp>
        <p:nvSpPr>
          <p:cNvPr id="17613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 The values range from 10% to 53%.  Alabama, Alaska, Arizona, Colorado, Connecticut, Hawaii, Idaho, Illinois, Indiana, Iowa, Kansas, Maine, Minnesota, Missouri, Nebraska, Nevada, New Hampshire, New Jersey, New York, Ohio, Oregon, Pennsylvania, Rhode Island, South Dakota, Utah, Virginia, Wyoming, range from 0% to 24%.  California, Delaware, Florida, Georgia, Kentucky, Maryland, Massachusetts, Michigan, Mississippi, Montana, North Carolina, North Dakota, Oklahoma, South Carolina, Tennessee, Texas, Vermont, Washington, West Virginia, Wisconsin, range from 25% to 49%.  Arkansas, range from 50% to 74%. Louisiana and New Mexico did not have weighted results.</a:t>
            </a:r>
          </a:p>
          <a:p>
            <a:endParaRPr lang="en-US" altLang="en-US" smtClean="0"/>
          </a:p>
        </p:txBody>
      </p:sp>
      <p:sp>
        <p:nvSpPr>
          <p:cNvPr id="17613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AF9536F-72E3-4E2A-BC82-E136CBE147B2}" type="slidenum">
              <a:rPr lang="en-US" altLang="en-US" b="0" smtClean="0">
                <a:solidFill>
                  <a:schemeClr val="tx1"/>
                </a:solidFill>
                <a:latin typeface="Times New Roman" panose="02020603050405020304" pitchFamily="18" charset="0"/>
              </a:rPr>
              <a:pPr/>
              <a:t>82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144914982"/>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Image Placeholder 1"/>
          <p:cNvSpPr>
            <a:spLocks noGrp="1" noRot="1" noChangeAspect="1" noTextEdit="1"/>
          </p:cNvSpPr>
          <p:nvPr>
            <p:ph type="sldImg"/>
          </p:nvPr>
        </p:nvSpPr>
        <p:spPr>
          <a:ln/>
        </p:spPr>
      </p:sp>
      <p:sp>
        <p:nvSpPr>
          <p:cNvPr id="17817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have a school health team that performs 5 actions to help plan and implement school health programs. The values range from 6% to 32%.  Alabama, Alaska, Arizona, Arkansas, California, Colorado, Connecticut, Delaware, Florida, Georgia, Hawaii, Idaho, Illinois, Indiana, Iowa, Kansas, Kentucky, Maine, Maryland, Michigan, Minnesota, Mississippi, Missouri, Montana, Nebraska, Nevada, New Jersey, New York, North Carolina, North Dakota, Ohio, Oklahoma, Oregon, Pennsylvania, Rhode Island, South Carolina, South Dakota, Texas, Utah, Virginia, Washington, West Virginia, Wisconsin, Wyoming, range from 0% to 24%.  Massachusetts, New Hampshire, Tennessee, Vermont, range from 25% to 49%. Louisiana and New Mexico did not have weighted results.</a:t>
            </a:r>
          </a:p>
          <a:p>
            <a:endParaRPr lang="en-US" altLang="en-US" smtClean="0"/>
          </a:p>
        </p:txBody>
      </p:sp>
      <p:sp>
        <p:nvSpPr>
          <p:cNvPr id="17818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DDCC722-F364-4B1E-A32C-1F2AEF8C1731}" type="slidenum">
              <a:rPr lang="en-US" altLang="en-US" b="0" smtClean="0">
                <a:solidFill>
                  <a:schemeClr val="tx1"/>
                </a:solidFill>
                <a:latin typeface="Times New Roman" panose="02020603050405020304" pitchFamily="18" charset="0"/>
              </a:rPr>
              <a:pPr/>
              <a:t>83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144285474"/>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1802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E9F83D6-04D3-41EA-9450-E040E3470F53}" type="slidenum">
              <a:rPr lang="en-US" altLang="en-US" b="0" smtClean="0">
                <a:solidFill>
                  <a:srgbClr val="000000"/>
                </a:solidFill>
                <a:latin typeface="Times New Roman" panose="02020603050405020304" pitchFamily="18" charset="0"/>
              </a:rPr>
              <a:pPr/>
              <a:t>84</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2604247369"/>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p:cNvSpPr>
            <a:spLocks noGrp="1" noRot="1" noChangeAspect="1" noTextEdit="1"/>
          </p:cNvSpPr>
          <p:nvPr>
            <p:ph type="sldImg"/>
          </p:nvPr>
        </p:nvSpPr>
        <p:spPr>
          <a:ln/>
        </p:spPr>
      </p:sp>
      <p:sp>
        <p:nvSpPr>
          <p:cNvPr id="18227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with a health education curriculum that addresses all 8 national standards for health education. The values range from 31% to 87%.     Arizona, California, Delaware, Hawaii, Iowa, Ohio, range from 25% to 49%.  Alabama, Alaska, Connecticut, Florida, Georgia, Idaho, Illinois, Indiana, Kansas, Kentucky, Maine, Massachusetts, Michigan, Minnesota, Missouri, Montana, Nebraska, Nevada, New York, North Dakota, Oregon, Pennsylvania, South Carolina, South Dakota, Tennessee, Utah, Vermont, Virginia, Washington, West Virginia, Wisconsin, Wyoming, range from 50% to 74%.  Arkansas, Maryland, Mississippi, New Hampshire, New Jersey, North Carolina, Rhode Island, range from 75% to 100%. Colorado, Louisiana, New Mexico, Oklahoma, and Texas did not have weighted results.</a:t>
            </a:r>
          </a:p>
          <a:p>
            <a:endParaRPr lang="en-US" altLang="en-US" smtClean="0"/>
          </a:p>
        </p:txBody>
      </p:sp>
      <p:sp>
        <p:nvSpPr>
          <p:cNvPr id="18227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90114D9-4C2A-4264-AA51-EADB0F7CCA57}" type="slidenum">
              <a:rPr lang="en-US" altLang="en-US" b="0" smtClean="0">
                <a:solidFill>
                  <a:schemeClr val="tx1"/>
                </a:solidFill>
                <a:latin typeface="Times New Roman" panose="02020603050405020304" pitchFamily="18" charset="0"/>
              </a:rPr>
              <a:pPr/>
              <a:t>85</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408441069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Slide Image Placeholder 1"/>
          <p:cNvSpPr>
            <a:spLocks noGrp="1" noRot="1" noChangeAspect="1" noTextEdit="1"/>
          </p:cNvSpPr>
          <p:nvPr>
            <p:ph type="sldImg"/>
          </p:nvPr>
        </p:nvSpPr>
        <p:spPr>
          <a:ln/>
        </p:spPr>
      </p:sp>
      <p:sp>
        <p:nvSpPr>
          <p:cNvPr id="18432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required students to take 2 or more health education courses. The values range from 15% to 91%.  Alabama, Arizona, California, Florida, Nevada, range from 0% to 24%.  Alaska, Georgia, Hawaii, Iowa, Kansas, Kentucky, Michigan, Mississippi, Nebraska, North Carolina, Ohio, South Carolina, South Dakota, Tennessee, Utah, Vermont, Washington, range from 25% to 49%.  Arkansas, Connecticut, Delaware, Idaho, Illinois, Indiana, Maine, Maryland, Massachusetts, Missouri, New Hampshire, New York, West Virginia, Wisconsin, Wyoming, range from 50% to 74%.  Minnesota, Montana, New Jersey, North Dakota, Oregon, Pennsylvania, Rhode Island, Virginia, range from 75% to 100%. Colorado, Louisiana, New Mexico, Oklahoma, and Texas did not have weighted results.</a:t>
            </a:r>
          </a:p>
          <a:p>
            <a:endParaRPr lang="en-US" altLang="en-US" smtClean="0"/>
          </a:p>
        </p:txBody>
      </p:sp>
      <p:sp>
        <p:nvSpPr>
          <p:cNvPr id="18432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8DBDF8C-76B0-4D7A-9979-44E6B1F90D7D}" type="slidenum">
              <a:rPr lang="en-US" altLang="en-US" b="0" smtClean="0">
                <a:solidFill>
                  <a:schemeClr val="tx1"/>
                </a:solidFill>
                <a:latin typeface="Times New Roman" panose="02020603050405020304" pitchFamily="18" charset="0"/>
              </a:rPr>
              <a:pPr/>
              <a:t>86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98414698"/>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Slide Image Placeholder 1"/>
          <p:cNvSpPr>
            <a:spLocks noGrp="1" noRot="1" noChangeAspect="1" noTextEdit="1"/>
          </p:cNvSpPr>
          <p:nvPr>
            <p:ph type="sldImg"/>
          </p:nvPr>
        </p:nvSpPr>
        <p:spPr>
          <a:ln/>
        </p:spPr>
      </p:sp>
      <p:sp>
        <p:nvSpPr>
          <p:cNvPr id="18637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pmong secondary schools that required a health education course, percentage that required students who fail the course to repeat it. The values range from 38% to 81%.     California, Connecticut, Massachusetts, New Jersey, Rhode Island, South Carolina, Utah, Virginia, range from 25% to 49%.  Arizona, Delaware, Florida, Georgia, Illinois, Indiana, Iowa, Kansas, Kentucky, Maine, Maryland, Michigan, Minnesota, Mississippi, Missouri, Montana, Nebraska, Nevada, New Hampshire, New York, North Carolina, North Dakota, Oregon, Pennsylvania, Tennessee, Vermont, Washington, West Virginia, Wisconsin, Wyoming, range from 50% to 74%.  Alabama, Alaska, Arkansas, Hawaii, Idaho, Ohio, South Dakota, range from 75% to 100%. Colorado, Louisiana, New Mexico, Oklahoma, and Texas did not have weighted results.</a:t>
            </a:r>
          </a:p>
          <a:p>
            <a:endParaRPr lang="en-US" altLang="en-US" smtClean="0"/>
          </a:p>
        </p:txBody>
      </p:sp>
      <p:sp>
        <p:nvSpPr>
          <p:cNvPr id="18637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2B71BC89-B8F6-4C07-8B9E-053AFF8BA7BF}" type="slidenum">
              <a:rPr lang="en-US" altLang="en-US" b="0" smtClean="0">
                <a:solidFill>
                  <a:schemeClr val="tx1"/>
                </a:solidFill>
                <a:latin typeface="Times New Roman" panose="02020603050405020304" pitchFamily="18" charset="0"/>
              </a:rPr>
              <a:pPr/>
              <a:t>87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694448819"/>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Slide Image Placeholder 1"/>
          <p:cNvSpPr>
            <a:spLocks noGrp="1" noRot="1" noChangeAspect="1" noTextEdit="1"/>
          </p:cNvSpPr>
          <p:nvPr>
            <p:ph type="sldImg"/>
          </p:nvPr>
        </p:nvSpPr>
        <p:spPr>
          <a:ln/>
        </p:spPr>
      </p:sp>
      <p:sp>
        <p:nvSpPr>
          <p:cNvPr id="18841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had professional preparation in health education or in health and physical education combined. The values range from 15% to 87%.  Alaska, Arizona, California, range from 0% to 24%.  Alabama, Florida, Hawaii, Illinois, Iowa, Maine, Maryland, Massachusetts, Mississippi, Missouri, Nebraska, New Hampshire, New York, Oregon, South Carolina, Utah, Vermont, Washington, range from 25% to 49%.  Arkansas, Connecticut, Georgia, Idaho, Indiana, Kansas, Kentucky, Michigan, Montana, Nevada, New Jersey, North Carolina, North Dakota, Ohio, Rhode Island, South Dakota, Tennessee, West Virginia, Wisconsin, Wyoming, range from 50% to 74%.  Delaware, Minnesota, Pennsylvania, Virginia, range from 75% to 100%. Colorado, Louisiana, New Mexico, Oklahoma, and Texas did not have weighted results.</a:t>
            </a:r>
          </a:p>
          <a:p>
            <a:endParaRPr lang="en-US" altLang="en-US" smtClean="0"/>
          </a:p>
        </p:txBody>
      </p:sp>
      <p:sp>
        <p:nvSpPr>
          <p:cNvPr id="18842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CC25FCD-B2D4-44ED-99BE-073B0ED80D66}" type="slidenum">
              <a:rPr lang="en-US" altLang="en-US" b="0" smtClean="0">
                <a:solidFill>
                  <a:schemeClr val="tx1"/>
                </a:solidFill>
                <a:latin typeface="Times New Roman" panose="02020603050405020304" pitchFamily="18" charset="0"/>
              </a:rPr>
              <a:pPr/>
              <a:t>88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17373150"/>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19046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60E51090-66C1-4D6F-994E-9E93F33CE13B}" type="slidenum">
              <a:rPr lang="en-US" altLang="en-US" b="0" smtClean="0">
                <a:solidFill>
                  <a:srgbClr val="000000"/>
                </a:solidFill>
                <a:latin typeface="Times New Roman" panose="02020603050405020304" pitchFamily="18" charset="0"/>
              </a:rPr>
              <a:pPr/>
              <a:t>89</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29846739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2662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6729B6E-11B3-42A5-9405-4875E82B1C9F}" type="slidenum">
              <a:rPr lang="en-US" altLang="en-US" b="0" smtClean="0">
                <a:solidFill>
                  <a:srgbClr val="000000"/>
                </a:solidFill>
                <a:latin typeface="Times New Roman" panose="02020603050405020304" pitchFamily="18" charset="0"/>
              </a:rPr>
              <a:pPr/>
              <a:t>9</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60833388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Slide Image Placeholder 1"/>
          <p:cNvSpPr>
            <a:spLocks noGrp="1" noRot="1" noChangeAspect="1" noTextEdit="1"/>
          </p:cNvSpPr>
          <p:nvPr>
            <p:ph type="sldImg"/>
          </p:nvPr>
        </p:nvSpPr>
        <p:spPr>
          <a:ln/>
        </p:spPr>
      </p:sp>
      <p:sp>
        <p:nvSpPr>
          <p:cNvPr id="192515"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prohibited all tobacco use at all times in all locations*. The values range from 34% to 77%.     Delaware, Idaho, Kansas, Kentucky, Missouri, Nebraska, Ohio, South Dakota, range from 25% to 49%.  Alabama, Alaska, Arizona, Arkansas, California, Colorado, Connecticut, Florida, Georgia, Hawaii, Illinois, Indiana, Iowa, Maine, Maryland, Massachusetts, Michigan, Minnesota, Mississippi, Montana, Nevada, New Hampshire, New Jersey, New York, North Dakota, Oklahoma, Oregon, Pennsylvania, Rhode Island, South Carolina, Tennessee, Texas, Utah, Vermont, Virginia, Washington, Wisconsin, Wyoming, range from 50% to 74%.  North Carolina, West Virginia, range from 75% to 100%. Louisiana and New Mexico did not have weighted results.</a:t>
            </a:r>
          </a:p>
          <a:p>
            <a:r>
              <a:rPr lang="en-US" altLang="en-US" smtClean="0"/>
              <a:t>*Prohibited the use of all tobacco, including cigarettes, smokeless tobacco, cigars, and pipes, by students, faculty and school staff, and visitors, in school buildings, outside on school grounds, on school buses or other vehicles used to transport students, and at off-campus, school-sponsored events, during school hours and non-school hours.</a:t>
            </a:r>
          </a:p>
        </p:txBody>
      </p:sp>
      <p:sp>
        <p:nvSpPr>
          <p:cNvPr id="19251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EADF3A6D-DDF1-43E8-886D-DFA93525D519}" type="slidenum">
              <a:rPr lang="en-US" altLang="en-US" b="0" smtClean="0">
                <a:solidFill>
                  <a:schemeClr val="tx1"/>
                </a:solidFill>
                <a:latin typeface="Times New Roman" panose="02020603050405020304" pitchFamily="18" charset="0"/>
              </a:rPr>
              <a:pPr/>
              <a:t>90</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27945233"/>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Slide Image Placeholder 1"/>
          <p:cNvSpPr>
            <a:spLocks noGrp="1" noRot="1" noChangeAspect="1" noTextEdit="1"/>
          </p:cNvSpPr>
          <p:nvPr>
            <p:ph type="sldImg"/>
          </p:nvPr>
        </p:nvSpPr>
        <p:spPr>
          <a:ln/>
        </p:spPr>
      </p:sp>
      <p:sp>
        <p:nvSpPr>
          <p:cNvPr id="19456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taught 18 key tobacco-use prevention topics in a required course. The values range from 19% to 72%.  Arizona, range from 0% to 24%.  Alaska, California, Connecticut, Delaware, Florida, Hawaii, Illinois, Iowa, Kansas, Maine, Massachusetts, Michigan, Minnesota, Missouri, Nebraska, Ohio, Oregon, Pennsylvania, Rhode Island, South Carolina, Tennessee, Utah, Vermont, Washington, Wisconsin, Wyoming, range from 25% to 49%.  Alabama, Arkansas, Georgia, Idaho, Indiana, Kentucky, Maryland, Mississippi, Montana, Nevada, New Hampshire, New Jersey, New York, North Carolina, North Dakota, South Dakota, Virginia, West Virginia, range from 50% to 74%. Colorado, Louisiana, New Mexico, Oklahoma, and Texas did not have weighted results.</a:t>
            </a:r>
          </a:p>
          <a:p>
            <a:endParaRPr lang="en-US" altLang="en-US" smtClean="0"/>
          </a:p>
        </p:txBody>
      </p:sp>
      <p:sp>
        <p:nvSpPr>
          <p:cNvPr id="19456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A339691-3752-4360-8F0B-9EE932049908}" type="slidenum">
              <a:rPr lang="en-US" altLang="en-US" b="0" smtClean="0">
                <a:solidFill>
                  <a:schemeClr val="tx1"/>
                </a:solidFill>
                <a:latin typeface="Times New Roman" panose="02020603050405020304" pitchFamily="18" charset="0"/>
              </a:rPr>
              <a:pPr/>
              <a:t>91</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74216700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Slide Image Placeholder 1"/>
          <p:cNvSpPr>
            <a:spLocks noGrp="1" noRot="1" noChangeAspect="1" noTextEdit="1"/>
          </p:cNvSpPr>
          <p:nvPr>
            <p:ph type="sldImg"/>
          </p:nvPr>
        </p:nvSpPr>
        <p:spPr>
          <a:ln/>
        </p:spPr>
      </p:sp>
      <p:sp>
        <p:nvSpPr>
          <p:cNvPr id="19661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provided tobacco cessation services for students, faculty, and staff at school or through arrangements with providers not on school property. The values range from 9% to 55%.  Alabama, Arizona, Connecticut, Georgia, Hawaii, Idaho, Illinois, Iowa, Kansas, Kentucky, Massachusetts, Michigan, Minnesota, Mississippi, Missouri, Nebraska, Nevada, New Jersey, New York, Ohio, Oklahoma, South Dakota, Tennessee, Texas, range from 0% to 24%.  Alaska, Arkansas, California, Colorado, Delaware, Florida, Indiana, Maine, Maryland, Montana, New Hampshire, North Carolina, North Dakota, Oregon, Pennsylvania, Rhode Island, South Carolina, Utah, Vermont, Virginia, Washington, Wisconsin, Wyoming, range from 25% to 49%.  West Virginia, range from 50% to 74%. Louisiana and New Mexico did not have weighted results.</a:t>
            </a:r>
          </a:p>
          <a:p>
            <a:endParaRPr lang="en-US" altLang="en-US" smtClean="0"/>
          </a:p>
        </p:txBody>
      </p:sp>
      <p:sp>
        <p:nvSpPr>
          <p:cNvPr id="19661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B20F557-B3CE-4378-9E90-A5639B38310B}" type="slidenum">
              <a:rPr lang="en-US" altLang="en-US" b="0" smtClean="0">
                <a:solidFill>
                  <a:schemeClr val="tx1"/>
                </a:solidFill>
                <a:latin typeface="Times New Roman" panose="02020603050405020304" pitchFamily="18" charset="0"/>
              </a:rPr>
              <a:pPr/>
              <a:t>92</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66909598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Slide Image Placeholder 1"/>
          <p:cNvSpPr>
            <a:spLocks noGrp="1" noRot="1" noChangeAspect="1" noTextEdit="1"/>
          </p:cNvSpPr>
          <p:nvPr>
            <p:ph type="sldImg"/>
          </p:nvPr>
        </p:nvSpPr>
        <p:spPr>
          <a:ln/>
        </p:spPr>
      </p:sp>
      <p:sp>
        <p:nvSpPr>
          <p:cNvPr id="19865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the lead health education teacher received professional development during the 2 years before the survey on tobacco-use prevention. The values range from 10% to 48%.  Alabama, Arizona, California, Connecticut, Delaware, Georgia, Hawaii, Idaho, Illinois, Indiana, Iowa, Kansas, Maine, Massachusetts, Minnesota, Missouri, Nebraska, New Jersey, North Dakota, Ohio, Oregon, Pennsylvania, Rhode Island, South Carolina, South Dakota, Washington, Wyoming, range from 0% to 24%.  Alaska, Arkansas, Florida, Kentucky, Maryland, Michigan, Mississippi, Montana, Nevada, New Hampshire, New York, North Carolina, Tennessee, Utah, Vermont, Virginia, West Virginia, Wisconsin, range from 25% to 49%. Colorado, Louisiana, New Mexico, Oklahoma, and Texas did not have weighted results.</a:t>
            </a:r>
          </a:p>
          <a:p>
            <a:endParaRPr lang="en-US" altLang="en-US" smtClean="0"/>
          </a:p>
        </p:txBody>
      </p:sp>
      <p:sp>
        <p:nvSpPr>
          <p:cNvPr id="19866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342FA927-3F24-4AC1-B714-9753CCE4D8AA}" type="slidenum">
              <a:rPr lang="en-US" altLang="en-US" b="0" smtClean="0">
                <a:solidFill>
                  <a:schemeClr val="tx1"/>
                </a:solidFill>
                <a:latin typeface="Times New Roman" panose="02020603050405020304" pitchFamily="18" charset="0"/>
              </a:rPr>
              <a:pPr/>
              <a:t>93</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26659685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Slide Image Placeholder 1"/>
          <p:cNvSpPr>
            <a:spLocks noGrp="1" noRot="1" noChangeAspect="1" noTextEdit="1"/>
          </p:cNvSpPr>
          <p:nvPr>
            <p:ph type="sldImg"/>
          </p:nvPr>
        </p:nvSpPr>
        <p:spPr>
          <a:ln/>
        </p:spPr>
      </p:sp>
      <p:sp>
        <p:nvSpPr>
          <p:cNvPr id="20070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posted signs marking a tobacco-free school zone. The values range from 42% to 97%.     Connecticut, range from 25% to 49%.  Hawaii, Idaho, Illinois, Kentucky, Maryland, Massachusetts, Michigan, Missouri, Nebraska, Nevada, New Jersey, Ohio, Pennsylvania, Rhode Island, South Carolina, Utah, range from 50% to 74%.  Alabama, Alaska, Arizona, Arkansas, California, Colorado, Delaware, Florida, Georgia, Indiana, Iowa, Kansas, Maine, Minnesota, Mississippi, Montana, New Hampshire, New York, North Carolina, North Dakota, Oklahoma, Oregon, South Dakota, Tennessee, Texas, Vermont, Virginia, Washington, West Virginia, Wisconsin, Wyoming, range from 75% to 100%. Louisiana and New Mexico did not have weighted results.</a:t>
            </a:r>
          </a:p>
          <a:p>
            <a:endParaRPr lang="en-US" altLang="en-US" smtClean="0"/>
          </a:p>
        </p:txBody>
      </p:sp>
      <p:sp>
        <p:nvSpPr>
          <p:cNvPr id="20070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0988B80E-2F97-40A0-92AB-ACF43708A977}" type="slidenum">
              <a:rPr lang="en-US" altLang="en-US" b="0" smtClean="0">
                <a:solidFill>
                  <a:schemeClr val="tx1"/>
                </a:solidFill>
                <a:latin typeface="Times New Roman" panose="02020603050405020304" pitchFamily="18" charset="0"/>
              </a:rPr>
              <a:pPr/>
              <a:t>94</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1441701171"/>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Slide Image Placeholder 1"/>
          <p:cNvSpPr>
            <a:spLocks noGrp="1" noRot="1" noChangeAspect="1" noTextEdit="1"/>
          </p:cNvSpPr>
          <p:nvPr>
            <p:ph type="sldImg"/>
          </p:nvPr>
        </p:nvSpPr>
        <p:spPr>
          <a:ln/>
        </p:spPr>
      </p:sp>
      <p:sp>
        <p:nvSpPr>
          <p:cNvPr id="3" name="Notes Placeholder 2"/>
          <p:cNvSpPr>
            <a:spLocks noGrp="1"/>
          </p:cNvSpPr>
          <p:nvPr>
            <p:ph type="body" idx="1"/>
          </p:nvPr>
        </p:nvSpPr>
        <p:spPr/>
        <p:txBody>
          <a:bodyPr/>
          <a:lstStyle/>
          <a:p>
            <a:pPr>
              <a:defRPr/>
            </a:pPr>
            <a:r>
              <a:rPr lang="en-US" sz="1000" dirty="0" smtClean="0">
                <a:latin typeface="+mj-lt"/>
              </a:rPr>
              <a:t>Physical Education and Physical Activity</a:t>
            </a:r>
            <a:endParaRPr lang="en-US" sz="1000" dirty="0">
              <a:latin typeface="+mj-lt"/>
            </a:endParaRPr>
          </a:p>
        </p:txBody>
      </p:sp>
      <p:sp>
        <p:nvSpPr>
          <p:cNvPr id="202756"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CF80DC34-0813-49D1-8EDA-142AE3F1CAF8}" type="slidenum">
              <a:rPr lang="en-US" altLang="en-US" b="0" smtClean="0">
                <a:solidFill>
                  <a:srgbClr val="000000"/>
                </a:solidFill>
                <a:latin typeface="Times New Roman" panose="02020603050405020304" pitchFamily="18" charset="0"/>
              </a:rPr>
              <a:pPr/>
              <a:t>95</a:t>
            </a:fld>
            <a:endParaRPr lang="en-US" altLang="en-US" b="0" smtClean="0">
              <a:solidFill>
                <a:srgbClr val="000000"/>
              </a:solidFill>
              <a:latin typeface="Times New Roman" panose="02020603050405020304" pitchFamily="18" charset="0"/>
            </a:endParaRPr>
          </a:p>
        </p:txBody>
      </p:sp>
    </p:spTree>
    <p:extLst>
      <p:ext uri="{BB962C8B-B14F-4D97-AF65-F5344CB8AC3E}">
        <p14:creationId xmlns:p14="http://schemas.microsoft.com/office/powerpoint/2010/main" val="1292834739"/>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Slide Image Placeholder 1"/>
          <p:cNvSpPr>
            <a:spLocks noGrp="1" noRot="1" noChangeAspect="1" noTextEdit="1"/>
          </p:cNvSpPr>
          <p:nvPr>
            <p:ph type="sldImg"/>
          </p:nvPr>
        </p:nvSpPr>
        <p:spPr>
          <a:ln/>
        </p:spPr>
      </p:sp>
      <p:sp>
        <p:nvSpPr>
          <p:cNvPr id="204803"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that did not sell less healthy foods and beverages* in vending machines or at the school store, canteen, or snack bar. The values range from 19% to 88%.  Idaho, Montana, Nevada, South Carolina, Utah, range from 0% to 24%.  Alabama, California, Colorado, Florida, Georgia, Illinois, Indiana, Iowa, Kansas, Kentucky, Maryland, Michigan, Minnesota, Missouri, Nebraska, New Jersey, New York, North Carolina, North Dakota, Oklahoma, Pennsylvania, South Dakota, Virginia, Washington, Wisconsin, Wyoming, range from 25% to 49%.  Alaska, Arizona, Arkansas, Delaware, Maine, Mississippi, New Hampshire, Ohio, Oregon, Rhode Island, Tennessee, Texas, Vermont, range from 50% to 74%.  Connecticut, Hawaii, Massachusetts, West Virginia, range from 75% to 100%. Louisiana and New Mexico did not have weighted results.</a:t>
            </a:r>
          </a:p>
          <a:p>
            <a:r>
              <a:rPr lang="en-US" altLang="en-US" smtClean="0"/>
              <a:t>*Baked goods not low in fat, salty snacks not low in fat, chocolate candy, other kinds of candy, soda pop or fruit drinks that are not 100% juice, and sports drinks</a:t>
            </a:r>
          </a:p>
        </p:txBody>
      </p:sp>
      <p:sp>
        <p:nvSpPr>
          <p:cNvPr id="204804"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CA149F0-7CA0-4648-BA2F-C334E0C8B52E}" type="slidenum">
              <a:rPr lang="en-US" altLang="en-US" b="0" smtClean="0">
                <a:solidFill>
                  <a:schemeClr val="tx1"/>
                </a:solidFill>
                <a:latin typeface="Times New Roman" panose="02020603050405020304" pitchFamily="18" charset="0"/>
              </a:rPr>
              <a:pPr/>
              <a:t>96</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342936331"/>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50" name="Slide Image Placeholder 1"/>
          <p:cNvSpPr>
            <a:spLocks noGrp="1" noRot="1" noChangeAspect="1" noTextEdit="1"/>
          </p:cNvSpPr>
          <p:nvPr>
            <p:ph type="sldImg"/>
          </p:nvPr>
        </p:nvSpPr>
        <p:spPr>
          <a:ln/>
        </p:spPr>
      </p:sp>
      <p:sp>
        <p:nvSpPr>
          <p:cNvPr id="206851"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chocolate candy from vending machines or at the school store, canteen, or snack bar. The values range from 34% to 99%.     Utah, range from 25% to 49%.  Georgia, Idaho, Indiana, Michigan, Minnesota, Missouri, Montana, Nebraska, North Carolina, Oklahoma, South Carolina, Washington, Wyoming, range from 50% to 74%.  Alabama, Alaska, Arizona, Arkansas, California, Colorado, Connecticut, Delaware, Florida, Hawaii, Illinois, Iowa, Kansas, Kentucky, Maine, Maryland, Massachusetts, Mississippi, Nevada, New Hampshire, New Jersey, New York, North Dakota, Ohio, Oregon, Pennsylvania, Rhode Island, South Dakota, Tennessee, Texas, Vermont, Virginia, West Virginia, Wisconsin, range from 75% to 100%. Louisiana and New Mexico did not have weighted results.</a:t>
            </a:r>
          </a:p>
          <a:p>
            <a:endParaRPr lang="en-US" altLang="en-US" smtClean="0"/>
          </a:p>
        </p:txBody>
      </p:sp>
      <p:sp>
        <p:nvSpPr>
          <p:cNvPr id="206852"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92B3ADAA-DA88-4804-8220-201945C5D3BA}" type="slidenum">
              <a:rPr lang="en-US" altLang="en-US" b="0" smtClean="0">
                <a:solidFill>
                  <a:schemeClr val="tx1"/>
                </a:solidFill>
                <a:latin typeface="Times New Roman" panose="02020603050405020304" pitchFamily="18" charset="0"/>
              </a:rPr>
              <a:pPr/>
              <a:t>97</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37647945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8" name="Slide Image Placeholder 1"/>
          <p:cNvSpPr>
            <a:spLocks noGrp="1" noRot="1" noChangeAspect="1" noTextEdit="1"/>
          </p:cNvSpPr>
          <p:nvPr>
            <p:ph type="sldImg"/>
          </p:nvPr>
        </p:nvSpPr>
        <p:spPr>
          <a:ln/>
        </p:spPr>
      </p:sp>
      <p:sp>
        <p:nvSpPr>
          <p:cNvPr id="208899"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other kinds of candy from vending machines or at the school store, canteen, or snack bar. The values range from 30% to 99%.     Idaho, South Carolina, Utah, range from 25% to 49%.  Georgia, Illinois, Indiana, Kansas, Kentucky, Maryland, Michigan, Minnesota, Missouri, Montana, Nebraska, North Carolina, North Dakota, Oklahoma, Virginia, Washington, Wisconsin, Wyoming, range from 50% to 74%.  Alabama, Alaska, Arizona, Arkansas, California, Colorado, Connecticut, Delaware, Florida, Hawaii, Iowa, Maine, Massachusetts, Mississippi, Nevada, New Hampshire, New Jersey, New York, Ohio, Oregon, Pennsylvania, Rhode Island, South Dakota, Tennessee, Texas, Vermont, West Virginia, range from 75% to 100%. Louisiana and New Mexico did not have weighted results.</a:t>
            </a:r>
          </a:p>
          <a:p>
            <a:endParaRPr lang="en-US" altLang="en-US" smtClean="0"/>
          </a:p>
        </p:txBody>
      </p:sp>
      <p:sp>
        <p:nvSpPr>
          <p:cNvPr id="208900"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AB9512A9-2789-419A-8984-5FAC4CB3FD3F}" type="slidenum">
              <a:rPr lang="en-US" altLang="en-US" b="0" smtClean="0">
                <a:solidFill>
                  <a:schemeClr val="tx1"/>
                </a:solidFill>
                <a:latin typeface="Times New Roman" panose="02020603050405020304" pitchFamily="18" charset="0"/>
              </a:rPr>
              <a:pPr/>
              <a:t>98</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51611030"/>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6" name="Slide Image Placeholder 1"/>
          <p:cNvSpPr>
            <a:spLocks noGrp="1" noRot="1" noChangeAspect="1" noTextEdit="1"/>
          </p:cNvSpPr>
          <p:nvPr>
            <p:ph type="sldImg"/>
          </p:nvPr>
        </p:nvSpPr>
        <p:spPr>
          <a:ln/>
        </p:spPr>
      </p:sp>
      <p:sp>
        <p:nvSpPr>
          <p:cNvPr id="210947" name="Notes Placeholder 2"/>
          <p:cNvSpPr>
            <a:spLocks noGrp="1"/>
          </p:cNvSpPr>
          <p:nvPr>
            <p:ph type="body" idx="1"/>
          </p:nvPr>
        </p:nvSpPr>
        <p:spPr>
          <a:noFill/>
          <a:extLst>
            <a:ext uri="{909E8E84-426E-40DD-AFC4-6F175D3DCCD1}">
              <a14:hiddenFill xmlns:a14="http://schemas.microsoft.com/office/drawing/2010/main">
                <a:solidFill>
                  <a:srgbClr val="FFFFFF"/>
                </a:solidFill>
              </a14:hiddenFill>
            </a:ext>
          </a:extLst>
        </p:spPr>
        <p:txBody>
          <a:bodyPr/>
          <a:lstStyle/>
          <a:p>
            <a:r>
              <a:rPr lang="en-US" altLang="en-US" smtClean="0"/>
              <a:t>This slide shows the percentage of secondary schools in which students could not purchase salty snacks that are not low in fat* from vending machines or at the school store, canteen, or snack bar. The values range from 39% to 95%.     Utah, range from 25% to 49%.  Alaska, Arizona, Colorado, Florida, Georgia, Idaho, Illinois, Indiana, Kentucky, Maryland, Michigan, Minnesota, Missouri, Montana, Nebraska, New Jersey, North Carolina, Oklahoma, Pennsylvania, South Carolina, Virginia, Washington, Wisconsin, Wyoming, range from 50% to 74%.  Alabama, Arkansas, California, Connecticut, Delaware, Hawaii, Iowa, Kansas, Maine, Massachusetts, Mississippi, Nevada, New Hampshire, New York, North Dakota, Ohio, Oregon, Rhode Island, South Dakota, Tennessee, Texas, Vermont, West Virginia, range from 75% to 100%. Louisiana and New Mexico did not have weighted results.</a:t>
            </a:r>
          </a:p>
          <a:p>
            <a:r>
              <a:rPr lang="en-US" altLang="en-US" smtClean="0"/>
              <a:t>*Such as regular potato chips.</a:t>
            </a:r>
          </a:p>
        </p:txBody>
      </p:sp>
      <p:sp>
        <p:nvSpPr>
          <p:cNvPr id="210948" name="Slide Number Placeholder 3"/>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fld id="{52A45B18-0120-42DB-A11A-EE424D0E8F0A}" type="slidenum">
              <a:rPr lang="en-US" altLang="en-US" b="0" smtClean="0">
                <a:solidFill>
                  <a:schemeClr val="tx1"/>
                </a:solidFill>
                <a:latin typeface="Times New Roman" panose="02020603050405020304" pitchFamily="18" charset="0"/>
              </a:rPr>
              <a:pPr/>
              <a:t>99</a:t>
            </a:fld>
            <a:endParaRPr lang="en-US" altLang="en-US" b="0" smtClean="0">
              <a:solidFill>
                <a:schemeClr val="tx1"/>
              </a:solidFill>
              <a:latin typeface="Times New Roman" panose="02020603050405020304" pitchFamily="18" charset="0"/>
            </a:endParaRPr>
          </a:p>
        </p:txBody>
      </p:sp>
    </p:spTree>
    <p:extLst>
      <p:ext uri="{BB962C8B-B14F-4D97-AF65-F5344CB8AC3E}">
        <p14:creationId xmlns:p14="http://schemas.microsoft.com/office/powerpoint/2010/main" val="2020562761"/>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3.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524243219"/>
      </p:ext>
    </p:extLst>
  </p:cSld>
  <p:clrMapOvr>
    <a:masterClrMapping/>
  </p:clrMapOvr>
  <p:transition>
    <p:fade/>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1_Content with Caption">
    <p:spTree>
      <p:nvGrpSpPr>
        <p:cNvPr id="1" name=""/>
        <p:cNvGrpSpPr/>
        <p:nvPr/>
      </p:nvGrpSpPr>
      <p:grpSpPr>
        <a:xfrm>
          <a:off x="0" y="0"/>
          <a:ext cx="0" cy="0"/>
          <a:chOff x="0" y="0"/>
          <a:chExt cx="0" cy="0"/>
        </a:xfrm>
      </p:grpSpPr>
      <p:sp>
        <p:nvSpPr>
          <p:cNvPr id="6" name="Title 1"/>
          <p:cNvSpPr>
            <a:spLocks noGrp="1"/>
          </p:cNvSpPr>
          <p:nvPr>
            <p:ph type="title"/>
          </p:nvPr>
        </p:nvSpPr>
        <p:spPr>
          <a:xfrm>
            <a:off x="457201" y="273050"/>
            <a:ext cx="3008313" cy="1162050"/>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8" name="Content Placeholder 2"/>
          <p:cNvSpPr>
            <a:spLocks noGrp="1"/>
          </p:cNvSpPr>
          <p:nvPr>
            <p:ph idx="1"/>
          </p:nvPr>
        </p:nvSpPr>
        <p:spPr>
          <a:xfrm>
            <a:off x="3575050" y="273051"/>
            <a:ext cx="5111750" cy="5518150"/>
          </a:xfrm>
          <a:prstGeom prst="rect">
            <a:avLst/>
          </a:prstGeom>
        </p:spPr>
        <p:txBody>
          <a:bodyPr anchor="ctr" anchorCtr="0"/>
          <a:lstStyle>
            <a:lvl1pPr marL="257175" indent="-257175">
              <a:buClr>
                <a:schemeClr val="bg1"/>
              </a:buClr>
              <a:buSzPct val="70000"/>
              <a:buFont typeface="Arial" pitchFamily="34" charset="0"/>
              <a:buChar char="•"/>
              <a:defRPr sz="1800" b="1">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a:solidFill>
                  <a:schemeClr val="bg2"/>
                </a:solidFill>
              </a:defRPr>
            </a:lvl4pPr>
            <a:lvl5pPr>
              <a:buClr>
                <a:schemeClr val="bg1"/>
              </a:buClr>
              <a:buSzPct val="70000"/>
              <a:buFont typeface="Arial" pitchFamily="34" charset="0"/>
              <a:buChar char="•"/>
              <a:defRPr sz="1350">
                <a:solidFill>
                  <a:schemeClr val="bg2"/>
                </a:solidFill>
              </a:defRPr>
            </a:lvl5pPr>
            <a:lvl6pPr>
              <a:defRPr sz="1500"/>
            </a:lvl6pPr>
            <a:lvl7pPr>
              <a:defRPr sz="1500"/>
            </a:lvl7pPr>
            <a:lvl8pPr>
              <a:defRPr sz="1500"/>
            </a:lvl8pPr>
            <a:lvl9pPr>
              <a:defRPr sz="1500"/>
            </a:lvl9pPr>
          </a:lstStyle>
          <a:p>
            <a:pPr lvl="0"/>
            <a:endParaRPr lang="en-US" dirty="0"/>
          </a:p>
        </p:txBody>
      </p:sp>
      <p:sp>
        <p:nvSpPr>
          <p:cNvPr id="9" name="Text Placeholder 3"/>
          <p:cNvSpPr>
            <a:spLocks noGrp="1"/>
          </p:cNvSpPr>
          <p:nvPr>
            <p:ph type="body" sz="half" idx="2"/>
          </p:nvPr>
        </p:nvSpPr>
        <p:spPr>
          <a:xfrm>
            <a:off x="457201" y="1435103"/>
            <a:ext cx="3008313" cy="4356099"/>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10"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3736066634"/>
      </p:ext>
    </p:extLst>
  </p:cSld>
  <p:clrMapOvr>
    <a:masterClrMapping/>
  </p:clrMapOvr>
  <p:transition>
    <p:fade/>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457200" y="1600202"/>
            <a:ext cx="8229600" cy="4525963"/>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fld id="{1F46B0C7-EA9A-474C-804A-66E546F170D9}" type="datetimeFigureOut">
              <a:rPr lang="en-US"/>
              <a:pPr>
                <a:defRPr/>
              </a:pPr>
              <a:t>11/30/2015</a:t>
            </a:fld>
            <a:endParaRPr lang="en-US" dirty="0"/>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b="0">
                <a:solidFill>
                  <a:srgbClr val="0F56DC"/>
                </a:solidFill>
                <a:latin typeface="Myriad Web Pro" pitchFamily="34" charset="0"/>
                <a:cs typeface="Arial" panose="020B0604020202020204" pitchFamily="34" charset="0"/>
              </a:defRPr>
            </a:lvl1pPr>
          </a:lstStyle>
          <a:p>
            <a:pPr>
              <a:defRPr/>
            </a:pPr>
            <a:fld id="{C9DF0DA9-B4F1-48CE-B5ED-C14148ABFB67}" type="slidenum">
              <a:rPr lang="en-US" altLang="en-US"/>
              <a:pPr>
                <a:defRPr/>
              </a:pPr>
              <a:t>‹#›</a:t>
            </a:fld>
            <a:endParaRPr lang="en-US" altLang="en-US"/>
          </a:p>
        </p:txBody>
      </p:sp>
    </p:spTree>
    <p:extLst>
      <p:ext uri="{BB962C8B-B14F-4D97-AF65-F5344CB8AC3E}">
        <p14:creationId xmlns:p14="http://schemas.microsoft.com/office/powerpoint/2010/main" val="3806932338"/>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fld id="{8D36F6AB-DA93-4C08-BB84-12EBF5FBD92C}" type="datetimeFigureOut">
              <a:rPr lang="en-US"/>
              <a:pPr>
                <a:defRPr/>
              </a:pPr>
              <a:t>11/30/2015</a:t>
            </a:fld>
            <a:endParaRPr lang="en-US" dirty="0"/>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cs typeface="+mn-cs"/>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vert="horz" wrap="square" lIns="91440" tIns="45720" rIns="91440" bIns="45720" numCol="1" anchor="t" anchorCtr="0" compatLnSpc="1">
            <a:prstTxWarp prst="textNoShape">
              <a:avLst/>
            </a:prstTxWarp>
          </a:bodyPr>
          <a:lstStyle>
            <a:lvl1pPr eaLnBrk="1" hangingPunct="1">
              <a:defRPr b="0">
                <a:solidFill>
                  <a:srgbClr val="0F56DC"/>
                </a:solidFill>
                <a:latin typeface="Myriad Web Pro" pitchFamily="34" charset="0"/>
                <a:cs typeface="Arial" panose="020B0604020202020204" pitchFamily="34" charset="0"/>
              </a:defRPr>
            </a:lvl1pPr>
          </a:lstStyle>
          <a:p>
            <a:pPr>
              <a:defRPr/>
            </a:pPr>
            <a:fld id="{72A010F1-FA31-44A0-B4AC-F4F180BF2CAB}" type="slidenum">
              <a:rPr lang="en-US" altLang="en-US"/>
              <a:pPr>
                <a:defRPr/>
              </a:pPr>
              <a:t>‹#›</a:t>
            </a:fld>
            <a:endParaRPr lang="en-US" altLang="en-US"/>
          </a:p>
        </p:txBody>
      </p:sp>
    </p:spTree>
    <p:extLst>
      <p:ext uri="{BB962C8B-B14F-4D97-AF65-F5344CB8AC3E}">
        <p14:creationId xmlns:p14="http://schemas.microsoft.com/office/powerpoint/2010/main" val="2833973648"/>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1" name="Title 1"/>
          <p:cNvSpPr>
            <a:spLocks noGrp="1"/>
          </p:cNvSpPr>
          <p:nvPr>
            <p:ph type="title"/>
          </p:nvPr>
        </p:nvSpPr>
        <p:spPr>
          <a:xfrm>
            <a:off x="457200" y="1981200"/>
            <a:ext cx="8229600" cy="1676400"/>
          </a:xfrm>
          <a:prstGeom prst="rect">
            <a:avLst/>
          </a:prstGeom>
        </p:spPr>
        <p:txBody>
          <a:bodyPr/>
          <a:lstStyle>
            <a:lvl1pPr>
              <a:lnSpc>
                <a:spcPts val="3000"/>
              </a:lnSpc>
              <a:defRPr sz="2800" b="1" baseline="0">
                <a:solidFill>
                  <a:srgbClr val="FFFF00"/>
                </a:solidFill>
                <a:effectLst/>
                <a:latin typeface="Calibri" pitchFamily="34" charset="0"/>
              </a:defRPr>
            </a:lvl1pPr>
          </a:lstStyle>
          <a:p>
            <a:endParaRPr lang="en-US" dirty="0"/>
          </a:p>
        </p:txBody>
      </p:sp>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20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2000"/>
              </a:lnSpc>
              <a:buNone/>
              <a:defRPr sz="18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Tree>
    <p:extLst>
      <p:ext uri="{BB962C8B-B14F-4D97-AF65-F5344CB8AC3E}">
        <p14:creationId xmlns:p14="http://schemas.microsoft.com/office/powerpoint/2010/main" val="943580819"/>
      </p:ext>
    </p:extLst>
  </p:cSld>
  <p:clrMapOvr>
    <a:masterClrMapping/>
  </p:clrMapOvr>
  <p:transition>
    <p:fade/>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p:cSld name="Data Slide (for content heavy tables and charts)">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3000"/>
              </a:lnSpc>
              <a:defRPr sz="28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342900" indent="-342900">
              <a:buClr>
                <a:schemeClr val="bg1"/>
              </a:buClr>
              <a:buSzPct val="70000"/>
              <a:buFont typeface="Arial" pitchFamily="34" charset="0"/>
              <a:buChar char="•"/>
              <a:defRPr sz="2400" b="1" baseline="0">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baseline="0">
                <a:solidFill>
                  <a:schemeClr val="bg2"/>
                </a:solidFill>
              </a:defRPr>
            </a:lvl4pPr>
            <a:lvl5pPr>
              <a:buClr>
                <a:schemeClr val="bg1"/>
              </a:buClr>
              <a:buSzPct val="70000"/>
              <a:buFont typeface="Arial" pitchFamily="34" charset="0"/>
              <a:buChar char="•"/>
              <a:defRPr sz="1800">
                <a:solidFill>
                  <a:schemeClr val="bg2"/>
                </a:solidFill>
              </a:defRPr>
            </a:lvl5pPr>
          </a:lstStyle>
          <a:p>
            <a:pPr lvl="0"/>
            <a:endParaRPr lang="en-US" dirty="0"/>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1930765637"/>
      </p:ext>
    </p:extLst>
  </p:cSld>
  <p:clrMapOvr>
    <a:masterClrMapping/>
  </p:clrMapOvr>
  <p:transition>
    <p:fade/>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p:cSld name="Title Slide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20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2000"/>
              </a:lnSpc>
              <a:buNone/>
              <a:defRPr sz="18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
        <p:nvSpPr>
          <p:cNvPr id="11" name="Title 1"/>
          <p:cNvSpPr>
            <a:spLocks noGrp="1"/>
          </p:cNvSpPr>
          <p:nvPr>
            <p:ph type="title"/>
          </p:nvPr>
        </p:nvSpPr>
        <p:spPr>
          <a:xfrm>
            <a:off x="457200" y="1981200"/>
            <a:ext cx="8229600" cy="1676400"/>
          </a:xfrm>
          <a:prstGeom prst="rect">
            <a:avLst/>
          </a:prstGeom>
        </p:spPr>
        <p:txBody>
          <a:bodyPr/>
          <a:lstStyle>
            <a:lvl1pPr>
              <a:lnSpc>
                <a:spcPts val="3000"/>
              </a:lnSpc>
              <a:defRPr sz="2800" b="1" baseline="0">
                <a:solidFill>
                  <a:srgbClr val="FFFF00"/>
                </a:solidFill>
                <a:effectLst/>
                <a:latin typeface="Calibri" pitchFamily="34" charset="0"/>
              </a:defRPr>
            </a:lvl1pPr>
          </a:lstStyle>
          <a:p>
            <a:endParaRPr lang="en-US" dirty="0"/>
          </a:p>
        </p:txBody>
      </p:sp>
    </p:spTree>
    <p:extLst>
      <p:ext uri="{BB962C8B-B14F-4D97-AF65-F5344CB8AC3E}">
        <p14:creationId xmlns:p14="http://schemas.microsoft.com/office/powerpoint/2010/main" val="2774331355"/>
      </p:ext>
    </p:extLst>
  </p:cSld>
  <p:clrMapOvr>
    <a:masterClrMapping/>
  </p:clrMapOvr>
  <p:transition>
    <p:fade/>
  </p:transition>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p:cSld name="Basic Content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3000"/>
              </a:lnSpc>
              <a:defRPr sz="28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342900" indent="-342900">
              <a:buClr>
                <a:schemeClr val="bg1"/>
              </a:buClr>
              <a:buSzPct val="70000"/>
              <a:buFont typeface="Wingdings" pitchFamily="2" charset="2"/>
              <a:buChar char="§"/>
              <a:defRPr sz="2400" b="1" baseline="0">
                <a:solidFill>
                  <a:schemeClr val="bg2"/>
                </a:solidFill>
                <a:latin typeface="Calibri" pitchFamily="34" charset="0"/>
              </a:defRPr>
            </a:lvl1pPr>
            <a:lvl2pPr marL="742950" indent="-285750">
              <a:buClr>
                <a:schemeClr val="bg1"/>
              </a:buClr>
              <a:buSzPct val="100000"/>
              <a:buFont typeface="Arial" pitchFamily="34" charset="0"/>
              <a:buChar char="•"/>
              <a:defRPr sz="2000">
                <a:solidFill>
                  <a:schemeClr val="bg2"/>
                </a:solidFill>
              </a:defRPr>
            </a:lvl2pPr>
            <a:lvl3pPr marL="1143000" indent="-228600">
              <a:buClr>
                <a:schemeClr val="bg1"/>
              </a:buClr>
              <a:buSzPct val="100000"/>
              <a:buFont typeface="Courier New" pitchFamily="49" charset="0"/>
              <a:buChar char="o"/>
              <a:defRPr sz="1800">
                <a:solidFill>
                  <a:schemeClr val="bg2"/>
                </a:solidFill>
              </a:defRPr>
            </a:lvl3pPr>
            <a:lvl4pPr>
              <a:buClr>
                <a:schemeClr val="bg1"/>
              </a:buClr>
              <a:buSzPct val="70000"/>
              <a:buFont typeface="Courier New" pitchFamily="49" charset="0"/>
              <a:buChar char="o"/>
              <a:defRPr sz="1800" baseline="0">
                <a:solidFill>
                  <a:schemeClr val="bg2"/>
                </a:solidFill>
              </a:defRPr>
            </a:lvl4pPr>
            <a:lvl5pPr>
              <a:buClr>
                <a:schemeClr val="bg1"/>
              </a:buClr>
              <a:buSzPct val="70000"/>
              <a:buFont typeface="Arial" pitchFamily="34" charset="0"/>
              <a:buChar char="•"/>
              <a:defRPr sz="1800">
                <a:solidFill>
                  <a:schemeClr val="bg2"/>
                </a:solidFill>
              </a:defRPr>
            </a:lvl5pPr>
          </a:lstStyle>
          <a:p>
            <a:pPr lvl="0"/>
            <a:endParaRPr lang="en-US" dirty="0" smtClean="0"/>
          </a:p>
          <a:p>
            <a:pPr lvl="1"/>
            <a:endParaRPr lang="en-US" dirty="0" smtClean="0"/>
          </a:p>
          <a:p>
            <a:pPr lvl="2"/>
            <a:endParaRPr lang="en-US" dirty="0" smtClean="0"/>
          </a:p>
          <a:p>
            <a:pPr lvl="3"/>
            <a:endParaRPr lang="en-US" dirty="0"/>
          </a:p>
        </p:txBody>
      </p:sp>
      <p:sp>
        <p:nvSpPr>
          <p:cNvPr id="7" name="Text Placeholder 8"/>
          <p:cNvSpPr>
            <a:spLocks noGrp="1"/>
          </p:cNvSpPr>
          <p:nvPr>
            <p:ph type="body" sz="quarter" idx="10"/>
          </p:nvPr>
        </p:nvSpPr>
        <p:spPr>
          <a:xfrm>
            <a:off x="1905000" y="5791200"/>
            <a:ext cx="67818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2244250926"/>
      </p:ext>
    </p:extLst>
  </p:cSld>
  <p:clrMapOvr>
    <a:masterClrMapping/>
  </p:clrMapOvr>
  <p:transition>
    <p:fade/>
  </p:transition>
</p:sldLayout>
</file>

<file path=ppt/slideLayouts/slideLayout1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1273175"/>
            <a:ext cx="7772400" cy="1362075"/>
          </a:xfrm>
          <a:prstGeom prst="rect">
            <a:avLst/>
          </a:prstGeom>
        </p:spPr>
        <p:txBody>
          <a:bodyPr anchor="t"/>
          <a:lstStyle>
            <a:lvl1pPr algn="ctr">
              <a:lnSpc>
                <a:spcPts val="3800"/>
              </a:lnSpc>
              <a:defRPr sz="3600" b="1" cap="all" baseline="0">
                <a:solidFill>
                  <a:srgbClr val="FFFF00"/>
                </a:solidFill>
                <a:effectLst/>
                <a:latin typeface="Calibri" pitchFamily="34" charset="0"/>
              </a:defRPr>
            </a:lvl1pPr>
          </a:lstStyle>
          <a:p>
            <a:r>
              <a:rPr lang="en-US" smtClean="0"/>
              <a:t>Click to edit Master title style</a:t>
            </a:r>
            <a:endParaRPr lang="en-US" dirty="0"/>
          </a:p>
        </p:txBody>
      </p:sp>
      <p:sp>
        <p:nvSpPr>
          <p:cNvPr id="3" name="Text Placeholder 2"/>
          <p:cNvSpPr>
            <a:spLocks noGrp="1"/>
          </p:cNvSpPr>
          <p:nvPr>
            <p:ph type="body" idx="1"/>
          </p:nvPr>
        </p:nvSpPr>
        <p:spPr>
          <a:xfrm>
            <a:off x="722313" y="2743200"/>
            <a:ext cx="7772400" cy="568325"/>
          </a:xfrm>
          <a:prstGeom prst="rect">
            <a:avLst/>
          </a:prstGeom>
        </p:spPr>
        <p:txBody>
          <a:bodyPr anchor="b"/>
          <a:lstStyle>
            <a:lvl1pPr marL="0" indent="0" algn="ctr">
              <a:lnSpc>
                <a:spcPts val="2200"/>
              </a:lnSpc>
              <a:buNone/>
              <a:defRPr sz="2000" baseline="0">
                <a:solidFill>
                  <a:schemeClr val="bg2"/>
                </a:solidFill>
                <a:latin typeface="Calibri"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3686639692"/>
      </p:ext>
    </p:extLst>
  </p:cSld>
  <p:clrMapOvr>
    <a:masterClrMapping/>
  </p:clrMapOvr>
  <p:transition>
    <p:fade/>
  </p:transition>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Content Placeholder 2"/>
          <p:cNvSpPr>
            <a:spLocks noGrp="1"/>
          </p:cNvSpPr>
          <p:nvPr>
            <p:ph idx="1"/>
          </p:nvPr>
        </p:nvSpPr>
        <p:spPr>
          <a:xfrm>
            <a:off x="3575050" y="273051"/>
            <a:ext cx="5111750" cy="5518150"/>
          </a:xfrm>
          <a:prstGeom prst="rect">
            <a:avLst/>
          </a:prstGeom>
        </p:spPr>
        <p:txBody>
          <a:bodyPr anchor="ctr" anchorCtr="0"/>
          <a:lstStyle>
            <a:lvl1pPr marL="342900" indent="-342900">
              <a:buClr>
                <a:schemeClr val="bg1"/>
              </a:buClr>
              <a:buSzPct val="70000"/>
              <a:buFont typeface="Wingdings" pitchFamily="2" charset="2"/>
              <a:buChar char="§"/>
              <a:defRPr sz="2400" b="1">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a:solidFill>
                  <a:schemeClr val="bg2"/>
                </a:solidFill>
              </a:defRPr>
            </a:lvl4pPr>
            <a:lvl5pPr>
              <a:buClr>
                <a:schemeClr val="bg1"/>
              </a:buClr>
              <a:buSzPct val="70000"/>
              <a:buFont typeface="Arial" pitchFamily="34" charset="0"/>
              <a:buChar char="•"/>
              <a:defRPr sz="1800">
                <a:solidFill>
                  <a:schemeClr val="bg2"/>
                </a:solidFill>
              </a:defRPr>
            </a:lvl5pPr>
            <a:lvl6pPr>
              <a:defRPr sz="2000"/>
            </a:lvl6pPr>
            <a:lvl7pPr>
              <a:defRPr sz="2000"/>
            </a:lvl7pPr>
            <a:lvl8pPr>
              <a:defRPr sz="2000"/>
            </a:lvl8pPr>
            <a:lvl9pPr>
              <a:defRPr sz="2000"/>
            </a:lvl9pPr>
          </a:lstStyle>
          <a:p>
            <a:pPr lvl="0"/>
            <a:endParaRPr lang="en-US" dirty="0"/>
          </a:p>
        </p:txBody>
      </p:sp>
      <p:sp>
        <p:nvSpPr>
          <p:cNvPr id="4" name="Text Placeholder 3"/>
          <p:cNvSpPr>
            <a:spLocks noGrp="1"/>
          </p:cNvSpPr>
          <p:nvPr>
            <p:ph type="body" sz="half" idx="2"/>
          </p:nvPr>
        </p:nvSpPr>
        <p:spPr>
          <a:xfrm>
            <a:off x="457200" y="1435101"/>
            <a:ext cx="3008313" cy="4356099"/>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4123475909"/>
      </p:ext>
    </p:extLst>
  </p:cSld>
  <p:clrMapOvr>
    <a:masterClrMapping/>
  </p:clrMapOvr>
  <p:transition>
    <p:fade/>
  </p:transition>
</p:sldLayout>
</file>

<file path=ppt/slideLayouts/slideLayout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a:ln w="25400">
            <a:solidFill>
              <a:schemeClr val="bg2"/>
            </a:solidFill>
          </a:ln>
          <a:effectLst>
            <a:outerShdw blurRad="44450" dist="27940" dir="5400000" algn="ctr">
              <a:srgbClr val="000000">
                <a:alpha val="32000"/>
              </a:srgbClr>
            </a:outerShdw>
          </a:effectLst>
        </p:spPr>
        <p:txBody>
          <a:bodyPr/>
          <a:lstStyle>
            <a:lvl1pPr marL="0" indent="0">
              <a:buNone/>
              <a:defRPr sz="3200">
                <a:solidFill>
                  <a:schemeClr val="bg1"/>
                </a:solidFill>
                <a:effectLst/>
                <a:latin typeface="Calibri"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noProof="0" dirty="0" smtClean="0"/>
              <a:t>Click icon to add picture</a:t>
            </a:r>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Tree>
    <p:extLst>
      <p:ext uri="{BB962C8B-B14F-4D97-AF65-F5344CB8AC3E}">
        <p14:creationId xmlns:p14="http://schemas.microsoft.com/office/powerpoint/2010/main" val="4209452233"/>
      </p:ext>
    </p:extLst>
  </p:cSld>
  <p:clrMapOvr>
    <a:masterClrMapping/>
  </p:clrMapOvr>
  <p:transition>
    <p:fade/>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11" name="Title 1"/>
          <p:cNvSpPr>
            <a:spLocks noGrp="1"/>
          </p:cNvSpPr>
          <p:nvPr>
            <p:ph type="title"/>
          </p:nvPr>
        </p:nvSpPr>
        <p:spPr>
          <a:xfrm>
            <a:off x="457200" y="1981200"/>
            <a:ext cx="8229600" cy="1676400"/>
          </a:xfrm>
          <a:prstGeom prst="rect">
            <a:avLst/>
          </a:prstGeom>
        </p:spPr>
        <p:txBody>
          <a:bodyPr/>
          <a:lstStyle>
            <a:lvl1pPr>
              <a:lnSpc>
                <a:spcPts val="2250"/>
              </a:lnSpc>
              <a:defRPr sz="2100" b="1" baseline="0">
                <a:solidFill>
                  <a:srgbClr val="FFFF00"/>
                </a:solidFill>
                <a:effectLst/>
                <a:latin typeface="Calibri" pitchFamily="34" charset="0"/>
              </a:defRPr>
            </a:lvl1pPr>
          </a:lstStyle>
          <a:p>
            <a:endParaRPr lang="en-US" dirty="0"/>
          </a:p>
        </p:txBody>
      </p:sp>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15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1500"/>
              </a:lnSpc>
              <a:buNone/>
              <a:defRPr sz="135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Tree>
    <p:extLst>
      <p:ext uri="{BB962C8B-B14F-4D97-AF65-F5344CB8AC3E}">
        <p14:creationId xmlns:p14="http://schemas.microsoft.com/office/powerpoint/2010/main" val="3121037206"/>
      </p:ext>
    </p:extLst>
  </p:cSld>
  <p:clrMapOvr>
    <a:masterClrMapping/>
  </p:clrMapOvr>
  <p:transition>
    <p:fade/>
  </p:transition>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Closi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371600" y="1981200"/>
            <a:ext cx="6400800" cy="2057400"/>
          </a:xfrm>
          <a:prstGeom prst="rect">
            <a:avLst/>
          </a:prstGeom>
        </p:spPr>
        <p:txBody>
          <a:bodyPr/>
          <a:lstStyle>
            <a:lvl1pPr marL="0" indent="0" algn="ctr">
              <a:buNone/>
              <a:defRPr sz="2800" b="1" baseline="0">
                <a:solidFill>
                  <a:schemeClr val="bg2"/>
                </a:solidFill>
                <a:effectLst/>
                <a:latin typeface="Calibri"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endParaRPr lang="en-US" dirty="0" smtClean="0"/>
          </a:p>
        </p:txBody>
      </p:sp>
    </p:spTree>
    <p:extLst>
      <p:ext uri="{BB962C8B-B14F-4D97-AF65-F5344CB8AC3E}">
        <p14:creationId xmlns:p14="http://schemas.microsoft.com/office/powerpoint/2010/main" val="62887950"/>
      </p:ext>
    </p:extLst>
  </p:cSld>
  <p:clrMapOvr>
    <a:masterClrMapping/>
  </p:clrMapOvr>
  <p:transition>
    <p:fade/>
  </p:transition>
</p:sldLayout>
</file>

<file path=ppt/slideLayouts/slideLayout21.xml><?xml version="1.0" encoding="utf-8"?>
<p:sldLayout xmlns:a="http://schemas.openxmlformats.org/drawingml/2006/main" xmlns:r="http://schemas.openxmlformats.org/officeDocument/2006/relationships" xmlns:p="http://schemas.openxmlformats.org/presentationml/2006/main" userDrawn="1">
  <p:cSld name="1_Content with Caption">
    <p:spTree>
      <p:nvGrpSpPr>
        <p:cNvPr id="1" name=""/>
        <p:cNvGrpSpPr/>
        <p:nvPr/>
      </p:nvGrpSpPr>
      <p:grpSpPr>
        <a:xfrm>
          <a:off x="0" y="0"/>
          <a:ext cx="0" cy="0"/>
          <a:chOff x="0" y="0"/>
          <a:chExt cx="0" cy="0"/>
        </a:xfrm>
      </p:grpSpPr>
      <p:sp>
        <p:nvSpPr>
          <p:cNvPr id="6" name="Title 1"/>
          <p:cNvSpPr>
            <a:spLocks noGrp="1"/>
          </p:cNvSpPr>
          <p:nvPr>
            <p:ph type="title"/>
          </p:nvPr>
        </p:nvSpPr>
        <p:spPr>
          <a:xfrm>
            <a:off x="457200" y="273050"/>
            <a:ext cx="3008313" cy="1162050"/>
          </a:xfrm>
          <a:prstGeom prst="rect">
            <a:avLst/>
          </a:prstGeom>
        </p:spPr>
        <p:txBody>
          <a:bodyPr anchor="b"/>
          <a:lstStyle>
            <a:lvl1pPr algn="l">
              <a:defRPr sz="2000" b="1" baseline="0">
                <a:solidFill>
                  <a:schemeClr val="bg1"/>
                </a:solidFill>
                <a:effectLst/>
                <a:latin typeface="Calibri" pitchFamily="34" charset="0"/>
              </a:defRPr>
            </a:lvl1pPr>
          </a:lstStyle>
          <a:p>
            <a:r>
              <a:rPr lang="en-US" smtClean="0"/>
              <a:t>Click to edit Master title style</a:t>
            </a:r>
            <a:endParaRPr lang="en-US" dirty="0"/>
          </a:p>
        </p:txBody>
      </p:sp>
      <p:sp>
        <p:nvSpPr>
          <p:cNvPr id="8" name="Content Placeholder 2"/>
          <p:cNvSpPr>
            <a:spLocks noGrp="1"/>
          </p:cNvSpPr>
          <p:nvPr>
            <p:ph idx="1"/>
          </p:nvPr>
        </p:nvSpPr>
        <p:spPr>
          <a:xfrm>
            <a:off x="3575050" y="273051"/>
            <a:ext cx="5111750" cy="5518150"/>
          </a:xfrm>
          <a:prstGeom prst="rect">
            <a:avLst/>
          </a:prstGeom>
        </p:spPr>
        <p:txBody>
          <a:bodyPr anchor="ctr" anchorCtr="0"/>
          <a:lstStyle>
            <a:lvl1pPr marL="342900" indent="-342900">
              <a:buClr>
                <a:schemeClr val="bg1"/>
              </a:buClr>
              <a:buSzPct val="70000"/>
              <a:buFont typeface="Arial" pitchFamily="34" charset="0"/>
              <a:buChar char="•"/>
              <a:defRPr sz="2400" b="1">
                <a:solidFill>
                  <a:schemeClr val="bg2"/>
                </a:solidFill>
                <a:latin typeface="Calibri" pitchFamily="34" charset="0"/>
              </a:defRPr>
            </a:lvl1pPr>
            <a:lvl2pPr>
              <a:buClr>
                <a:schemeClr val="bg1"/>
              </a:buClr>
              <a:buSzPct val="100000"/>
              <a:buFont typeface="Wingdings" pitchFamily="2" charset="2"/>
              <a:buChar char="§"/>
              <a:defRPr sz="2000">
                <a:solidFill>
                  <a:schemeClr val="bg2"/>
                </a:solidFill>
              </a:defRPr>
            </a:lvl2pPr>
            <a:lvl3pPr>
              <a:buClr>
                <a:schemeClr val="bg1"/>
              </a:buClr>
              <a:buSzPct val="100000"/>
              <a:buFont typeface="Arial" pitchFamily="34" charset="0"/>
              <a:buChar char="•"/>
              <a:defRPr sz="1800">
                <a:solidFill>
                  <a:schemeClr val="bg2"/>
                </a:solidFill>
              </a:defRPr>
            </a:lvl3pPr>
            <a:lvl4pPr>
              <a:buClr>
                <a:schemeClr val="bg1"/>
              </a:buClr>
              <a:buSzPct val="70000"/>
              <a:buFont typeface="Courier New" pitchFamily="49" charset="0"/>
              <a:buChar char="o"/>
              <a:defRPr sz="1800">
                <a:solidFill>
                  <a:schemeClr val="bg2"/>
                </a:solidFill>
              </a:defRPr>
            </a:lvl4pPr>
            <a:lvl5pPr>
              <a:buClr>
                <a:schemeClr val="bg1"/>
              </a:buClr>
              <a:buSzPct val="70000"/>
              <a:buFont typeface="Arial" pitchFamily="34" charset="0"/>
              <a:buChar char="•"/>
              <a:defRPr sz="1800">
                <a:solidFill>
                  <a:schemeClr val="bg2"/>
                </a:solidFill>
              </a:defRPr>
            </a:lvl5pPr>
            <a:lvl6pPr>
              <a:defRPr sz="2000"/>
            </a:lvl6pPr>
            <a:lvl7pPr>
              <a:defRPr sz="2000"/>
            </a:lvl7pPr>
            <a:lvl8pPr>
              <a:defRPr sz="2000"/>
            </a:lvl8pPr>
            <a:lvl9pPr>
              <a:defRPr sz="2000"/>
            </a:lvl9pPr>
          </a:lstStyle>
          <a:p>
            <a:pPr lvl="0"/>
            <a:endParaRPr lang="en-US" dirty="0"/>
          </a:p>
        </p:txBody>
      </p:sp>
      <p:sp>
        <p:nvSpPr>
          <p:cNvPr id="9" name="Text Placeholder 3"/>
          <p:cNvSpPr>
            <a:spLocks noGrp="1"/>
          </p:cNvSpPr>
          <p:nvPr>
            <p:ph type="body" sz="half" idx="2"/>
          </p:nvPr>
        </p:nvSpPr>
        <p:spPr>
          <a:xfrm>
            <a:off x="457200" y="1435101"/>
            <a:ext cx="3008313" cy="4356099"/>
          </a:xfrm>
          <a:prstGeom prst="rect">
            <a:avLst/>
          </a:prstGeom>
        </p:spPr>
        <p:txBody>
          <a:bodyPr/>
          <a:lstStyle>
            <a:lvl1pPr marL="0" indent="0">
              <a:buNone/>
              <a:defRPr sz="1400" baseline="0">
                <a:solidFill>
                  <a:schemeClr val="bg2"/>
                </a:solidFill>
                <a:latin typeface="Calibri"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10"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1100"/>
              </a:lnSpc>
              <a:buNone/>
              <a:defRPr sz="110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357890229"/>
      </p:ext>
    </p:extLst>
  </p:cSld>
  <p:clrMapOvr>
    <a:masterClrMapping/>
  </p:clrMapOvr>
  <p:transition>
    <p:fade/>
  </p:transition>
</p:sldLayout>
</file>

<file path=ppt/slideLayouts/slideLayout22.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Content Placeholder 2"/>
          <p:cNvSpPr>
            <a:spLocks noGrp="1"/>
          </p:cNvSpPr>
          <p:nvPr>
            <p:ph idx="1"/>
          </p:nvPr>
        </p:nvSpPr>
        <p:spPr>
          <a:xfrm>
            <a:off x="457200" y="1600200"/>
            <a:ext cx="8229600" cy="4525963"/>
          </a:xfrm>
          <a:prstGeom prst="rect">
            <a:avLst/>
          </a:prstGeom>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E289D94D-08D7-49AF-952E-25FFE6230809}" type="datetimeFigureOut">
              <a:rPr lang="en-US"/>
              <a:pPr>
                <a:defRPr/>
              </a:pPr>
              <a:t>11/30/2015</a:t>
            </a:fld>
            <a:endParaRPr lang="en-US" dirty="0"/>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4E2DA802-604B-402A-B6A9-8D2DF0A38EC3}" type="slidenum">
              <a:rPr lang="en-US"/>
              <a:pPr>
                <a:defRPr/>
              </a:pPr>
              <a:t>‹#›</a:t>
            </a:fld>
            <a:endParaRPr lang="en-US" dirty="0"/>
          </a:p>
        </p:txBody>
      </p:sp>
    </p:spTree>
    <p:extLst>
      <p:ext uri="{BB962C8B-B14F-4D97-AF65-F5344CB8AC3E}">
        <p14:creationId xmlns:p14="http://schemas.microsoft.com/office/powerpoint/2010/main" val="428193284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lstStyle/>
          <a:p>
            <a:r>
              <a:rPr lang="en-US" smtClean="0"/>
              <a:t>Click to edit Master title style</a:t>
            </a:r>
            <a:endParaRPr lang="en-US"/>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76205311-D52B-4547-940B-E94875B57527}" type="datetimeFigureOut">
              <a:rPr lang="en-US"/>
              <a:pPr>
                <a:defRPr/>
              </a:pPr>
              <a:t>11/30/2015</a:t>
            </a:fld>
            <a:endParaRPr lang="en-US" dirty="0"/>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lvl1pPr eaLnBrk="1" fontAlgn="auto" hangingPunct="1">
              <a:spcBef>
                <a:spcPts val="0"/>
              </a:spcBef>
              <a:spcAft>
                <a:spcPts val="0"/>
              </a:spcAft>
              <a:defRPr b="0">
                <a:solidFill>
                  <a:srgbClr val="0F56DC"/>
                </a:solidFill>
                <a:latin typeface="+mn-lt"/>
              </a:defRPr>
            </a:lvl1pPr>
          </a:lstStyle>
          <a:p>
            <a:pPr>
              <a:defRPr/>
            </a:pPr>
            <a:fld id="{2DD5DDF1-E314-4B87-818E-5817D2236BF5}" type="slidenum">
              <a:rPr lang="en-US"/>
              <a:pPr>
                <a:defRPr/>
              </a:pPr>
              <a:t>‹#›</a:t>
            </a:fld>
            <a:endParaRPr lang="en-US" dirty="0"/>
          </a:p>
        </p:txBody>
      </p:sp>
    </p:spTree>
    <p:extLst>
      <p:ext uri="{BB962C8B-B14F-4D97-AF65-F5344CB8AC3E}">
        <p14:creationId xmlns:p14="http://schemas.microsoft.com/office/powerpoint/2010/main" val="327619685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p:cSld name="Data Slide (for content heavy tables and charts)">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2250"/>
              </a:lnSpc>
              <a:defRPr sz="21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257175" indent="-257175">
              <a:buClr>
                <a:schemeClr val="bg1"/>
              </a:buClr>
              <a:buSzPct val="70000"/>
              <a:buFont typeface="Arial" pitchFamily="34" charset="0"/>
              <a:buChar char="•"/>
              <a:defRPr sz="1800" b="1" baseline="0">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baseline="0">
                <a:solidFill>
                  <a:schemeClr val="bg2"/>
                </a:solidFill>
              </a:defRPr>
            </a:lvl4pPr>
            <a:lvl5pPr>
              <a:buClr>
                <a:schemeClr val="bg1"/>
              </a:buClr>
              <a:buSzPct val="70000"/>
              <a:buFont typeface="Arial" pitchFamily="34" charset="0"/>
              <a:buChar char="•"/>
              <a:defRPr sz="1350">
                <a:solidFill>
                  <a:schemeClr val="bg2"/>
                </a:solidFill>
              </a:defRPr>
            </a:lvl5pPr>
          </a:lstStyle>
          <a:p>
            <a:pPr lvl="0"/>
            <a:endParaRPr lang="en-US" dirty="0"/>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1349667807"/>
      </p:ext>
    </p:extLst>
  </p:cSld>
  <p:clrMapOvr>
    <a:masterClrMapping/>
  </p:clrMapOvr>
  <p:transition>
    <p:fade/>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preserve="1">
  <p:cSld name="Title Slide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 name="Subtitle 2"/>
          <p:cNvSpPr>
            <a:spLocks noGrp="1"/>
          </p:cNvSpPr>
          <p:nvPr>
            <p:ph type="subTitle" idx="1"/>
          </p:nvPr>
        </p:nvSpPr>
        <p:spPr>
          <a:xfrm>
            <a:off x="1371600" y="3886200"/>
            <a:ext cx="6400800" cy="457200"/>
          </a:xfrm>
          <a:prstGeom prst="rect">
            <a:avLst/>
          </a:prstGeom>
        </p:spPr>
        <p:txBody>
          <a:bodyPr/>
          <a:lstStyle>
            <a:lvl1pPr marL="0" indent="0" algn="ctr">
              <a:buNone/>
              <a:defRPr sz="15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
        <p:nvSpPr>
          <p:cNvPr id="9" name="Text Placeholder 8"/>
          <p:cNvSpPr>
            <a:spLocks noGrp="1"/>
          </p:cNvSpPr>
          <p:nvPr>
            <p:ph type="body" sz="quarter" idx="10"/>
          </p:nvPr>
        </p:nvSpPr>
        <p:spPr>
          <a:xfrm>
            <a:off x="1371600" y="4267200"/>
            <a:ext cx="6400800" cy="1295400"/>
          </a:xfrm>
          <a:prstGeom prst="rect">
            <a:avLst/>
          </a:prstGeom>
        </p:spPr>
        <p:txBody>
          <a:bodyPr/>
          <a:lstStyle>
            <a:lvl1pPr algn="ctr">
              <a:lnSpc>
                <a:spcPts val="1500"/>
              </a:lnSpc>
              <a:buNone/>
              <a:defRPr sz="1350"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endParaRPr lang="en-US" dirty="0"/>
          </a:p>
        </p:txBody>
      </p:sp>
      <p:sp>
        <p:nvSpPr>
          <p:cNvPr id="11" name="Title 1"/>
          <p:cNvSpPr>
            <a:spLocks noGrp="1"/>
          </p:cNvSpPr>
          <p:nvPr>
            <p:ph type="title"/>
          </p:nvPr>
        </p:nvSpPr>
        <p:spPr>
          <a:xfrm>
            <a:off x="457200" y="1981200"/>
            <a:ext cx="8229600" cy="1676400"/>
          </a:xfrm>
          <a:prstGeom prst="rect">
            <a:avLst/>
          </a:prstGeom>
        </p:spPr>
        <p:txBody>
          <a:bodyPr/>
          <a:lstStyle>
            <a:lvl1pPr>
              <a:lnSpc>
                <a:spcPts val="2250"/>
              </a:lnSpc>
              <a:defRPr sz="2100" b="1" baseline="0">
                <a:solidFill>
                  <a:srgbClr val="FFFF00"/>
                </a:solidFill>
                <a:effectLst/>
                <a:latin typeface="Calibri" pitchFamily="34" charset="0"/>
              </a:defRPr>
            </a:lvl1pPr>
          </a:lstStyle>
          <a:p>
            <a:endParaRPr lang="en-US" dirty="0"/>
          </a:p>
        </p:txBody>
      </p:sp>
    </p:spTree>
    <p:extLst>
      <p:ext uri="{BB962C8B-B14F-4D97-AF65-F5344CB8AC3E}">
        <p14:creationId xmlns:p14="http://schemas.microsoft.com/office/powerpoint/2010/main" val="2805714677"/>
      </p:ext>
    </p:extLst>
  </p:cSld>
  <p:clrMapOvr>
    <a:masterClrMapping/>
  </p:clrMapOvr>
  <p:transition>
    <p:fade/>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preserve="1">
  <p:cSld name="Basic Content Badg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anchor="b" anchorCtr="0"/>
          <a:lstStyle>
            <a:lvl1pPr>
              <a:lnSpc>
                <a:spcPts val="2250"/>
              </a:lnSpc>
              <a:defRPr sz="2100" b="1" baseline="0">
                <a:solidFill>
                  <a:srgbClr val="FFFF00"/>
                </a:solidFill>
                <a:effectLst/>
                <a:latin typeface="Calibri" pitchFamily="34" charset="0"/>
              </a:defRPr>
            </a:lvl1pPr>
          </a:lstStyle>
          <a:p>
            <a:endParaRPr lang="en-US" dirty="0"/>
          </a:p>
        </p:txBody>
      </p:sp>
      <p:sp>
        <p:nvSpPr>
          <p:cNvPr id="3" name="Content Placeholder 2"/>
          <p:cNvSpPr>
            <a:spLocks noGrp="1"/>
          </p:cNvSpPr>
          <p:nvPr>
            <p:ph idx="1"/>
          </p:nvPr>
        </p:nvSpPr>
        <p:spPr>
          <a:xfrm>
            <a:off x="457200" y="1600201"/>
            <a:ext cx="8229600" cy="4191000"/>
          </a:xfrm>
          <a:prstGeom prst="rect">
            <a:avLst/>
          </a:prstGeom>
        </p:spPr>
        <p:txBody>
          <a:bodyPr/>
          <a:lstStyle>
            <a:lvl1pPr marL="257175" indent="-257175">
              <a:buClr>
                <a:schemeClr val="bg1"/>
              </a:buClr>
              <a:buSzPct val="70000"/>
              <a:buFont typeface="Wingdings" pitchFamily="2" charset="2"/>
              <a:buChar char="§"/>
              <a:defRPr sz="1800" b="1" baseline="0">
                <a:solidFill>
                  <a:schemeClr val="bg2"/>
                </a:solidFill>
                <a:latin typeface="Calibri" pitchFamily="34" charset="0"/>
              </a:defRPr>
            </a:lvl1pPr>
            <a:lvl2pPr marL="557213" indent="-214313">
              <a:buClr>
                <a:schemeClr val="bg1"/>
              </a:buClr>
              <a:buSzPct val="100000"/>
              <a:buFont typeface="Arial" pitchFamily="34" charset="0"/>
              <a:buChar char="•"/>
              <a:defRPr sz="1500">
                <a:solidFill>
                  <a:schemeClr val="bg2"/>
                </a:solidFill>
              </a:defRPr>
            </a:lvl2pPr>
            <a:lvl3pPr marL="857250" indent="-171450">
              <a:buClr>
                <a:schemeClr val="bg1"/>
              </a:buClr>
              <a:buSzPct val="100000"/>
              <a:buFont typeface="Courier New" pitchFamily="49" charset="0"/>
              <a:buChar char="o"/>
              <a:defRPr sz="1350">
                <a:solidFill>
                  <a:schemeClr val="bg2"/>
                </a:solidFill>
              </a:defRPr>
            </a:lvl3pPr>
            <a:lvl4pPr>
              <a:buClr>
                <a:schemeClr val="bg1"/>
              </a:buClr>
              <a:buSzPct val="70000"/>
              <a:buFont typeface="Courier New" pitchFamily="49" charset="0"/>
              <a:buChar char="o"/>
              <a:defRPr sz="1350" baseline="0">
                <a:solidFill>
                  <a:schemeClr val="bg2"/>
                </a:solidFill>
              </a:defRPr>
            </a:lvl4pPr>
            <a:lvl5pPr>
              <a:buClr>
                <a:schemeClr val="bg1"/>
              </a:buClr>
              <a:buSzPct val="70000"/>
              <a:buFont typeface="Arial" pitchFamily="34" charset="0"/>
              <a:buChar char="•"/>
              <a:defRPr sz="1350">
                <a:solidFill>
                  <a:schemeClr val="bg2"/>
                </a:solidFill>
              </a:defRPr>
            </a:lvl5pPr>
          </a:lstStyle>
          <a:p>
            <a:pPr lvl="0"/>
            <a:endParaRPr lang="en-US" dirty="0" smtClean="0"/>
          </a:p>
          <a:p>
            <a:pPr lvl="1"/>
            <a:endParaRPr lang="en-US" dirty="0" smtClean="0"/>
          </a:p>
          <a:p>
            <a:pPr lvl="2"/>
            <a:endParaRPr lang="en-US" dirty="0" smtClean="0"/>
          </a:p>
          <a:p>
            <a:pPr lvl="3"/>
            <a:endParaRPr lang="en-US" dirty="0"/>
          </a:p>
        </p:txBody>
      </p:sp>
      <p:sp>
        <p:nvSpPr>
          <p:cNvPr id="7" name="Text Placeholder 8"/>
          <p:cNvSpPr>
            <a:spLocks noGrp="1"/>
          </p:cNvSpPr>
          <p:nvPr>
            <p:ph type="body" sz="quarter" idx="10"/>
          </p:nvPr>
        </p:nvSpPr>
        <p:spPr>
          <a:xfrm>
            <a:off x="1905000" y="5791200"/>
            <a:ext cx="67818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2176117562"/>
      </p:ext>
    </p:extLst>
  </p:cSld>
  <p:clrMapOvr>
    <a:masterClrMapping/>
  </p:clrMapOvr>
  <p:transition>
    <p:fade/>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1273177"/>
            <a:ext cx="7772400" cy="1362075"/>
          </a:xfrm>
          <a:prstGeom prst="rect">
            <a:avLst/>
          </a:prstGeom>
        </p:spPr>
        <p:txBody>
          <a:bodyPr anchor="t"/>
          <a:lstStyle>
            <a:lvl1pPr algn="ctr">
              <a:lnSpc>
                <a:spcPts val="2850"/>
              </a:lnSpc>
              <a:defRPr sz="2700" b="1" cap="all" baseline="0">
                <a:solidFill>
                  <a:srgbClr val="FFFF00"/>
                </a:solidFill>
                <a:effectLst/>
                <a:latin typeface="Calibri" pitchFamily="34" charset="0"/>
              </a:defRPr>
            </a:lvl1pPr>
          </a:lstStyle>
          <a:p>
            <a:r>
              <a:rPr lang="en-US" smtClean="0"/>
              <a:t>Click to edit Master title style</a:t>
            </a:r>
            <a:endParaRPr lang="en-US" dirty="0"/>
          </a:p>
        </p:txBody>
      </p:sp>
      <p:sp>
        <p:nvSpPr>
          <p:cNvPr id="3" name="Text Placeholder 2"/>
          <p:cNvSpPr>
            <a:spLocks noGrp="1"/>
          </p:cNvSpPr>
          <p:nvPr>
            <p:ph type="body" idx="1"/>
          </p:nvPr>
        </p:nvSpPr>
        <p:spPr>
          <a:xfrm>
            <a:off x="722313" y="2743202"/>
            <a:ext cx="7772400" cy="568325"/>
          </a:xfrm>
          <a:prstGeom prst="rect">
            <a:avLst/>
          </a:prstGeom>
        </p:spPr>
        <p:txBody>
          <a:bodyPr anchor="b"/>
          <a:lstStyle>
            <a:lvl1pPr marL="0" indent="0" algn="ctr">
              <a:lnSpc>
                <a:spcPts val="1650"/>
              </a:lnSpc>
              <a:buNone/>
              <a:defRPr sz="1500" baseline="0">
                <a:solidFill>
                  <a:schemeClr val="bg2"/>
                </a:solidFill>
                <a:latin typeface="Calibri" pitchFamily="34" charset="0"/>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smtClean="0"/>
              <a:t>Click to edit Master text styles</a:t>
            </a:r>
          </a:p>
        </p:txBody>
      </p:sp>
    </p:spTree>
    <p:extLst>
      <p:ext uri="{BB962C8B-B14F-4D97-AF65-F5344CB8AC3E}">
        <p14:creationId xmlns:p14="http://schemas.microsoft.com/office/powerpoint/2010/main" val="489133367"/>
      </p:ext>
    </p:extLst>
  </p:cSld>
  <p:clrMapOvr>
    <a:masterClrMapping/>
  </p:clrMapOvr>
  <p:transition>
    <p:fade/>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Content Placeholder 2"/>
          <p:cNvSpPr>
            <a:spLocks noGrp="1"/>
          </p:cNvSpPr>
          <p:nvPr>
            <p:ph idx="1"/>
          </p:nvPr>
        </p:nvSpPr>
        <p:spPr>
          <a:xfrm>
            <a:off x="3575050" y="273051"/>
            <a:ext cx="5111750" cy="5518150"/>
          </a:xfrm>
          <a:prstGeom prst="rect">
            <a:avLst/>
          </a:prstGeom>
        </p:spPr>
        <p:txBody>
          <a:bodyPr anchor="ctr" anchorCtr="0"/>
          <a:lstStyle>
            <a:lvl1pPr marL="257175" indent="-257175">
              <a:buClr>
                <a:schemeClr val="bg1"/>
              </a:buClr>
              <a:buSzPct val="70000"/>
              <a:buFont typeface="Wingdings" pitchFamily="2" charset="2"/>
              <a:buChar char="§"/>
              <a:defRPr sz="1800" b="1">
                <a:solidFill>
                  <a:schemeClr val="bg2"/>
                </a:solidFill>
                <a:latin typeface="Calibri" pitchFamily="34" charset="0"/>
              </a:defRPr>
            </a:lvl1pPr>
            <a:lvl2pPr>
              <a:buClr>
                <a:schemeClr val="bg1"/>
              </a:buClr>
              <a:buSzPct val="100000"/>
              <a:buFont typeface="Wingdings" pitchFamily="2" charset="2"/>
              <a:buChar char="§"/>
              <a:defRPr sz="1500">
                <a:solidFill>
                  <a:schemeClr val="bg2"/>
                </a:solidFill>
              </a:defRPr>
            </a:lvl2pPr>
            <a:lvl3pPr>
              <a:buClr>
                <a:schemeClr val="bg1"/>
              </a:buClr>
              <a:buSzPct val="100000"/>
              <a:buFont typeface="Arial" pitchFamily="34" charset="0"/>
              <a:buChar char="•"/>
              <a:defRPr sz="1350">
                <a:solidFill>
                  <a:schemeClr val="bg2"/>
                </a:solidFill>
              </a:defRPr>
            </a:lvl3pPr>
            <a:lvl4pPr>
              <a:buClr>
                <a:schemeClr val="bg1"/>
              </a:buClr>
              <a:buSzPct val="70000"/>
              <a:buFont typeface="Courier New" pitchFamily="49" charset="0"/>
              <a:buChar char="o"/>
              <a:defRPr sz="1350">
                <a:solidFill>
                  <a:schemeClr val="bg2"/>
                </a:solidFill>
              </a:defRPr>
            </a:lvl4pPr>
            <a:lvl5pPr>
              <a:buClr>
                <a:schemeClr val="bg1"/>
              </a:buClr>
              <a:buSzPct val="70000"/>
              <a:buFont typeface="Arial" pitchFamily="34" charset="0"/>
              <a:buChar char="•"/>
              <a:defRPr sz="1350">
                <a:solidFill>
                  <a:schemeClr val="bg2"/>
                </a:solidFill>
              </a:defRPr>
            </a:lvl5pPr>
            <a:lvl6pPr>
              <a:defRPr sz="1500"/>
            </a:lvl6pPr>
            <a:lvl7pPr>
              <a:defRPr sz="1500"/>
            </a:lvl7pPr>
            <a:lvl8pPr>
              <a:defRPr sz="1500"/>
            </a:lvl8pPr>
            <a:lvl9pPr>
              <a:defRPr sz="1500"/>
            </a:lvl9pPr>
          </a:lstStyle>
          <a:p>
            <a:pPr lvl="0"/>
            <a:endParaRPr lang="en-US" dirty="0"/>
          </a:p>
        </p:txBody>
      </p:sp>
      <p:sp>
        <p:nvSpPr>
          <p:cNvPr id="4" name="Text Placeholder 3"/>
          <p:cNvSpPr>
            <a:spLocks noGrp="1"/>
          </p:cNvSpPr>
          <p:nvPr>
            <p:ph type="body" sz="half" idx="2"/>
          </p:nvPr>
        </p:nvSpPr>
        <p:spPr>
          <a:xfrm>
            <a:off x="457201" y="1435103"/>
            <a:ext cx="3008313" cy="4356099"/>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
        <p:nvSpPr>
          <p:cNvPr id="7" name="Text Placeholder 8"/>
          <p:cNvSpPr>
            <a:spLocks noGrp="1"/>
          </p:cNvSpPr>
          <p:nvPr>
            <p:ph type="body" sz="quarter" idx="10"/>
          </p:nvPr>
        </p:nvSpPr>
        <p:spPr>
          <a:xfrm>
            <a:off x="457200" y="5791200"/>
            <a:ext cx="8229600" cy="609600"/>
          </a:xfrm>
          <a:prstGeom prst="rect">
            <a:avLst/>
          </a:prstGeom>
        </p:spPr>
        <p:txBody>
          <a:bodyPr anchor="b" anchorCtr="0"/>
          <a:lstStyle>
            <a:lvl1pPr algn="l">
              <a:lnSpc>
                <a:spcPts val="825"/>
              </a:lnSpc>
              <a:buNone/>
              <a:defRPr sz="825" baseline="0">
                <a:solidFill>
                  <a:schemeClr val="tx2"/>
                </a:solidFill>
                <a:latin typeface="Calibri" pitchFamily="34" charset="0"/>
              </a:defRPr>
            </a:lvl1pPr>
            <a:lvl2pPr algn="ctr">
              <a:defRPr>
                <a:solidFill>
                  <a:schemeClr val="tx2"/>
                </a:solidFill>
              </a:defRPr>
            </a:lvl2pPr>
            <a:lvl3pPr algn="ctr">
              <a:defRPr>
                <a:solidFill>
                  <a:schemeClr val="tx2"/>
                </a:solidFill>
              </a:defRPr>
            </a:lvl3pPr>
            <a:lvl4pPr algn="ctr">
              <a:defRPr>
                <a:solidFill>
                  <a:schemeClr val="tx2"/>
                </a:solidFill>
              </a:defRPr>
            </a:lvl4pPr>
            <a:lvl5pPr algn="ctr">
              <a:defRPr>
                <a:solidFill>
                  <a:schemeClr val="tx2"/>
                </a:solidFill>
              </a:defRPr>
            </a:lvl5pPr>
          </a:lstStyle>
          <a:p>
            <a:pPr lvl="0"/>
            <a:r>
              <a:rPr lang="en-US" smtClean="0"/>
              <a:t>Click to edit Master text styles</a:t>
            </a:r>
          </a:p>
        </p:txBody>
      </p:sp>
    </p:spTree>
    <p:extLst>
      <p:ext uri="{BB962C8B-B14F-4D97-AF65-F5344CB8AC3E}">
        <p14:creationId xmlns:p14="http://schemas.microsoft.com/office/powerpoint/2010/main" val="2482910649"/>
      </p:ext>
    </p:extLst>
  </p:cSld>
  <p:clrMapOvr>
    <a:masterClrMapping/>
  </p:clrMapOvr>
  <p:transition>
    <p:fade/>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anchor="b"/>
          <a:lstStyle>
            <a:lvl1pPr algn="l">
              <a:defRPr sz="1500" b="1" baseline="0">
                <a:solidFill>
                  <a:schemeClr val="bg1"/>
                </a:solidFill>
                <a:effectLst/>
                <a:latin typeface="Calibri" pitchFamily="34" charset="0"/>
              </a:defRPr>
            </a:lvl1pPr>
          </a:lstStyle>
          <a:p>
            <a:r>
              <a:rPr lang="en-US" smtClean="0"/>
              <a:t>Click to edit Master title style</a:t>
            </a:r>
            <a:endParaRPr lang="en-US" dirty="0"/>
          </a:p>
        </p:txBody>
      </p:sp>
      <p:sp>
        <p:nvSpPr>
          <p:cNvPr id="3" name="Picture Placeholder 2"/>
          <p:cNvSpPr>
            <a:spLocks noGrp="1"/>
          </p:cNvSpPr>
          <p:nvPr>
            <p:ph type="pic" idx="1"/>
          </p:nvPr>
        </p:nvSpPr>
        <p:spPr>
          <a:xfrm>
            <a:off x="1792288" y="612775"/>
            <a:ext cx="5486400" cy="4114800"/>
          </a:xfrm>
          <a:prstGeom prst="rect">
            <a:avLst/>
          </a:prstGeom>
          <a:ln w="25400">
            <a:solidFill>
              <a:schemeClr val="bg2"/>
            </a:solidFill>
          </a:ln>
          <a:effectLst>
            <a:outerShdw blurRad="44450" dist="27940" dir="5400000" algn="ctr">
              <a:srgbClr val="000000">
                <a:alpha val="32000"/>
              </a:srgbClr>
            </a:outerShdw>
          </a:effectLst>
        </p:spPr>
        <p:txBody>
          <a:bodyPr/>
          <a:lstStyle>
            <a:lvl1pPr marL="0" indent="0">
              <a:buNone/>
              <a:defRPr sz="2400">
                <a:solidFill>
                  <a:schemeClr val="bg1"/>
                </a:solidFill>
                <a:effectLst/>
                <a:latin typeface="Calibri" pitchFamily="34" charset="0"/>
              </a:defRPr>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pPr lvl="0"/>
            <a:r>
              <a:rPr lang="en-US" noProof="0" dirty="0" smtClean="0"/>
              <a:t>Click icon to add picture</a:t>
            </a:r>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050" baseline="0">
                <a:solidFill>
                  <a:schemeClr val="bg2"/>
                </a:solidFill>
                <a:latin typeface="Calibri" pitchFamily="34" charset="0"/>
              </a:defRPr>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smtClean="0"/>
              <a:t>Click to edit Master text styles</a:t>
            </a:r>
          </a:p>
        </p:txBody>
      </p:sp>
    </p:spTree>
    <p:extLst>
      <p:ext uri="{BB962C8B-B14F-4D97-AF65-F5344CB8AC3E}">
        <p14:creationId xmlns:p14="http://schemas.microsoft.com/office/powerpoint/2010/main" val="3456035095"/>
      </p:ext>
    </p:extLst>
  </p:cSld>
  <p:clrMapOvr>
    <a:masterClrMapping/>
  </p:clrMapOvr>
  <p:transition>
    <p:fade/>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Closing">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3" name="Subtitle 2"/>
          <p:cNvSpPr>
            <a:spLocks noGrp="1"/>
          </p:cNvSpPr>
          <p:nvPr>
            <p:ph type="subTitle" idx="1"/>
          </p:nvPr>
        </p:nvSpPr>
        <p:spPr>
          <a:xfrm>
            <a:off x="1371600" y="1981200"/>
            <a:ext cx="6400800" cy="2057400"/>
          </a:xfrm>
          <a:prstGeom prst="rect">
            <a:avLst/>
          </a:prstGeom>
        </p:spPr>
        <p:txBody>
          <a:bodyPr/>
          <a:lstStyle>
            <a:lvl1pPr marL="0" indent="0" algn="ctr">
              <a:buNone/>
              <a:defRPr sz="2100" b="1" baseline="0">
                <a:solidFill>
                  <a:schemeClr val="bg2"/>
                </a:solidFill>
                <a:effectLst/>
                <a:latin typeface="Calibri" pitchFamily="34" charset="0"/>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endParaRPr lang="en-US" dirty="0" smtClean="0"/>
          </a:p>
        </p:txBody>
      </p:sp>
    </p:spTree>
    <p:extLst>
      <p:ext uri="{BB962C8B-B14F-4D97-AF65-F5344CB8AC3E}">
        <p14:creationId xmlns:p14="http://schemas.microsoft.com/office/powerpoint/2010/main" val="962998533"/>
      </p:ext>
    </p:extLst>
  </p:cSld>
  <p:clrMapOvr>
    <a:masterClrMapping/>
  </p:clrMapOvr>
  <p:transition>
    <p:fade/>
  </p:transition>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9.xml"/><Relationship Id="rId13" Type="http://schemas.openxmlformats.org/officeDocument/2006/relationships/image" Target="../media/image2.png"/><Relationship Id="rId3" Type="http://schemas.openxmlformats.org/officeDocument/2006/relationships/slideLayout" Target="../slideLayouts/slideLayout4.xml"/><Relationship Id="rId7" Type="http://schemas.openxmlformats.org/officeDocument/2006/relationships/slideLayout" Target="../slideLayouts/slideLayout8.xml"/><Relationship Id="rId12" Type="http://schemas.openxmlformats.org/officeDocument/2006/relationships/theme" Target="../theme/theme2.xml"/><Relationship Id="rId2" Type="http://schemas.openxmlformats.org/officeDocument/2006/relationships/slideLayout" Target="../slideLayouts/slideLayout3.xml"/><Relationship Id="rId1" Type="http://schemas.openxmlformats.org/officeDocument/2006/relationships/slideLayout" Target="../slideLayouts/slideLayout2.xml"/><Relationship Id="rId6" Type="http://schemas.openxmlformats.org/officeDocument/2006/relationships/slideLayout" Target="../slideLayouts/slideLayout7.xml"/><Relationship Id="rId11" Type="http://schemas.openxmlformats.org/officeDocument/2006/relationships/slideLayout" Target="../slideLayouts/slideLayout12.xml"/><Relationship Id="rId5" Type="http://schemas.openxmlformats.org/officeDocument/2006/relationships/slideLayout" Target="../slideLayouts/slideLayout6.xml"/><Relationship Id="rId10" Type="http://schemas.openxmlformats.org/officeDocument/2006/relationships/slideLayout" Target="../slideLayouts/slideLayout11.xml"/><Relationship Id="rId4" Type="http://schemas.openxmlformats.org/officeDocument/2006/relationships/slideLayout" Target="../slideLayouts/slideLayout5.xml"/><Relationship Id="rId9" Type="http://schemas.openxmlformats.org/officeDocument/2006/relationships/slideLayout" Target="../slideLayouts/slideLayout1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image" Target="../media/image2.png"/><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theme" Target="../theme/theme3.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026" name="Rectangle 3"/>
          <p:cNvSpPr>
            <a:spLocks noGrp="1" noChangeArrowheads="1"/>
          </p:cNvSpPr>
          <p:nvPr>
            <p:ph type="title"/>
          </p:nvPr>
        </p:nvSpPr>
        <p:spPr bwMode="auto">
          <a:xfrm>
            <a:off x="593725" y="342900"/>
            <a:ext cx="8212138" cy="1104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b" anchorCtr="0" compatLnSpc="1">
            <a:prstTxWarp prst="textNoShape">
              <a:avLst/>
            </a:prstTxWarp>
          </a:bodyPr>
          <a:lstStyle/>
          <a:p>
            <a:pPr lvl="0"/>
            <a:r>
              <a:rPr lang="en-US" altLang="en-US" smtClean="0"/>
              <a:t>Click to edit Master title style</a:t>
            </a:r>
          </a:p>
        </p:txBody>
      </p:sp>
      <p:sp>
        <p:nvSpPr>
          <p:cNvPr id="1027" name="Rectangle 4"/>
          <p:cNvSpPr>
            <a:spLocks noGrp="1" noChangeArrowheads="1"/>
          </p:cNvSpPr>
          <p:nvPr>
            <p:ph type="body" idx="1"/>
          </p:nvPr>
        </p:nvSpPr>
        <p:spPr bwMode="auto">
          <a:xfrm>
            <a:off x="609600" y="1524000"/>
            <a:ext cx="8059738"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a:tailEnd/>
              </a14:hiddenLine>
            </a:ext>
          </a:extLst>
        </p:spPr>
        <p:txBody>
          <a:bodyPr vert="horz" wrap="square" lIns="90488" tIns="44450" rIns="90488" bIns="44450" numCol="1" anchor="t" anchorCtr="0" compatLnSpc="1">
            <a:prstTxWarp prst="textNoShape">
              <a:avLst/>
            </a:prstTxWarp>
          </a:bodyPr>
          <a:lstStyle/>
          <a:p>
            <a:pPr lvl="0"/>
            <a:r>
              <a:rPr lang="en-US" altLang="en-US" smtClean="0"/>
              <a:t>Click to edit Master text styles</a:t>
            </a:r>
          </a:p>
          <a:p>
            <a:pPr lvl="1"/>
            <a:r>
              <a:rPr lang="en-US" altLang="en-US" smtClean="0"/>
              <a:t>Second Level</a:t>
            </a:r>
          </a:p>
          <a:p>
            <a:pPr lvl="2"/>
            <a:r>
              <a:rPr lang="en-US" altLang="en-US" smtClean="0"/>
              <a:t>Third Level</a:t>
            </a:r>
          </a:p>
          <a:p>
            <a:pPr lvl="3"/>
            <a:r>
              <a:rPr lang="en-US" altLang="en-US" smtClean="0"/>
              <a:t>Fourth Level</a:t>
            </a:r>
          </a:p>
          <a:p>
            <a:pPr lvl="4"/>
            <a:r>
              <a:rPr lang="en-US" altLang="en-US" smtClean="0"/>
              <a:t>Fifth Level</a:t>
            </a:r>
          </a:p>
        </p:txBody>
      </p:sp>
      <p:sp>
        <p:nvSpPr>
          <p:cNvPr id="1028" name="Text Box 11"/>
          <p:cNvSpPr txBox="1">
            <a:spLocks noChangeArrowheads="1"/>
          </p:cNvSpPr>
          <p:nvPr userDrawn="1"/>
        </p:nvSpPr>
        <p:spPr bwMode="auto">
          <a:xfrm>
            <a:off x="3305175" y="6310313"/>
            <a:ext cx="4619625"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chemeClr val="tx1"/>
              </a:solidFill>
              <a:latin typeface="Times New Roman" pitchFamily="18" charset="0"/>
            </a:endParaRPr>
          </a:p>
        </p:txBody>
      </p:sp>
      <p:sp>
        <p:nvSpPr>
          <p:cNvPr id="1029" name="Text Box 12"/>
          <p:cNvSpPr txBox="1">
            <a:spLocks noChangeArrowheads="1"/>
          </p:cNvSpPr>
          <p:nvPr userDrawn="1"/>
        </p:nvSpPr>
        <p:spPr bwMode="auto">
          <a:xfrm>
            <a:off x="5283200" y="6172200"/>
            <a:ext cx="1911350" cy="336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b="1">
                <a:solidFill>
                  <a:schemeClr val="tx2"/>
                </a:solidFill>
                <a:latin typeface="Arial" pitchFamily="34" charset="0"/>
              </a:defRPr>
            </a:lvl1pPr>
            <a:lvl2pPr marL="742950" indent="-285750">
              <a:defRPr b="1">
                <a:solidFill>
                  <a:schemeClr val="tx2"/>
                </a:solidFill>
                <a:latin typeface="Arial" pitchFamily="34" charset="0"/>
              </a:defRPr>
            </a:lvl2pPr>
            <a:lvl3pPr marL="1143000" indent="-228600">
              <a:defRPr b="1">
                <a:solidFill>
                  <a:schemeClr val="tx2"/>
                </a:solidFill>
                <a:latin typeface="Arial" pitchFamily="34" charset="0"/>
              </a:defRPr>
            </a:lvl3pPr>
            <a:lvl4pPr marL="1600200" indent="-228600">
              <a:defRPr b="1">
                <a:solidFill>
                  <a:schemeClr val="tx2"/>
                </a:solidFill>
                <a:latin typeface="Arial" pitchFamily="34" charset="0"/>
              </a:defRPr>
            </a:lvl4pPr>
            <a:lvl5pPr marL="2057400" indent="-228600">
              <a:defRPr b="1">
                <a:solidFill>
                  <a:schemeClr val="tx2"/>
                </a:solidFill>
                <a:latin typeface="Arial" pitchFamily="34" charset="0"/>
              </a:defRPr>
            </a:lvl5pPr>
            <a:lvl6pPr marL="2514600" indent="-228600" algn="ctr" eaLnBrk="0" fontAlgn="base" hangingPunct="0">
              <a:spcBef>
                <a:spcPct val="0"/>
              </a:spcBef>
              <a:spcAft>
                <a:spcPct val="0"/>
              </a:spcAft>
              <a:defRPr b="1">
                <a:solidFill>
                  <a:schemeClr val="tx2"/>
                </a:solidFill>
                <a:latin typeface="Arial" pitchFamily="34" charset="0"/>
              </a:defRPr>
            </a:lvl6pPr>
            <a:lvl7pPr marL="2971800" indent="-228600" algn="ctr" eaLnBrk="0" fontAlgn="base" hangingPunct="0">
              <a:spcBef>
                <a:spcPct val="0"/>
              </a:spcBef>
              <a:spcAft>
                <a:spcPct val="0"/>
              </a:spcAft>
              <a:defRPr b="1">
                <a:solidFill>
                  <a:schemeClr val="tx2"/>
                </a:solidFill>
                <a:latin typeface="Arial" pitchFamily="34" charset="0"/>
              </a:defRPr>
            </a:lvl7pPr>
            <a:lvl8pPr marL="3429000" indent="-228600" algn="ctr" eaLnBrk="0" fontAlgn="base" hangingPunct="0">
              <a:spcBef>
                <a:spcPct val="0"/>
              </a:spcBef>
              <a:spcAft>
                <a:spcPct val="0"/>
              </a:spcAft>
              <a:defRPr b="1">
                <a:solidFill>
                  <a:schemeClr val="tx2"/>
                </a:solidFill>
                <a:latin typeface="Arial" pitchFamily="34" charset="0"/>
              </a:defRPr>
            </a:lvl8pPr>
            <a:lvl9pPr marL="3886200" indent="-228600" algn="ctr" eaLnBrk="0" fontAlgn="base" hangingPunct="0">
              <a:spcBef>
                <a:spcPct val="0"/>
              </a:spcBef>
              <a:spcAft>
                <a:spcPct val="0"/>
              </a:spcAft>
              <a:defRPr b="1">
                <a:solidFill>
                  <a:schemeClr val="tx2"/>
                </a:solidFill>
                <a:latin typeface="Arial" pitchFamily="34" charset="0"/>
              </a:defRPr>
            </a:lvl9pPr>
          </a:lstStyle>
          <a:p>
            <a:pPr>
              <a:defRPr/>
            </a:pPr>
            <a:endParaRPr lang="en-US" altLang="en-US" sz="1600" b="0" smtClean="0">
              <a:solidFill>
                <a:schemeClr val="tx1"/>
              </a:solidFill>
              <a:latin typeface="Times New Roman" pitchFamily="18" charset="0"/>
            </a:endParaRPr>
          </a:p>
        </p:txBody>
      </p:sp>
    </p:spTree>
  </p:cSld>
  <p:clrMap bg1="dk2" tx1="lt1" bg2="dk1" tx2="lt2" accent1="accent1" accent2="accent2" accent3="accent3" accent4="accent4" accent5="accent5" accent6="accent6" hlink="hlink" folHlink="folHlink"/>
  <p:sldLayoutIdLst>
    <p:sldLayoutId id="2147483811" r:id="rId1"/>
  </p:sldLayoutIdLst>
  <p:txStyles>
    <p:titleStyle>
      <a:lvl1pPr algn="ctr" rtl="0" eaLnBrk="0" fontAlgn="base" hangingPunct="0">
        <a:spcBef>
          <a:spcPct val="0"/>
        </a:spcBef>
        <a:spcAft>
          <a:spcPct val="0"/>
        </a:spcAft>
        <a:defRPr sz="2400" b="1">
          <a:solidFill>
            <a:schemeClr val="tx2"/>
          </a:solidFill>
          <a:latin typeface="+mj-lt"/>
          <a:ea typeface="+mj-ea"/>
          <a:cs typeface="+mj-cs"/>
        </a:defRPr>
      </a:lvl1pPr>
      <a:lvl2pPr algn="ctr" rtl="0" eaLnBrk="0" fontAlgn="base" hangingPunct="0">
        <a:spcBef>
          <a:spcPct val="0"/>
        </a:spcBef>
        <a:spcAft>
          <a:spcPct val="0"/>
        </a:spcAft>
        <a:defRPr sz="2400" b="1">
          <a:solidFill>
            <a:schemeClr val="tx2"/>
          </a:solidFill>
          <a:latin typeface="Arial" charset="0"/>
        </a:defRPr>
      </a:lvl2pPr>
      <a:lvl3pPr algn="ctr" rtl="0" eaLnBrk="0" fontAlgn="base" hangingPunct="0">
        <a:spcBef>
          <a:spcPct val="0"/>
        </a:spcBef>
        <a:spcAft>
          <a:spcPct val="0"/>
        </a:spcAft>
        <a:defRPr sz="2400" b="1">
          <a:solidFill>
            <a:schemeClr val="tx2"/>
          </a:solidFill>
          <a:latin typeface="Arial" charset="0"/>
        </a:defRPr>
      </a:lvl3pPr>
      <a:lvl4pPr algn="ctr" rtl="0" eaLnBrk="0" fontAlgn="base" hangingPunct="0">
        <a:spcBef>
          <a:spcPct val="0"/>
        </a:spcBef>
        <a:spcAft>
          <a:spcPct val="0"/>
        </a:spcAft>
        <a:defRPr sz="2400" b="1">
          <a:solidFill>
            <a:schemeClr val="tx2"/>
          </a:solidFill>
          <a:latin typeface="Arial" charset="0"/>
        </a:defRPr>
      </a:lvl4pPr>
      <a:lvl5pPr algn="ctr" rtl="0" eaLnBrk="0" fontAlgn="base" hangingPunct="0">
        <a:spcBef>
          <a:spcPct val="0"/>
        </a:spcBef>
        <a:spcAft>
          <a:spcPct val="0"/>
        </a:spcAft>
        <a:defRPr sz="2400" b="1">
          <a:solidFill>
            <a:schemeClr val="tx2"/>
          </a:solidFill>
          <a:latin typeface="Arial" charset="0"/>
        </a:defRPr>
      </a:lvl5pPr>
      <a:lvl6pPr marL="457200" algn="ctr" rtl="0" eaLnBrk="0" fontAlgn="base" hangingPunct="0">
        <a:spcBef>
          <a:spcPct val="0"/>
        </a:spcBef>
        <a:spcAft>
          <a:spcPct val="0"/>
        </a:spcAft>
        <a:defRPr sz="2400" b="1">
          <a:solidFill>
            <a:schemeClr val="tx2"/>
          </a:solidFill>
          <a:latin typeface="Arial" charset="0"/>
        </a:defRPr>
      </a:lvl6pPr>
      <a:lvl7pPr marL="914400" algn="ctr" rtl="0" eaLnBrk="0" fontAlgn="base" hangingPunct="0">
        <a:spcBef>
          <a:spcPct val="0"/>
        </a:spcBef>
        <a:spcAft>
          <a:spcPct val="0"/>
        </a:spcAft>
        <a:defRPr sz="2400" b="1">
          <a:solidFill>
            <a:schemeClr val="tx2"/>
          </a:solidFill>
          <a:latin typeface="Arial" charset="0"/>
        </a:defRPr>
      </a:lvl7pPr>
      <a:lvl8pPr marL="1371600" algn="ctr" rtl="0" eaLnBrk="0" fontAlgn="base" hangingPunct="0">
        <a:spcBef>
          <a:spcPct val="0"/>
        </a:spcBef>
        <a:spcAft>
          <a:spcPct val="0"/>
        </a:spcAft>
        <a:defRPr sz="2400" b="1">
          <a:solidFill>
            <a:schemeClr val="tx2"/>
          </a:solidFill>
          <a:latin typeface="Arial" charset="0"/>
        </a:defRPr>
      </a:lvl8pPr>
      <a:lvl9pPr marL="1828800" algn="ctr" rtl="0" eaLnBrk="0" fontAlgn="base" hangingPunct="0">
        <a:spcBef>
          <a:spcPct val="0"/>
        </a:spcBef>
        <a:spcAft>
          <a:spcPct val="0"/>
        </a:spcAft>
        <a:defRPr sz="2400" b="1">
          <a:solidFill>
            <a:schemeClr val="tx2"/>
          </a:solidFill>
          <a:latin typeface="Arial" charset="0"/>
        </a:defRPr>
      </a:lvl9pPr>
    </p:titleStyle>
    <p:bodyStyle>
      <a:lvl1pPr marL="342900" indent="-3429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ea typeface="+mn-ea"/>
          <a:cs typeface="+mn-cs"/>
        </a:defRPr>
      </a:lvl1pPr>
      <a:lvl2pPr marL="742950" indent="-285750" algn="l" rtl="0" eaLnBrk="0" fontAlgn="base" hangingPunct="0">
        <a:spcBef>
          <a:spcPct val="0"/>
        </a:spcBef>
        <a:spcAft>
          <a:spcPct val="50000"/>
        </a:spcAft>
        <a:buClr>
          <a:schemeClr val="tx2"/>
        </a:buClr>
        <a:buSzPct val="70000"/>
        <a:buFont typeface="Monotype Sorts" pitchFamily="2" charset="2"/>
        <a:buChar char="l"/>
        <a:defRPr sz="2800">
          <a:solidFill>
            <a:schemeClr val="tx1"/>
          </a:solidFill>
          <a:latin typeface="+mn-lt"/>
        </a:defRPr>
      </a:lvl2pPr>
      <a:lvl3pPr marL="1143000" indent="-228600" algn="l" rtl="0" eaLnBrk="0" fontAlgn="base" hangingPunct="0">
        <a:spcBef>
          <a:spcPct val="0"/>
        </a:spcBef>
        <a:spcAft>
          <a:spcPct val="50000"/>
        </a:spcAft>
        <a:buClr>
          <a:schemeClr val="tx2"/>
        </a:buClr>
        <a:buSzPct val="70000"/>
        <a:buFont typeface="Monotype Sorts" pitchFamily="2" charset="2"/>
        <a:buChar char="ä"/>
        <a:defRPr sz="2800">
          <a:solidFill>
            <a:schemeClr val="tx1"/>
          </a:solidFill>
          <a:latin typeface="+mn-lt"/>
        </a:defRPr>
      </a:lvl3pPr>
      <a:lvl4pPr marL="1600200" indent="-228600" algn="l" rtl="0" eaLnBrk="0" fontAlgn="base" hangingPunct="0">
        <a:spcBef>
          <a:spcPct val="0"/>
        </a:spcBef>
        <a:spcAft>
          <a:spcPct val="50000"/>
        </a:spcAft>
        <a:buClr>
          <a:schemeClr val="tx2"/>
        </a:buClr>
        <a:buSzPct val="70000"/>
        <a:buFont typeface="Monotype Sorts" pitchFamily="2" charset="2"/>
        <a:buChar char="n"/>
        <a:defRPr sz="2800">
          <a:solidFill>
            <a:schemeClr val="tx1"/>
          </a:solidFill>
          <a:latin typeface="+mn-lt"/>
        </a:defRPr>
      </a:lvl4pPr>
      <a:lvl5pPr marL="20574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5pPr>
      <a:lvl6pPr marL="25146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6pPr>
      <a:lvl7pPr marL="29718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7pPr>
      <a:lvl8pPr marL="34290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8pPr>
      <a:lvl9pPr marL="3886200" indent="-228600" algn="l" rtl="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812" r:id="rId1"/>
    <p:sldLayoutId id="2147483813" r:id="rId2"/>
    <p:sldLayoutId id="2147483814" r:id="rId3"/>
    <p:sldLayoutId id="2147483815" r:id="rId4"/>
    <p:sldLayoutId id="2147483803" r:id="rId5"/>
    <p:sldLayoutId id="2147483804" r:id="rId6"/>
    <p:sldLayoutId id="2147483805" r:id="rId7"/>
    <p:sldLayoutId id="2147483816" r:id="rId8"/>
    <p:sldLayoutId id="2147483806" r:id="rId9"/>
    <p:sldLayoutId id="2147483817" r:id="rId10"/>
    <p:sldLayoutId id="2147483818" r:id="rId11"/>
  </p:sldLayoutIdLst>
  <p:transition>
    <p:fade/>
  </p:transition>
  <p:txStyles>
    <p:titleStyle>
      <a:lvl1pPr algn="ctr" rtl="0" eaLnBrk="0" fontAlgn="base" hangingPunct="0">
        <a:spcBef>
          <a:spcPct val="0"/>
        </a:spcBef>
        <a:spcAft>
          <a:spcPct val="0"/>
        </a:spcAft>
        <a:defRPr sz="3300" kern="1200">
          <a:solidFill>
            <a:schemeClr val="tx1"/>
          </a:solidFill>
          <a:latin typeface="+mj-lt"/>
          <a:ea typeface="+mj-ea"/>
          <a:cs typeface="+mj-cs"/>
        </a:defRPr>
      </a:lvl1pPr>
      <a:lvl2pPr algn="ctr" rtl="0" eaLnBrk="0" fontAlgn="base" hangingPunct="0">
        <a:spcBef>
          <a:spcPct val="0"/>
        </a:spcBef>
        <a:spcAft>
          <a:spcPct val="0"/>
        </a:spcAft>
        <a:defRPr sz="3300">
          <a:solidFill>
            <a:schemeClr val="tx1"/>
          </a:solidFill>
          <a:latin typeface="Myriad Web Pro" pitchFamily="34" charset="0"/>
        </a:defRPr>
      </a:lvl2pPr>
      <a:lvl3pPr algn="ctr" rtl="0" eaLnBrk="0" fontAlgn="base" hangingPunct="0">
        <a:spcBef>
          <a:spcPct val="0"/>
        </a:spcBef>
        <a:spcAft>
          <a:spcPct val="0"/>
        </a:spcAft>
        <a:defRPr sz="3300">
          <a:solidFill>
            <a:schemeClr val="tx1"/>
          </a:solidFill>
          <a:latin typeface="Myriad Web Pro" pitchFamily="34" charset="0"/>
        </a:defRPr>
      </a:lvl3pPr>
      <a:lvl4pPr algn="ctr" rtl="0" eaLnBrk="0" fontAlgn="base" hangingPunct="0">
        <a:spcBef>
          <a:spcPct val="0"/>
        </a:spcBef>
        <a:spcAft>
          <a:spcPct val="0"/>
        </a:spcAft>
        <a:defRPr sz="3300">
          <a:solidFill>
            <a:schemeClr val="tx1"/>
          </a:solidFill>
          <a:latin typeface="Myriad Web Pro" pitchFamily="34" charset="0"/>
        </a:defRPr>
      </a:lvl4pPr>
      <a:lvl5pPr algn="ctr" rtl="0" eaLnBrk="0" fontAlgn="base" hangingPunct="0">
        <a:spcBef>
          <a:spcPct val="0"/>
        </a:spcBef>
        <a:spcAft>
          <a:spcPct val="0"/>
        </a:spcAft>
        <a:defRPr sz="3300">
          <a:solidFill>
            <a:schemeClr val="tx1"/>
          </a:solidFill>
          <a:latin typeface="Myriad Web Pro" pitchFamily="34" charset="0"/>
        </a:defRPr>
      </a:lvl5pPr>
      <a:lvl6pPr marL="342900" algn="ctr" rtl="0" fontAlgn="base">
        <a:spcBef>
          <a:spcPct val="0"/>
        </a:spcBef>
        <a:spcAft>
          <a:spcPct val="0"/>
        </a:spcAft>
        <a:defRPr sz="3300">
          <a:solidFill>
            <a:schemeClr val="tx1"/>
          </a:solidFill>
          <a:latin typeface="Myriad Web Pro" pitchFamily="34" charset="0"/>
        </a:defRPr>
      </a:lvl6pPr>
      <a:lvl7pPr marL="685800" algn="ctr" rtl="0" fontAlgn="base">
        <a:spcBef>
          <a:spcPct val="0"/>
        </a:spcBef>
        <a:spcAft>
          <a:spcPct val="0"/>
        </a:spcAft>
        <a:defRPr sz="3300">
          <a:solidFill>
            <a:schemeClr val="tx1"/>
          </a:solidFill>
          <a:latin typeface="Myriad Web Pro" pitchFamily="34" charset="0"/>
        </a:defRPr>
      </a:lvl7pPr>
      <a:lvl8pPr marL="1028700" algn="ctr" rtl="0" fontAlgn="base">
        <a:spcBef>
          <a:spcPct val="0"/>
        </a:spcBef>
        <a:spcAft>
          <a:spcPct val="0"/>
        </a:spcAft>
        <a:defRPr sz="3300">
          <a:solidFill>
            <a:schemeClr val="tx1"/>
          </a:solidFill>
          <a:latin typeface="Myriad Web Pro" pitchFamily="34" charset="0"/>
        </a:defRPr>
      </a:lvl8pPr>
      <a:lvl9pPr marL="1371600" algn="ctr" rtl="0" fontAlgn="base">
        <a:spcBef>
          <a:spcPct val="0"/>
        </a:spcBef>
        <a:spcAft>
          <a:spcPct val="0"/>
        </a:spcAft>
        <a:defRPr sz="3300">
          <a:solidFill>
            <a:schemeClr val="tx1"/>
          </a:solidFill>
          <a:latin typeface="Myriad Web Pro" pitchFamily="34" charset="0"/>
        </a:defRPr>
      </a:lvl9pPr>
    </p:titleStyle>
    <p:bodyStyle>
      <a:lvl1pPr marL="257175" indent="-257175"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1pPr>
      <a:lvl2pPr marL="557213" indent="-214313" algn="l" rtl="0" eaLnBrk="0" fontAlgn="base" hangingPunct="0">
        <a:spcBef>
          <a:spcPct val="20000"/>
        </a:spcBef>
        <a:spcAft>
          <a:spcPct val="0"/>
        </a:spcAft>
        <a:buFont typeface="Arial" panose="020B0604020202020204" pitchFamily="34" charset="0"/>
        <a:buChar char="–"/>
        <a:defRPr sz="2100" kern="1200">
          <a:solidFill>
            <a:schemeClr val="tx1"/>
          </a:solidFill>
          <a:latin typeface="+mn-lt"/>
          <a:ea typeface="+mn-ea"/>
          <a:cs typeface="+mn-cs"/>
        </a:defRPr>
      </a:lvl2pPr>
      <a:lvl3pPr marL="857250" indent="-171450" algn="l" rtl="0" eaLnBrk="0" fontAlgn="base" hangingPunct="0">
        <a:spcBef>
          <a:spcPct val="20000"/>
        </a:spcBef>
        <a:spcAft>
          <a:spcPct val="0"/>
        </a:spcAft>
        <a:buFont typeface="Arial" panose="020B0604020202020204" pitchFamily="34" charset="0"/>
        <a:buChar char="•"/>
        <a:defRPr kern="1200">
          <a:solidFill>
            <a:schemeClr val="tx1"/>
          </a:solidFill>
          <a:latin typeface="+mn-lt"/>
          <a:ea typeface="+mn-ea"/>
          <a:cs typeface="+mn-cs"/>
        </a:defRPr>
      </a:lvl3pPr>
      <a:lvl4pPr marL="12001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4pPr>
      <a:lvl5pPr marL="1543050" indent="-171450" algn="l" rtl="0" eaLnBrk="0" fontAlgn="base" hangingPunct="0">
        <a:spcBef>
          <a:spcPct val="20000"/>
        </a:spcBef>
        <a:spcAft>
          <a:spcPct val="0"/>
        </a:spcAft>
        <a:buFont typeface="Arial" panose="020B0604020202020204"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Tree>
  </p:cSld>
  <p:clrMap bg1="lt1" tx1="dk1" bg2="lt2" tx2="dk2" accent1="accent1" accent2="accent2" accent3="accent3" accent4="accent4" accent5="accent5" accent6="accent6" hlink="hlink" folHlink="folHlink"/>
  <p:sldLayoutIdLst>
    <p:sldLayoutId id="2147483819" r:id="rId1"/>
    <p:sldLayoutId id="2147483820" r:id="rId2"/>
    <p:sldLayoutId id="2147483821" r:id="rId3"/>
    <p:sldLayoutId id="2147483822" r:id="rId4"/>
    <p:sldLayoutId id="2147483807" r:id="rId5"/>
    <p:sldLayoutId id="2147483808" r:id="rId6"/>
    <p:sldLayoutId id="2147483809" r:id="rId7"/>
    <p:sldLayoutId id="2147483823" r:id="rId8"/>
    <p:sldLayoutId id="2147483810" r:id="rId9"/>
    <p:sldLayoutId id="2147483824" r:id="rId10"/>
    <p:sldLayoutId id="2147483825" r:id="rId11"/>
  </p:sldLayoutIdLst>
  <p:transition>
    <p:fade/>
  </p:transition>
  <p:txStyles>
    <p:titleStyle>
      <a:lvl1pPr algn="ctr" rtl="0" fontAlgn="base">
        <a:spcBef>
          <a:spcPct val="0"/>
        </a:spcBef>
        <a:spcAft>
          <a:spcPct val="0"/>
        </a:spcAft>
        <a:defRPr sz="4400" kern="1200">
          <a:solidFill>
            <a:schemeClr val="tx1"/>
          </a:solidFill>
          <a:latin typeface="+mj-lt"/>
          <a:ea typeface="+mj-ea"/>
          <a:cs typeface="+mj-cs"/>
        </a:defRPr>
      </a:lvl1pPr>
      <a:lvl2pPr algn="ctr" rtl="0" fontAlgn="base">
        <a:spcBef>
          <a:spcPct val="0"/>
        </a:spcBef>
        <a:spcAft>
          <a:spcPct val="0"/>
        </a:spcAft>
        <a:defRPr sz="4400">
          <a:solidFill>
            <a:schemeClr val="tx1"/>
          </a:solidFill>
          <a:latin typeface="Myriad Web Pro" panose="020B0503030403020204" pitchFamily="34" charset="0"/>
        </a:defRPr>
      </a:lvl2pPr>
      <a:lvl3pPr algn="ctr" rtl="0" fontAlgn="base">
        <a:spcBef>
          <a:spcPct val="0"/>
        </a:spcBef>
        <a:spcAft>
          <a:spcPct val="0"/>
        </a:spcAft>
        <a:defRPr sz="4400">
          <a:solidFill>
            <a:schemeClr val="tx1"/>
          </a:solidFill>
          <a:latin typeface="Myriad Web Pro" panose="020B0503030403020204" pitchFamily="34" charset="0"/>
        </a:defRPr>
      </a:lvl3pPr>
      <a:lvl4pPr algn="ctr" rtl="0" fontAlgn="base">
        <a:spcBef>
          <a:spcPct val="0"/>
        </a:spcBef>
        <a:spcAft>
          <a:spcPct val="0"/>
        </a:spcAft>
        <a:defRPr sz="4400">
          <a:solidFill>
            <a:schemeClr val="tx1"/>
          </a:solidFill>
          <a:latin typeface="Myriad Web Pro" panose="020B0503030403020204" pitchFamily="34" charset="0"/>
        </a:defRPr>
      </a:lvl4pPr>
      <a:lvl5pPr algn="ctr" rtl="0" fontAlgn="base">
        <a:spcBef>
          <a:spcPct val="0"/>
        </a:spcBef>
        <a:spcAft>
          <a:spcPct val="0"/>
        </a:spcAft>
        <a:defRPr sz="4400">
          <a:solidFill>
            <a:schemeClr val="tx1"/>
          </a:solidFill>
          <a:latin typeface="Myriad Web Pro" panose="020B0503030403020204" pitchFamily="34" charset="0"/>
        </a:defRPr>
      </a:lvl5pPr>
      <a:lvl6pPr marL="457200" algn="ctr" rtl="0" fontAlgn="base">
        <a:spcBef>
          <a:spcPct val="0"/>
        </a:spcBef>
        <a:spcAft>
          <a:spcPct val="0"/>
        </a:spcAft>
        <a:defRPr sz="4400">
          <a:solidFill>
            <a:schemeClr val="tx1"/>
          </a:solidFill>
          <a:latin typeface="Myriad Web Pro" panose="020B0503030403020204" pitchFamily="34" charset="0"/>
        </a:defRPr>
      </a:lvl6pPr>
      <a:lvl7pPr marL="914400" algn="ctr" rtl="0" fontAlgn="base">
        <a:spcBef>
          <a:spcPct val="0"/>
        </a:spcBef>
        <a:spcAft>
          <a:spcPct val="0"/>
        </a:spcAft>
        <a:defRPr sz="4400">
          <a:solidFill>
            <a:schemeClr val="tx1"/>
          </a:solidFill>
          <a:latin typeface="Myriad Web Pro" panose="020B0503030403020204" pitchFamily="34" charset="0"/>
        </a:defRPr>
      </a:lvl7pPr>
      <a:lvl8pPr marL="1371600" algn="ctr" rtl="0" fontAlgn="base">
        <a:spcBef>
          <a:spcPct val="0"/>
        </a:spcBef>
        <a:spcAft>
          <a:spcPct val="0"/>
        </a:spcAft>
        <a:defRPr sz="4400">
          <a:solidFill>
            <a:schemeClr val="tx1"/>
          </a:solidFill>
          <a:latin typeface="Myriad Web Pro" panose="020B0503030403020204" pitchFamily="34" charset="0"/>
        </a:defRPr>
      </a:lvl8pPr>
      <a:lvl9pPr marL="1828800" algn="ctr" rtl="0" fontAlgn="base">
        <a:spcBef>
          <a:spcPct val="0"/>
        </a:spcBef>
        <a:spcAft>
          <a:spcPct val="0"/>
        </a:spcAft>
        <a:defRPr sz="4400">
          <a:solidFill>
            <a:schemeClr val="tx1"/>
          </a:solidFill>
          <a:latin typeface="Myriad Web Pro" panose="020B0503030403020204" pitchFamily="34" charset="0"/>
        </a:defRPr>
      </a:lvl9pPr>
    </p:titleStyle>
    <p:bodyStyle>
      <a:lvl1pPr marL="342900" indent="-342900" algn="l" rtl="0" fontAlgn="base">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fontAlgn="base">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fontAlgn="base">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fontAlgn="base">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fontAlgn="base">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1.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1.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7.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109.xml"/><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1.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1.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1.xml"/></Relationships>
</file>

<file path=ppt/slides/_rels/slide113.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1.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17.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1.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1.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6.xml"/><Relationship Id="rId1" Type="http://schemas.openxmlformats.org/officeDocument/2006/relationships/slideLayout" Target="../slideLayouts/slideLayout1.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1.xml"/></Relationships>
</file>

<file path=ppt/slides/_rels/slide128.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1.xml"/></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1.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1.xml"/></Relationships>
</file>

<file path=ppt/slides/_rels/slide132.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3.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1.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1.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1.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1.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4.xml"/><Relationship Id="rId1" Type="http://schemas.openxmlformats.org/officeDocument/2006/relationships/slideLayout" Target="../slideLayouts/slideLayout11.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1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1.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1.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1.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3" Type="http://schemas.openxmlformats.org/officeDocument/2006/relationships/image" Target="../media/image6.emf"/><Relationship Id="rId2" Type="http://schemas.openxmlformats.org/officeDocument/2006/relationships/notesSlide" Target="../notesSlides/notesSlide5.xml"/><Relationship Id="rId1" Type="http://schemas.openxmlformats.org/officeDocument/2006/relationships/slideLayout" Target="../slideLayouts/slideLayout12.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1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1.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1.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1.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76.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1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3" Type="http://schemas.openxmlformats.org/officeDocument/2006/relationships/hyperlink" Target="http://www.cdc.gov/schoolhealthprofiles" TargetMode="External"/><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7.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1.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17.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1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1.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1.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17.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Title 3"/>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r>
              <a:rPr lang="en-US" altLang="en-US" sz="3600" smtClean="0"/>
              <a:t>School Health Profiles</a:t>
            </a:r>
            <a:br>
              <a:rPr lang="en-US" altLang="en-US" sz="3600" smtClean="0"/>
            </a:br>
            <a:r>
              <a:rPr lang="en-US" altLang="en-US" sz="3600" smtClean="0"/>
              <a:t/>
            </a:r>
            <a:br>
              <a:rPr lang="en-US" altLang="en-US" sz="3600" smtClean="0"/>
            </a:br>
            <a:r>
              <a:rPr lang="en-US" altLang="en-US" sz="3600" smtClean="0"/>
              <a:t>2014</a:t>
            </a:r>
            <a:br>
              <a:rPr lang="en-US" altLang="en-US" sz="3600" smtClean="0"/>
            </a:br>
            <a:r>
              <a:rPr lang="en-US" altLang="en-US" sz="3600" smtClean="0"/>
              <a:t/>
            </a:r>
            <a:br>
              <a:rPr lang="en-US" altLang="en-US" sz="3600" smtClean="0"/>
            </a:br>
            <a:r>
              <a:rPr lang="en-US" altLang="en-US" sz="3600" smtClean="0"/>
              <a:t>State Results</a:t>
            </a:r>
          </a:p>
        </p:txBody>
      </p:sp>
      <p:sp>
        <p:nvSpPr>
          <p:cNvPr id="9219" name="Text Placeholder 5"/>
          <p:cNvSpPr txBox="1">
            <a:spLocks/>
          </p:cNvSpPr>
          <p:nvPr/>
        </p:nvSpPr>
        <p:spPr bwMode="auto">
          <a:xfrm>
            <a:off x="2143125" y="6261100"/>
            <a:ext cx="512445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1" hangingPunct="1">
              <a:spcBef>
                <a:spcPct val="20000"/>
              </a:spcBef>
              <a:buFont typeface="Arial" panose="020B0604020202020204" pitchFamily="34" charset="0"/>
              <a:buNone/>
            </a:pPr>
            <a:r>
              <a:rPr lang="en-US" altLang="en-US" sz="1000" b="0">
                <a:solidFill>
                  <a:srgbClr val="FFFFFF"/>
                </a:solidFill>
                <a:latin typeface="Calibri" panose="020F0502020204030204" pitchFamily="34" charset="0"/>
              </a:rPr>
              <a:t>National Center for HIV/AIDS, Viral Hepatitis, STD, and TB Prevention</a:t>
            </a:r>
          </a:p>
        </p:txBody>
      </p:sp>
      <p:sp>
        <p:nvSpPr>
          <p:cNvPr id="9220" name="Text Placeholder 6"/>
          <p:cNvSpPr txBox="1">
            <a:spLocks/>
          </p:cNvSpPr>
          <p:nvPr/>
        </p:nvSpPr>
        <p:spPr bwMode="auto">
          <a:xfrm>
            <a:off x="2143125" y="6442075"/>
            <a:ext cx="244475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342900" indent="-342900">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1" hangingPunct="1">
              <a:spcBef>
                <a:spcPct val="20000"/>
              </a:spcBef>
              <a:buFont typeface="Arial" panose="020B0604020202020204" pitchFamily="34" charset="0"/>
              <a:buNone/>
            </a:pPr>
            <a:r>
              <a:rPr lang="en-US" altLang="en-US" sz="1000" b="0">
                <a:solidFill>
                  <a:srgbClr val="FFFFFF"/>
                </a:solidFill>
                <a:latin typeface="Calibri" panose="020F0502020204030204" pitchFamily="34" charset="0"/>
              </a:rPr>
              <a:t>Division of Adolescent and School Health</a:t>
            </a:r>
          </a:p>
        </p:txBody>
      </p:sp>
    </p:spTree>
  </p:cSld>
  <p:clrMapOvr>
    <a:masterClrMapping/>
  </p:clrMapOvr>
  <p:transition>
    <p:fade/>
  </p:transition>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11 key HIV, STD, and pregnancy prevention topics in a required course during grades 6, 7, or 8 and during grades 9, 10, 11, or 12</a:t>
            </a:r>
          </a:p>
        </p:txBody>
      </p:sp>
      <p:grpSp>
        <p:nvGrpSpPr>
          <p:cNvPr id="2" name="Group 1"/>
          <p:cNvGrpSpPr/>
          <p:nvPr/>
        </p:nvGrpSpPr>
        <p:grpSpPr>
          <a:xfrm>
            <a:off x="271463" y="1349375"/>
            <a:ext cx="8574087" cy="4964113"/>
            <a:chOff x="271463" y="1349375"/>
            <a:chExt cx="8574087" cy="4964113"/>
          </a:xfrm>
        </p:grpSpPr>
        <p:sp>
          <p:nvSpPr>
            <p:cNvPr id="27650" name="Kansas" descr="outline of 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7651" name="Missouri" descr="outline of 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652" name="Illinois" descr="outline of 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653" name="Iowa" descr="outline of 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654" name="New Mexico" descr="outline of 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655" name="Oklahoma" descr="outline of 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7656" name="Florida" descr="outline of 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7657" name="Freeform 9" descr="outline of the Florida Keys"/>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658" name="Freeform 10" descr="outline of the Florida Keys"/>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659" name="Freeform 11" descr="outline of the Florida keys"/>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660" name="Michigan Upper" descr="outline of Michigan's Upper Peninsula"/>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7661" name="Michigan" descr="Outline of 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662" name="New York" descr="Outline of upstate 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663" name="Freeform 15" descr="."/>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r>
                <a:rPr lang="en-US" dirty="0" smtClean="0"/>
                <a:t> </a:t>
              </a:r>
              <a:endParaRPr lang="en-US" dirty="0"/>
            </a:p>
          </p:txBody>
        </p:sp>
        <p:sp>
          <p:nvSpPr>
            <p:cNvPr id="27664" name="Freeform 16" descr="Outline of New York's Long Island"/>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5" name="Washington" descr="Outline of Washington state"/>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7666" name="Freeform 18" descr=" ."/>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667" name="Freeform 19" descr="."/>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68" name="Alabama" descr="Outline of 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669" name="Arizona" descr="Outline of 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7670" name="Arkansas" descr="Outline of 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671" name="California" descr="Outline of 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672" name="Colorado" descr="Outline of 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7673" name="Connecticut" descr="Outline of Conne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674" name="Delaware" descr="Outline of 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675" name="Freeform 27" descr="Outline of Washington DC"/>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676" name="Georgia" descr="Outline of 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677" name="Idaho" descr="Outline of 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7678" name="Indiana" descr="Outline of 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7679" name="Kentucky" descr="Outline of 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7680" name="Louisiana" descr="Outline of 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681" name="Maine" descr="Outline of 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682" name="Maryland" descr="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683" name="Minnesota" descr="Outline of 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684" name="Mississippi" descr="Outline of 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685" name="Montana" descr="Outline of 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7686" name="Nebraska" descr="Outline of 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7687" name="Nevada" descr="Outline of 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7688" name="New Hampshire" descr="Outline of 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689" name="New Jersey" descr="Outline of 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7690" name="North Carolina" descr="Outline of 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7691" name="North Dakota" descr="Outline of 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7692" name="Ohio" descr="Outline of 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7693" name="Oregon" descr="Outline of 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7694" name="Pennsylvania" descr="Outline of 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7695" name="Rhode Island" descr="Outline of 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696" name="South Carolina" descr="Outline of 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7697" name="South Dakota" descr="Outline of 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7698" name="Tennessee" descr="Outline of 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7699" name="Texas" descr="Outline of 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7700" name="Utah" descr="Outline of 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27701" name="Vermont" descr="Outline of 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702" name="West Virginia" descr="Outline of 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03" name="Wisconsin" descr="Outline of 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7704" name="Wyoming" descr="Outline of 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7705" name="Massachusetts" descr="Outline of 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06" name="Freeform 59" descr="Outline of islands"/>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7" name="Freeform 60" descr="Outline of islands"/>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08" name="Virginia" descr="Outline of 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7709" name="Freeform 62" descr="Outline of Maryland barrier islands"/>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710" name="Hawaii" descr="Outline of Hawaii"/>
            <p:cNvGrpSpPr>
              <a:grpSpLocks/>
            </p:cNvGrpSpPr>
            <p:nvPr/>
          </p:nvGrpSpPr>
          <p:grpSpPr bwMode="auto">
            <a:xfrm>
              <a:off x="682625" y="3846513"/>
              <a:ext cx="963613" cy="498475"/>
              <a:chOff x="582" y="2987"/>
              <a:chExt cx="659" cy="352"/>
            </a:xfrm>
          </p:grpSpPr>
          <p:sp>
            <p:nvSpPr>
              <p:cNvPr id="277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77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7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7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77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7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77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7711" name="Alaska" descr="Outline of Alaska"/>
            <p:cNvGrpSpPr>
              <a:grpSpLocks/>
            </p:cNvGrpSpPr>
            <p:nvPr/>
          </p:nvGrpSpPr>
          <p:grpSpPr bwMode="auto">
            <a:xfrm>
              <a:off x="660400" y="4448175"/>
              <a:ext cx="2776538" cy="987425"/>
              <a:chOff x="523" y="3048"/>
              <a:chExt cx="1899" cy="696"/>
            </a:xfrm>
          </p:grpSpPr>
          <p:sp>
            <p:nvSpPr>
              <p:cNvPr id="277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77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77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77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77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773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77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77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77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7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7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7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7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7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grpSp>
    </p:spTree>
  </p:cSld>
  <p:clrMapOvr>
    <a:masterClrMapping/>
  </p:clrMapOvr>
  <p:transition>
    <p:fade/>
  </p:transition>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119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19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19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19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19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19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19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19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19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19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19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19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19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19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19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19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119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19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119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119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19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19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19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19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119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19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20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20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20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20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20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20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120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120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120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120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20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20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120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20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20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20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20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20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20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120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120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20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20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120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120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20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20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20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20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2030" name="Hawaii"/>
          <p:cNvGrpSpPr>
            <a:grpSpLocks/>
          </p:cNvGrpSpPr>
          <p:nvPr/>
        </p:nvGrpSpPr>
        <p:grpSpPr bwMode="auto">
          <a:xfrm>
            <a:off x="682625" y="3846513"/>
            <a:ext cx="963613" cy="498475"/>
            <a:chOff x="582" y="2987"/>
            <a:chExt cx="659" cy="352"/>
          </a:xfrm>
        </p:grpSpPr>
        <p:sp>
          <p:nvSpPr>
            <p:cNvPr id="2120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20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20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20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20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20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20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2031" name="Alaska"/>
          <p:cNvGrpSpPr>
            <a:grpSpLocks/>
          </p:cNvGrpSpPr>
          <p:nvPr/>
        </p:nvGrpSpPr>
        <p:grpSpPr bwMode="auto">
          <a:xfrm>
            <a:off x="660400" y="4448175"/>
            <a:ext cx="2776538" cy="987425"/>
            <a:chOff x="523" y="3048"/>
            <a:chExt cx="1899" cy="696"/>
          </a:xfrm>
        </p:grpSpPr>
        <p:sp>
          <p:nvSpPr>
            <p:cNvPr id="2120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120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20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120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1205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20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20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120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20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20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20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20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20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20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cookies, crackers, cakes, pastries, or other baked goods that are not low in fat from vending machines or at the school store, canteen, or snack bar</a:t>
            </a:r>
          </a:p>
        </p:txBody>
      </p:sp>
      <p:sp>
        <p:nvSpPr>
          <p:cNvPr id="21204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20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40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140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40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40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0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40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0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40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40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40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40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40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40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40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40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40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0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140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0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140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140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40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0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40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140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40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40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40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40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40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40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40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140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140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140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140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40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40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140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40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40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40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40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40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140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40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140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140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40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40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140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140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0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40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40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4078" name="Hawaii"/>
          <p:cNvGrpSpPr>
            <a:grpSpLocks/>
          </p:cNvGrpSpPr>
          <p:nvPr/>
        </p:nvGrpSpPr>
        <p:grpSpPr bwMode="auto">
          <a:xfrm>
            <a:off x="682625" y="3846513"/>
            <a:ext cx="963613" cy="498475"/>
            <a:chOff x="582" y="2987"/>
            <a:chExt cx="659" cy="352"/>
          </a:xfrm>
        </p:grpSpPr>
        <p:sp>
          <p:nvSpPr>
            <p:cNvPr id="2141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41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1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1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41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41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41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41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4079" name="Alaska"/>
          <p:cNvGrpSpPr>
            <a:grpSpLocks/>
          </p:cNvGrpSpPr>
          <p:nvPr/>
        </p:nvGrpSpPr>
        <p:grpSpPr bwMode="auto">
          <a:xfrm>
            <a:off x="660400" y="4448175"/>
            <a:ext cx="2776538" cy="987425"/>
            <a:chOff x="523" y="3048"/>
            <a:chExt cx="1899" cy="696"/>
          </a:xfrm>
        </p:grpSpPr>
        <p:sp>
          <p:nvSpPr>
            <p:cNvPr id="2140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140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140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1409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40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41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140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40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40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40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40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40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40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2% or whole milk from vending machines or at the school store, canteen, or snack bar</a:t>
            </a:r>
          </a:p>
        </p:txBody>
      </p:sp>
      <p:sp>
        <p:nvSpPr>
          <p:cNvPr id="21409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40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160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0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60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60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60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60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160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60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60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60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160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60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160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160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60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160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160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60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160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160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60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0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0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160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160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160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60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60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160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60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61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161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161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161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161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161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161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61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161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161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161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161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61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161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61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161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161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161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161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61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161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161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61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61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6126" name="Hawaii"/>
          <p:cNvGrpSpPr>
            <a:grpSpLocks/>
          </p:cNvGrpSpPr>
          <p:nvPr/>
        </p:nvGrpSpPr>
        <p:grpSpPr bwMode="auto">
          <a:xfrm>
            <a:off x="682625" y="3846513"/>
            <a:ext cx="963613" cy="498475"/>
            <a:chOff x="582" y="2987"/>
            <a:chExt cx="659" cy="352"/>
          </a:xfrm>
        </p:grpSpPr>
        <p:sp>
          <p:nvSpPr>
            <p:cNvPr id="2161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61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61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1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61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61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61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61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6127" name="Alaska"/>
          <p:cNvGrpSpPr>
            <a:grpSpLocks/>
          </p:cNvGrpSpPr>
          <p:nvPr/>
        </p:nvGrpSpPr>
        <p:grpSpPr bwMode="auto">
          <a:xfrm>
            <a:off x="660400" y="4448175"/>
            <a:ext cx="2776538" cy="987425"/>
            <a:chOff x="523" y="3048"/>
            <a:chExt cx="1899" cy="696"/>
          </a:xfrm>
        </p:grpSpPr>
        <p:sp>
          <p:nvSpPr>
            <p:cNvPr id="2161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161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61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614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61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4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61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161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61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61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61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61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61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61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soda pop or fruit drinks that are not 100% juice from vending machines or at the school store, canteen, or snack bar</a:t>
            </a:r>
          </a:p>
        </p:txBody>
      </p:sp>
      <p:sp>
        <p:nvSpPr>
          <p:cNvPr id="21613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161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181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181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181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181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81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181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181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181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181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181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181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181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181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181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181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181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81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181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181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181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181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181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181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181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181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181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181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181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181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181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181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181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181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181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181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181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181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181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181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181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181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181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181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181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181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181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181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181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181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181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81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81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181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18174" name="Hawaii"/>
          <p:cNvGrpSpPr>
            <a:grpSpLocks/>
          </p:cNvGrpSpPr>
          <p:nvPr/>
        </p:nvGrpSpPr>
        <p:grpSpPr bwMode="auto">
          <a:xfrm>
            <a:off x="682625" y="3846513"/>
            <a:ext cx="963613" cy="498475"/>
            <a:chOff x="582" y="2987"/>
            <a:chExt cx="659" cy="352"/>
          </a:xfrm>
        </p:grpSpPr>
        <p:sp>
          <p:nvSpPr>
            <p:cNvPr id="2181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82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82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82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82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82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82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82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18175" name="Alaska"/>
          <p:cNvGrpSpPr>
            <a:grpSpLocks/>
          </p:cNvGrpSpPr>
          <p:nvPr/>
        </p:nvGrpSpPr>
        <p:grpSpPr bwMode="auto">
          <a:xfrm>
            <a:off x="660400" y="4448175"/>
            <a:ext cx="2776538" cy="987425"/>
            <a:chOff x="523" y="3048"/>
            <a:chExt cx="1899" cy="696"/>
          </a:xfrm>
        </p:grpSpPr>
        <p:sp>
          <p:nvSpPr>
            <p:cNvPr id="2181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181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81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819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81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81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181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181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181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181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181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181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181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sports drinks* from vending machines or at the school store, canteen, or snack bar</a:t>
            </a:r>
          </a:p>
        </p:txBody>
      </p:sp>
      <p:sp>
        <p:nvSpPr>
          <p:cNvPr id="21818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Gatorade.</a:t>
            </a:r>
          </a:p>
        </p:txBody>
      </p:sp>
      <p:sp>
        <p:nvSpPr>
          <p:cNvPr id="2181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201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1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01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1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01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1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201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01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01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01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201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01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201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201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01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1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201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1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201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201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01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1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1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01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201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201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201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01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01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1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01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01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201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201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202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202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202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202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202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202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202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202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202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202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202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202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202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02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02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202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202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2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02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202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0222" name="Hawaii"/>
          <p:cNvGrpSpPr>
            <a:grpSpLocks/>
          </p:cNvGrpSpPr>
          <p:nvPr/>
        </p:nvGrpSpPr>
        <p:grpSpPr bwMode="auto">
          <a:xfrm>
            <a:off x="682625" y="3846513"/>
            <a:ext cx="963613" cy="498475"/>
            <a:chOff x="582" y="2987"/>
            <a:chExt cx="659" cy="352"/>
          </a:xfrm>
        </p:grpSpPr>
        <p:sp>
          <p:nvSpPr>
            <p:cNvPr id="2202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202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2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02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02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202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20223" name="Alaska"/>
          <p:cNvGrpSpPr>
            <a:grpSpLocks/>
          </p:cNvGrpSpPr>
          <p:nvPr/>
        </p:nvGrpSpPr>
        <p:grpSpPr bwMode="auto">
          <a:xfrm>
            <a:off x="660400" y="4448175"/>
            <a:ext cx="2776538" cy="987425"/>
            <a:chOff x="523" y="3048"/>
            <a:chExt cx="1899" cy="696"/>
          </a:xfrm>
        </p:grpSpPr>
        <p:sp>
          <p:nvSpPr>
            <p:cNvPr id="2202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202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02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2024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02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02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202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02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02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02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02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02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02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energy drinks* from vending machines or at the school store, canteen, or snack bar</a:t>
            </a:r>
          </a:p>
        </p:txBody>
      </p:sp>
      <p:sp>
        <p:nvSpPr>
          <p:cNvPr id="22023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Red Bull or Monster.</a:t>
            </a:r>
          </a:p>
        </p:txBody>
      </p:sp>
      <p:sp>
        <p:nvSpPr>
          <p:cNvPr id="2202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222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22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222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22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22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222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22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22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22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222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222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222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222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22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222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222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222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222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222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222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222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222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22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22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2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22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222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222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222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222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222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222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222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222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222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222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222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222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222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222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222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222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222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222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222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222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2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222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2270" name="Hawaii"/>
          <p:cNvGrpSpPr>
            <a:grpSpLocks/>
          </p:cNvGrpSpPr>
          <p:nvPr/>
        </p:nvGrpSpPr>
        <p:grpSpPr bwMode="auto">
          <a:xfrm>
            <a:off x="682625" y="3846513"/>
            <a:ext cx="963613" cy="498475"/>
            <a:chOff x="582" y="2987"/>
            <a:chExt cx="659" cy="352"/>
          </a:xfrm>
        </p:grpSpPr>
        <p:sp>
          <p:nvSpPr>
            <p:cNvPr id="2222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222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2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223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23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223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22271" name="Alaska"/>
          <p:cNvGrpSpPr>
            <a:grpSpLocks/>
          </p:cNvGrpSpPr>
          <p:nvPr/>
        </p:nvGrpSpPr>
        <p:grpSpPr bwMode="auto">
          <a:xfrm>
            <a:off x="660400" y="4448175"/>
            <a:ext cx="2776538" cy="987425"/>
            <a:chOff x="523" y="3048"/>
            <a:chExt cx="1899" cy="696"/>
          </a:xfrm>
        </p:grpSpPr>
        <p:sp>
          <p:nvSpPr>
            <p:cNvPr id="2222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222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222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222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2229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222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22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222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22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22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22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22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22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22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foods or beverages containing caffeine from vending machines or at the school store, canteen, or snack bar</a:t>
            </a:r>
          </a:p>
        </p:txBody>
      </p:sp>
      <p:sp>
        <p:nvSpPr>
          <p:cNvPr id="22228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22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242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2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42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2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42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2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242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42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42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42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242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242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242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242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42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2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242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2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242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242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42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2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42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242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242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42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42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242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242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242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42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242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242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242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242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242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242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243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243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243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243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43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243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43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243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243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243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43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43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243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243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3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3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3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243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4318" name="Hawaii"/>
          <p:cNvGrpSpPr>
            <a:grpSpLocks/>
          </p:cNvGrpSpPr>
          <p:nvPr/>
        </p:nvGrpSpPr>
        <p:grpSpPr bwMode="auto">
          <a:xfrm>
            <a:off x="682625" y="3846513"/>
            <a:ext cx="963613" cy="498475"/>
            <a:chOff x="582" y="2987"/>
            <a:chExt cx="659" cy="352"/>
          </a:xfrm>
        </p:grpSpPr>
        <p:sp>
          <p:nvSpPr>
            <p:cNvPr id="2243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243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3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3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43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43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243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24319" name="Alaska"/>
          <p:cNvGrpSpPr>
            <a:grpSpLocks/>
          </p:cNvGrpSpPr>
          <p:nvPr/>
        </p:nvGrpSpPr>
        <p:grpSpPr bwMode="auto">
          <a:xfrm>
            <a:off x="660400" y="4448175"/>
            <a:ext cx="2776538" cy="987425"/>
            <a:chOff x="523" y="3048"/>
            <a:chExt cx="1899" cy="696"/>
          </a:xfrm>
        </p:grpSpPr>
        <p:sp>
          <p:nvSpPr>
            <p:cNvPr id="2243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243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243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2433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43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43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243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43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43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43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43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43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43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allowed students to purchase fruits and vegetables from vending machines or at the school store, canteen, or snack bar</a:t>
            </a:r>
          </a:p>
        </p:txBody>
      </p:sp>
      <p:sp>
        <p:nvSpPr>
          <p:cNvPr id="22433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43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263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63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263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263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63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263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263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63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63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63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263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263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263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263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63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263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263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263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263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263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263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263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263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263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63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263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63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63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263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263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263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263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263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263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263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263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263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263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263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263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263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263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263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263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263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263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263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263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263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263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263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6366" name="Hawaii"/>
          <p:cNvGrpSpPr>
            <a:grpSpLocks/>
          </p:cNvGrpSpPr>
          <p:nvPr/>
        </p:nvGrpSpPr>
        <p:grpSpPr bwMode="auto">
          <a:xfrm>
            <a:off x="682625" y="3846513"/>
            <a:ext cx="963613" cy="498475"/>
            <a:chOff x="582" y="2987"/>
            <a:chExt cx="659" cy="352"/>
          </a:xfrm>
        </p:grpSpPr>
        <p:sp>
          <p:nvSpPr>
            <p:cNvPr id="2263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263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263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263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263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26367" name="Alaska"/>
          <p:cNvGrpSpPr>
            <a:grpSpLocks/>
          </p:cNvGrpSpPr>
          <p:nvPr/>
        </p:nvGrpSpPr>
        <p:grpSpPr bwMode="auto">
          <a:xfrm>
            <a:off x="660400" y="4448175"/>
            <a:ext cx="2776538" cy="987425"/>
            <a:chOff x="523" y="3048"/>
            <a:chExt cx="1899" cy="696"/>
          </a:xfrm>
        </p:grpSpPr>
        <p:sp>
          <p:nvSpPr>
            <p:cNvPr id="2263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263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263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2638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263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8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263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263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63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63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63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63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63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63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all forms of advertising and promotion of candy, fast food restaurants, or soft drinks in all locations*</a:t>
            </a:r>
          </a:p>
        </p:txBody>
      </p:sp>
      <p:sp>
        <p:nvSpPr>
          <p:cNvPr id="226379" name="Text Box 101"/>
          <p:cNvSpPr txBox="1">
            <a:spLocks noChangeArrowheads="1"/>
          </p:cNvSpPr>
          <p:nvPr/>
        </p:nvSpPr>
        <p:spPr bwMode="auto">
          <a:xfrm>
            <a:off x="279400" y="5554663"/>
            <a:ext cx="805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*In school buildings; on school grounds, including on the outside of the school building, on playing fields, or other areas of the campus; on school buses or other vehicles used to transport students; and in school publications.</a:t>
            </a:r>
          </a:p>
        </p:txBody>
      </p:sp>
      <p:sp>
        <p:nvSpPr>
          <p:cNvPr id="2263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283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3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83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3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283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3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283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283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283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283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283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83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2283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283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283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3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283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3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283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283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83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283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283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283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283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83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283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283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3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83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283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283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283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283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2283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2283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283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283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283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283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283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284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284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284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284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284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284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284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284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284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4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284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8414" name="Hawaii"/>
          <p:cNvGrpSpPr>
            <a:grpSpLocks/>
          </p:cNvGrpSpPr>
          <p:nvPr/>
        </p:nvGrpSpPr>
        <p:grpSpPr bwMode="auto">
          <a:xfrm>
            <a:off x="682625" y="3846513"/>
            <a:ext cx="963613" cy="498475"/>
            <a:chOff x="582" y="2987"/>
            <a:chExt cx="659" cy="352"/>
          </a:xfrm>
        </p:grpSpPr>
        <p:sp>
          <p:nvSpPr>
            <p:cNvPr id="2284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284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4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4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284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284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284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28415" name="Alaska"/>
          <p:cNvGrpSpPr>
            <a:grpSpLocks/>
          </p:cNvGrpSpPr>
          <p:nvPr/>
        </p:nvGrpSpPr>
        <p:grpSpPr bwMode="auto">
          <a:xfrm>
            <a:off x="660400" y="4448175"/>
            <a:ext cx="2776538" cy="987425"/>
            <a:chOff x="523" y="3048"/>
            <a:chExt cx="1899" cy="696"/>
          </a:xfrm>
        </p:grpSpPr>
        <p:sp>
          <p:nvSpPr>
            <p:cNvPr id="2284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284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284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2843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284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284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284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284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284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284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284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284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284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priced nutritious foods and beverages at a lower cost while increasing the price of less nutritious foods and beverages</a:t>
            </a:r>
          </a:p>
        </p:txBody>
      </p:sp>
      <p:sp>
        <p:nvSpPr>
          <p:cNvPr id="22842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284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304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04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04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04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304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04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04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04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304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04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304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304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04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04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304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304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304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04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04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304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304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304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04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304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04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04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04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304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304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04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04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304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04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304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04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304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304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04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04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304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04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304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304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04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04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04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304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04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304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0462" name="Hawaii"/>
          <p:cNvGrpSpPr>
            <a:grpSpLocks/>
          </p:cNvGrpSpPr>
          <p:nvPr/>
        </p:nvGrpSpPr>
        <p:grpSpPr bwMode="auto">
          <a:xfrm>
            <a:off x="682625" y="3846513"/>
            <a:ext cx="963613" cy="498475"/>
            <a:chOff x="582" y="2987"/>
            <a:chExt cx="659" cy="352"/>
          </a:xfrm>
        </p:grpSpPr>
        <p:sp>
          <p:nvSpPr>
            <p:cNvPr id="2304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04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04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04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04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0463" name="Alaska"/>
          <p:cNvGrpSpPr>
            <a:grpSpLocks/>
          </p:cNvGrpSpPr>
          <p:nvPr/>
        </p:nvGrpSpPr>
        <p:grpSpPr bwMode="auto">
          <a:xfrm>
            <a:off x="660400" y="4448175"/>
            <a:ext cx="2776538" cy="987425"/>
            <a:chOff x="523" y="3048"/>
            <a:chExt cx="1899" cy="696"/>
          </a:xfrm>
        </p:grpSpPr>
        <p:sp>
          <p:nvSpPr>
            <p:cNvPr id="2304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04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04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048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04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04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04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04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04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04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04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04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04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provided information to students or families on the nutrition and caloric content of foods available</a:t>
            </a:r>
          </a:p>
        </p:txBody>
      </p:sp>
      <p:sp>
        <p:nvSpPr>
          <p:cNvPr id="23047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04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296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96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97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97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97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97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97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97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97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97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97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97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97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97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97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97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97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97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97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97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97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97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97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97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97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97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97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97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97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97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97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97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97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97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97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97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97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97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97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97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97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97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97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297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97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97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97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97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97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97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97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9758" name="Hawaii"/>
            <p:cNvGrpSpPr>
              <a:grpSpLocks/>
            </p:cNvGrpSpPr>
            <p:nvPr/>
          </p:nvGrpSpPr>
          <p:grpSpPr bwMode="auto">
            <a:xfrm>
              <a:off x="682625" y="3846513"/>
              <a:ext cx="963613" cy="498475"/>
              <a:chOff x="582" y="2987"/>
              <a:chExt cx="659" cy="352"/>
            </a:xfrm>
          </p:grpSpPr>
          <p:sp>
            <p:nvSpPr>
              <p:cNvPr id="297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97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97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97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97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97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97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9759" name="Alaska"/>
            <p:cNvGrpSpPr>
              <a:grpSpLocks/>
            </p:cNvGrpSpPr>
            <p:nvPr/>
          </p:nvGrpSpPr>
          <p:grpSpPr bwMode="auto">
            <a:xfrm>
              <a:off x="660400" y="4448175"/>
              <a:ext cx="2776538" cy="987425"/>
              <a:chOff x="523" y="3048"/>
              <a:chExt cx="1899" cy="696"/>
            </a:xfrm>
          </p:grpSpPr>
          <p:sp>
            <p:nvSpPr>
              <p:cNvPr id="297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97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97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97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97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977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97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97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97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97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97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97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97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97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297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assessed the ability of students to do 7 skills in a required course during grades 6, 7, or 8 and during grades 9, 10, 11, or 12</a:t>
            </a:r>
          </a:p>
        </p:txBody>
      </p:sp>
      <p:sp>
        <p:nvSpPr>
          <p:cNvPr id="297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324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24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24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24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24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24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324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24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24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24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324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324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324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324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24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24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324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24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324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324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324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24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324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324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324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324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24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324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24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324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24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324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324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24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324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324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324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324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24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324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324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324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24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24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24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325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325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325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325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25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325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25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325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2510" name="Hawaii"/>
          <p:cNvGrpSpPr>
            <a:grpSpLocks/>
          </p:cNvGrpSpPr>
          <p:nvPr/>
        </p:nvGrpSpPr>
        <p:grpSpPr bwMode="auto">
          <a:xfrm>
            <a:off x="682625" y="3846513"/>
            <a:ext cx="963613" cy="498475"/>
            <a:chOff x="582" y="2987"/>
            <a:chExt cx="659" cy="352"/>
          </a:xfrm>
        </p:grpSpPr>
        <p:sp>
          <p:nvSpPr>
            <p:cNvPr id="2325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25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25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25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25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25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25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2511" name="Alaska"/>
          <p:cNvGrpSpPr>
            <a:grpSpLocks/>
          </p:cNvGrpSpPr>
          <p:nvPr/>
        </p:nvGrpSpPr>
        <p:grpSpPr bwMode="auto">
          <a:xfrm>
            <a:off x="660400" y="4448175"/>
            <a:ext cx="2776538" cy="987425"/>
            <a:chOff x="523" y="3048"/>
            <a:chExt cx="1899" cy="696"/>
          </a:xfrm>
        </p:grpSpPr>
        <p:sp>
          <p:nvSpPr>
            <p:cNvPr id="2325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25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25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25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253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25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25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25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25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25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25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25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25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25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placed fruits and vegetables near the cafeteria cashier, where they are easy to access</a:t>
            </a:r>
          </a:p>
        </p:txBody>
      </p:sp>
      <p:sp>
        <p:nvSpPr>
          <p:cNvPr id="23252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25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344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45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45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45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345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45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45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45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345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45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345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345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45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345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345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45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345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345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45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45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345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345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345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45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45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345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45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45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345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345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345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345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45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345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345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345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345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345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45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45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345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345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345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345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345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45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45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345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345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345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345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4558" name="Hawaii"/>
          <p:cNvGrpSpPr>
            <a:grpSpLocks/>
          </p:cNvGrpSpPr>
          <p:nvPr/>
        </p:nvGrpSpPr>
        <p:grpSpPr bwMode="auto">
          <a:xfrm>
            <a:off x="682625" y="3846513"/>
            <a:ext cx="963613" cy="498475"/>
            <a:chOff x="582" y="2987"/>
            <a:chExt cx="659" cy="352"/>
          </a:xfrm>
        </p:grpSpPr>
        <p:sp>
          <p:nvSpPr>
            <p:cNvPr id="2345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345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345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45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345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345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345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345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34559" name="Alaska"/>
          <p:cNvGrpSpPr>
            <a:grpSpLocks/>
          </p:cNvGrpSpPr>
          <p:nvPr/>
        </p:nvGrpSpPr>
        <p:grpSpPr bwMode="auto">
          <a:xfrm>
            <a:off x="660400" y="4448175"/>
            <a:ext cx="2776538" cy="987425"/>
            <a:chOff x="523" y="3048"/>
            <a:chExt cx="1899" cy="696"/>
          </a:xfrm>
        </p:grpSpPr>
        <p:sp>
          <p:nvSpPr>
            <p:cNvPr id="2345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345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345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3457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345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45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345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45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45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45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45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45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45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allowed students to have access to drinking water</a:t>
            </a:r>
          </a:p>
        </p:txBody>
      </p:sp>
      <p:sp>
        <p:nvSpPr>
          <p:cNvPr id="23457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45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365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5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365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65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65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5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365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65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65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65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365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65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365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365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65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5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65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5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365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365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65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5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65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365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365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65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65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365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5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65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65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365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365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65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365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365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65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365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365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365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65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365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365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65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365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365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365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365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365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366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366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6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366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6606" name="Hawaii"/>
          <p:cNvGrpSpPr>
            <a:grpSpLocks/>
          </p:cNvGrpSpPr>
          <p:nvPr/>
        </p:nvGrpSpPr>
        <p:grpSpPr bwMode="auto">
          <a:xfrm>
            <a:off x="682625" y="3846513"/>
            <a:ext cx="963613" cy="498475"/>
            <a:chOff x="582" y="2987"/>
            <a:chExt cx="659" cy="352"/>
          </a:xfrm>
        </p:grpSpPr>
        <p:sp>
          <p:nvSpPr>
            <p:cNvPr id="2366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66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6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6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66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66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66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6607" name="Alaska"/>
          <p:cNvGrpSpPr>
            <a:grpSpLocks/>
          </p:cNvGrpSpPr>
          <p:nvPr/>
        </p:nvGrpSpPr>
        <p:grpSpPr bwMode="auto">
          <a:xfrm>
            <a:off x="660400" y="4448175"/>
            <a:ext cx="2776538" cy="987425"/>
            <a:chOff x="523" y="3048"/>
            <a:chExt cx="1899" cy="696"/>
          </a:xfrm>
        </p:grpSpPr>
        <p:sp>
          <p:nvSpPr>
            <p:cNvPr id="2366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366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366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3662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66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2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66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366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66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66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66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66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66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66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fruits or non-fried vegetables when foods or beverages are offered at school celebrations</a:t>
            </a:r>
          </a:p>
        </p:txBody>
      </p:sp>
      <p:sp>
        <p:nvSpPr>
          <p:cNvPr id="23661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66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385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5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385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5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385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386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386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386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386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386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386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386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386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386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386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86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386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386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386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386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386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386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386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86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386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386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86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386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386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386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386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386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386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386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386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386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386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386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386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386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386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386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386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386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386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386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386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386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86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386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38654" name="Hawaii"/>
          <p:cNvGrpSpPr>
            <a:grpSpLocks/>
          </p:cNvGrpSpPr>
          <p:nvPr/>
        </p:nvGrpSpPr>
        <p:grpSpPr bwMode="auto">
          <a:xfrm>
            <a:off x="682625" y="3846513"/>
            <a:ext cx="963613" cy="498475"/>
            <a:chOff x="582" y="2987"/>
            <a:chExt cx="659" cy="352"/>
          </a:xfrm>
        </p:grpSpPr>
        <p:sp>
          <p:nvSpPr>
            <p:cNvPr id="2386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386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386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386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386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386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386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38655" name="Alaska"/>
          <p:cNvGrpSpPr>
            <a:grpSpLocks/>
          </p:cNvGrpSpPr>
          <p:nvPr/>
        </p:nvGrpSpPr>
        <p:grpSpPr bwMode="auto">
          <a:xfrm>
            <a:off x="660400" y="4448175"/>
            <a:ext cx="2776538" cy="987425"/>
            <a:chOff x="523" y="3048"/>
            <a:chExt cx="1899" cy="696"/>
          </a:xfrm>
        </p:grpSpPr>
        <p:sp>
          <p:nvSpPr>
            <p:cNvPr id="2386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386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386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3867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386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386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386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386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386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386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386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386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386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school staff from giving students food or food coupons as a reward for good behavior or good academic performance</a:t>
            </a:r>
          </a:p>
        </p:txBody>
      </p:sp>
      <p:sp>
        <p:nvSpPr>
          <p:cNvPr id="23866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386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406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06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06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6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06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06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406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06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06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06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406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06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406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406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06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06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06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06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406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406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406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06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06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406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06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06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06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06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06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06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06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406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406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406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06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406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406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406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06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406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406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06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406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06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406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406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406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06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406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406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406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06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7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407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0702" name="Hawaii"/>
          <p:cNvGrpSpPr>
            <a:grpSpLocks/>
          </p:cNvGrpSpPr>
          <p:nvPr/>
        </p:nvGrpSpPr>
        <p:grpSpPr bwMode="auto">
          <a:xfrm>
            <a:off x="682625" y="3846513"/>
            <a:ext cx="963613" cy="498475"/>
            <a:chOff x="582" y="2987"/>
            <a:chExt cx="659" cy="352"/>
          </a:xfrm>
        </p:grpSpPr>
        <p:sp>
          <p:nvSpPr>
            <p:cNvPr id="2407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407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407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07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407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07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07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407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40703" name="Alaska"/>
          <p:cNvGrpSpPr>
            <a:grpSpLocks/>
          </p:cNvGrpSpPr>
          <p:nvPr/>
        </p:nvGrpSpPr>
        <p:grpSpPr bwMode="auto">
          <a:xfrm>
            <a:off x="660400" y="4448175"/>
            <a:ext cx="2776538" cy="987425"/>
            <a:chOff x="523" y="3048"/>
            <a:chExt cx="1899" cy="696"/>
          </a:xfrm>
        </p:grpSpPr>
        <p:sp>
          <p:nvSpPr>
            <p:cNvPr id="2407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07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07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07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07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072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07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07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07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07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07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07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07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07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07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less nutritious foods and beverages from being sold for fundraising purposes</a:t>
            </a:r>
          </a:p>
        </p:txBody>
      </p:sp>
      <p:sp>
        <p:nvSpPr>
          <p:cNvPr id="24071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07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426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6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426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6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26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426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426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26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26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27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427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27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427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427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27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27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27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27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427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427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427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27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27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427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27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427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27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27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27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27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27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427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427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427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27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427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427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427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27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427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427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27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427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427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427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427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427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27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427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427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427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27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427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2750" name="Hawaii"/>
          <p:cNvGrpSpPr>
            <a:grpSpLocks/>
          </p:cNvGrpSpPr>
          <p:nvPr/>
        </p:nvGrpSpPr>
        <p:grpSpPr bwMode="auto">
          <a:xfrm>
            <a:off x="682625" y="3846513"/>
            <a:ext cx="963613" cy="498475"/>
            <a:chOff x="582" y="2987"/>
            <a:chExt cx="659" cy="352"/>
          </a:xfrm>
        </p:grpSpPr>
        <p:sp>
          <p:nvSpPr>
            <p:cNvPr id="2427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427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27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27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27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27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427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42751" name="Alaska"/>
          <p:cNvGrpSpPr>
            <a:grpSpLocks/>
          </p:cNvGrpSpPr>
          <p:nvPr/>
        </p:nvGrpSpPr>
        <p:grpSpPr bwMode="auto">
          <a:xfrm>
            <a:off x="660400" y="4448175"/>
            <a:ext cx="2776538" cy="987425"/>
            <a:chOff x="523" y="3048"/>
            <a:chExt cx="1899" cy="696"/>
          </a:xfrm>
        </p:grpSpPr>
        <p:sp>
          <p:nvSpPr>
            <p:cNvPr id="2427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27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27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27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277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27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27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27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27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27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27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27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27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27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nutrition and dietary behavior</a:t>
            </a:r>
          </a:p>
        </p:txBody>
      </p:sp>
      <p:sp>
        <p:nvSpPr>
          <p:cNvPr id="24276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27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447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47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447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7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47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447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447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47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47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47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447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447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447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447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47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447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447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447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447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447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447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7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447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447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447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447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47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447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447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447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447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447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447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447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447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447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447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447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447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447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447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447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447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447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447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447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447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447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447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447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447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47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447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4798" name="Hawaii"/>
          <p:cNvGrpSpPr>
            <a:grpSpLocks/>
          </p:cNvGrpSpPr>
          <p:nvPr/>
        </p:nvGrpSpPr>
        <p:grpSpPr bwMode="auto">
          <a:xfrm>
            <a:off x="682625" y="3846513"/>
            <a:ext cx="963613" cy="498475"/>
            <a:chOff x="582" y="2987"/>
            <a:chExt cx="659" cy="352"/>
          </a:xfrm>
        </p:grpSpPr>
        <p:sp>
          <p:nvSpPr>
            <p:cNvPr id="2448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448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48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8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448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448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448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44799" name="Alaska"/>
          <p:cNvGrpSpPr>
            <a:grpSpLocks/>
          </p:cNvGrpSpPr>
          <p:nvPr/>
        </p:nvGrpSpPr>
        <p:grpSpPr bwMode="auto">
          <a:xfrm>
            <a:off x="660400" y="4448175"/>
            <a:ext cx="2776538" cy="987425"/>
            <a:chOff x="523" y="3048"/>
            <a:chExt cx="1899" cy="696"/>
          </a:xfrm>
        </p:grpSpPr>
        <p:sp>
          <p:nvSpPr>
            <p:cNvPr id="2448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448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448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4481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448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448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448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48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48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48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48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48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48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20 key nutrition and dietary behavior topics in a required course</a:t>
            </a:r>
          </a:p>
        </p:txBody>
      </p:sp>
      <p:sp>
        <p:nvSpPr>
          <p:cNvPr id="24481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48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Physical Education And Physical Activity</a:t>
            </a:r>
          </a:p>
        </p:txBody>
      </p:sp>
    </p:spTree>
  </p:cSld>
  <p:clrMapOvr>
    <a:masterClrMapping/>
  </p:clrMapOvr>
  <p:transition>
    <p:fade/>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88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488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88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488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2488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488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488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488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2488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88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2488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2488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488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8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488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8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2488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2488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88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8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2488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488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2488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88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488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2488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488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488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488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2488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488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2488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2488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488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488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488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2488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2488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8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488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488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2488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2488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488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488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2488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2488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2488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8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488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48894" name="Hawaii"/>
          <p:cNvGrpSpPr>
            <a:grpSpLocks/>
          </p:cNvGrpSpPr>
          <p:nvPr/>
        </p:nvGrpSpPr>
        <p:grpSpPr bwMode="auto">
          <a:xfrm>
            <a:off x="682625" y="3846513"/>
            <a:ext cx="963613" cy="498475"/>
            <a:chOff x="582" y="2987"/>
            <a:chExt cx="659" cy="352"/>
          </a:xfrm>
        </p:grpSpPr>
        <p:sp>
          <p:nvSpPr>
            <p:cNvPr id="2489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2489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9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9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489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489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2489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248895" name="Alaska"/>
          <p:cNvGrpSpPr>
            <a:grpSpLocks/>
          </p:cNvGrpSpPr>
          <p:nvPr/>
        </p:nvGrpSpPr>
        <p:grpSpPr bwMode="auto">
          <a:xfrm>
            <a:off x="660400" y="4448175"/>
            <a:ext cx="2776538" cy="987425"/>
            <a:chOff x="523" y="3048"/>
            <a:chExt cx="1899" cy="696"/>
          </a:xfrm>
        </p:grpSpPr>
        <p:sp>
          <p:nvSpPr>
            <p:cNvPr id="2489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2489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2489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24891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2489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2489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2488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8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9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489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489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489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489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489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489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established, implemented, or evaluated a Comprehensive School Physical Activity Program</a:t>
            </a:r>
          </a:p>
        </p:txBody>
      </p:sp>
      <p:sp>
        <p:nvSpPr>
          <p:cNvPr id="24890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489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08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8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08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8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08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8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08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08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08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08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08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08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08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8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08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08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509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09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09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09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09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09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09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09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09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09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09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09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09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09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09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09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09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09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09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09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09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09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09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09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09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09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09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09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09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09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09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09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0942" name="Hawaii"/>
          <p:cNvGrpSpPr>
            <a:grpSpLocks/>
          </p:cNvGrpSpPr>
          <p:nvPr/>
        </p:nvGrpSpPr>
        <p:grpSpPr bwMode="auto">
          <a:xfrm>
            <a:off x="682625" y="3846513"/>
            <a:ext cx="963613" cy="498475"/>
            <a:chOff x="582" y="2987"/>
            <a:chExt cx="659" cy="352"/>
          </a:xfrm>
        </p:grpSpPr>
        <p:sp>
          <p:nvSpPr>
            <p:cNvPr id="2509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09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09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09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09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0943" name="Alaska"/>
          <p:cNvGrpSpPr>
            <a:grpSpLocks/>
          </p:cNvGrpSpPr>
          <p:nvPr/>
        </p:nvGrpSpPr>
        <p:grpSpPr bwMode="auto">
          <a:xfrm>
            <a:off x="660400" y="4448175"/>
            <a:ext cx="2776538" cy="987425"/>
            <a:chOff x="523" y="3048"/>
            <a:chExt cx="1899" cy="696"/>
          </a:xfrm>
        </p:grpSpPr>
        <p:sp>
          <p:nvSpPr>
            <p:cNvPr id="2509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09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09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096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09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09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09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09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09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09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09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09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09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6th grade*</a:t>
            </a:r>
          </a:p>
        </p:txBody>
      </p:sp>
      <p:sp>
        <p:nvSpPr>
          <p:cNvPr id="25095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09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317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317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17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17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7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17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17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317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17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17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17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317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17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317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317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17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17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17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7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17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17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17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7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7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17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317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317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17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17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317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17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317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17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317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317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317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317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317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317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317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317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317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317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17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317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17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17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17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317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317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17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318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318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18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18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318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1806" name="Hawaii"/>
            <p:cNvGrpSpPr>
              <a:grpSpLocks/>
            </p:cNvGrpSpPr>
            <p:nvPr/>
          </p:nvGrpSpPr>
          <p:grpSpPr bwMode="auto">
            <a:xfrm>
              <a:off x="682625" y="3846513"/>
              <a:ext cx="963613" cy="498475"/>
              <a:chOff x="582" y="2987"/>
              <a:chExt cx="659" cy="352"/>
            </a:xfrm>
          </p:grpSpPr>
          <p:sp>
            <p:nvSpPr>
              <p:cNvPr id="318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318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8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8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18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318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318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318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31807" name="Alaska"/>
            <p:cNvGrpSpPr>
              <a:grpSpLocks/>
            </p:cNvGrpSpPr>
            <p:nvPr/>
          </p:nvGrpSpPr>
          <p:grpSpPr bwMode="auto">
            <a:xfrm>
              <a:off x="660400" y="4448175"/>
              <a:ext cx="2776538" cy="987425"/>
              <a:chOff x="523" y="3048"/>
              <a:chExt cx="1899" cy="696"/>
            </a:xfrm>
          </p:grpSpPr>
          <p:sp>
            <p:nvSpPr>
              <p:cNvPr id="318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318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318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18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318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3182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18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2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18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318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18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18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18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18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18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318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those who teach sexual health education are provided with key materials for teaching sexual health education</a:t>
            </a:r>
          </a:p>
        </p:txBody>
      </p:sp>
      <p:sp>
        <p:nvSpPr>
          <p:cNvPr id="318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29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29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29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29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29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29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29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29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29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29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29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29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29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29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529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29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29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29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29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29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29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29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29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29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29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29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29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29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29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29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29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529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29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29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29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29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29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29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29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29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29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29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29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29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29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29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29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29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29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29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29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2990" name="Hawaii"/>
          <p:cNvGrpSpPr>
            <a:grpSpLocks/>
          </p:cNvGrpSpPr>
          <p:nvPr/>
        </p:nvGrpSpPr>
        <p:grpSpPr bwMode="auto">
          <a:xfrm>
            <a:off x="682625" y="3846513"/>
            <a:ext cx="963613" cy="498475"/>
            <a:chOff x="582" y="2987"/>
            <a:chExt cx="659" cy="352"/>
          </a:xfrm>
        </p:grpSpPr>
        <p:sp>
          <p:nvSpPr>
            <p:cNvPr id="2530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30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30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30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30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30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30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2991" name="Alaska"/>
          <p:cNvGrpSpPr>
            <a:grpSpLocks/>
          </p:cNvGrpSpPr>
          <p:nvPr/>
        </p:nvGrpSpPr>
        <p:grpSpPr bwMode="auto">
          <a:xfrm>
            <a:off x="660400" y="4448175"/>
            <a:ext cx="2776538" cy="987425"/>
            <a:chOff x="523" y="3048"/>
            <a:chExt cx="1899" cy="696"/>
          </a:xfrm>
        </p:grpSpPr>
        <p:sp>
          <p:nvSpPr>
            <p:cNvPr id="2530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30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30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30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301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30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30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29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29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29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29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30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30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30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7th grade*</a:t>
            </a:r>
          </a:p>
        </p:txBody>
      </p:sp>
      <p:sp>
        <p:nvSpPr>
          <p:cNvPr id="25300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30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49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49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49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49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49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49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49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49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49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49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49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549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549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49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49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49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9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49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549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49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50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50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50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50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50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550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50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550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50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50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50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50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50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50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50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50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50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50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50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50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50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50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50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50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50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50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50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50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50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50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50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50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50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50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5038" name="Hawaii"/>
          <p:cNvGrpSpPr>
            <a:grpSpLocks/>
          </p:cNvGrpSpPr>
          <p:nvPr/>
        </p:nvGrpSpPr>
        <p:grpSpPr bwMode="auto">
          <a:xfrm>
            <a:off x="682625" y="3846513"/>
            <a:ext cx="963613" cy="498475"/>
            <a:chOff x="582" y="2987"/>
            <a:chExt cx="659" cy="352"/>
          </a:xfrm>
        </p:grpSpPr>
        <p:sp>
          <p:nvSpPr>
            <p:cNvPr id="2550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550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50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50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50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50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50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550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55039" name="Alaska"/>
          <p:cNvGrpSpPr>
            <a:grpSpLocks/>
          </p:cNvGrpSpPr>
          <p:nvPr/>
        </p:nvGrpSpPr>
        <p:grpSpPr bwMode="auto">
          <a:xfrm>
            <a:off x="660400" y="4448175"/>
            <a:ext cx="2776538" cy="987425"/>
            <a:chOff x="523" y="3048"/>
            <a:chExt cx="1899" cy="696"/>
          </a:xfrm>
        </p:grpSpPr>
        <p:sp>
          <p:nvSpPr>
            <p:cNvPr id="2550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50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50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505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50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50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50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50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50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50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50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50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50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8th grade*</a:t>
            </a:r>
          </a:p>
        </p:txBody>
      </p:sp>
      <p:sp>
        <p:nvSpPr>
          <p:cNvPr id="25505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50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570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70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70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570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570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70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70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70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570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70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70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70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70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0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570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0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70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570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70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0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70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570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570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70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70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70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0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70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70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70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570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70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570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70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570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570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570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570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70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0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570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570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70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70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70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70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70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70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570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0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70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7086" name="Hawaii"/>
          <p:cNvGrpSpPr>
            <a:grpSpLocks/>
          </p:cNvGrpSpPr>
          <p:nvPr/>
        </p:nvGrpSpPr>
        <p:grpSpPr bwMode="auto">
          <a:xfrm>
            <a:off x="682625" y="3846513"/>
            <a:ext cx="963613" cy="498475"/>
            <a:chOff x="582" y="2987"/>
            <a:chExt cx="659" cy="352"/>
          </a:xfrm>
        </p:grpSpPr>
        <p:sp>
          <p:nvSpPr>
            <p:cNvPr id="2571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571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1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1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71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71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571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57087" name="Alaska"/>
          <p:cNvGrpSpPr>
            <a:grpSpLocks/>
          </p:cNvGrpSpPr>
          <p:nvPr/>
        </p:nvGrpSpPr>
        <p:grpSpPr bwMode="auto">
          <a:xfrm>
            <a:off x="660400" y="4448175"/>
            <a:ext cx="2776538" cy="987425"/>
            <a:chOff x="523" y="3048"/>
            <a:chExt cx="1899" cy="696"/>
          </a:xfrm>
        </p:grpSpPr>
        <p:sp>
          <p:nvSpPr>
            <p:cNvPr id="2571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571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571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5710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71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0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71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570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70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70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70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70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70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70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9th grade*</a:t>
            </a:r>
          </a:p>
        </p:txBody>
      </p:sp>
      <p:sp>
        <p:nvSpPr>
          <p:cNvPr id="25709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71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90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590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0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590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90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590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590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590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590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590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590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590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590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590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590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590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0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0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590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590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590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590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590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590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591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591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591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591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591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591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91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591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591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591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591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591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591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591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591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591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591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591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591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591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591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591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591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591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591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591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591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591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591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591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591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59134" name="Hawaii"/>
          <p:cNvGrpSpPr>
            <a:grpSpLocks/>
          </p:cNvGrpSpPr>
          <p:nvPr/>
        </p:nvGrpSpPr>
        <p:grpSpPr bwMode="auto">
          <a:xfrm>
            <a:off x="682625" y="3846513"/>
            <a:ext cx="963613" cy="498475"/>
            <a:chOff x="582" y="2987"/>
            <a:chExt cx="659" cy="352"/>
          </a:xfrm>
        </p:grpSpPr>
        <p:sp>
          <p:nvSpPr>
            <p:cNvPr id="2591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591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91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1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591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591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591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59135" name="Alaska"/>
          <p:cNvGrpSpPr>
            <a:grpSpLocks/>
          </p:cNvGrpSpPr>
          <p:nvPr/>
        </p:nvGrpSpPr>
        <p:grpSpPr bwMode="auto">
          <a:xfrm>
            <a:off x="660400" y="4448175"/>
            <a:ext cx="2776538" cy="987425"/>
            <a:chOff x="523" y="3048"/>
            <a:chExt cx="1899" cy="696"/>
          </a:xfrm>
        </p:grpSpPr>
        <p:sp>
          <p:nvSpPr>
            <p:cNvPr id="2591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591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591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5915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591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591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591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591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591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591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591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591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591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10th grade*</a:t>
            </a:r>
          </a:p>
        </p:txBody>
      </p:sp>
      <p:sp>
        <p:nvSpPr>
          <p:cNvPr id="25914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591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611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1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11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11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11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611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11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11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11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11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11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11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11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11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11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1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611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11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11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611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11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611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11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11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11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11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11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611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11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611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11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611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11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11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611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11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611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11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11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11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11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11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11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11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11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11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611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11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11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611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11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11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611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1182" name="Hawaii"/>
          <p:cNvGrpSpPr>
            <a:grpSpLocks/>
          </p:cNvGrpSpPr>
          <p:nvPr/>
        </p:nvGrpSpPr>
        <p:grpSpPr bwMode="auto">
          <a:xfrm>
            <a:off x="682625" y="3846513"/>
            <a:ext cx="963613" cy="498475"/>
            <a:chOff x="582" y="2987"/>
            <a:chExt cx="659" cy="352"/>
          </a:xfrm>
        </p:grpSpPr>
        <p:sp>
          <p:nvSpPr>
            <p:cNvPr id="2612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612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12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2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12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12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12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612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61183" name="Alaska"/>
          <p:cNvGrpSpPr>
            <a:grpSpLocks/>
          </p:cNvGrpSpPr>
          <p:nvPr/>
        </p:nvGrpSpPr>
        <p:grpSpPr bwMode="auto">
          <a:xfrm>
            <a:off x="660400" y="4448175"/>
            <a:ext cx="2776538" cy="987425"/>
            <a:chOff x="523" y="3048"/>
            <a:chExt cx="1899" cy="696"/>
          </a:xfrm>
        </p:grpSpPr>
        <p:sp>
          <p:nvSpPr>
            <p:cNvPr id="2611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11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11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12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12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120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12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12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11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11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11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11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11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11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11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11th grade*</a:t>
            </a:r>
          </a:p>
        </p:txBody>
      </p:sp>
      <p:sp>
        <p:nvSpPr>
          <p:cNvPr id="26119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611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2631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1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31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31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31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2631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31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31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31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31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31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31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31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31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31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1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2631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31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31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631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31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1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1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31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31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31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32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32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632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32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2632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32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632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32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32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632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32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2632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2632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32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32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32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32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32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632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32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32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632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32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32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632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32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32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2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32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632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3230" name="Hawaii"/>
          <p:cNvGrpSpPr>
            <a:grpSpLocks/>
          </p:cNvGrpSpPr>
          <p:nvPr/>
        </p:nvGrpSpPr>
        <p:grpSpPr bwMode="auto">
          <a:xfrm>
            <a:off x="682625" y="3846513"/>
            <a:ext cx="963613" cy="498475"/>
            <a:chOff x="582" y="2987"/>
            <a:chExt cx="659" cy="352"/>
          </a:xfrm>
        </p:grpSpPr>
        <p:sp>
          <p:nvSpPr>
            <p:cNvPr id="2632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2632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32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2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32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32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32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2632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263231" name="Alaska"/>
          <p:cNvGrpSpPr>
            <a:grpSpLocks/>
          </p:cNvGrpSpPr>
          <p:nvPr/>
        </p:nvGrpSpPr>
        <p:grpSpPr bwMode="auto">
          <a:xfrm>
            <a:off x="660400" y="4448175"/>
            <a:ext cx="2776538" cy="987425"/>
            <a:chOff x="523" y="3048"/>
            <a:chExt cx="1899" cy="696"/>
          </a:xfrm>
        </p:grpSpPr>
        <p:sp>
          <p:nvSpPr>
            <p:cNvPr id="2632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32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32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32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32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325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32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32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32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32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32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32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32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32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32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 required physical education course is taught in 12th grade*</a:t>
            </a:r>
          </a:p>
        </p:txBody>
      </p:sp>
      <p:sp>
        <p:nvSpPr>
          <p:cNvPr id="26324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*Among schools with students in that grade.</a:t>
            </a:r>
          </a:p>
        </p:txBody>
      </p:sp>
      <p:sp>
        <p:nvSpPr>
          <p:cNvPr id="2632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652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52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52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52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52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52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652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52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52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52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652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52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52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652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52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52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52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52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652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652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52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52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52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652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652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652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52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652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52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52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652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652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652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652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652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52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652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652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652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652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652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52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652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652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652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652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652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52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652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652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652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52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652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5278" name="Hawaii"/>
          <p:cNvGrpSpPr>
            <a:grpSpLocks/>
          </p:cNvGrpSpPr>
          <p:nvPr/>
        </p:nvGrpSpPr>
        <p:grpSpPr bwMode="auto">
          <a:xfrm>
            <a:off x="682625" y="3846513"/>
            <a:ext cx="963613" cy="498475"/>
            <a:chOff x="582" y="2987"/>
            <a:chExt cx="659" cy="352"/>
          </a:xfrm>
        </p:grpSpPr>
        <p:sp>
          <p:nvSpPr>
            <p:cNvPr id="2653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653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53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53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53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53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53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653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65279" name="Alaska"/>
          <p:cNvGrpSpPr>
            <a:grpSpLocks/>
          </p:cNvGrpSpPr>
          <p:nvPr/>
        </p:nvGrpSpPr>
        <p:grpSpPr bwMode="auto">
          <a:xfrm>
            <a:off x="660400" y="4448175"/>
            <a:ext cx="2776538" cy="987425"/>
            <a:chOff x="523" y="3048"/>
            <a:chExt cx="1899" cy="696"/>
          </a:xfrm>
        </p:grpSpPr>
        <p:sp>
          <p:nvSpPr>
            <p:cNvPr id="2652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652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652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6529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52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53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652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52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52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52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52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52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52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at least 1 physical education teacher or specialist received professional development on physical education*</a:t>
            </a:r>
          </a:p>
        </p:txBody>
      </p:sp>
      <p:sp>
        <p:nvSpPr>
          <p:cNvPr id="26529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*During the year before the survey.</a:t>
            </a:r>
          </a:p>
        </p:txBody>
      </p:sp>
      <p:sp>
        <p:nvSpPr>
          <p:cNvPr id="2652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672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2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672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2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72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2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672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72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72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72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672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72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672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672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72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672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72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72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672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672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72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672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2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672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672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672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72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72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672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2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673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673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2673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73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673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673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673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673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73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673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673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673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73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673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73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73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2673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673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73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73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673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673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673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3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73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673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7326" name="Hawaii"/>
          <p:cNvGrpSpPr>
            <a:grpSpLocks/>
          </p:cNvGrpSpPr>
          <p:nvPr/>
        </p:nvGrpSpPr>
        <p:grpSpPr bwMode="auto">
          <a:xfrm>
            <a:off x="682625" y="3846513"/>
            <a:ext cx="963613" cy="498475"/>
            <a:chOff x="582" y="2987"/>
            <a:chExt cx="659" cy="352"/>
          </a:xfrm>
        </p:grpSpPr>
        <p:sp>
          <p:nvSpPr>
            <p:cNvPr id="2673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673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73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73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73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73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673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67327" name="Alaska"/>
          <p:cNvGrpSpPr>
            <a:grpSpLocks/>
          </p:cNvGrpSpPr>
          <p:nvPr/>
        </p:nvGrpSpPr>
        <p:grpSpPr bwMode="auto">
          <a:xfrm>
            <a:off x="660400" y="4448175"/>
            <a:ext cx="2776538" cy="987425"/>
            <a:chOff x="523" y="3048"/>
            <a:chExt cx="1899" cy="696"/>
          </a:xfrm>
        </p:grpSpPr>
        <p:sp>
          <p:nvSpPr>
            <p:cNvPr id="2673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673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673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6734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673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4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73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673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73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73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73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73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73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73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participate in physical activity breaks in classrooms during the school day*</a:t>
            </a:r>
          </a:p>
        </p:txBody>
      </p:sp>
      <p:sp>
        <p:nvSpPr>
          <p:cNvPr id="26733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*Outside of physical education.</a:t>
            </a:r>
          </a:p>
        </p:txBody>
      </p:sp>
      <p:sp>
        <p:nvSpPr>
          <p:cNvPr id="2673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693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93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93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693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693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693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693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693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693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693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693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693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693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693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693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93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693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693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693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693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693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693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693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693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693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693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693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693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3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693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693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693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693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693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693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693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693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693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693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693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693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693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693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693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693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693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693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693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693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693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693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3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693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69374" name="Hawaii"/>
          <p:cNvGrpSpPr>
            <a:grpSpLocks/>
          </p:cNvGrpSpPr>
          <p:nvPr/>
        </p:nvGrpSpPr>
        <p:grpSpPr bwMode="auto">
          <a:xfrm>
            <a:off x="682625" y="3846513"/>
            <a:ext cx="963613" cy="498475"/>
            <a:chOff x="582" y="2987"/>
            <a:chExt cx="659" cy="352"/>
          </a:xfrm>
        </p:grpSpPr>
        <p:sp>
          <p:nvSpPr>
            <p:cNvPr id="2693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694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94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94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694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694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694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694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69375" name="Alaska"/>
          <p:cNvGrpSpPr>
            <a:grpSpLocks/>
          </p:cNvGrpSpPr>
          <p:nvPr/>
        </p:nvGrpSpPr>
        <p:grpSpPr bwMode="auto">
          <a:xfrm>
            <a:off x="660400" y="4448175"/>
            <a:ext cx="2776538" cy="987425"/>
            <a:chOff x="523" y="3048"/>
            <a:chExt cx="1899" cy="696"/>
          </a:xfrm>
        </p:grpSpPr>
        <p:sp>
          <p:nvSpPr>
            <p:cNvPr id="2693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693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693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6939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693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693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693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693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693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693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693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693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693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offered opportunities for all students to participate in intramural sports programs or physical activity clubs</a:t>
            </a:r>
          </a:p>
        </p:txBody>
      </p:sp>
      <p:sp>
        <p:nvSpPr>
          <p:cNvPr id="26938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693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713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3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13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3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13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13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713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13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13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13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2713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13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713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2713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13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713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713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13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713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713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13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713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13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2713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2713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713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13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713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13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713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13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713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2713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714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714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714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714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714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714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714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714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2714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714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714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714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714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714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14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714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2714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14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714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1422" name="Hawaii"/>
          <p:cNvGrpSpPr>
            <a:grpSpLocks/>
          </p:cNvGrpSpPr>
          <p:nvPr/>
        </p:nvGrpSpPr>
        <p:grpSpPr bwMode="auto">
          <a:xfrm>
            <a:off x="682625" y="3846513"/>
            <a:ext cx="963613" cy="498475"/>
            <a:chOff x="582" y="2987"/>
            <a:chExt cx="659" cy="352"/>
          </a:xfrm>
        </p:grpSpPr>
        <p:sp>
          <p:nvSpPr>
            <p:cNvPr id="2714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14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14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14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14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14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14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14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1423" name="Alaska"/>
          <p:cNvGrpSpPr>
            <a:grpSpLocks/>
          </p:cNvGrpSpPr>
          <p:nvPr/>
        </p:nvGrpSpPr>
        <p:grpSpPr bwMode="auto">
          <a:xfrm>
            <a:off x="660400" y="4448175"/>
            <a:ext cx="2776538" cy="987425"/>
            <a:chOff x="523" y="3048"/>
            <a:chExt cx="1899" cy="696"/>
          </a:xfrm>
        </p:grpSpPr>
        <p:sp>
          <p:nvSpPr>
            <p:cNvPr id="2714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714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714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714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714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7144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14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714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714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14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14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14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14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14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14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interscholastic sports to students</a:t>
            </a:r>
          </a:p>
        </p:txBody>
      </p:sp>
      <p:sp>
        <p:nvSpPr>
          <p:cNvPr id="27143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14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337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337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7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337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7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37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38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338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38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38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38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338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338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338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338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38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338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338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38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38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38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338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338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38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38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338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338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338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338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338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338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338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338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338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338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338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338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338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338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38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338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38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338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338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338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338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338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8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338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3854" name="Hawaii"/>
            <p:cNvGrpSpPr>
              <a:grpSpLocks/>
            </p:cNvGrpSpPr>
            <p:nvPr/>
          </p:nvGrpSpPr>
          <p:grpSpPr bwMode="auto">
            <a:xfrm>
              <a:off x="682625" y="3846513"/>
              <a:ext cx="963613" cy="498475"/>
              <a:chOff x="582" y="2987"/>
              <a:chExt cx="659" cy="352"/>
            </a:xfrm>
          </p:grpSpPr>
          <p:sp>
            <p:nvSpPr>
              <p:cNvPr id="338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338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338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38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338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338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33855" name="Alaska"/>
            <p:cNvGrpSpPr>
              <a:grpSpLocks/>
            </p:cNvGrpSpPr>
            <p:nvPr/>
          </p:nvGrpSpPr>
          <p:grpSpPr bwMode="auto">
            <a:xfrm>
              <a:off x="660400" y="4448175"/>
              <a:ext cx="2776538" cy="987425"/>
              <a:chOff x="523" y="3048"/>
              <a:chExt cx="1899" cy="696"/>
            </a:xfrm>
          </p:grpSpPr>
          <p:sp>
            <p:nvSpPr>
              <p:cNvPr id="338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338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338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338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338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3387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38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338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338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38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38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38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38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38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338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10 key HIV prevention topics</a:t>
            </a:r>
          </a:p>
        </p:txBody>
      </p:sp>
      <p:sp>
        <p:nvSpPr>
          <p:cNvPr id="338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734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34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34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34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734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34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34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34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734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734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734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734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34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734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734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34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34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734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34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2734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734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734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734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2734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34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2734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34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2734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734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34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2734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2734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734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734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34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2734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2734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734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34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734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734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2734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734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734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734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734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34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34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34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2734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3470" name="Hawaii"/>
          <p:cNvGrpSpPr>
            <a:grpSpLocks/>
          </p:cNvGrpSpPr>
          <p:nvPr/>
        </p:nvGrpSpPr>
        <p:grpSpPr bwMode="auto">
          <a:xfrm>
            <a:off x="682625" y="3846513"/>
            <a:ext cx="963613" cy="498475"/>
            <a:chOff x="582" y="2987"/>
            <a:chExt cx="659" cy="352"/>
          </a:xfrm>
        </p:grpSpPr>
        <p:sp>
          <p:nvSpPr>
            <p:cNvPr id="2734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34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34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34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35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35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35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3471" name="Alaska"/>
          <p:cNvGrpSpPr>
            <a:grpSpLocks/>
          </p:cNvGrpSpPr>
          <p:nvPr/>
        </p:nvGrpSpPr>
        <p:grpSpPr bwMode="auto">
          <a:xfrm>
            <a:off x="660400" y="4448175"/>
            <a:ext cx="2776538" cy="987425"/>
            <a:chOff x="523" y="3048"/>
            <a:chExt cx="1899" cy="696"/>
          </a:xfrm>
        </p:grpSpPr>
        <p:sp>
          <p:nvSpPr>
            <p:cNvPr id="2734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734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34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734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7349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34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34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734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34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34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34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34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34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34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offer opportunities for students to participate in physical activity before the school day*</a:t>
            </a:r>
          </a:p>
        </p:txBody>
      </p:sp>
      <p:sp>
        <p:nvSpPr>
          <p:cNvPr id="273483"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*Through organized physical activities or access to facilities or equipment for physical activity.</a:t>
            </a:r>
          </a:p>
        </p:txBody>
      </p:sp>
      <p:sp>
        <p:nvSpPr>
          <p:cNvPr id="2734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754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4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54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4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54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2754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754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54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54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54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754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54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54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754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54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4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2754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754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754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2754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54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4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754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754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754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54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54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54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4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54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754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2754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54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754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54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754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754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55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755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755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755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55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755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55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755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2755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2755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55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755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55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55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5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5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5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755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5518" name="Hawaii"/>
          <p:cNvGrpSpPr>
            <a:grpSpLocks/>
          </p:cNvGrpSpPr>
          <p:nvPr/>
        </p:nvGrpSpPr>
        <p:grpSpPr bwMode="auto">
          <a:xfrm>
            <a:off x="682625" y="3846513"/>
            <a:ext cx="963613" cy="498475"/>
            <a:chOff x="582" y="2987"/>
            <a:chExt cx="659" cy="352"/>
          </a:xfrm>
        </p:grpSpPr>
        <p:sp>
          <p:nvSpPr>
            <p:cNvPr id="2755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55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55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5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55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55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55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55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5519" name="Alaska"/>
          <p:cNvGrpSpPr>
            <a:grpSpLocks/>
          </p:cNvGrpSpPr>
          <p:nvPr/>
        </p:nvGrpSpPr>
        <p:grpSpPr bwMode="auto">
          <a:xfrm>
            <a:off x="660400" y="4448175"/>
            <a:ext cx="2776538" cy="987425"/>
            <a:chOff x="523" y="3048"/>
            <a:chExt cx="1899" cy="696"/>
          </a:xfrm>
        </p:grpSpPr>
        <p:sp>
          <p:nvSpPr>
            <p:cNvPr id="2755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2755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2755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27553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55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755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2755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55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55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55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55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55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55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13 key physical activity topics in a required course</a:t>
            </a:r>
          </a:p>
        </p:txBody>
      </p:sp>
      <p:sp>
        <p:nvSpPr>
          <p:cNvPr id="27553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55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775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5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775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775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775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775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775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775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775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75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2775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775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775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775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2775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2775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775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75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775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775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775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75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775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775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775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75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775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775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775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2775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775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775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2775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775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2775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775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775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775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775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775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775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2775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775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775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775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775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75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75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775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77566" name="Hawaii"/>
          <p:cNvGrpSpPr>
            <a:grpSpLocks/>
          </p:cNvGrpSpPr>
          <p:nvPr/>
        </p:nvGrpSpPr>
        <p:grpSpPr bwMode="auto">
          <a:xfrm>
            <a:off x="682625" y="3846513"/>
            <a:ext cx="963613" cy="498475"/>
            <a:chOff x="582" y="2987"/>
            <a:chExt cx="659" cy="352"/>
          </a:xfrm>
        </p:grpSpPr>
        <p:sp>
          <p:nvSpPr>
            <p:cNvPr id="2775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2775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75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775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775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2775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277567" name="Alaska"/>
          <p:cNvGrpSpPr>
            <a:grpSpLocks/>
          </p:cNvGrpSpPr>
          <p:nvPr/>
        </p:nvGrpSpPr>
        <p:grpSpPr bwMode="auto">
          <a:xfrm>
            <a:off x="660400" y="4448175"/>
            <a:ext cx="2776538" cy="987425"/>
            <a:chOff x="523" y="3048"/>
            <a:chExt cx="1899" cy="696"/>
          </a:xfrm>
        </p:grpSpPr>
        <p:sp>
          <p:nvSpPr>
            <p:cNvPr id="2775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775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775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7758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775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8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775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775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775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775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775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775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775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775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joint use agreement for shared use of physical activity facilities</a:t>
            </a:r>
          </a:p>
        </p:txBody>
      </p:sp>
      <p:sp>
        <p:nvSpPr>
          <p:cNvPr id="27757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775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358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358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8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358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8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58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58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358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58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58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58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358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358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58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358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58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358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358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358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58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58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358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58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358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358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358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358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58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358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8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358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358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358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358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358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58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58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358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358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358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358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358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58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358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358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358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58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358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58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358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358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358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8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8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59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359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5902" name="Hawaii"/>
            <p:cNvGrpSpPr>
              <a:grpSpLocks/>
            </p:cNvGrpSpPr>
            <p:nvPr/>
          </p:nvGrpSpPr>
          <p:grpSpPr bwMode="auto">
            <a:xfrm>
              <a:off x="682625" y="3846513"/>
              <a:ext cx="963613" cy="498475"/>
              <a:chOff x="582" y="2987"/>
              <a:chExt cx="659" cy="352"/>
            </a:xfrm>
          </p:grpSpPr>
          <p:sp>
            <p:nvSpPr>
              <p:cNvPr id="359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359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59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59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359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59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359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359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35903" name="Alaska"/>
            <p:cNvGrpSpPr>
              <a:grpSpLocks/>
            </p:cNvGrpSpPr>
            <p:nvPr/>
          </p:nvGrpSpPr>
          <p:grpSpPr bwMode="auto">
            <a:xfrm>
              <a:off x="660400" y="4448175"/>
              <a:ext cx="2776538" cy="987425"/>
              <a:chOff x="523" y="3048"/>
              <a:chExt cx="1899" cy="696"/>
            </a:xfrm>
          </p:grpSpPr>
          <p:sp>
            <p:nvSpPr>
              <p:cNvPr id="359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359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359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359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359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3592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359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359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359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59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59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59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59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59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359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about 7 contraceptives in a required course during grades 9, 10, 11, or 12</a:t>
            </a:r>
          </a:p>
        </p:txBody>
      </p:sp>
      <p:sp>
        <p:nvSpPr>
          <p:cNvPr id="359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378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378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8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78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8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78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78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378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78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78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79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379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79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79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379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79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79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379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379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79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79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79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379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379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379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79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379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79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79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379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379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379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79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79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379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379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379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379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379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79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379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379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79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79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379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79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79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379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379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79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379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7950" name="Hawaii"/>
            <p:cNvGrpSpPr>
              <a:grpSpLocks/>
            </p:cNvGrpSpPr>
            <p:nvPr/>
          </p:nvGrpSpPr>
          <p:grpSpPr bwMode="auto">
            <a:xfrm>
              <a:off x="682625" y="3846513"/>
              <a:ext cx="963613" cy="498475"/>
              <a:chOff x="582" y="2987"/>
              <a:chExt cx="659" cy="352"/>
            </a:xfrm>
          </p:grpSpPr>
          <p:sp>
            <p:nvSpPr>
              <p:cNvPr id="379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379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379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379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79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79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379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37951" name="Alaska"/>
            <p:cNvGrpSpPr>
              <a:grpSpLocks/>
            </p:cNvGrpSpPr>
            <p:nvPr/>
          </p:nvGrpSpPr>
          <p:grpSpPr bwMode="auto">
            <a:xfrm>
              <a:off x="660400" y="4448175"/>
              <a:ext cx="2776538" cy="987425"/>
              <a:chOff x="523" y="3048"/>
              <a:chExt cx="1899" cy="696"/>
            </a:xfrm>
          </p:grpSpPr>
          <p:sp>
            <p:nvSpPr>
              <p:cNvPr id="379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379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379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379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379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3797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79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79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379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379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379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379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379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379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379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HIV prevention in a required course</a:t>
            </a:r>
          </a:p>
        </p:txBody>
      </p:sp>
      <p:sp>
        <p:nvSpPr>
          <p:cNvPr id="379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399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399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399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99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99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399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399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399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399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399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399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399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399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399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399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399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399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399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399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399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399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99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399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399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399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399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399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399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399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99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99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399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399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399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399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399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399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399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399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399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399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399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399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399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399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399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399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399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399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399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399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399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399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99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399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39998" name="Hawaii"/>
            <p:cNvGrpSpPr>
              <a:grpSpLocks/>
            </p:cNvGrpSpPr>
            <p:nvPr/>
          </p:nvGrpSpPr>
          <p:grpSpPr bwMode="auto">
            <a:xfrm>
              <a:off x="682625" y="3846513"/>
              <a:ext cx="963613" cy="498475"/>
              <a:chOff x="582" y="2987"/>
              <a:chExt cx="659" cy="352"/>
            </a:xfrm>
          </p:grpSpPr>
          <p:sp>
            <p:nvSpPr>
              <p:cNvPr id="400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00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00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00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00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00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00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00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39999" name="Alaska"/>
            <p:cNvGrpSpPr>
              <a:grpSpLocks/>
            </p:cNvGrpSpPr>
            <p:nvPr/>
          </p:nvGrpSpPr>
          <p:grpSpPr bwMode="auto">
            <a:xfrm>
              <a:off x="660400" y="4448175"/>
              <a:ext cx="2776538" cy="987425"/>
              <a:chOff x="523" y="3048"/>
              <a:chExt cx="1899" cy="696"/>
            </a:xfrm>
          </p:grpSpPr>
          <p:sp>
            <p:nvSpPr>
              <p:cNvPr id="400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00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00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00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00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001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00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00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00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00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00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00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00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00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400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human sexuality in a required course</a:t>
            </a:r>
          </a:p>
        </p:txBody>
      </p:sp>
      <p:sp>
        <p:nvSpPr>
          <p:cNvPr id="400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419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19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19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19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19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19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19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419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19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19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19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19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19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19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20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20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420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20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20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420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20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420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20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20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20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20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20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20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20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20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20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20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20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20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20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20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20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20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20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20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20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20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20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20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20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420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20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20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20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20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20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20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2046" name="Hawaii"/>
            <p:cNvGrpSpPr>
              <a:grpSpLocks/>
            </p:cNvGrpSpPr>
            <p:nvPr/>
          </p:nvGrpSpPr>
          <p:grpSpPr bwMode="auto">
            <a:xfrm>
              <a:off x="682625" y="3846513"/>
              <a:ext cx="963613" cy="498475"/>
              <a:chOff x="582" y="2987"/>
              <a:chExt cx="659" cy="352"/>
            </a:xfrm>
          </p:grpSpPr>
          <p:sp>
            <p:nvSpPr>
              <p:cNvPr id="420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20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20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20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20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20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20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2047" name="Alaska"/>
            <p:cNvGrpSpPr>
              <a:grpSpLocks/>
            </p:cNvGrpSpPr>
            <p:nvPr/>
          </p:nvGrpSpPr>
          <p:grpSpPr bwMode="auto">
            <a:xfrm>
              <a:off x="660400" y="4448175"/>
              <a:ext cx="2776538" cy="987425"/>
              <a:chOff x="523" y="3048"/>
              <a:chExt cx="1899" cy="696"/>
            </a:xfrm>
          </p:grpSpPr>
          <p:sp>
            <p:nvSpPr>
              <p:cNvPr id="420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20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20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20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20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206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20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6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20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20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20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20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20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20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20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420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pregnancy prevention in a required course</a:t>
            </a:r>
          </a:p>
        </p:txBody>
      </p:sp>
      <p:sp>
        <p:nvSpPr>
          <p:cNvPr id="420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440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40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40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40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40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40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40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40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40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40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40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40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40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40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0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40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40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40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40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40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0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40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40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40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40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40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40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0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40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40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40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40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40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40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40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40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40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40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40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40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40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40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40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40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40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440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40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40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40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40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0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40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40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4094" name="Hawaii"/>
            <p:cNvGrpSpPr>
              <a:grpSpLocks/>
            </p:cNvGrpSpPr>
            <p:nvPr/>
          </p:nvGrpSpPr>
          <p:grpSpPr bwMode="auto">
            <a:xfrm>
              <a:off x="682625" y="3846513"/>
              <a:ext cx="963613" cy="498475"/>
              <a:chOff x="582" y="2987"/>
              <a:chExt cx="659" cy="352"/>
            </a:xfrm>
          </p:grpSpPr>
          <p:sp>
            <p:nvSpPr>
              <p:cNvPr id="441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41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41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1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41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41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41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41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4095" name="Alaska"/>
            <p:cNvGrpSpPr>
              <a:grpSpLocks/>
            </p:cNvGrpSpPr>
            <p:nvPr/>
          </p:nvGrpSpPr>
          <p:grpSpPr bwMode="auto">
            <a:xfrm>
              <a:off x="660400" y="4448175"/>
              <a:ext cx="2776538" cy="987425"/>
              <a:chOff x="523" y="3048"/>
              <a:chExt cx="1899" cy="696"/>
            </a:xfrm>
          </p:grpSpPr>
          <p:sp>
            <p:nvSpPr>
              <p:cNvPr id="441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41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41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41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41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411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41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41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40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0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1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41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41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41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41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41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441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tried to increase student knowledge on STD prevention in a required course</a:t>
            </a:r>
          </a:p>
        </p:txBody>
      </p:sp>
      <p:sp>
        <p:nvSpPr>
          <p:cNvPr id="441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460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60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0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60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0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60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60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60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60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60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60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60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60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60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0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0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60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60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61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61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61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61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61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61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61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61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61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61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61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61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61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61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61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61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61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61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61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61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61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61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61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61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61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61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61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61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461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61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61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61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61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61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61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6142" name="Hawaii"/>
            <p:cNvGrpSpPr>
              <a:grpSpLocks/>
            </p:cNvGrpSpPr>
            <p:nvPr/>
          </p:nvGrpSpPr>
          <p:grpSpPr bwMode="auto">
            <a:xfrm>
              <a:off x="682625" y="3846513"/>
              <a:ext cx="963613" cy="498475"/>
              <a:chOff x="582" y="2987"/>
              <a:chExt cx="659" cy="352"/>
            </a:xfrm>
          </p:grpSpPr>
          <p:sp>
            <p:nvSpPr>
              <p:cNvPr id="461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61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61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61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61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61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61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6143" name="Alaska"/>
            <p:cNvGrpSpPr>
              <a:grpSpLocks/>
            </p:cNvGrpSpPr>
            <p:nvPr/>
          </p:nvGrpSpPr>
          <p:grpSpPr bwMode="auto">
            <a:xfrm>
              <a:off x="660400" y="4448175"/>
              <a:ext cx="2776538" cy="987425"/>
              <a:chOff x="523" y="3048"/>
              <a:chExt cx="1899" cy="696"/>
            </a:xfrm>
          </p:grpSpPr>
          <p:sp>
            <p:nvSpPr>
              <p:cNvPr id="461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61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61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61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61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616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61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61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61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61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61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61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61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61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461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HIV and other STDs are transmitted in a required course</a:t>
            </a:r>
          </a:p>
        </p:txBody>
      </p:sp>
      <p:sp>
        <p:nvSpPr>
          <p:cNvPr id="461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What is the School Health Profiles (Profiles)?</a:t>
            </a:r>
          </a:p>
        </p:txBody>
      </p:sp>
      <p:sp>
        <p:nvSpPr>
          <p:cNvPr id="11267" name="Subtitle 1"/>
          <p:cNvSpPr>
            <a:spLocks noGrp="1"/>
          </p:cNvSpPr>
          <p:nvPr>
            <p:ph idx="1"/>
          </p:nvPr>
        </p:nvSpPr>
        <p:spPr bwMode="auto">
          <a:xfrm>
            <a:off x="568325" y="2057400"/>
            <a:ext cx="7800975"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r>
              <a:rPr lang="en-US" altLang="en-US" smtClean="0"/>
              <a:t>Profiles is a system of surveys assessing school health policies and practices in states, territories, and large urban school districts</a:t>
            </a:r>
          </a:p>
          <a:p>
            <a:pPr eaLnBrk="1" hangingPunct="1"/>
            <a:r>
              <a:rPr lang="en-US" altLang="en-US" smtClean="0"/>
              <a:t>Profiles surveys are conducted biennially (during even-numbered years) by state, territorial, and local education and health agencies with technical assistance from CDC</a:t>
            </a:r>
          </a:p>
          <a:p>
            <a:pPr eaLnBrk="1" hangingPunct="1"/>
            <a:r>
              <a:rPr lang="en-US" altLang="en-US" smtClean="0"/>
              <a:t>Profiles questionnaires are administered to middle and high school principals and lead health education teachers</a:t>
            </a:r>
          </a:p>
        </p:txBody>
      </p:sp>
    </p:spTree>
  </p:cSld>
  <p:clrMapOvr>
    <a:masterClrMapping/>
  </p:clrMapOvr>
  <p:transition>
    <p:fade/>
  </p:transition>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481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481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81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481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481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481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481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481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481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481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81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481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481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481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1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481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81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481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481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81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1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481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481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481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481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481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481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1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81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481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481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481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481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481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481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481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481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481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481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481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481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481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481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481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481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481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481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481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481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481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1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481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481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48190" name="Hawaii"/>
            <p:cNvGrpSpPr>
              <a:grpSpLocks/>
            </p:cNvGrpSpPr>
            <p:nvPr/>
          </p:nvGrpSpPr>
          <p:grpSpPr bwMode="auto">
            <a:xfrm>
              <a:off x="682625" y="3846513"/>
              <a:ext cx="963613" cy="498475"/>
              <a:chOff x="582" y="2987"/>
              <a:chExt cx="659" cy="352"/>
            </a:xfrm>
          </p:grpSpPr>
          <p:sp>
            <p:nvSpPr>
              <p:cNvPr id="482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482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482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2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482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482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482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482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48191" name="Alaska"/>
            <p:cNvGrpSpPr>
              <a:grpSpLocks/>
            </p:cNvGrpSpPr>
            <p:nvPr/>
          </p:nvGrpSpPr>
          <p:grpSpPr bwMode="auto">
            <a:xfrm>
              <a:off x="660400" y="4448175"/>
              <a:ext cx="2776538" cy="987425"/>
              <a:chOff x="523" y="3048"/>
              <a:chExt cx="1899" cy="696"/>
            </a:xfrm>
          </p:grpSpPr>
          <p:sp>
            <p:nvSpPr>
              <p:cNvPr id="482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482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482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482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482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4821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482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482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481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481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481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481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482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482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482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health consequences of HIV, other STDs, and pregnancy in a required course</a:t>
            </a:r>
          </a:p>
        </p:txBody>
      </p:sp>
      <p:sp>
        <p:nvSpPr>
          <p:cNvPr id="482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501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01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1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01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1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01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01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501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01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01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01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01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01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01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01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01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1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1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01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01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502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02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02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02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02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02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502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02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02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02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02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02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502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02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02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02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02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02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02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02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02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02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02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02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02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02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02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02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02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02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02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02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02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0238" name="Hawaii"/>
            <p:cNvGrpSpPr>
              <a:grpSpLocks/>
            </p:cNvGrpSpPr>
            <p:nvPr/>
          </p:nvGrpSpPr>
          <p:grpSpPr bwMode="auto">
            <a:xfrm>
              <a:off x="682625" y="3846513"/>
              <a:ext cx="963613" cy="498475"/>
              <a:chOff x="582" y="2987"/>
              <a:chExt cx="659" cy="352"/>
            </a:xfrm>
          </p:grpSpPr>
          <p:sp>
            <p:nvSpPr>
              <p:cNvPr id="502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02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02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02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02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02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02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0239" name="Alaska"/>
            <p:cNvGrpSpPr>
              <a:grpSpLocks/>
            </p:cNvGrpSpPr>
            <p:nvPr/>
          </p:nvGrpSpPr>
          <p:grpSpPr bwMode="auto">
            <a:xfrm>
              <a:off x="660400" y="4448175"/>
              <a:ext cx="2776538" cy="987425"/>
              <a:chOff x="523" y="3048"/>
              <a:chExt cx="1899" cy="696"/>
            </a:xfrm>
          </p:grpSpPr>
          <p:sp>
            <p:nvSpPr>
              <p:cNvPr id="502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02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02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02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02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025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02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02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02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02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02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02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02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02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502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benefits of being sexually abstinent in a required course</a:t>
            </a:r>
          </a:p>
        </p:txBody>
      </p:sp>
      <p:sp>
        <p:nvSpPr>
          <p:cNvPr id="502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522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522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22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22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2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22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22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22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22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22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22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22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22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22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22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22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22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22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22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22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22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522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2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22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22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22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22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22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22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22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22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22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22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22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22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22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22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22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22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522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22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22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22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22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22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22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22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22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22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22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22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22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22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22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22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2286" name="Hawaii"/>
            <p:cNvGrpSpPr>
              <a:grpSpLocks/>
            </p:cNvGrpSpPr>
            <p:nvPr/>
          </p:nvGrpSpPr>
          <p:grpSpPr bwMode="auto">
            <a:xfrm>
              <a:off x="682625" y="3846513"/>
              <a:ext cx="963613" cy="498475"/>
              <a:chOff x="582" y="2987"/>
              <a:chExt cx="659" cy="352"/>
            </a:xfrm>
          </p:grpSpPr>
          <p:sp>
            <p:nvSpPr>
              <p:cNvPr id="523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23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23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3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23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23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23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23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2287" name="Alaska"/>
            <p:cNvGrpSpPr>
              <a:grpSpLocks/>
            </p:cNvGrpSpPr>
            <p:nvPr/>
          </p:nvGrpSpPr>
          <p:grpSpPr bwMode="auto">
            <a:xfrm>
              <a:off x="660400" y="4448175"/>
              <a:ext cx="2776538" cy="987425"/>
              <a:chOff x="523" y="3048"/>
              <a:chExt cx="1899" cy="696"/>
            </a:xfrm>
          </p:grpSpPr>
          <p:sp>
            <p:nvSpPr>
              <p:cNvPr id="523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23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23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23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23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230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23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0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23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22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22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22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22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22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22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522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access valid and reliable health information, products, or services related to HIV, other STDs, and pregnancy in a required course</a:t>
            </a:r>
          </a:p>
        </p:txBody>
      </p:sp>
      <p:sp>
        <p:nvSpPr>
          <p:cNvPr id="523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542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42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2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42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2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42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42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542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42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42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42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42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42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42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42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42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2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2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42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42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42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42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42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2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43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43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43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43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43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43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43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43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43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543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43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43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43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43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43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43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43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43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43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43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43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43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43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43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43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43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43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43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43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43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4334" name="Hawaii"/>
            <p:cNvGrpSpPr>
              <a:grpSpLocks/>
            </p:cNvGrpSpPr>
            <p:nvPr/>
          </p:nvGrpSpPr>
          <p:grpSpPr bwMode="auto">
            <a:xfrm>
              <a:off x="682625" y="3846513"/>
              <a:ext cx="963613" cy="498475"/>
              <a:chOff x="582" y="2987"/>
              <a:chExt cx="659" cy="352"/>
            </a:xfrm>
          </p:grpSpPr>
          <p:sp>
            <p:nvSpPr>
              <p:cNvPr id="543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43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43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3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43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43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43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43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4335" name="Alaska"/>
            <p:cNvGrpSpPr>
              <a:grpSpLocks/>
            </p:cNvGrpSpPr>
            <p:nvPr/>
          </p:nvGrpSpPr>
          <p:grpSpPr bwMode="auto">
            <a:xfrm>
              <a:off x="660400" y="4448175"/>
              <a:ext cx="2776538" cy="987425"/>
              <a:chOff x="523" y="3048"/>
              <a:chExt cx="1899" cy="696"/>
            </a:xfrm>
          </p:grpSpPr>
          <p:sp>
            <p:nvSpPr>
              <p:cNvPr id="543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43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43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43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43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435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43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43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43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43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43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43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43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43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543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influences of family, peers, media, technology, and other factors on sexual risk behaviors in a required course</a:t>
            </a:r>
          </a:p>
        </p:txBody>
      </p:sp>
      <p:sp>
        <p:nvSpPr>
          <p:cNvPr id="543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563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563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63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63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63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63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63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63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63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63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63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63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63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63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63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63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63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63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63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563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3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63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63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63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63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63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63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63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63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63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63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63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63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63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63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63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63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63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63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63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63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63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63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63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63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63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63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63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63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63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63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3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63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6382" name="Hawaii"/>
            <p:cNvGrpSpPr>
              <a:grpSpLocks/>
            </p:cNvGrpSpPr>
            <p:nvPr/>
          </p:nvGrpSpPr>
          <p:grpSpPr bwMode="auto">
            <a:xfrm>
              <a:off x="682625" y="3846513"/>
              <a:ext cx="963613" cy="498475"/>
              <a:chOff x="582" y="2987"/>
              <a:chExt cx="659" cy="352"/>
            </a:xfrm>
          </p:grpSpPr>
          <p:sp>
            <p:nvSpPr>
              <p:cNvPr id="564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64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64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4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64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64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64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64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6383" name="Alaska"/>
            <p:cNvGrpSpPr>
              <a:grpSpLocks/>
            </p:cNvGrpSpPr>
            <p:nvPr/>
          </p:nvGrpSpPr>
          <p:grpSpPr bwMode="auto">
            <a:xfrm>
              <a:off x="660400" y="4448175"/>
              <a:ext cx="2776538" cy="987425"/>
              <a:chOff x="523" y="3048"/>
              <a:chExt cx="1899" cy="696"/>
            </a:xfrm>
          </p:grpSpPr>
          <p:sp>
            <p:nvSpPr>
              <p:cNvPr id="563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63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63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64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64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640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64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64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63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63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63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63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63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63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563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communication and negotiation skills related to eliminating or reducing risk for HIV, other STDs, and pregnancy in a required course</a:t>
            </a:r>
          </a:p>
        </p:txBody>
      </p:sp>
      <p:sp>
        <p:nvSpPr>
          <p:cNvPr id="563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583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583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83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83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3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583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583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583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583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583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583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583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83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583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583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583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583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583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83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583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583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83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3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3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583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583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583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584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584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584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84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84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584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584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584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584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584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584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584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584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584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584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584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584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584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584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584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584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584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584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584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584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584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584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84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584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58430" name="Hawaii"/>
            <p:cNvGrpSpPr>
              <a:grpSpLocks/>
            </p:cNvGrpSpPr>
            <p:nvPr/>
          </p:nvGrpSpPr>
          <p:grpSpPr bwMode="auto">
            <a:xfrm>
              <a:off x="682625" y="3846513"/>
              <a:ext cx="963613" cy="498475"/>
              <a:chOff x="582" y="2987"/>
              <a:chExt cx="659" cy="352"/>
            </a:xfrm>
          </p:grpSpPr>
          <p:sp>
            <p:nvSpPr>
              <p:cNvPr id="584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584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584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4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584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584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584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584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58431" name="Alaska"/>
            <p:cNvGrpSpPr>
              <a:grpSpLocks/>
            </p:cNvGrpSpPr>
            <p:nvPr/>
          </p:nvGrpSpPr>
          <p:grpSpPr bwMode="auto">
            <a:xfrm>
              <a:off x="660400" y="4448175"/>
              <a:ext cx="2776538" cy="987425"/>
              <a:chOff x="523" y="3048"/>
              <a:chExt cx="1899" cy="696"/>
            </a:xfrm>
          </p:grpSpPr>
          <p:sp>
            <p:nvSpPr>
              <p:cNvPr id="584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584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584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584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584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5845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584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584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584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584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584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584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584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584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584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goal-setting and decision-making skills related to eliminating or reducing risk for HIV, other STDs, and pregnancy in a required course</a:t>
            </a:r>
          </a:p>
        </p:txBody>
      </p:sp>
      <p:sp>
        <p:nvSpPr>
          <p:cNvPr id="584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604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604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04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604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4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04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04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04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04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04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04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604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604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04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604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04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04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604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04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04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04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04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4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604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604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604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604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04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04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04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04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604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604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604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604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604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604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04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604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604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604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604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04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604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04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604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04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04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04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604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604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604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04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04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604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0478" name="Hawaii"/>
            <p:cNvGrpSpPr>
              <a:grpSpLocks/>
            </p:cNvGrpSpPr>
            <p:nvPr/>
          </p:nvGrpSpPr>
          <p:grpSpPr bwMode="auto">
            <a:xfrm>
              <a:off x="682625" y="3846513"/>
              <a:ext cx="963613" cy="498475"/>
              <a:chOff x="582" y="2987"/>
              <a:chExt cx="659" cy="352"/>
            </a:xfrm>
          </p:grpSpPr>
          <p:sp>
            <p:nvSpPr>
              <p:cNvPr id="605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605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05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5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605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05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05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605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60479" name="Alaska"/>
            <p:cNvGrpSpPr>
              <a:grpSpLocks/>
            </p:cNvGrpSpPr>
            <p:nvPr/>
          </p:nvGrpSpPr>
          <p:grpSpPr bwMode="auto">
            <a:xfrm>
              <a:off x="660400" y="4448175"/>
              <a:ext cx="2776538" cy="987425"/>
              <a:chOff x="523" y="3048"/>
              <a:chExt cx="1899" cy="696"/>
            </a:xfrm>
          </p:grpSpPr>
          <p:sp>
            <p:nvSpPr>
              <p:cNvPr id="604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04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04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04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04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049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04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05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04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04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04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04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04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04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604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influencing and supporting others to avoid or reduce sexual risk behaviors in a required course</a:t>
            </a:r>
          </a:p>
        </p:txBody>
      </p:sp>
      <p:sp>
        <p:nvSpPr>
          <p:cNvPr id="604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624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624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4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24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4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24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24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24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24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24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24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624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24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24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624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24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24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624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24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24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24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24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4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4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24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624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624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624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24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24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24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25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25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625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625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25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625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625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25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625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625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625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625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625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625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25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25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25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25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25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25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625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625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25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25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625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2526" name="Hawaii"/>
            <p:cNvGrpSpPr>
              <a:grpSpLocks/>
            </p:cNvGrpSpPr>
            <p:nvPr/>
          </p:nvGrpSpPr>
          <p:grpSpPr bwMode="auto">
            <a:xfrm>
              <a:off x="682625" y="3846513"/>
              <a:ext cx="963613" cy="498475"/>
              <a:chOff x="582" y="2987"/>
              <a:chExt cx="659" cy="352"/>
            </a:xfrm>
          </p:grpSpPr>
          <p:sp>
            <p:nvSpPr>
              <p:cNvPr id="625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625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625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5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625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625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625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625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62527" name="Alaska"/>
            <p:cNvGrpSpPr>
              <a:grpSpLocks/>
            </p:cNvGrpSpPr>
            <p:nvPr/>
          </p:nvGrpSpPr>
          <p:grpSpPr bwMode="auto">
            <a:xfrm>
              <a:off x="660400" y="4448175"/>
              <a:ext cx="2776538" cy="987425"/>
              <a:chOff x="523" y="3048"/>
              <a:chExt cx="1899" cy="696"/>
            </a:xfrm>
          </p:grpSpPr>
          <p:sp>
            <p:nvSpPr>
              <p:cNvPr id="625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25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25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25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25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254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25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4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25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25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25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25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25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25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25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625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efficacy of condoms in a required course</a:t>
            </a:r>
          </a:p>
        </p:txBody>
      </p:sp>
      <p:sp>
        <p:nvSpPr>
          <p:cNvPr id="625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6451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451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1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451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1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451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452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6452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452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452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452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6452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452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452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2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2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453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453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3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453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453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53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6453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453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453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53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4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454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6454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454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454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454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6454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54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454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6454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455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455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455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455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455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6455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6455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6455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455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6455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6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6456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456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456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456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456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6456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456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6456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6456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57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7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457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6457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4574" name="Hawaii"/>
            <p:cNvGrpSpPr>
              <a:grpSpLocks/>
            </p:cNvGrpSpPr>
            <p:nvPr/>
          </p:nvGrpSpPr>
          <p:grpSpPr bwMode="auto">
            <a:xfrm>
              <a:off x="682625" y="3846513"/>
              <a:ext cx="963613" cy="498475"/>
              <a:chOff x="582" y="2987"/>
              <a:chExt cx="659" cy="352"/>
            </a:xfrm>
          </p:grpSpPr>
          <p:sp>
            <p:nvSpPr>
              <p:cNvPr id="6459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460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60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60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460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460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460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460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4575" name="Alaska"/>
            <p:cNvGrpSpPr>
              <a:grpSpLocks/>
            </p:cNvGrpSpPr>
            <p:nvPr/>
          </p:nvGrpSpPr>
          <p:grpSpPr bwMode="auto">
            <a:xfrm>
              <a:off x="660400" y="4448175"/>
              <a:ext cx="2776538" cy="987425"/>
              <a:chOff x="523" y="3048"/>
              <a:chExt cx="1899" cy="696"/>
            </a:xfrm>
          </p:grpSpPr>
          <p:sp>
            <p:nvSpPr>
              <p:cNvPr id="6458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6459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6459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459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6459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6459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459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459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6457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7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8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458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458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458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458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458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6458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using condoms consistently and correctly in a required course</a:t>
            </a:r>
          </a:p>
        </p:txBody>
      </p:sp>
      <p:sp>
        <p:nvSpPr>
          <p:cNvPr id="6458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65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5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65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65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65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65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665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65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65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65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665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65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665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65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65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65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65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65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665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65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665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5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5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65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665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65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65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65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665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5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65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65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65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65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666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66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66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666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666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666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66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666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66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666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666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66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66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66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66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666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666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666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6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66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666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6622" name="Hawaii"/>
          <p:cNvGrpSpPr>
            <a:grpSpLocks/>
          </p:cNvGrpSpPr>
          <p:nvPr/>
        </p:nvGrpSpPr>
        <p:grpSpPr bwMode="auto">
          <a:xfrm>
            <a:off x="682625" y="3846513"/>
            <a:ext cx="963613" cy="498475"/>
            <a:chOff x="582" y="2987"/>
            <a:chExt cx="659" cy="352"/>
          </a:xfrm>
        </p:grpSpPr>
        <p:sp>
          <p:nvSpPr>
            <p:cNvPr id="666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66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66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6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66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66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66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66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6623" name="Alaska"/>
          <p:cNvGrpSpPr>
            <a:grpSpLocks/>
          </p:cNvGrpSpPr>
          <p:nvPr/>
        </p:nvGrpSpPr>
        <p:grpSpPr bwMode="auto">
          <a:xfrm>
            <a:off x="660400" y="4448175"/>
            <a:ext cx="2776538" cy="987425"/>
            <a:chOff x="523" y="3048"/>
            <a:chExt cx="1899" cy="696"/>
          </a:xfrm>
        </p:grpSpPr>
        <p:sp>
          <p:nvSpPr>
            <p:cNvPr id="666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666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666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666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666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6664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66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66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666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66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66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66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66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66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666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obtain condoms in a required course</a:t>
            </a:r>
          </a:p>
        </p:txBody>
      </p:sp>
      <p:sp>
        <p:nvSpPr>
          <p:cNvPr id="666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Topics Monitored by Profiles</a:t>
            </a:r>
          </a:p>
        </p:txBody>
      </p:sp>
      <p:sp>
        <p:nvSpPr>
          <p:cNvPr id="13315" name="Subtitle 1"/>
          <p:cNvSpPr>
            <a:spLocks noGrp="1"/>
          </p:cNvSpPr>
          <p:nvPr>
            <p:ph idx="1"/>
          </p:nvPr>
        </p:nvSpPr>
        <p:spPr bwMode="auto">
          <a:xfrm>
            <a:off x="903288" y="2057400"/>
            <a:ext cx="7502525"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lnSpc>
                <a:spcPct val="90000"/>
              </a:lnSpc>
            </a:pPr>
            <a:r>
              <a:rPr lang="en-US" altLang="en-US" smtClean="0"/>
              <a:t>School health education requirements and content</a:t>
            </a:r>
          </a:p>
          <a:p>
            <a:pPr eaLnBrk="1" hangingPunct="1">
              <a:lnSpc>
                <a:spcPct val="90000"/>
              </a:lnSpc>
            </a:pPr>
            <a:r>
              <a:rPr lang="en-US" altLang="en-US" smtClean="0"/>
              <a:t>Physical education and physical activity</a:t>
            </a:r>
          </a:p>
          <a:p>
            <a:pPr eaLnBrk="1" hangingPunct="1">
              <a:lnSpc>
                <a:spcPct val="90000"/>
              </a:lnSpc>
            </a:pPr>
            <a:r>
              <a:rPr lang="en-US" altLang="en-US" smtClean="0"/>
              <a:t>Practices related to bullying and sexual harassment</a:t>
            </a:r>
          </a:p>
          <a:p>
            <a:pPr eaLnBrk="1" hangingPunct="1">
              <a:lnSpc>
                <a:spcPct val="90000"/>
              </a:lnSpc>
            </a:pPr>
            <a:r>
              <a:rPr lang="en-US" altLang="en-US" smtClean="0"/>
              <a:t>School health policies related to tobacco-use prevention and nutrition</a:t>
            </a:r>
          </a:p>
          <a:p>
            <a:pPr eaLnBrk="1" hangingPunct="1">
              <a:lnSpc>
                <a:spcPct val="90000"/>
              </a:lnSpc>
            </a:pPr>
            <a:r>
              <a:rPr lang="en-US" altLang="en-US" smtClean="0"/>
              <a:t>School-based health services</a:t>
            </a:r>
          </a:p>
          <a:p>
            <a:pPr eaLnBrk="1" hangingPunct="1">
              <a:lnSpc>
                <a:spcPct val="90000"/>
              </a:lnSpc>
            </a:pPr>
            <a:r>
              <a:rPr lang="en-US" altLang="en-US" smtClean="0"/>
              <a:t>Family engagement and community involvement</a:t>
            </a:r>
          </a:p>
          <a:p>
            <a:pPr eaLnBrk="1" hangingPunct="1">
              <a:lnSpc>
                <a:spcPct val="90000"/>
              </a:lnSpc>
            </a:pPr>
            <a:r>
              <a:rPr lang="en-US" altLang="en-US" smtClean="0"/>
              <a:t>School health coordination</a:t>
            </a:r>
          </a:p>
        </p:txBody>
      </p:sp>
    </p:spTree>
  </p:cSld>
  <p:clrMapOvr>
    <a:masterClrMapping/>
  </p:clrMapOvr>
  <p:transition>
    <p:fade/>
  </p:transition>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686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686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86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686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686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686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686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686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686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686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86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686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686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686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686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686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86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686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686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686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6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686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686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686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686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686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686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686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686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686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686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686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686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686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686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686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686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686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686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686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686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686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686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686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686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686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686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686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686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686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86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86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686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68670" name="Hawaii"/>
            <p:cNvGrpSpPr>
              <a:grpSpLocks/>
            </p:cNvGrpSpPr>
            <p:nvPr/>
          </p:nvGrpSpPr>
          <p:grpSpPr bwMode="auto">
            <a:xfrm>
              <a:off x="682625" y="3846513"/>
              <a:ext cx="963613" cy="498475"/>
              <a:chOff x="582" y="2987"/>
              <a:chExt cx="659" cy="352"/>
            </a:xfrm>
          </p:grpSpPr>
          <p:sp>
            <p:nvSpPr>
              <p:cNvPr id="686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686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686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6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686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687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687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687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68671" name="Alaska"/>
            <p:cNvGrpSpPr>
              <a:grpSpLocks/>
            </p:cNvGrpSpPr>
            <p:nvPr/>
          </p:nvGrpSpPr>
          <p:grpSpPr bwMode="auto">
            <a:xfrm>
              <a:off x="660400" y="4448175"/>
              <a:ext cx="2776538" cy="987425"/>
              <a:chOff x="523" y="3048"/>
              <a:chExt cx="1899" cy="696"/>
            </a:xfrm>
          </p:grpSpPr>
          <p:sp>
            <p:nvSpPr>
              <p:cNvPr id="686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686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686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686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686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6869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686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686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686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686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686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686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686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686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686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correctly use a condom in a required course</a:t>
            </a:r>
          </a:p>
        </p:txBody>
      </p:sp>
      <p:sp>
        <p:nvSpPr>
          <p:cNvPr id="686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686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706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06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6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06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6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06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06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06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06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06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06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706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06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06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706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06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6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706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6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06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06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06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6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6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706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706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706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06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06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06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6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706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06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06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06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706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706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706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06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707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707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707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07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07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07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707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07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07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07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07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707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07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7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7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07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07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0718" name="Hawaii"/>
            <p:cNvGrpSpPr>
              <a:grpSpLocks/>
            </p:cNvGrpSpPr>
            <p:nvPr/>
          </p:nvGrpSpPr>
          <p:grpSpPr bwMode="auto">
            <a:xfrm>
              <a:off x="682625" y="3846513"/>
              <a:ext cx="963613" cy="498475"/>
              <a:chOff x="582" y="2987"/>
              <a:chExt cx="659" cy="352"/>
            </a:xfrm>
          </p:grpSpPr>
          <p:sp>
            <p:nvSpPr>
              <p:cNvPr id="707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707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7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7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07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07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07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707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70719" name="Alaska"/>
            <p:cNvGrpSpPr>
              <a:grpSpLocks/>
            </p:cNvGrpSpPr>
            <p:nvPr/>
          </p:nvGrpSpPr>
          <p:grpSpPr bwMode="auto">
            <a:xfrm>
              <a:off x="660400" y="4448175"/>
              <a:ext cx="2776538" cy="987425"/>
              <a:chOff x="523" y="3048"/>
              <a:chExt cx="1899" cy="696"/>
            </a:xfrm>
          </p:grpSpPr>
          <p:sp>
            <p:nvSpPr>
              <p:cNvPr id="707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07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07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07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07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073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07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07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07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07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07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07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07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07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707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using a condom at the same time as another form of contraception to prevent both STDs and pregnancy in a required course</a:t>
            </a:r>
          </a:p>
        </p:txBody>
      </p:sp>
      <p:sp>
        <p:nvSpPr>
          <p:cNvPr id="707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07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727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727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27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27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27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27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27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27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27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727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27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27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27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27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27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27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27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27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727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727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27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27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727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27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27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27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27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727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727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27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27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27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27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27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727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27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727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27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727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27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27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27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27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27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27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27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727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27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727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2766" name="Hawaii"/>
            <p:cNvGrpSpPr>
              <a:grpSpLocks/>
            </p:cNvGrpSpPr>
            <p:nvPr/>
          </p:nvGrpSpPr>
          <p:grpSpPr bwMode="auto">
            <a:xfrm>
              <a:off x="682625" y="3846513"/>
              <a:ext cx="963613" cy="498475"/>
              <a:chOff x="582" y="2987"/>
              <a:chExt cx="659" cy="352"/>
            </a:xfrm>
          </p:grpSpPr>
          <p:sp>
            <p:nvSpPr>
              <p:cNvPr id="727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727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27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727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27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27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727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72767" name="Alaska"/>
            <p:cNvGrpSpPr>
              <a:grpSpLocks/>
            </p:cNvGrpSpPr>
            <p:nvPr/>
          </p:nvGrpSpPr>
          <p:grpSpPr bwMode="auto">
            <a:xfrm>
              <a:off x="660400" y="4448175"/>
              <a:ext cx="2776538" cy="987425"/>
              <a:chOff x="523" y="3048"/>
              <a:chExt cx="1899" cy="696"/>
            </a:xfrm>
          </p:grpSpPr>
          <p:sp>
            <p:nvSpPr>
              <p:cNvPr id="727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27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27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27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27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278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27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8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27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27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27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27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27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27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27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727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how to create and sustain healthy and respectful relationships in a required course</a:t>
            </a:r>
          </a:p>
        </p:txBody>
      </p:sp>
      <p:sp>
        <p:nvSpPr>
          <p:cNvPr id="727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27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47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7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47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47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47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47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47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47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47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47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747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47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47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47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47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47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47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47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47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47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47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7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7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47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47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47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47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47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747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47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47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747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47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47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47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47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47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47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47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747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47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747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48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48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48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48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48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48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48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48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48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48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48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48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48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4814" name="Hawaii"/>
          <p:cNvGrpSpPr>
            <a:grpSpLocks/>
          </p:cNvGrpSpPr>
          <p:nvPr/>
        </p:nvGrpSpPr>
        <p:grpSpPr bwMode="auto">
          <a:xfrm>
            <a:off x="682625" y="3846513"/>
            <a:ext cx="963613" cy="498475"/>
            <a:chOff x="582" y="2987"/>
            <a:chExt cx="659" cy="352"/>
          </a:xfrm>
        </p:grpSpPr>
        <p:sp>
          <p:nvSpPr>
            <p:cNvPr id="748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748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48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8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748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48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48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748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74815" name="Alaska"/>
          <p:cNvGrpSpPr>
            <a:grpSpLocks/>
          </p:cNvGrpSpPr>
          <p:nvPr/>
        </p:nvGrpSpPr>
        <p:grpSpPr bwMode="auto">
          <a:xfrm>
            <a:off x="660400" y="4448175"/>
            <a:ext cx="2776538" cy="987425"/>
            <a:chOff x="523" y="3048"/>
            <a:chExt cx="1899" cy="696"/>
          </a:xfrm>
        </p:grpSpPr>
        <p:sp>
          <p:nvSpPr>
            <p:cNvPr id="748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48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48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48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48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483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48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48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48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48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48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48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48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48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48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the importance of limiting the number of sexual partners in a required course</a:t>
            </a:r>
          </a:p>
        </p:txBody>
      </p:sp>
      <p:sp>
        <p:nvSpPr>
          <p:cNvPr id="748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48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60400" y="1349375"/>
            <a:ext cx="8185150" cy="4086225"/>
            <a:chOff x="660400" y="1349375"/>
            <a:chExt cx="8185150" cy="4086225"/>
          </a:xfrm>
        </p:grpSpPr>
        <p:sp>
          <p:nvSpPr>
            <p:cNvPr id="768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68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68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68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768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68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68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68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68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768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68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768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768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68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68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768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68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768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68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768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68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768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768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768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68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768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768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68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768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68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68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768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68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768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768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768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768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68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68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768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768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68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68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768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768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68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768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768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68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68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68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68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6862" name="Hawaii"/>
            <p:cNvGrpSpPr>
              <a:grpSpLocks/>
            </p:cNvGrpSpPr>
            <p:nvPr/>
          </p:nvGrpSpPr>
          <p:grpSpPr bwMode="auto">
            <a:xfrm>
              <a:off x="682625" y="3846513"/>
              <a:ext cx="963613" cy="498475"/>
              <a:chOff x="582" y="2987"/>
              <a:chExt cx="659" cy="352"/>
            </a:xfrm>
          </p:grpSpPr>
          <p:sp>
            <p:nvSpPr>
              <p:cNvPr id="768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768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68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68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68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68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768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76863" name="Alaska"/>
            <p:cNvGrpSpPr>
              <a:grpSpLocks/>
            </p:cNvGrpSpPr>
            <p:nvPr/>
          </p:nvGrpSpPr>
          <p:grpSpPr bwMode="auto">
            <a:xfrm>
              <a:off x="660400" y="4448175"/>
              <a:ext cx="2776538" cy="987425"/>
              <a:chOff x="523" y="3048"/>
              <a:chExt cx="1899" cy="696"/>
            </a:xfrm>
          </p:grpSpPr>
          <p:sp>
            <p:nvSpPr>
              <p:cNvPr id="768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768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768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768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768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7688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768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68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768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68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68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68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68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68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grpSp>
      <p:sp>
        <p:nvSpPr>
          <p:cNvPr id="768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preventive care that is necessary to maintain reproductive and sexual health in a required course</a:t>
            </a:r>
          </a:p>
        </p:txBody>
      </p:sp>
      <p:sp>
        <p:nvSpPr>
          <p:cNvPr id="7687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68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788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88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88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8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788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88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788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788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788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788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788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788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788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788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788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788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788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8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788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788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788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8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8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788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788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788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788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788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788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788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788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788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788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788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788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788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788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788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788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788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788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788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788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788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788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788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789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789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789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789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789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789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789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789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789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78910" name="Hawaii"/>
          <p:cNvGrpSpPr>
            <a:grpSpLocks/>
          </p:cNvGrpSpPr>
          <p:nvPr/>
        </p:nvGrpSpPr>
        <p:grpSpPr bwMode="auto">
          <a:xfrm>
            <a:off x="682625" y="3846513"/>
            <a:ext cx="963613" cy="498475"/>
            <a:chOff x="582" y="2987"/>
            <a:chExt cx="659" cy="352"/>
          </a:xfrm>
        </p:grpSpPr>
        <p:sp>
          <p:nvSpPr>
            <p:cNvPr id="789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789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9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9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789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789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789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789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78911" name="Alaska"/>
          <p:cNvGrpSpPr>
            <a:grpSpLocks/>
          </p:cNvGrpSpPr>
          <p:nvPr/>
        </p:nvGrpSpPr>
        <p:grpSpPr bwMode="auto">
          <a:xfrm>
            <a:off x="660400" y="4448175"/>
            <a:ext cx="2776538" cy="987425"/>
            <a:chOff x="523" y="3048"/>
            <a:chExt cx="1899" cy="696"/>
          </a:xfrm>
        </p:grpSpPr>
        <p:sp>
          <p:nvSpPr>
            <p:cNvPr id="789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789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789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789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789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7893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789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789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789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789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789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789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789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789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789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a:t>
            </a:r>
          </a:p>
        </p:txBody>
      </p:sp>
      <p:sp>
        <p:nvSpPr>
          <p:cNvPr id="789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789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08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809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809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09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09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09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09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09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09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809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809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09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09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09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09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09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809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09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09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09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09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809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809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09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09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809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09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09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09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09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09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09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09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09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09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09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09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09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09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09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809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09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09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09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09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09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09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09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09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809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0958" name="Hawaii"/>
          <p:cNvGrpSpPr>
            <a:grpSpLocks/>
          </p:cNvGrpSpPr>
          <p:nvPr/>
        </p:nvGrpSpPr>
        <p:grpSpPr bwMode="auto">
          <a:xfrm>
            <a:off x="682625" y="3846513"/>
            <a:ext cx="963613" cy="498475"/>
            <a:chOff x="582" y="2987"/>
            <a:chExt cx="659" cy="352"/>
          </a:xfrm>
        </p:grpSpPr>
        <p:sp>
          <p:nvSpPr>
            <p:cNvPr id="809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09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09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09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09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09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09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0959" name="Alaska"/>
          <p:cNvGrpSpPr>
            <a:grpSpLocks/>
          </p:cNvGrpSpPr>
          <p:nvPr/>
        </p:nvGrpSpPr>
        <p:grpSpPr bwMode="auto">
          <a:xfrm>
            <a:off x="660400" y="4448175"/>
            <a:ext cx="2776538" cy="987425"/>
            <a:chOff x="523" y="3048"/>
            <a:chExt cx="1899" cy="696"/>
          </a:xfrm>
        </p:grpSpPr>
        <p:sp>
          <p:nvSpPr>
            <p:cNvPr id="809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09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09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09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09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097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09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09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09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09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09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09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09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09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09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HIV prevention</a:t>
            </a:r>
          </a:p>
        </p:txBody>
      </p:sp>
      <p:sp>
        <p:nvSpPr>
          <p:cNvPr id="809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09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29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29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29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29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29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29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29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29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29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29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29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29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29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29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29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29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829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29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29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29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29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29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29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829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29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29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29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29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29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29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29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29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829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829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29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29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29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29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29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29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29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29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29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829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29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829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29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29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30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30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30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30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830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3006" name="Hawaii"/>
          <p:cNvGrpSpPr>
            <a:grpSpLocks/>
          </p:cNvGrpSpPr>
          <p:nvPr/>
        </p:nvGrpSpPr>
        <p:grpSpPr bwMode="auto">
          <a:xfrm>
            <a:off x="682625" y="3846513"/>
            <a:ext cx="963613" cy="498475"/>
            <a:chOff x="582" y="2987"/>
            <a:chExt cx="659" cy="352"/>
          </a:xfrm>
        </p:grpSpPr>
        <p:sp>
          <p:nvSpPr>
            <p:cNvPr id="830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30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30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30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30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30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30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30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3007" name="Alaska"/>
          <p:cNvGrpSpPr>
            <a:grpSpLocks/>
          </p:cNvGrpSpPr>
          <p:nvPr/>
        </p:nvGrpSpPr>
        <p:grpSpPr bwMode="auto">
          <a:xfrm>
            <a:off x="660400" y="4448175"/>
            <a:ext cx="2776538" cy="987425"/>
            <a:chOff x="523" y="3048"/>
            <a:chExt cx="1899" cy="696"/>
          </a:xfrm>
        </p:grpSpPr>
        <p:sp>
          <p:nvSpPr>
            <p:cNvPr id="830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30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30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30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30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302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30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2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30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30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30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30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30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30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30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30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human sexuality</a:t>
            </a:r>
          </a:p>
        </p:txBody>
      </p:sp>
      <p:sp>
        <p:nvSpPr>
          <p:cNvPr id="830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30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49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49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49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49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49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50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50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50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50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50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50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50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50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850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50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50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50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50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850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50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850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850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850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850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50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50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50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50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50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850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50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50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50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50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50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50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50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50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50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50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50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850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50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50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50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50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850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50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50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850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5054" name="Hawaii"/>
          <p:cNvGrpSpPr>
            <a:grpSpLocks/>
          </p:cNvGrpSpPr>
          <p:nvPr/>
        </p:nvGrpSpPr>
        <p:grpSpPr bwMode="auto">
          <a:xfrm>
            <a:off x="682625" y="3846513"/>
            <a:ext cx="963613" cy="498475"/>
            <a:chOff x="582" y="2987"/>
            <a:chExt cx="659" cy="352"/>
          </a:xfrm>
        </p:grpSpPr>
        <p:sp>
          <p:nvSpPr>
            <p:cNvPr id="850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50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50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50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50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50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50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5055" name="Alaska"/>
          <p:cNvGrpSpPr>
            <a:grpSpLocks/>
          </p:cNvGrpSpPr>
          <p:nvPr/>
        </p:nvGrpSpPr>
        <p:grpSpPr bwMode="auto">
          <a:xfrm>
            <a:off x="660400" y="4448175"/>
            <a:ext cx="2776538" cy="987425"/>
            <a:chOff x="523" y="3048"/>
            <a:chExt cx="1899" cy="696"/>
          </a:xfrm>
        </p:grpSpPr>
        <p:sp>
          <p:nvSpPr>
            <p:cNvPr id="850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50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50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50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50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507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50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50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50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50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50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50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50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50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50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pregnancy prevention</a:t>
            </a:r>
          </a:p>
        </p:txBody>
      </p:sp>
      <p:sp>
        <p:nvSpPr>
          <p:cNvPr id="850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50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870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70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870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870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870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870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870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870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870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70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870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870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870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870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870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70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870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870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70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0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870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870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870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70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870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870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0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870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870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870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870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870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870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870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870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870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870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870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870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0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870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870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870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870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870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870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870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870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870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0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0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871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871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87102" name="Hawaii"/>
          <p:cNvGrpSpPr>
            <a:grpSpLocks/>
          </p:cNvGrpSpPr>
          <p:nvPr/>
        </p:nvGrpSpPr>
        <p:grpSpPr bwMode="auto">
          <a:xfrm>
            <a:off x="682625" y="3846513"/>
            <a:ext cx="963613" cy="498475"/>
            <a:chOff x="582" y="2987"/>
            <a:chExt cx="659" cy="352"/>
          </a:xfrm>
        </p:grpSpPr>
        <p:sp>
          <p:nvSpPr>
            <p:cNvPr id="871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871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871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1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871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871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871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871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87103" name="Alaska"/>
          <p:cNvGrpSpPr>
            <a:grpSpLocks/>
          </p:cNvGrpSpPr>
          <p:nvPr/>
        </p:nvGrpSpPr>
        <p:grpSpPr bwMode="auto">
          <a:xfrm>
            <a:off x="660400" y="4448175"/>
            <a:ext cx="2776538" cy="987425"/>
            <a:chOff x="523" y="3048"/>
            <a:chExt cx="1899" cy="696"/>
          </a:xfrm>
        </p:grpSpPr>
        <p:sp>
          <p:nvSpPr>
            <p:cNvPr id="871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871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871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871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871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8712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871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871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871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871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871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871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871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871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871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STD prevention</a:t>
            </a:r>
          </a:p>
        </p:txBody>
      </p:sp>
      <p:sp>
        <p:nvSpPr>
          <p:cNvPr id="8711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871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2" name="Picture 6" descr="Logos of the United States Department of Health and Human Services and Centers for Disease Control and Prevention&#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8763000" y="6477000"/>
            <a:ext cx="1905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7" name="Group 117" descr="Table contains state, large urban school district, territory, and tribal government Profiles participation data from 1998 through 2012. "/>
          <p:cNvGraphicFramePr>
            <a:graphicFrameLocks noGrp="1"/>
          </p:cNvGraphicFramePr>
          <p:nvPr>
            <p:extLst>
              <p:ext uri="{D42A27DB-BD31-4B8C-83A1-F6EECF244321}">
                <p14:modId xmlns:p14="http://schemas.microsoft.com/office/powerpoint/2010/main" val="1357534739"/>
              </p:ext>
            </p:extLst>
          </p:nvPr>
        </p:nvGraphicFramePr>
        <p:xfrm>
          <a:off x="685800" y="1676400"/>
          <a:ext cx="7924798" cy="4081463"/>
        </p:xfrm>
        <a:graphic>
          <a:graphicData uri="http://schemas.openxmlformats.org/drawingml/2006/table">
            <a:tbl>
              <a:tblPr/>
              <a:tblGrid>
                <a:gridCol w="1447802"/>
                <a:gridCol w="762000"/>
                <a:gridCol w="762000"/>
                <a:gridCol w="762000"/>
                <a:gridCol w="762000"/>
                <a:gridCol w="762000"/>
                <a:gridCol w="702176"/>
                <a:gridCol w="654940"/>
                <a:gridCol w="654940"/>
                <a:gridCol w="654940"/>
              </a:tblGrid>
              <a:tr h="482175">
                <a:tc>
                  <a:txBody>
                    <a:bodyPr/>
                    <a:lstStyle/>
                    <a:p>
                      <a:pPr marL="0" marR="0" lvl="0" indent="0" algn="l" defTabSz="914400" rtl="0" eaLnBrk="0" fontAlgn="base" latinLnBrk="0" hangingPunct="0">
                        <a:lnSpc>
                          <a:spcPct val="100000"/>
                        </a:lnSpc>
                        <a:spcBef>
                          <a:spcPct val="0"/>
                        </a:spcBef>
                        <a:spcAft>
                          <a:spcPct val="0"/>
                        </a:spcAft>
                        <a:buClrTx/>
                        <a:buSzTx/>
                        <a:buFontTx/>
                        <a:buNone/>
                        <a:tabLst/>
                      </a:pPr>
                      <a:endParaRPr kumimoji="0" lang="en-US" sz="1800" b="1" i="0" u="none" strike="noStrike" cap="none" normalizeH="0" baseline="0" dirty="0" smtClean="0">
                        <a:ln>
                          <a:noFill/>
                        </a:ln>
                        <a:solidFill>
                          <a:schemeClr val="accent3">
                            <a:lumMod val="75000"/>
                          </a:schemeClr>
                        </a:solidFill>
                        <a:effectLst/>
                        <a:latin typeface="Arial" charset="0"/>
                        <a:ea typeface="ＭＳ Ｐゴシック" charset="-128"/>
                      </a:endParaRP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1998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2008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bg2"/>
                          </a:solidFill>
                          <a:effectLst/>
                          <a:latin typeface="Arial" charset="0"/>
                          <a:ea typeface="ＭＳ Ｐゴシック" charset="-128"/>
                        </a:rPr>
                        <a:t>2014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480731">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states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38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38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50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79176">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large urban school districts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19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21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0900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territories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3</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698323">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 of tribal governments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509009">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Total # of sites</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48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51</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54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60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78</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20000"/>
                        <a:lumOff val="8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74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r h="823040">
                <a:tc>
                  <a:txBody>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sz="1600" b="1" i="0" u="none" strike="noStrike" cap="none" normalizeH="0" baseline="0" dirty="0" smtClean="0">
                          <a:ln>
                            <a:noFill/>
                          </a:ln>
                          <a:solidFill>
                            <a:schemeClr val="accent3">
                              <a:lumMod val="75000"/>
                            </a:schemeClr>
                          </a:solidFill>
                          <a:effectLst/>
                          <a:latin typeface="Arial Narrow" charset="0"/>
                          <a:ea typeface="ＭＳ Ｐゴシック" charset="-128"/>
                        </a:rPr>
                        <a:t>Total % of sites with weighted data</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75%</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77%</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70%</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82%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94%</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99%</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accent3">
                              <a:lumMod val="75000"/>
                            </a:schemeClr>
                          </a:solidFill>
                          <a:effectLst/>
                          <a:latin typeface="Arial Narrow" charset="0"/>
                          <a:ea typeface="ＭＳ Ｐゴシック" charset="-128"/>
                        </a:rPr>
                        <a:t>92%</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lumMod val="40000"/>
                        <a:lumOff val="60000"/>
                      </a:schemeClr>
                    </a:soli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pPr>
                      <a:r>
                        <a:rPr kumimoji="0" lang="en-US" sz="1800" b="1" i="0" u="none" strike="noStrike" cap="none" normalizeH="0" baseline="0" dirty="0" smtClean="0">
                          <a:ln>
                            <a:noFill/>
                          </a:ln>
                          <a:solidFill>
                            <a:schemeClr val="bg2"/>
                          </a:solidFill>
                          <a:effectLst/>
                          <a:latin typeface="Arial Narrow" charset="0"/>
                          <a:ea typeface="ＭＳ Ｐゴシック" charset="-128"/>
                        </a:rPr>
                        <a:t>96%</a:t>
                      </a:r>
                    </a:p>
                  </a:txBody>
                  <a:tcPr marT="45724" marB="45724" horzOverflow="overflow">
                    <a:lnL w="12700" cap="flat" cmpd="sng" algn="ctr">
                      <a:solidFill>
                        <a:schemeClr val="bg1">
                          <a:lumMod val="75000"/>
                        </a:schemeClr>
                      </a:solidFill>
                      <a:prstDash val="solid"/>
                      <a:round/>
                      <a:headEnd type="none" w="med" len="med"/>
                      <a:tailEnd type="none" w="med" len="med"/>
                    </a:lnL>
                    <a:lnR w="12700" cap="flat" cmpd="sng" algn="ctr">
                      <a:solidFill>
                        <a:schemeClr val="bg1">
                          <a:lumMod val="75000"/>
                        </a:schemeClr>
                      </a:solidFill>
                      <a:prstDash val="solid"/>
                      <a:round/>
                      <a:headEnd type="none" w="med" len="med"/>
                      <a:tailEnd type="none" w="med" len="med"/>
                    </a:lnR>
                    <a:lnT w="12700" cap="flat" cmpd="sng" algn="ctr">
                      <a:solidFill>
                        <a:schemeClr val="bg1">
                          <a:lumMod val="75000"/>
                        </a:schemeClr>
                      </a:solidFill>
                      <a:prstDash val="solid"/>
                      <a:round/>
                      <a:headEnd type="none" w="med" len="med"/>
                      <a:tailEnd type="none" w="med" len="med"/>
                    </a:lnT>
                    <a:lnB w="12700" cap="flat" cmpd="sng" algn="ctr">
                      <a:solidFill>
                        <a:schemeClr val="bg1">
                          <a:lumMod val="75000"/>
                        </a:schemeClr>
                      </a:solidFill>
                      <a:prstDash val="solid"/>
                      <a:round/>
                      <a:headEnd type="none" w="med" len="med"/>
                      <a:tailEnd type="none" w="med" len="med"/>
                    </a:lnB>
                    <a:lnTlToBr>
                      <a:noFill/>
                    </a:lnTlToBr>
                    <a:lnBlToTr>
                      <a:noFill/>
                    </a:lnBlToTr>
                    <a:solidFill>
                      <a:schemeClr val="accent2"/>
                    </a:solidFill>
                  </a:tcPr>
                </a:tc>
              </a:tr>
            </a:tbl>
          </a:graphicData>
        </a:graphic>
      </p:graphicFrame>
      <p:sp>
        <p:nvSpPr>
          <p:cNvPr id="15453" name="Rectangle 8"/>
          <p:cNvSpPr>
            <a:spLocks noGrp="1" noChangeArrowheads="1"/>
          </p:cNvSpPr>
          <p:nvPr>
            <p:ph type="title"/>
          </p:nvPr>
        </p:nvSpPr>
        <p:spPr bwMode="auto">
          <a:xfrm>
            <a:off x="457200" y="-107950"/>
            <a:ext cx="8229600" cy="11430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eaLnBrk="1" hangingPunct="1"/>
            <a:r>
              <a:rPr lang="en-US" altLang="en-US" sz="2800" b="1" smtClean="0">
                <a:solidFill>
                  <a:srgbClr val="FFC000"/>
                </a:solidFill>
              </a:rPr>
              <a:t/>
            </a:r>
            <a:br>
              <a:rPr lang="en-US" altLang="en-US" sz="2800" b="1" smtClean="0">
                <a:solidFill>
                  <a:srgbClr val="FFC000"/>
                </a:solidFill>
              </a:rPr>
            </a:br>
            <a:r>
              <a:rPr lang="en-US" altLang="en-US" sz="2800" b="1" smtClean="0">
                <a:solidFill>
                  <a:srgbClr val="FFC000"/>
                </a:solidFill>
              </a:rPr>
              <a:t>Profiles Participation, 1998 – 2014</a:t>
            </a:r>
          </a:p>
        </p:txBody>
      </p:sp>
    </p:spTree>
  </p:cSld>
  <p:clrMapOvr>
    <a:masterClrMapping/>
  </p:clrMapOvr>
  <p:transition/>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Practices Related to Safe and Supportive Environments</a:t>
            </a:r>
          </a:p>
        </p:txBody>
      </p:sp>
    </p:spTree>
  </p:cSld>
  <p:clrMapOvr>
    <a:masterClrMapping/>
  </p:clrMapOvr>
  <p:transition>
    <p:fade/>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11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1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11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11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11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911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911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11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11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11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911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11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911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11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11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11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11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11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911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911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911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1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11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11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911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11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11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911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1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11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11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11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11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11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11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911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11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11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11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11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11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11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11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11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11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911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911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11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911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911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11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1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11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911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1198" name="Hawaii"/>
          <p:cNvGrpSpPr>
            <a:grpSpLocks/>
          </p:cNvGrpSpPr>
          <p:nvPr/>
        </p:nvGrpSpPr>
        <p:grpSpPr bwMode="auto">
          <a:xfrm>
            <a:off x="682625" y="3846513"/>
            <a:ext cx="963613" cy="498475"/>
            <a:chOff x="582" y="2987"/>
            <a:chExt cx="659" cy="352"/>
          </a:xfrm>
        </p:grpSpPr>
        <p:sp>
          <p:nvSpPr>
            <p:cNvPr id="912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12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12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2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12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12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12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12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1199" name="Alaska"/>
          <p:cNvGrpSpPr>
            <a:grpSpLocks/>
          </p:cNvGrpSpPr>
          <p:nvPr/>
        </p:nvGrpSpPr>
        <p:grpSpPr bwMode="auto">
          <a:xfrm>
            <a:off x="660400" y="4448175"/>
            <a:ext cx="2776538" cy="987425"/>
            <a:chOff x="523" y="3048"/>
            <a:chExt cx="1899" cy="696"/>
          </a:xfrm>
        </p:grpSpPr>
        <p:sp>
          <p:nvSpPr>
            <p:cNvPr id="912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12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12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12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12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121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12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12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12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12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12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12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12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12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12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curricula or supplementary materials that include HIV, STD, or pregnancy prevention information that is relevant to LGBTQ youth</a:t>
            </a:r>
          </a:p>
        </p:txBody>
      </p:sp>
      <p:sp>
        <p:nvSpPr>
          <p:cNvPr id="9121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12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31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1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31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1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31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931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931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31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31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31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931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31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931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932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32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32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932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932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32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32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32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932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32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32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932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32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32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32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32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32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32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32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932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932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32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32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932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932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32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32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32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932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932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932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32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932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32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32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32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932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3246" name="Hawaii"/>
          <p:cNvGrpSpPr>
            <a:grpSpLocks/>
          </p:cNvGrpSpPr>
          <p:nvPr/>
        </p:nvGrpSpPr>
        <p:grpSpPr bwMode="auto">
          <a:xfrm>
            <a:off x="682625" y="3846513"/>
            <a:ext cx="963613" cy="498475"/>
            <a:chOff x="582" y="2987"/>
            <a:chExt cx="659" cy="352"/>
          </a:xfrm>
        </p:grpSpPr>
        <p:sp>
          <p:nvSpPr>
            <p:cNvPr id="932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932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32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32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932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932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93247" name="Alaska"/>
          <p:cNvGrpSpPr>
            <a:grpSpLocks/>
          </p:cNvGrpSpPr>
          <p:nvPr/>
        </p:nvGrpSpPr>
        <p:grpSpPr bwMode="auto">
          <a:xfrm>
            <a:off x="660400" y="4448175"/>
            <a:ext cx="2776538" cy="987425"/>
            <a:chOff x="523" y="3048"/>
            <a:chExt cx="1899" cy="696"/>
          </a:xfrm>
        </p:grpSpPr>
        <p:sp>
          <p:nvSpPr>
            <p:cNvPr id="932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32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32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32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32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326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32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6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32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32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32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32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32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32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32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32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teaching students of different sexual orientations or gender identities</a:t>
            </a:r>
          </a:p>
        </p:txBody>
      </p:sp>
      <p:sp>
        <p:nvSpPr>
          <p:cNvPr id="9325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32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952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2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52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52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52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952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952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52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52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52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952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952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952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52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52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952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952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52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952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952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952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2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952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952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952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52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52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52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52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952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952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952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952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52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952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952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52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952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952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52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52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52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952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952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952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952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952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952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952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952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952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52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52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952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5294" name="Hawaii"/>
          <p:cNvGrpSpPr>
            <a:grpSpLocks/>
          </p:cNvGrpSpPr>
          <p:nvPr/>
        </p:nvGrpSpPr>
        <p:grpSpPr bwMode="auto">
          <a:xfrm>
            <a:off x="682625" y="3846513"/>
            <a:ext cx="963613" cy="498475"/>
            <a:chOff x="582" y="2987"/>
            <a:chExt cx="659" cy="352"/>
          </a:xfrm>
        </p:grpSpPr>
        <p:sp>
          <p:nvSpPr>
            <p:cNvPr id="953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53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53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3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53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53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53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53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5295" name="Alaska"/>
          <p:cNvGrpSpPr>
            <a:grpSpLocks/>
          </p:cNvGrpSpPr>
          <p:nvPr/>
        </p:nvGrpSpPr>
        <p:grpSpPr bwMode="auto">
          <a:xfrm>
            <a:off x="660400" y="4448175"/>
            <a:ext cx="2776538" cy="987425"/>
            <a:chOff x="523" y="3048"/>
            <a:chExt cx="1899" cy="696"/>
          </a:xfrm>
        </p:grpSpPr>
        <p:sp>
          <p:nvSpPr>
            <p:cNvPr id="953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953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953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953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953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9531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953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953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952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2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3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53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53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53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53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53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53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gay/straight alliance or similar club</a:t>
            </a:r>
          </a:p>
        </p:txBody>
      </p:sp>
      <p:sp>
        <p:nvSpPr>
          <p:cNvPr id="9530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53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972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2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972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72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72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72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972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72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72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72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972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972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972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2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972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72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973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73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973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973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973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73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973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973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973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973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73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73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73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73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973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973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973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973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973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973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973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973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973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973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973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73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973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973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973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973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973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973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973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973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973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73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3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973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7342" name="Hawaii"/>
          <p:cNvGrpSpPr>
            <a:grpSpLocks/>
          </p:cNvGrpSpPr>
          <p:nvPr/>
        </p:nvGrpSpPr>
        <p:grpSpPr bwMode="auto">
          <a:xfrm>
            <a:off x="682625" y="3846513"/>
            <a:ext cx="963613" cy="498475"/>
            <a:chOff x="582" y="2987"/>
            <a:chExt cx="659" cy="352"/>
          </a:xfrm>
        </p:grpSpPr>
        <p:sp>
          <p:nvSpPr>
            <p:cNvPr id="973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973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73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73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973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973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973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97343" name="Alaska"/>
          <p:cNvGrpSpPr>
            <a:grpSpLocks/>
          </p:cNvGrpSpPr>
          <p:nvPr/>
        </p:nvGrpSpPr>
        <p:grpSpPr bwMode="auto">
          <a:xfrm>
            <a:off x="660400" y="4448175"/>
            <a:ext cx="2776538" cy="987425"/>
            <a:chOff x="523" y="3048"/>
            <a:chExt cx="1899" cy="696"/>
          </a:xfrm>
        </p:grpSpPr>
        <p:sp>
          <p:nvSpPr>
            <p:cNvPr id="973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973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973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973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973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9736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973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973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973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73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73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73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73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73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73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implement parent engagement strategies for all students</a:t>
            </a:r>
          </a:p>
        </p:txBody>
      </p:sp>
      <p:sp>
        <p:nvSpPr>
          <p:cNvPr id="9735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73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993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993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993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93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993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993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993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993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993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993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993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993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993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993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993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993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993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993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993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993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993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993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993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993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993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993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993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993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993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993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993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993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993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993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993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993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993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993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993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993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993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993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993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993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993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993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993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993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993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993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93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993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99390" name="Hawaii"/>
          <p:cNvGrpSpPr>
            <a:grpSpLocks/>
          </p:cNvGrpSpPr>
          <p:nvPr/>
        </p:nvGrpSpPr>
        <p:grpSpPr bwMode="auto">
          <a:xfrm>
            <a:off x="682625" y="3846513"/>
            <a:ext cx="963613" cy="498475"/>
            <a:chOff x="582" y="2987"/>
            <a:chExt cx="659" cy="352"/>
          </a:xfrm>
        </p:grpSpPr>
        <p:sp>
          <p:nvSpPr>
            <p:cNvPr id="994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994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94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94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994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994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994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994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99391" name="Alaska"/>
          <p:cNvGrpSpPr>
            <a:grpSpLocks/>
          </p:cNvGrpSpPr>
          <p:nvPr/>
        </p:nvGrpSpPr>
        <p:grpSpPr bwMode="auto">
          <a:xfrm>
            <a:off x="660400" y="4448175"/>
            <a:ext cx="2776538" cy="987425"/>
            <a:chOff x="523" y="3048"/>
            <a:chExt cx="1899" cy="696"/>
          </a:xfrm>
        </p:grpSpPr>
        <p:sp>
          <p:nvSpPr>
            <p:cNvPr id="994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994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994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994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994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9941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994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994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993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993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993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993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994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994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994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implement school connectedness strategies</a:t>
            </a:r>
          </a:p>
        </p:txBody>
      </p:sp>
      <p:sp>
        <p:nvSpPr>
          <p:cNvPr id="9940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994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013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3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13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3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13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13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13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13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13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13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013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13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013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13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13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3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13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13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14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014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14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14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014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014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14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14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14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014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14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014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14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014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014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14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014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14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014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014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014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014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014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14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14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14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14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014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14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14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014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014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14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14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1438" name="Hawaii"/>
          <p:cNvGrpSpPr>
            <a:grpSpLocks/>
          </p:cNvGrpSpPr>
          <p:nvPr/>
        </p:nvGrpSpPr>
        <p:grpSpPr bwMode="auto">
          <a:xfrm>
            <a:off x="682625" y="3846513"/>
            <a:ext cx="963613" cy="498475"/>
            <a:chOff x="582" y="2987"/>
            <a:chExt cx="659" cy="352"/>
          </a:xfrm>
        </p:grpSpPr>
        <p:sp>
          <p:nvSpPr>
            <p:cNvPr id="1014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014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14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4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014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14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014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01439" name="Alaska"/>
          <p:cNvGrpSpPr>
            <a:grpSpLocks/>
          </p:cNvGrpSpPr>
          <p:nvPr/>
        </p:nvGrpSpPr>
        <p:grpSpPr bwMode="auto">
          <a:xfrm>
            <a:off x="660400" y="4448175"/>
            <a:ext cx="2776538" cy="987425"/>
            <a:chOff x="523" y="3048"/>
            <a:chExt cx="1899" cy="696"/>
          </a:xfrm>
        </p:grpSpPr>
        <p:sp>
          <p:nvSpPr>
            <p:cNvPr id="1014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14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14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145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14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14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14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14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14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14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14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14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14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prevent bullying and sexual harassment, including electronic aggression, among all students</a:t>
            </a:r>
          </a:p>
        </p:txBody>
      </p:sp>
      <p:sp>
        <p:nvSpPr>
          <p:cNvPr id="10145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14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034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034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34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4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034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34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34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34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034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034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034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034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34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4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034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4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034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034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034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4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034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034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034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034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34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034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4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034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034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034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034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034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034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034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034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034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034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034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034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4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034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034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034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034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34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034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034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034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034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034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34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034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3486" name="Hawaii"/>
          <p:cNvGrpSpPr>
            <a:grpSpLocks/>
          </p:cNvGrpSpPr>
          <p:nvPr/>
        </p:nvGrpSpPr>
        <p:grpSpPr bwMode="auto">
          <a:xfrm>
            <a:off x="682625" y="3846513"/>
            <a:ext cx="963613" cy="498475"/>
            <a:chOff x="582" y="2987"/>
            <a:chExt cx="659" cy="352"/>
          </a:xfrm>
        </p:grpSpPr>
        <p:sp>
          <p:nvSpPr>
            <p:cNvPr id="1035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035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5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5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035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035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035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03487" name="Alaska"/>
          <p:cNvGrpSpPr>
            <a:grpSpLocks/>
          </p:cNvGrpSpPr>
          <p:nvPr/>
        </p:nvGrpSpPr>
        <p:grpSpPr bwMode="auto">
          <a:xfrm>
            <a:off x="660400" y="4448175"/>
            <a:ext cx="2776538" cy="987425"/>
            <a:chOff x="523" y="3048"/>
            <a:chExt cx="1899" cy="696"/>
          </a:xfrm>
        </p:grpSpPr>
        <p:sp>
          <p:nvSpPr>
            <p:cNvPr id="1035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035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035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0350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035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0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035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034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34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34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34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34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34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34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curricula or supplementary materials and engage in 5 practices related to LGBTQ youth</a:t>
            </a:r>
          </a:p>
        </p:txBody>
      </p:sp>
      <p:sp>
        <p:nvSpPr>
          <p:cNvPr id="10349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35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054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54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54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54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54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4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54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54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54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54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054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54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54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54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54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4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4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54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54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54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054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54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4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55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055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55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55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55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055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5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55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55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055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055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55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055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055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055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055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055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055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055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55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55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55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55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55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55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55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55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055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055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55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55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55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5534" name="Hawaii"/>
          <p:cNvGrpSpPr>
            <a:grpSpLocks/>
          </p:cNvGrpSpPr>
          <p:nvPr/>
        </p:nvGrpSpPr>
        <p:grpSpPr bwMode="auto">
          <a:xfrm>
            <a:off x="682625" y="3846513"/>
            <a:ext cx="963613" cy="498475"/>
            <a:chOff x="582" y="2987"/>
            <a:chExt cx="659" cy="352"/>
          </a:xfrm>
        </p:grpSpPr>
        <p:sp>
          <p:nvSpPr>
            <p:cNvPr id="1055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055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55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5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055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55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55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055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05535" name="Alaska"/>
          <p:cNvGrpSpPr>
            <a:grpSpLocks/>
          </p:cNvGrpSpPr>
          <p:nvPr/>
        </p:nvGrpSpPr>
        <p:grpSpPr bwMode="auto">
          <a:xfrm>
            <a:off x="660400" y="4448175"/>
            <a:ext cx="2776538" cy="987425"/>
            <a:chOff x="523" y="3048"/>
            <a:chExt cx="1899" cy="696"/>
          </a:xfrm>
        </p:grpSpPr>
        <p:sp>
          <p:nvSpPr>
            <p:cNvPr id="1055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55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55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555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55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55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55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55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55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55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55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55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55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identify “safe spaces” where LGBTQ youth can receive support from administrators, teachers, or other school staff</a:t>
            </a:r>
          </a:p>
        </p:txBody>
      </p:sp>
      <p:sp>
        <p:nvSpPr>
          <p:cNvPr id="10554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55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075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075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75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075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75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75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75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1075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075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75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075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75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5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075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5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075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075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075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5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075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075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075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075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75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075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75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75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075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1075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1075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075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75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075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075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075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075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075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5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1075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75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075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075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75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75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075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075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075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5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75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075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7582" name="Hawaii"/>
          <p:cNvGrpSpPr>
            <a:grpSpLocks/>
          </p:cNvGrpSpPr>
          <p:nvPr/>
        </p:nvGrpSpPr>
        <p:grpSpPr bwMode="auto">
          <a:xfrm>
            <a:off x="682625" y="3846513"/>
            <a:ext cx="963613" cy="498475"/>
            <a:chOff x="582" y="2987"/>
            <a:chExt cx="659" cy="352"/>
          </a:xfrm>
        </p:grpSpPr>
        <p:sp>
          <p:nvSpPr>
            <p:cNvPr id="1076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076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6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076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076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76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076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07583" name="Alaska"/>
          <p:cNvGrpSpPr>
            <a:grpSpLocks/>
          </p:cNvGrpSpPr>
          <p:nvPr/>
        </p:nvGrpSpPr>
        <p:grpSpPr bwMode="auto">
          <a:xfrm>
            <a:off x="660400" y="4448175"/>
            <a:ext cx="2776538" cy="987425"/>
            <a:chOff x="523" y="3048"/>
            <a:chExt cx="1899" cy="696"/>
          </a:xfrm>
        </p:grpSpPr>
        <p:sp>
          <p:nvSpPr>
            <p:cNvPr id="1075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075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075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076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0760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076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076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075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75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75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75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75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75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75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 harassment based on a student’s perceived or actual sexual orientation or gender identity</a:t>
            </a:r>
          </a:p>
        </p:txBody>
      </p:sp>
      <p:sp>
        <p:nvSpPr>
          <p:cNvPr id="1075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75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533400" y="304800"/>
            <a:ext cx="8229600" cy="762000"/>
          </a:xfrm>
        </p:spPr>
        <p:txBody>
          <a:bodyPr/>
          <a:lstStyle/>
          <a:p>
            <a:pPr>
              <a:defRPr/>
            </a:pPr>
            <a:r>
              <a:rPr lang="en-US" sz="2800" b="1" dirty="0" smtClean="0">
                <a:solidFill>
                  <a:schemeClr val="bg1"/>
                </a:solidFill>
                <a:effectLst>
                  <a:outerShdw blurRad="38100" dist="38100" dir="2700000" algn="tl">
                    <a:srgbClr val="000000">
                      <a:alpha val="43137"/>
                    </a:srgbClr>
                  </a:outerShdw>
                </a:effectLst>
              </a:rPr>
              <a:t>State and District Participation, Profiles 2014</a:t>
            </a:r>
            <a:endParaRPr lang="en-US" sz="2800" b="1" dirty="0">
              <a:solidFill>
                <a:schemeClr val="bg1"/>
              </a:solidFill>
              <a:effectLst>
                <a:outerShdw blurRad="38100" dist="38100" dir="2700000" algn="tl">
                  <a:srgbClr val="000000">
                    <a:alpha val="43137"/>
                  </a:srgbClr>
                </a:outerShdw>
              </a:effectLst>
            </a:endParaRPr>
          </a:p>
        </p:txBody>
      </p:sp>
      <p:sp>
        <p:nvSpPr>
          <p:cNvPr id="17411" name="Date Placeholder 2"/>
          <p:cNvSpPr>
            <a:spLocks noGrp="1"/>
          </p:cNvSpPr>
          <p:nvPr>
            <p:ph type="dt" sz="quarter" idx="10"/>
          </p:nvPr>
        </p:nvSpPr>
        <p:spPr bwMode="auto">
          <a:xfrm>
            <a:off x="457200" y="6248400"/>
            <a:ext cx="2133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0" fontAlgn="base" hangingPunct="0">
              <a:spcBef>
                <a:spcPct val="0"/>
              </a:spcBef>
              <a:spcAft>
                <a:spcPct val="0"/>
              </a:spcAft>
            </a:pPr>
            <a:fld id="{912C5188-EA3D-45B3-A0E7-B653133ECF76}" type="datetime1">
              <a:rPr lang="en-US" altLang="en-US" smtClean="0">
                <a:solidFill>
                  <a:srgbClr val="0F56DC"/>
                </a:solidFill>
              </a:rPr>
              <a:pPr eaLnBrk="0" fontAlgn="base" hangingPunct="0">
                <a:spcBef>
                  <a:spcPct val="0"/>
                </a:spcBef>
                <a:spcAft>
                  <a:spcPct val="0"/>
                </a:spcAft>
              </a:pPr>
              <a:t>11/30/2015</a:t>
            </a:fld>
            <a:endParaRPr lang="en-US" altLang="en-US" smtClean="0">
              <a:solidFill>
                <a:srgbClr val="0F56DC"/>
              </a:solidFill>
            </a:endParaRPr>
          </a:p>
        </p:txBody>
      </p:sp>
      <p:sp>
        <p:nvSpPr>
          <p:cNvPr id="17412" name="Footer Placeholder 3"/>
          <p:cNvSpPr>
            <a:spLocks noGrp="1"/>
          </p:cNvSpPr>
          <p:nvPr>
            <p:ph type="ftr" sz="quarter" idx="11"/>
          </p:nvPr>
        </p:nvSpPr>
        <p:spPr bwMode="auto">
          <a:xfrm>
            <a:off x="5562600" y="6248400"/>
            <a:ext cx="2895600" cy="365125"/>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defRPr b="1">
                <a:solidFill>
                  <a:schemeClr val="tx2"/>
                </a:solidFill>
                <a:latin typeface="Arial" panose="020B0604020202020204" pitchFamily="34" charset="0"/>
              </a:defRPr>
            </a:lvl1pPr>
            <a:lvl2pPr marL="742950" indent="-285750">
              <a:defRPr b="1">
                <a:solidFill>
                  <a:schemeClr val="tx2"/>
                </a:solidFill>
                <a:latin typeface="Arial" panose="020B0604020202020204" pitchFamily="34" charset="0"/>
              </a:defRPr>
            </a:lvl2pPr>
            <a:lvl3pPr marL="1143000" indent="-228600">
              <a:defRPr b="1">
                <a:solidFill>
                  <a:schemeClr val="tx2"/>
                </a:solidFill>
                <a:latin typeface="Arial" panose="020B0604020202020204" pitchFamily="34" charset="0"/>
              </a:defRPr>
            </a:lvl3pPr>
            <a:lvl4pPr marL="1600200" indent="-228600">
              <a:defRPr b="1">
                <a:solidFill>
                  <a:schemeClr val="tx2"/>
                </a:solidFill>
                <a:latin typeface="Arial" panose="020B0604020202020204" pitchFamily="34" charset="0"/>
              </a:defRPr>
            </a:lvl4pPr>
            <a:lvl5pPr marL="2057400" indent="-228600">
              <a:defRPr b="1">
                <a:solidFill>
                  <a:schemeClr val="tx2"/>
                </a:solidFill>
                <a:latin typeface="Arial" panose="020B0604020202020204" pitchFamily="34" charset="0"/>
              </a:defRPr>
            </a:lvl5pPr>
            <a:lvl6pPr marL="2514600" indent="-228600" eaLnBrk="0" fontAlgn="base" hangingPunct="0">
              <a:spcBef>
                <a:spcPct val="0"/>
              </a:spcBef>
              <a:spcAft>
                <a:spcPct val="0"/>
              </a:spcAft>
              <a:defRPr b="1">
                <a:solidFill>
                  <a:schemeClr val="tx2"/>
                </a:solidFill>
                <a:latin typeface="Arial" panose="020B0604020202020204" pitchFamily="34" charset="0"/>
              </a:defRPr>
            </a:lvl6pPr>
            <a:lvl7pPr marL="2971800" indent="-228600" eaLnBrk="0" fontAlgn="base" hangingPunct="0">
              <a:spcBef>
                <a:spcPct val="0"/>
              </a:spcBef>
              <a:spcAft>
                <a:spcPct val="0"/>
              </a:spcAft>
              <a:defRPr b="1">
                <a:solidFill>
                  <a:schemeClr val="tx2"/>
                </a:solidFill>
                <a:latin typeface="Arial" panose="020B0604020202020204" pitchFamily="34" charset="0"/>
              </a:defRPr>
            </a:lvl7pPr>
            <a:lvl8pPr marL="3429000" indent="-228600" eaLnBrk="0" fontAlgn="base" hangingPunct="0">
              <a:spcBef>
                <a:spcPct val="0"/>
              </a:spcBef>
              <a:spcAft>
                <a:spcPct val="0"/>
              </a:spcAft>
              <a:defRPr b="1">
                <a:solidFill>
                  <a:schemeClr val="tx2"/>
                </a:solidFill>
                <a:latin typeface="Arial" panose="020B0604020202020204" pitchFamily="34" charset="0"/>
              </a:defRPr>
            </a:lvl8pPr>
            <a:lvl9pPr marL="3886200" indent="-228600" eaLnBrk="0" fontAlgn="base" hangingPunct="0">
              <a:spcBef>
                <a:spcPct val="0"/>
              </a:spcBef>
              <a:spcAft>
                <a:spcPct val="0"/>
              </a:spcAft>
              <a:defRPr b="1">
                <a:solidFill>
                  <a:schemeClr val="tx2"/>
                </a:solidFill>
                <a:latin typeface="Arial" panose="020B0604020202020204" pitchFamily="34" charset="0"/>
              </a:defRPr>
            </a:lvl9pPr>
          </a:lstStyle>
          <a:p>
            <a:pPr eaLnBrk="0" fontAlgn="base" hangingPunct="0">
              <a:spcBef>
                <a:spcPct val="0"/>
              </a:spcBef>
              <a:spcAft>
                <a:spcPct val="0"/>
              </a:spcAft>
            </a:pPr>
            <a:endParaRPr lang="en-US" altLang="en-US" smtClean="0">
              <a:solidFill>
                <a:srgbClr val="0F56DC"/>
              </a:solidFill>
            </a:endParaRPr>
          </a:p>
        </p:txBody>
      </p:sp>
      <p:pic>
        <p:nvPicPr>
          <p:cNvPr id="17413" name="Picture 5" descr="This map illustrates states and large urban school districts that participated in the School Health Profiles in 2014. States and large urban school districts with weighted and unweighted results are shown. &#10;States with weighted results are: Alabama, Alaska, Arizona, Arkansas, California, Colorado, Connecticut, Delaware, Florida, Georgia, Hawaii, Idaho, Illinois, Indiana, Iowa, Kansas, Kentucky, Maine, Maryland, Massachusetts,  Michigan,  Minnesota, Mississippi, Missouri, Montana, Nebraska,  Nevada, New Hampshire, New Jersey, New York, North Carolina, North Dakota, Ohio, Oklahoma, Oregon, Pennsylvania, Rhode Island, South Carolina, South Dakota, Tennessee, Texas, Utah,  Vermont, Virginia, Washington, West Virginia, Wisconsin, Wyoming&#10;States with unweighted results are:  Louisiana and New Mexico&#10;Surveyed large urban school districts with weighted results are:  Baltimore, MD; Boston, MA; Broward County, FL; Chicago, IL; Cleveland, OH; DeKalb County, GA; Detroit, MI; District of Columbia; Duval County, FL; Fort Worth, TX; Houston, TX;  Los Angeles, CA; Miami-Dade County, FL; New York City, NY; Oakland, CA; Orange County, FL; Palm Beach County, FL; Philadelphia, PA ; San Diego, CA; San Francisco, CA ; Shelby County, TN&#10;Weighted data means that at least 70% of the principals or lead health education teachers in the sample completed the survey. Weighted data represent the state, large urban school district, territory, or tribal government. With weighted data, it is possible to say, for example, &quot;X% of schools in our state offer students intramural activities or physical activity clubs.&quot; &#10;Unweighted data represent only the schools that completed the questionnaire. &#10;"/>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00050" y="930275"/>
            <a:ext cx="8362950" cy="568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ransition/>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095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5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95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5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095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5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095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095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095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095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095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095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095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095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095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5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095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95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095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095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095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5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5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095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095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095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096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096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096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6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096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096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096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096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096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096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096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096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096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096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096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096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096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096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096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096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096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096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096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096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096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096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096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96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096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09630" name="Hawaii"/>
          <p:cNvGrpSpPr>
            <a:grpSpLocks/>
          </p:cNvGrpSpPr>
          <p:nvPr/>
        </p:nvGrpSpPr>
        <p:grpSpPr bwMode="auto">
          <a:xfrm>
            <a:off x="682625" y="3846513"/>
            <a:ext cx="963613" cy="498475"/>
            <a:chOff x="582" y="2987"/>
            <a:chExt cx="659" cy="352"/>
          </a:xfrm>
        </p:grpSpPr>
        <p:sp>
          <p:nvSpPr>
            <p:cNvPr id="1096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096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096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6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096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096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096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096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09631" name="Alaska"/>
          <p:cNvGrpSpPr>
            <a:grpSpLocks/>
          </p:cNvGrpSpPr>
          <p:nvPr/>
        </p:nvGrpSpPr>
        <p:grpSpPr bwMode="auto">
          <a:xfrm>
            <a:off x="660400" y="4448175"/>
            <a:ext cx="2776538" cy="987425"/>
            <a:chOff x="523" y="3048"/>
            <a:chExt cx="1899" cy="696"/>
          </a:xfrm>
        </p:grpSpPr>
        <p:sp>
          <p:nvSpPr>
            <p:cNvPr id="1096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096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096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096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096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0965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096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096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096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096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096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096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096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096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096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encourage staff to attend professional development on safe and supportive school environments for all students, regardless of sexual orientation or gender identity</a:t>
            </a:r>
          </a:p>
        </p:txBody>
      </p:sp>
      <p:sp>
        <p:nvSpPr>
          <p:cNvPr id="1096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096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116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6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16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16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16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6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116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16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16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16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16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16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116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116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16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6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116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6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116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116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116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6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16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16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16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16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16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16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6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16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16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16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116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116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116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116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116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16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16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116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116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16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116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16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16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16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16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16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116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116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116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16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16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16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1678" name="Hawaii"/>
          <p:cNvGrpSpPr>
            <a:grpSpLocks/>
          </p:cNvGrpSpPr>
          <p:nvPr/>
        </p:nvGrpSpPr>
        <p:grpSpPr bwMode="auto">
          <a:xfrm>
            <a:off x="682625" y="3846513"/>
            <a:ext cx="963613" cy="498475"/>
            <a:chOff x="582" y="2987"/>
            <a:chExt cx="659" cy="352"/>
          </a:xfrm>
        </p:grpSpPr>
        <p:sp>
          <p:nvSpPr>
            <p:cNvPr id="1117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17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7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7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17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17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17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17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1679" name="Alaska"/>
          <p:cNvGrpSpPr>
            <a:grpSpLocks/>
          </p:cNvGrpSpPr>
          <p:nvPr/>
        </p:nvGrpSpPr>
        <p:grpSpPr bwMode="auto">
          <a:xfrm>
            <a:off x="660400" y="4448175"/>
            <a:ext cx="2776538" cy="987425"/>
            <a:chOff x="523" y="3048"/>
            <a:chExt cx="1899" cy="696"/>
          </a:xfrm>
        </p:grpSpPr>
        <p:sp>
          <p:nvSpPr>
            <p:cNvPr id="1116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16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16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169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16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17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16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16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16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16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16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16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16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facilitate access to providers not on school property who have experience in providing health services to LGBTQ youth</a:t>
            </a:r>
          </a:p>
        </p:txBody>
      </p:sp>
      <p:sp>
        <p:nvSpPr>
          <p:cNvPr id="11169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16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136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6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36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6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36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6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136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36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36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36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36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6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136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136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36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6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136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6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136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136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136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136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6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36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36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36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6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36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36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6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37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37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137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137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137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137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137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37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37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137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137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137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137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37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37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37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37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137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137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137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137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137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37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37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3726" name="Hawaii"/>
          <p:cNvGrpSpPr>
            <a:grpSpLocks/>
          </p:cNvGrpSpPr>
          <p:nvPr/>
        </p:nvGrpSpPr>
        <p:grpSpPr bwMode="auto">
          <a:xfrm>
            <a:off x="682625" y="3846513"/>
            <a:ext cx="963613" cy="498475"/>
            <a:chOff x="582" y="2987"/>
            <a:chExt cx="659" cy="352"/>
          </a:xfrm>
        </p:grpSpPr>
        <p:sp>
          <p:nvSpPr>
            <p:cNvPr id="1137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37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37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37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3727" name="Alaska"/>
          <p:cNvGrpSpPr>
            <a:grpSpLocks/>
          </p:cNvGrpSpPr>
          <p:nvPr/>
        </p:nvGrpSpPr>
        <p:grpSpPr bwMode="auto">
          <a:xfrm>
            <a:off x="660400" y="4448175"/>
            <a:ext cx="2776538" cy="987425"/>
            <a:chOff x="523" y="3048"/>
            <a:chExt cx="1899" cy="696"/>
          </a:xfrm>
        </p:grpSpPr>
        <p:sp>
          <p:nvSpPr>
            <p:cNvPr id="1137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37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374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37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37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37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37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37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37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37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37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37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facilitate access to providers not on school property who have experience in providing social and psychological services to LGBTQ youth</a:t>
            </a:r>
          </a:p>
        </p:txBody>
      </p:sp>
      <p:sp>
        <p:nvSpPr>
          <p:cNvPr id="1137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37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School Health Services</a:t>
            </a:r>
          </a:p>
        </p:txBody>
      </p:sp>
    </p:spTree>
  </p:cSld>
  <p:clrMapOvr>
    <a:masterClrMapping/>
  </p:clrMapOvr>
  <p:transition>
    <p:fade/>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177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7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77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7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77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7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177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77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77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77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177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177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177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177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77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7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177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7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177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177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177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7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7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77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177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177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77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77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177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7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177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77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177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177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178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178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178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178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178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178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178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178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178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178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178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178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78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178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178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178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178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8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8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78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178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7822" name="Hawaii"/>
          <p:cNvGrpSpPr>
            <a:grpSpLocks/>
          </p:cNvGrpSpPr>
          <p:nvPr/>
        </p:nvGrpSpPr>
        <p:grpSpPr bwMode="auto">
          <a:xfrm>
            <a:off x="682625" y="3846513"/>
            <a:ext cx="963613" cy="498475"/>
            <a:chOff x="582" y="2987"/>
            <a:chExt cx="659" cy="352"/>
          </a:xfrm>
        </p:grpSpPr>
        <p:sp>
          <p:nvSpPr>
            <p:cNvPr id="1178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178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8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178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178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178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17823" name="Alaska"/>
          <p:cNvGrpSpPr>
            <a:grpSpLocks/>
          </p:cNvGrpSpPr>
          <p:nvPr/>
        </p:nvGrpSpPr>
        <p:grpSpPr bwMode="auto">
          <a:xfrm>
            <a:off x="660400" y="4448175"/>
            <a:ext cx="2776538" cy="987425"/>
            <a:chOff x="523" y="3048"/>
            <a:chExt cx="1899" cy="696"/>
          </a:xfrm>
        </p:grpSpPr>
        <p:sp>
          <p:nvSpPr>
            <p:cNvPr id="1178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178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178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1784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178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178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178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78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78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78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78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78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78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on-site services or referrals to healthcare providers for 7 sexual health services</a:t>
            </a:r>
          </a:p>
        </p:txBody>
      </p:sp>
      <p:sp>
        <p:nvSpPr>
          <p:cNvPr id="11783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78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198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198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198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198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198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198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198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198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98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198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198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198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198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198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198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98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198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198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198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198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198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198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198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198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198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198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198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198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198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198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198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198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198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198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198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198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198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198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198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198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198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198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198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8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198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198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19870" name="Hawaii"/>
          <p:cNvGrpSpPr>
            <a:grpSpLocks/>
          </p:cNvGrpSpPr>
          <p:nvPr/>
        </p:nvGrpSpPr>
        <p:grpSpPr bwMode="auto">
          <a:xfrm>
            <a:off x="682625" y="3846513"/>
            <a:ext cx="963613" cy="498475"/>
            <a:chOff x="582" y="2987"/>
            <a:chExt cx="659" cy="352"/>
          </a:xfrm>
        </p:grpSpPr>
        <p:sp>
          <p:nvSpPr>
            <p:cNvPr id="1198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198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8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199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199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199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19871" name="Alaska"/>
          <p:cNvGrpSpPr>
            <a:grpSpLocks/>
          </p:cNvGrpSpPr>
          <p:nvPr/>
        </p:nvGrpSpPr>
        <p:grpSpPr bwMode="auto">
          <a:xfrm>
            <a:off x="660400" y="4448175"/>
            <a:ext cx="2776538" cy="987425"/>
            <a:chOff x="523" y="3048"/>
            <a:chExt cx="1899" cy="696"/>
          </a:xfrm>
        </p:grpSpPr>
        <p:sp>
          <p:nvSpPr>
            <p:cNvPr id="1198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198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198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198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1989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198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198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198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198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198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198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198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198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198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HIV testing to students</a:t>
            </a:r>
          </a:p>
        </p:txBody>
      </p:sp>
      <p:sp>
        <p:nvSpPr>
          <p:cNvPr id="1198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198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18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8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18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8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18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8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18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18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18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18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18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18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18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18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18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8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18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8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18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18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18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8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8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18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18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18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18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18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18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8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18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18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18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18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18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18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18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18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19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19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19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19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19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19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19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19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19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19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19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19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19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9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9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19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19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1918" name="Hawaii"/>
          <p:cNvGrpSpPr>
            <a:grpSpLocks/>
          </p:cNvGrpSpPr>
          <p:nvPr/>
        </p:nvGrpSpPr>
        <p:grpSpPr bwMode="auto">
          <a:xfrm>
            <a:off x="682625" y="3846513"/>
            <a:ext cx="963613" cy="498475"/>
            <a:chOff x="582" y="2987"/>
            <a:chExt cx="659" cy="352"/>
          </a:xfrm>
        </p:grpSpPr>
        <p:sp>
          <p:nvSpPr>
            <p:cNvPr id="1219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19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9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9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19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19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19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1919" name="Alaska"/>
          <p:cNvGrpSpPr>
            <a:grpSpLocks/>
          </p:cNvGrpSpPr>
          <p:nvPr/>
        </p:nvGrpSpPr>
        <p:grpSpPr bwMode="auto">
          <a:xfrm>
            <a:off x="660400" y="4448175"/>
            <a:ext cx="2776538" cy="987425"/>
            <a:chOff x="523" y="3048"/>
            <a:chExt cx="1899" cy="696"/>
          </a:xfrm>
        </p:grpSpPr>
        <p:sp>
          <p:nvSpPr>
            <p:cNvPr id="1219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19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19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193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19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19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19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19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19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19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19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19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19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HIV treatment to students</a:t>
            </a:r>
          </a:p>
        </p:txBody>
      </p:sp>
      <p:sp>
        <p:nvSpPr>
          <p:cNvPr id="1219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19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39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39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39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39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39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39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39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39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39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39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39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39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39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39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39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39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39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39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39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39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39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39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39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39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39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39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39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39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39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39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39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39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39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39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39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39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39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39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39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39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39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39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39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39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39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3966" name="Hawaii"/>
          <p:cNvGrpSpPr>
            <a:grpSpLocks/>
          </p:cNvGrpSpPr>
          <p:nvPr/>
        </p:nvGrpSpPr>
        <p:grpSpPr bwMode="auto">
          <a:xfrm>
            <a:off x="682625" y="3846513"/>
            <a:ext cx="963613" cy="498475"/>
            <a:chOff x="582" y="2987"/>
            <a:chExt cx="659" cy="352"/>
          </a:xfrm>
        </p:grpSpPr>
        <p:sp>
          <p:nvSpPr>
            <p:cNvPr id="1239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39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39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39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39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3967" name="Alaska"/>
          <p:cNvGrpSpPr>
            <a:grpSpLocks/>
          </p:cNvGrpSpPr>
          <p:nvPr/>
        </p:nvGrpSpPr>
        <p:grpSpPr bwMode="auto">
          <a:xfrm>
            <a:off x="660400" y="4448175"/>
            <a:ext cx="2776538" cy="987425"/>
            <a:chOff x="523" y="3048"/>
            <a:chExt cx="1899" cy="696"/>
          </a:xfrm>
        </p:grpSpPr>
        <p:sp>
          <p:nvSpPr>
            <p:cNvPr id="1239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39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39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398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39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8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39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39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39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39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39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39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39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39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STD testing to students</a:t>
            </a:r>
          </a:p>
        </p:txBody>
      </p:sp>
      <p:sp>
        <p:nvSpPr>
          <p:cNvPr id="1239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39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59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59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59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59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59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59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59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59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59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59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59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59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59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59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59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59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59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59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59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59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59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59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59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59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59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59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59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59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59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59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59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59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59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59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59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59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59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59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59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59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59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59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60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60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60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60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60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60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60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60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60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60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0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60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60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6014" name="Hawaii"/>
          <p:cNvGrpSpPr>
            <a:grpSpLocks/>
          </p:cNvGrpSpPr>
          <p:nvPr/>
        </p:nvGrpSpPr>
        <p:grpSpPr bwMode="auto">
          <a:xfrm>
            <a:off x="682625" y="3846513"/>
            <a:ext cx="963613" cy="498475"/>
            <a:chOff x="582" y="2987"/>
            <a:chExt cx="659" cy="352"/>
          </a:xfrm>
        </p:grpSpPr>
        <p:sp>
          <p:nvSpPr>
            <p:cNvPr id="1260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60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60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60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60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60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60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6015" name="Alaska"/>
          <p:cNvGrpSpPr>
            <a:grpSpLocks/>
          </p:cNvGrpSpPr>
          <p:nvPr/>
        </p:nvGrpSpPr>
        <p:grpSpPr bwMode="auto">
          <a:xfrm>
            <a:off x="660400" y="4448175"/>
            <a:ext cx="2776538" cy="987425"/>
            <a:chOff x="523" y="3048"/>
            <a:chExt cx="1899" cy="696"/>
          </a:xfrm>
        </p:grpSpPr>
        <p:sp>
          <p:nvSpPr>
            <p:cNvPr id="1260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60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60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603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60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60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60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60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60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60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60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60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60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STD treatment to students</a:t>
            </a:r>
          </a:p>
        </p:txBody>
      </p:sp>
      <p:sp>
        <p:nvSpPr>
          <p:cNvPr id="1260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60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2800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0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800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0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2800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0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2800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2801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2801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2801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2801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801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2801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1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1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2801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2801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2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2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2802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2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2802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2802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802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2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2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2802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2803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2803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803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2803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2803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3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803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2803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2803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2803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2804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2804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2804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2804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2804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2804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2804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2804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4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2804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2805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2805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2805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2805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2805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2805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2805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2805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5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5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2806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2806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28062" name="Hawaii"/>
          <p:cNvGrpSpPr>
            <a:grpSpLocks/>
          </p:cNvGrpSpPr>
          <p:nvPr/>
        </p:nvGrpSpPr>
        <p:grpSpPr bwMode="auto">
          <a:xfrm>
            <a:off x="682625" y="3846513"/>
            <a:ext cx="963613" cy="498475"/>
            <a:chOff x="582" y="2987"/>
            <a:chExt cx="659" cy="352"/>
          </a:xfrm>
        </p:grpSpPr>
        <p:sp>
          <p:nvSpPr>
            <p:cNvPr id="12808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2808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9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9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2809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2809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2809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28063" name="Alaska"/>
          <p:cNvGrpSpPr>
            <a:grpSpLocks/>
          </p:cNvGrpSpPr>
          <p:nvPr/>
        </p:nvGrpSpPr>
        <p:grpSpPr bwMode="auto">
          <a:xfrm>
            <a:off x="660400" y="4448175"/>
            <a:ext cx="2776538" cy="987425"/>
            <a:chOff x="523" y="3048"/>
            <a:chExt cx="1899" cy="696"/>
          </a:xfrm>
        </p:grpSpPr>
        <p:sp>
          <p:nvSpPr>
            <p:cNvPr id="12807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2807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7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2808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2808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2808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2808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2806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2806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2807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2807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2807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2807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2807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pregnancy testing to students</a:t>
            </a:r>
          </a:p>
        </p:txBody>
      </p:sp>
      <p:sp>
        <p:nvSpPr>
          <p:cNvPr id="12807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2807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Uses of Profiles Data</a:t>
            </a:r>
          </a:p>
        </p:txBody>
      </p:sp>
      <p:sp>
        <p:nvSpPr>
          <p:cNvPr id="19459" name="Subtitle 1"/>
          <p:cNvSpPr>
            <a:spLocks noGrp="1"/>
          </p:cNvSpPr>
          <p:nvPr>
            <p:ph idx="1"/>
          </p:nvPr>
        </p:nvSpPr>
        <p:spPr bwMode="auto">
          <a:xfrm>
            <a:off x="1485900" y="2057400"/>
            <a:ext cx="6172200"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buFont typeface="Monotype Sorts" pitchFamily="2" charset="2"/>
              <a:buNone/>
            </a:pPr>
            <a:r>
              <a:rPr lang="en-US" altLang="en-US" smtClean="0"/>
              <a:t>Education and health officials use Profiles data to</a:t>
            </a:r>
          </a:p>
          <a:p>
            <a:pPr eaLnBrk="1" hangingPunct="1"/>
            <a:r>
              <a:rPr lang="en-US" altLang="en-US" smtClean="0"/>
              <a:t>Describe school health policies and practices and compare them across jurisdictions</a:t>
            </a:r>
          </a:p>
          <a:p>
            <a:pPr eaLnBrk="1" hangingPunct="1"/>
            <a:r>
              <a:rPr lang="en-US" altLang="en-US" smtClean="0"/>
              <a:t>Identify professional development needs</a:t>
            </a:r>
          </a:p>
          <a:p>
            <a:pPr eaLnBrk="1" hangingPunct="1"/>
            <a:r>
              <a:rPr lang="en-US" altLang="en-US" smtClean="0"/>
              <a:t>Plan and monitor programs</a:t>
            </a:r>
          </a:p>
          <a:p>
            <a:pPr eaLnBrk="1" hangingPunct="1"/>
            <a:r>
              <a:rPr lang="en-US" altLang="en-US" smtClean="0"/>
              <a:t>Support health-related policies and legislation</a:t>
            </a:r>
          </a:p>
          <a:p>
            <a:pPr eaLnBrk="1" hangingPunct="1"/>
            <a:r>
              <a:rPr lang="en-US" altLang="en-US" smtClean="0"/>
              <a:t>Seek funding</a:t>
            </a:r>
          </a:p>
          <a:p>
            <a:pPr eaLnBrk="1" hangingPunct="1"/>
            <a:r>
              <a:rPr lang="en-US" altLang="en-US" smtClean="0"/>
              <a:t>Garner support for future surveys</a:t>
            </a:r>
          </a:p>
          <a:p>
            <a:pPr eaLnBrk="1" hangingPunct="1"/>
            <a:endParaRPr lang="en-US" altLang="en-US" smtClean="0"/>
          </a:p>
        </p:txBody>
      </p:sp>
    </p:spTree>
  </p:cSld>
  <p:clrMapOvr>
    <a:masterClrMapping/>
  </p:clrMapOvr>
  <p:transition>
    <p:fade/>
  </p:transition>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00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00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00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0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00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00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00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00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00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00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300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00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00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0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00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0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00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00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00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0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0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00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00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00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00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00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00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0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00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00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00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00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00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00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00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00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00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00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00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00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0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00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00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00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01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01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01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01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01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01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1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1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01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01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0110" name="Hawaii"/>
          <p:cNvGrpSpPr>
            <a:grpSpLocks/>
          </p:cNvGrpSpPr>
          <p:nvPr/>
        </p:nvGrpSpPr>
        <p:grpSpPr bwMode="auto">
          <a:xfrm>
            <a:off x="682625" y="3846513"/>
            <a:ext cx="963613" cy="498475"/>
            <a:chOff x="582" y="2987"/>
            <a:chExt cx="659" cy="352"/>
          </a:xfrm>
        </p:grpSpPr>
        <p:sp>
          <p:nvSpPr>
            <p:cNvPr id="1301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01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1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1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01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01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01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0111" name="Alaska"/>
          <p:cNvGrpSpPr>
            <a:grpSpLocks/>
          </p:cNvGrpSpPr>
          <p:nvPr/>
        </p:nvGrpSpPr>
        <p:grpSpPr bwMode="auto">
          <a:xfrm>
            <a:off x="660400" y="4448175"/>
            <a:ext cx="2776538" cy="987425"/>
            <a:chOff x="523" y="3048"/>
            <a:chExt cx="1899" cy="696"/>
          </a:xfrm>
        </p:grpSpPr>
        <p:sp>
          <p:nvSpPr>
            <p:cNvPr id="1301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01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01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01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013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01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01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01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01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01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01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01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01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01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condoms to students</a:t>
            </a:r>
          </a:p>
        </p:txBody>
      </p:sp>
      <p:sp>
        <p:nvSpPr>
          <p:cNvPr id="1301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01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20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21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21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21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21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21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21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21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21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21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21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21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21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21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21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21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21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21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21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21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21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21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21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21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21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21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21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21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21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21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21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21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21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21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21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21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21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21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21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21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21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21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21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21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21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2158" name="Hawaii"/>
          <p:cNvGrpSpPr>
            <a:grpSpLocks/>
          </p:cNvGrpSpPr>
          <p:nvPr/>
        </p:nvGrpSpPr>
        <p:grpSpPr bwMode="auto">
          <a:xfrm>
            <a:off x="682625" y="3846513"/>
            <a:ext cx="963613" cy="498475"/>
            <a:chOff x="582" y="2987"/>
            <a:chExt cx="659" cy="352"/>
          </a:xfrm>
        </p:grpSpPr>
        <p:sp>
          <p:nvSpPr>
            <p:cNvPr id="1321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21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21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21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21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2159" name="Alaska"/>
          <p:cNvGrpSpPr>
            <a:grpSpLocks/>
          </p:cNvGrpSpPr>
          <p:nvPr/>
        </p:nvGrpSpPr>
        <p:grpSpPr bwMode="auto">
          <a:xfrm>
            <a:off x="660400" y="4448175"/>
            <a:ext cx="2776538" cy="987425"/>
            <a:chOff x="523" y="3048"/>
            <a:chExt cx="1899" cy="696"/>
          </a:xfrm>
        </p:grpSpPr>
        <p:sp>
          <p:nvSpPr>
            <p:cNvPr id="1321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21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21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217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21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21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21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21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21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21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21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21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21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condom-compatible lubricants to students</a:t>
            </a:r>
          </a:p>
        </p:txBody>
      </p:sp>
      <p:sp>
        <p:nvSpPr>
          <p:cNvPr id="1321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21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41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41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41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1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41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41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41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41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41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41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41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41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41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1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41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1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41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41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41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1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1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41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41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41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41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41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41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1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41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41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41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41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41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41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41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41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41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41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41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41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1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41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41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41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41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41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41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41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42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42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2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2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42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42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4206" name="Hawaii"/>
          <p:cNvGrpSpPr>
            <a:grpSpLocks/>
          </p:cNvGrpSpPr>
          <p:nvPr/>
        </p:nvGrpSpPr>
        <p:grpSpPr bwMode="auto">
          <a:xfrm>
            <a:off x="682625" y="3846513"/>
            <a:ext cx="963613" cy="498475"/>
            <a:chOff x="582" y="2987"/>
            <a:chExt cx="659" cy="352"/>
          </a:xfrm>
        </p:grpSpPr>
        <p:sp>
          <p:nvSpPr>
            <p:cNvPr id="1342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42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2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2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42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42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42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4207" name="Alaska"/>
          <p:cNvGrpSpPr>
            <a:grpSpLocks/>
          </p:cNvGrpSpPr>
          <p:nvPr/>
        </p:nvGrpSpPr>
        <p:grpSpPr bwMode="auto">
          <a:xfrm>
            <a:off x="660400" y="4448175"/>
            <a:ext cx="2776538" cy="987425"/>
            <a:chOff x="523" y="3048"/>
            <a:chExt cx="1899" cy="696"/>
          </a:xfrm>
        </p:grpSpPr>
        <p:sp>
          <p:nvSpPr>
            <p:cNvPr id="1342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42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42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422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42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2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42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42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42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42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42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42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42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42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contraceptives other than condoms to students</a:t>
            </a:r>
          </a:p>
        </p:txBody>
      </p:sp>
      <p:sp>
        <p:nvSpPr>
          <p:cNvPr id="1342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42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61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1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61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1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61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62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62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62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62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62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62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62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62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62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62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62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62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62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62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62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62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62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62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62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62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62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62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62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62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62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62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62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62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62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62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62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62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62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62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62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62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62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62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62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62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62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62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6254" name="Hawaii"/>
          <p:cNvGrpSpPr>
            <a:grpSpLocks/>
          </p:cNvGrpSpPr>
          <p:nvPr/>
        </p:nvGrpSpPr>
        <p:grpSpPr bwMode="auto">
          <a:xfrm>
            <a:off x="682625" y="3846513"/>
            <a:ext cx="963613" cy="498475"/>
            <a:chOff x="582" y="2987"/>
            <a:chExt cx="659" cy="352"/>
          </a:xfrm>
        </p:grpSpPr>
        <p:sp>
          <p:nvSpPr>
            <p:cNvPr id="1362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62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62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62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62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6255" name="Alaska"/>
          <p:cNvGrpSpPr>
            <a:grpSpLocks/>
          </p:cNvGrpSpPr>
          <p:nvPr/>
        </p:nvGrpSpPr>
        <p:grpSpPr bwMode="auto">
          <a:xfrm>
            <a:off x="660400" y="4448175"/>
            <a:ext cx="2776538" cy="987425"/>
            <a:chOff x="523" y="3048"/>
            <a:chExt cx="1899" cy="696"/>
          </a:xfrm>
        </p:grpSpPr>
        <p:sp>
          <p:nvSpPr>
            <p:cNvPr id="1362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62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62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627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62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62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62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62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62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62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62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62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62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prenatal care to students</a:t>
            </a:r>
          </a:p>
        </p:txBody>
      </p:sp>
      <p:sp>
        <p:nvSpPr>
          <p:cNvPr id="1362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62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3824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4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824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4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3824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4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3824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3825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3825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3825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3825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825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3825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5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5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3825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3825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6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26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3826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26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3826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3826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826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26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6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3826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3827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3827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827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3827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3827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7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827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3827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3827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3827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3828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3828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3828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3828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3828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3828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3828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3828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28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3828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3829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3829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3829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3829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3829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3829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3829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3829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29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29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3830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3830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38302" name="Hawaii"/>
          <p:cNvGrpSpPr>
            <a:grpSpLocks/>
          </p:cNvGrpSpPr>
          <p:nvPr/>
        </p:nvGrpSpPr>
        <p:grpSpPr bwMode="auto">
          <a:xfrm>
            <a:off x="682625" y="3846513"/>
            <a:ext cx="963613" cy="498475"/>
            <a:chOff x="582" y="2987"/>
            <a:chExt cx="659" cy="352"/>
          </a:xfrm>
        </p:grpSpPr>
        <p:sp>
          <p:nvSpPr>
            <p:cNvPr id="13832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3832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33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3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3833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3833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3833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38303" name="Alaska"/>
          <p:cNvGrpSpPr>
            <a:grpSpLocks/>
          </p:cNvGrpSpPr>
          <p:nvPr/>
        </p:nvGrpSpPr>
        <p:grpSpPr bwMode="auto">
          <a:xfrm>
            <a:off x="660400" y="4448175"/>
            <a:ext cx="2776538" cy="987425"/>
            <a:chOff x="523" y="3048"/>
            <a:chExt cx="1899" cy="696"/>
          </a:xfrm>
        </p:grpSpPr>
        <p:sp>
          <p:nvSpPr>
            <p:cNvPr id="13831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3831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1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3832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3832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3832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3832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3830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3830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3831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3831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3831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3831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3831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HPV vaccine administration to students</a:t>
            </a:r>
          </a:p>
        </p:txBody>
      </p:sp>
      <p:sp>
        <p:nvSpPr>
          <p:cNvPr id="13831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3831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402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2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402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2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02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402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402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02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02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03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403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403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403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403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03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403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403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403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403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403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403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403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403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403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403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403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03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403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403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403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403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403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403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403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403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403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403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403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403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403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403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3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403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403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403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403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03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403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403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403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403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403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03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403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0350" name="Hawaii"/>
          <p:cNvGrpSpPr>
            <a:grpSpLocks/>
          </p:cNvGrpSpPr>
          <p:nvPr/>
        </p:nvGrpSpPr>
        <p:grpSpPr bwMode="auto">
          <a:xfrm>
            <a:off x="682625" y="3846513"/>
            <a:ext cx="963613" cy="498475"/>
            <a:chOff x="582" y="2987"/>
            <a:chExt cx="659" cy="352"/>
          </a:xfrm>
        </p:grpSpPr>
        <p:sp>
          <p:nvSpPr>
            <p:cNvPr id="1403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403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403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403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403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403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403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403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40351" name="Alaska"/>
          <p:cNvGrpSpPr>
            <a:grpSpLocks/>
          </p:cNvGrpSpPr>
          <p:nvPr/>
        </p:nvGrpSpPr>
        <p:grpSpPr bwMode="auto">
          <a:xfrm>
            <a:off x="660400" y="4448175"/>
            <a:ext cx="2776538" cy="987425"/>
            <a:chOff x="523" y="3048"/>
            <a:chExt cx="1899" cy="696"/>
          </a:xfrm>
        </p:grpSpPr>
        <p:sp>
          <p:nvSpPr>
            <p:cNvPr id="1403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403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403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403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403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4037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403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37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3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403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403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03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03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03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03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03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03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03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03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03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03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HIV testing</a:t>
            </a:r>
          </a:p>
        </p:txBody>
      </p:sp>
      <p:sp>
        <p:nvSpPr>
          <p:cNvPr id="14036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03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23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3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23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23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23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3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23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23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23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23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23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23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23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23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23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3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23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3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423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23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23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23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23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23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423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23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23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23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3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23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23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23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23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23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23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23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423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23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23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23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423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23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23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23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23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23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23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23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23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23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23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23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23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23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2398" name="Hawaii"/>
          <p:cNvGrpSpPr>
            <a:grpSpLocks/>
          </p:cNvGrpSpPr>
          <p:nvPr/>
        </p:nvGrpSpPr>
        <p:grpSpPr bwMode="auto">
          <a:xfrm>
            <a:off x="682625" y="3846513"/>
            <a:ext cx="963613" cy="498475"/>
            <a:chOff x="582" y="2987"/>
            <a:chExt cx="659" cy="352"/>
          </a:xfrm>
        </p:grpSpPr>
        <p:sp>
          <p:nvSpPr>
            <p:cNvPr id="1424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24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4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4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24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24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24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2399" name="Alaska"/>
          <p:cNvGrpSpPr>
            <a:grpSpLocks/>
          </p:cNvGrpSpPr>
          <p:nvPr/>
        </p:nvGrpSpPr>
        <p:grpSpPr bwMode="auto">
          <a:xfrm>
            <a:off x="660400" y="4448175"/>
            <a:ext cx="2776538" cy="987425"/>
            <a:chOff x="523" y="3048"/>
            <a:chExt cx="1899" cy="696"/>
          </a:xfrm>
        </p:grpSpPr>
        <p:sp>
          <p:nvSpPr>
            <p:cNvPr id="1424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24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24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241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24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24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24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24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24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24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24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24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24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HIV treatment</a:t>
            </a:r>
          </a:p>
        </p:txBody>
      </p:sp>
      <p:sp>
        <p:nvSpPr>
          <p:cNvPr id="14241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24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43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3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43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43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43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3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43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43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43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43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43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43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43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44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44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44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444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44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44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44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44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44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444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44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44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44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4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44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44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44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44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44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44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44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44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44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44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44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44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44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44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44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44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44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44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44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44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44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44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44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44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44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4446" name="Hawaii"/>
          <p:cNvGrpSpPr>
            <a:grpSpLocks/>
          </p:cNvGrpSpPr>
          <p:nvPr/>
        </p:nvGrpSpPr>
        <p:grpSpPr bwMode="auto">
          <a:xfrm>
            <a:off x="682625" y="3846513"/>
            <a:ext cx="963613" cy="498475"/>
            <a:chOff x="582" y="2987"/>
            <a:chExt cx="659" cy="352"/>
          </a:xfrm>
        </p:grpSpPr>
        <p:sp>
          <p:nvSpPr>
            <p:cNvPr id="1444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44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44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44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44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4447" name="Alaska"/>
          <p:cNvGrpSpPr>
            <a:grpSpLocks/>
          </p:cNvGrpSpPr>
          <p:nvPr/>
        </p:nvGrpSpPr>
        <p:grpSpPr bwMode="auto">
          <a:xfrm>
            <a:off x="660400" y="4448175"/>
            <a:ext cx="2776538" cy="987425"/>
            <a:chOff x="523" y="3048"/>
            <a:chExt cx="1899" cy="696"/>
          </a:xfrm>
        </p:grpSpPr>
        <p:sp>
          <p:nvSpPr>
            <p:cNvPr id="1444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44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44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446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44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6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44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44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44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44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44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44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44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44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STD testing</a:t>
            </a:r>
          </a:p>
        </p:txBody>
      </p:sp>
      <p:sp>
        <p:nvSpPr>
          <p:cNvPr id="14445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44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64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4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64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64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64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4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64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64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64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64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64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64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64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64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64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4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64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4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464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64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64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64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64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64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464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64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64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64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4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64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64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464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64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64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64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64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64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64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64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64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64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64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64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64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64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64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64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64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64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64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64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64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64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64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6494" name="Hawaii"/>
          <p:cNvGrpSpPr>
            <a:grpSpLocks/>
          </p:cNvGrpSpPr>
          <p:nvPr/>
        </p:nvGrpSpPr>
        <p:grpSpPr bwMode="auto">
          <a:xfrm>
            <a:off x="682625" y="3846513"/>
            <a:ext cx="963613" cy="498475"/>
            <a:chOff x="582" y="2987"/>
            <a:chExt cx="659" cy="352"/>
          </a:xfrm>
        </p:grpSpPr>
        <p:sp>
          <p:nvSpPr>
            <p:cNvPr id="1465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65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5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5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65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65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65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6495" name="Alaska"/>
          <p:cNvGrpSpPr>
            <a:grpSpLocks/>
          </p:cNvGrpSpPr>
          <p:nvPr/>
        </p:nvGrpSpPr>
        <p:grpSpPr bwMode="auto">
          <a:xfrm>
            <a:off x="660400" y="4448175"/>
            <a:ext cx="2776538" cy="987425"/>
            <a:chOff x="523" y="3048"/>
            <a:chExt cx="1899" cy="696"/>
          </a:xfrm>
        </p:grpSpPr>
        <p:sp>
          <p:nvSpPr>
            <p:cNvPr id="1465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65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65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651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65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65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64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4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5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65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65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65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65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65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65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STD treatment</a:t>
            </a:r>
          </a:p>
        </p:txBody>
      </p:sp>
      <p:sp>
        <p:nvSpPr>
          <p:cNvPr id="14650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65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484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4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484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84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484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4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484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484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484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484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484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84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484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4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4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484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484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485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485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485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485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85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485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485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485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485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85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485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485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5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85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485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485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485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485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485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485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485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485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485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485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485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485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485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485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485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485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485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485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485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485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485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485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485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485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48542" name="Hawaii"/>
          <p:cNvGrpSpPr>
            <a:grpSpLocks/>
          </p:cNvGrpSpPr>
          <p:nvPr/>
        </p:nvGrpSpPr>
        <p:grpSpPr bwMode="auto">
          <a:xfrm>
            <a:off x="682625" y="3846513"/>
            <a:ext cx="963613" cy="498475"/>
            <a:chOff x="582" y="2987"/>
            <a:chExt cx="659" cy="352"/>
          </a:xfrm>
        </p:grpSpPr>
        <p:sp>
          <p:nvSpPr>
            <p:cNvPr id="1485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485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485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485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485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48543" name="Alaska"/>
          <p:cNvGrpSpPr>
            <a:grpSpLocks/>
          </p:cNvGrpSpPr>
          <p:nvPr/>
        </p:nvGrpSpPr>
        <p:grpSpPr bwMode="auto">
          <a:xfrm>
            <a:off x="660400" y="4448175"/>
            <a:ext cx="2776538" cy="987425"/>
            <a:chOff x="523" y="3048"/>
            <a:chExt cx="1899" cy="696"/>
          </a:xfrm>
        </p:grpSpPr>
        <p:sp>
          <p:nvSpPr>
            <p:cNvPr id="1485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485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485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4856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485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485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485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485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485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485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485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485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485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pregnancy testing</a:t>
            </a:r>
          </a:p>
        </p:txBody>
      </p:sp>
      <p:sp>
        <p:nvSpPr>
          <p:cNvPr id="14855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485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Examples of Uses of Profiles Data</a:t>
            </a:r>
          </a:p>
        </p:txBody>
      </p:sp>
      <p:sp>
        <p:nvSpPr>
          <p:cNvPr id="21507" name="Subtitle 1"/>
          <p:cNvSpPr>
            <a:spLocks noGrp="1"/>
          </p:cNvSpPr>
          <p:nvPr>
            <p:ph idx="1"/>
          </p:nvPr>
        </p:nvSpPr>
        <p:spPr bwMode="auto">
          <a:xfrm>
            <a:off x="987425" y="2057400"/>
            <a:ext cx="7283450" cy="314325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eaLnBrk="1" hangingPunct="1"/>
            <a:r>
              <a:rPr lang="en-US" altLang="en-US" smtClean="0"/>
              <a:t>Montana</a:t>
            </a:r>
          </a:p>
          <a:p>
            <a:pPr lvl="1" eaLnBrk="1" hangingPunct="1">
              <a:buSzTx/>
            </a:pPr>
            <a:r>
              <a:rPr lang="en-US" altLang="en-US" smtClean="0"/>
              <a:t>Used Profiles results to develop customized technical assistance plans for selected schools to increase attention towards nutrition physical activity, and employee wellness</a:t>
            </a:r>
          </a:p>
          <a:p>
            <a:pPr eaLnBrk="1" hangingPunct="1"/>
            <a:r>
              <a:rPr lang="en-US" altLang="en-US" smtClean="0"/>
              <a:t>Florida</a:t>
            </a:r>
          </a:p>
          <a:p>
            <a:pPr lvl="1" eaLnBrk="1" hangingPunct="1">
              <a:buSzTx/>
            </a:pPr>
            <a:r>
              <a:rPr lang="en-US" altLang="en-US" smtClean="0"/>
              <a:t>Used Profiles results to develop the agenda for their Healthy Schools Summer Academy professional development event</a:t>
            </a:r>
          </a:p>
          <a:p>
            <a:pPr eaLnBrk="1" hangingPunct="1">
              <a:buSzTx/>
            </a:pPr>
            <a:r>
              <a:rPr lang="en-US" altLang="en-US" smtClean="0"/>
              <a:t>Alaska</a:t>
            </a:r>
          </a:p>
          <a:p>
            <a:pPr lvl="1" eaLnBrk="1" hangingPunct="1">
              <a:buSzTx/>
            </a:pPr>
            <a:r>
              <a:rPr lang="en-US" altLang="en-US" smtClean="0"/>
              <a:t>Use Profiles data to help write a grant to support rural school health services</a:t>
            </a:r>
          </a:p>
        </p:txBody>
      </p:sp>
    </p:spTree>
  </p:cSld>
  <p:clrMapOvr>
    <a:masterClrMapping/>
  </p:clrMapOvr>
  <p:transition>
    <p:fade/>
  </p:transition>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5053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3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053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3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053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3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053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053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053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054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054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054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054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054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054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4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54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055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55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055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055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055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55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5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055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055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055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056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056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056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6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056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056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056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056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056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056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057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057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057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057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057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057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57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057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057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057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058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058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058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058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058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058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58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8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058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058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0590" name="Hawaii"/>
          <p:cNvGrpSpPr>
            <a:grpSpLocks/>
          </p:cNvGrpSpPr>
          <p:nvPr/>
        </p:nvGrpSpPr>
        <p:grpSpPr bwMode="auto">
          <a:xfrm>
            <a:off x="682625" y="3846513"/>
            <a:ext cx="963613" cy="498475"/>
            <a:chOff x="582" y="2987"/>
            <a:chExt cx="659" cy="352"/>
          </a:xfrm>
        </p:grpSpPr>
        <p:sp>
          <p:nvSpPr>
            <p:cNvPr id="15061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061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61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61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1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062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062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062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0591" name="Alaska"/>
          <p:cNvGrpSpPr>
            <a:grpSpLocks/>
          </p:cNvGrpSpPr>
          <p:nvPr/>
        </p:nvGrpSpPr>
        <p:grpSpPr bwMode="auto">
          <a:xfrm>
            <a:off x="660400" y="4448175"/>
            <a:ext cx="2776538" cy="987425"/>
            <a:chOff x="523" y="3048"/>
            <a:chExt cx="1899" cy="696"/>
          </a:xfrm>
        </p:grpSpPr>
        <p:sp>
          <p:nvSpPr>
            <p:cNvPr id="15060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060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0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060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060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061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061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061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059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059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059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059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060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060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060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condoms</a:t>
            </a:r>
          </a:p>
        </p:txBody>
      </p:sp>
      <p:sp>
        <p:nvSpPr>
          <p:cNvPr id="15060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060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525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5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25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5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25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5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25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25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25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25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25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25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25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25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25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5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5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25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5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26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26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26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26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26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26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26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26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26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26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26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26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26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26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26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26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26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26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26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26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26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26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26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26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26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26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26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26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26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26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26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26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2638" name="Hawaii"/>
          <p:cNvGrpSpPr>
            <a:grpSpLocks/>
          </p:cNvGrpSpPr>
          <p:nvPr/>
        </p:nvGrpSpPr>
        <p:grpSpPr bwMode="auto">
          <a:xfrm>
            <a:off x="682625" y="3846513"/>
            <a:ext cx="963613" cy="498475"/>
            <a:chOff x="582" y="2987"/>
            <a:chExt cx="659" cy="352"/>
          </a:xfrm>
        </p:grpSpPr>
        <p:sp>
          <p:nvSpPr>
            <p:cNvPr id="1526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26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6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26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26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26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2639" name="Alaska"/>
          <p:cNvGrpSpPr>
            <a:grpSpLocks/>
          </p:cNvGrpSpPr>
          <p:nvPr/>
        </p:nvGrpSpPr>
        <p:grpSpPr bwMode="auto">
          <a:xfrm>
            <a:off x="660400" y="4448175"/>
            <a:ext cx="2776538" cy="987425"/>
            <a:chOff x="523" y="3048"/>
            <a:chExt cx="1899" cy="696"/>
          </a:xfrm>
        </p:grpSpPr>
        <p:sp>
          <p:nvSpPr>
            <p:cNvPr id="1526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26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26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265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26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26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26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26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26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26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26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26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26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condom-compatible lubricants</a:t>
            </a:r>
          </a:p>
        </p:txBody>
      </p:sp>
      <p:sp>
        <p:nvSpPr>
          <p:cNvPr id="15265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26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46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46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46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46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46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46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46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46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46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46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546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46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6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46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6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46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46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46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6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46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46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46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46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46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46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46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546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46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546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46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546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46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46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46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46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546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46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6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546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46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46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46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46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46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46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46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46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6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46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46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4686" name="Hawaii"/>
          <p:cNvGrpSpPr>
            <a:grpSpLocks/>
          </p:cNvGrpSpPr>
          <p:nvPr/>
        </p:nvGrpSpPr>
        <p:grpSpPr bwMode="auto">
          <a:xfrm>
            <a:off x="682625" y="3846513"/>
            <a:ext cx="963613" cy="498475"/>
            <a:chOff x="582" y="2987"/>
            <a:chExt cx="659" cy="352"/>
          </a:xfrm>
        </p:grpSpPr>
        <p:sp>
          <p:nvSpPr>
            <p:cNvPr id="1547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47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7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7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47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47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47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4687" name="Alaska"/>
          <p:cNvGrpSpPr>
            <a:grpSpLocks/>
          </p:cNvGrpSpPr>
          <p:nvPr/>
        </p:nvGrpSpPr>
        <p:grpSpPr bwMode="auto">
          <a:xfrm>
            <a:off x="660400" y="4448175"/>
            <a:ext cx="2776538" cy="987425"/>
            <a:chOff x="523" y="3048"/>
            <a:chExt cx="1899" cy="696"/>
          </a:xfrm>
        </p:grpSpPr>
        <p:sp>
          <p:nvSpPr>
            <p:cNvPr id="1547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47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47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470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47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0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47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46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46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46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46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46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46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46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contraceptives other than condoms</a:t>
            </a:r>
          </a:p>
        </p:txBody>
      </p:sp>
      <p:sp>
        <p:nvSpPr>
          <p:cNvPr id="15469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47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66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6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66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66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66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6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66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66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66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66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66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66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66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566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66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6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6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566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6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66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66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66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566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67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67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567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67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67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67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7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567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67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67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567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67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567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67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567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67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67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567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567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67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567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67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67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67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67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67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67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567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67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567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67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67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6734" name="Hawaii"/>
          <p:cNvGrpSpPr>
            <a:grpSpLocks/>
          </p:cNvGrpSpPr>
          <p:nvPr/>
        </p:nvGrpSpPr>
        <p:grpSpPr bwMode="auto">
          <a:xfrm>
            <a:off x="682625" y="3846513"/>
            <a:ext cx="963613" cy="498475"/>
            <a:chOff x="582" y="2987"/>
            <a:chExt cx="659" cy="352"/>
          </a:xfrm>
        </p:grpSpPr>
        <p:sp>
          <p:nvSpPr>
            <p:cNvPr id="1567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67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7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7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67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67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67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6735" name="Alaska"/>
          <p:cNvGrpSpPr>
            <a:grpSpLocks/>
          </p:cNvGrpSpPr>
          <p:nvPr/>
        </p:nvGrpSpPr>
        <p:grpSpPr bwMode="auto">
          <a:xfrm>
            <a:off x="660400" y="4448175"/>
            <a:ext cx="2776538" cy="987425"/>
            <a:chOff x="523" y="3048"/>
            <a:chExt cx="1899" cy="696"/>
          </a:xfrm>
        </p:grpSpPr>
        <p:sp>
          <p:nvSpPr>
            <p:cNvPr id="1567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67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67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675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67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67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67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67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67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67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67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67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67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prenatal care</a:t>
            </a:r>
          </a:p>
        </p:txBody>
      </p:sp>
      <p:sp>
        <p:nvSpPr>
          <p:cNvPr id="15674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67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587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7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587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87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587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7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587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587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587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587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587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87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587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587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587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7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587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7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587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587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587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7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587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587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587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87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587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587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7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587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587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587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587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587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587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587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587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587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587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587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587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587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587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587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587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587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FFFFCD"/>
          </a:solidFill>
          <a:ln w="15875">
            <a:solidFill>
              <a:srgbClr val="FFFFFF"/>
            </a:solidFill>
            <a:prstDash val="solid"/>
            <a:round/>
            <a:headEnd/>
            <a:tailEnd/>
          </a:ln>
        </p:spPr>
        <p:txBody>
          <a:bodyPr/>
          <a:lstStyle/>
          <a:p>
            <a:endParaRPr lang="en-US"/>
          </a:p>
        </p:txBody>
      </p:sp>
      <p:sp>
        <p:nvSpPr>
          <p:cNvPr id="1587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587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587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587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587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587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587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587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58782" name="Hawaii"/>
          <p:cNvGrpSpPr>
            <a:grpSpLocks/>
          </p:cNvGrpSpPr>
          <p:nvPr/>
        </p:nvGrpSpPr>
        <p:grpSpPr bwMode="auto">
          <a:xfrm>
            <a:off x="682625" y="3846513"/>
            <a:ext cx="963613" cy="498475"/>
            <a:chOff x="582" y="2987"/>
            <a:chExt cx="659" cy="352"/>
          </a:xfrm>
        </p:grpSpPr>
        <p:sp>
          <p:nvSpPr>
            <p:cNvPr id="1588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588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8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88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588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588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588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58783" name="Alaska"/>
          <p:cNvGrpSpPr>
            <a:grpSpLocks/>
          </p:cNvGrpSpPr>
          <p:nvPr/>
        </p:nvGrpSpPr>
        <p:grpSpPr bwMode="auto">
          <a:xfrm>
            <a:off x="660400" y="4448175"/>
            <a:ext cx="2776538" cy="987425"/>
            <a:chOff x="523" y="3048"/>
            <a:chExt cx="1899" cy="696"/>
          </a:xfrm>
        </p:grpSpPr>
        <p:sp>
          <p:nvSpPr>
            <p:cNvPr id="1587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587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587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588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5880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588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588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587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587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587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587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587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587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587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students with referrals* for HPV vaccine administration</a:t>
            </a:r>
          </a:p>
        </p:txBody>
      </p:sp>
      <p:sp>
        <p:nvSpPr>
          <p:cNvPr id="15879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*To any organizations or health care professionals not on school property.</a:t>
            </a:r>
          </a:p>
        </p:txBody>
      </p:sp>
      <p:sp>
        <p:nvSpPr>
          <p:cNvPr id="1587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6077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77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077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77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077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77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6077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077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077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078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6600CC"/>
          </a:solidFill>
          <a:ln w="15875">
            <a:solidFill>
              <a:srgbClr val="FFFFFF"/>
            </a:solidFill>
            <a:prstDash val="solid"/>
            <a:round/>
            <a:headEnd/>
            <a:tailEnd/>
          </a:ln>
        </p:spPr>
        <p:txBody>
          <a:bodyPr/>
          <a:lstStyle/>
          <a:p>
            <a:endParaRPr lang="en-US"/>
          </a:p>
        </p:txBody>
      </p:sp>
      <p:sp>
        <p:nvSpPr>
          <p:cNvPr id="16078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6078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6078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6078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078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8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78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6079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79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6079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6079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079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79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79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079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6079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6079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6080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080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6080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0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080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6080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6080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6600CC"/>
          </a:solidFill>
          <a:ln w="15875">
            <a:solidFill>
              <a:srgbClr val="FFFFFF"/>
            </a:solidFill>
            <a:prstDash val="solid"/>
            <a:round/>
            <a:headEnd/>
            <a:tailEnd/>
          </a:ln>
        </p:spPr>
        <p:txBody>
          <a:bodyPr/>
          <a:lstStyle/>
          <a:p>
            <a:endParaRPr lang="en-US"/>
          </a:p>
        </p:txBody>
      </p:sp>
      <p:sp>
        <p:nvSpPr>
          <p:cNvPr id="16080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16080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080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6081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6081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6081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6081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6081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6081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1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6600CC"/>
          </a:solidFill>
          <a:ln w="15875">
            <a:solidFill>
              <a:srgbClr val="FFFFFF"/>
            </a:solidFill>
            <a:prstDash val="solid"/>
            <a:round/>
            <a:headEnd/>
            <a:tailEnd/>
          </a:ln>
        </p:spPr>
        <p:txBody>
          <a:bodyPr/>
          <a:lstStyle/>
          <a:p>
            <a:endParaRPr lang="en-US"/>
          </a:p>
        </p:txBody>
      </p:sp>
      <p:sp>
        <p:nvSpPr>
          <p:cNvPr id="16081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6081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6081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6082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16082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082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082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6082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6082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2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82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082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6082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0830" name="Hawaii"/>
          <p:cNvGrpSpPr>
            <a:grpSpLocks/>
          </p:cNvGrpSpPr>
          <p:nvPr/>
        </p:nvGrpSpPr>
        <p:grpSpPr bwMode="auto">
          <a:xfrm>
            <a:off x="682625" y="3846513"/>
            <a:ext cx="963613" cy="498475"/>
            <a:chOff x="582" y="2987"/>
            <a:chExt cx="659" cy="352"/>
          </a:xfrm>
        </p:grpSpPr>
        <p:sp>
          <p:nvSpPr>
            <p:cNvPr id="16085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6085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85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85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5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086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086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6086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60831" name="Alaska"/>
          <p:cNvGrpSpPr>
            <a:grpSpLocks/>
          </p:cNvGrpSpPr>
          <p:nvPr/>
        </p:nvGrpSpPr>
        <p:grpSpPr bwMode="auto">
          <a:xfrm>
            <a:off x="660400" y="4448175"/>
            <a:ext cx="2776538" cy="987425"/>
            <a:chOff x="523" y="3048"/>
            <a:chExt cx="1899" cy="696"/>
          </a:xfrm>
        </p:grpSpPr>
        <p:sp>
          <p:nvSpPr>
            <p:cNvPr id="16084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6084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4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6084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6084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6085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6085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6085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6083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083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083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083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084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084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084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identify and track students with chronic conditions* that may require daily or emergency management</a:t>
            </a:r>
          </a:p>
        </p:txBody>
      </p:sp>
      <p:sp>
        <p:nvSpPr>
          <p:cNvPr id="16084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*For example, asthma or food allergies.</a:t>
            </a:r>
          </a:p>
        </p:txBody>
      </p:sp>
      <p:sp>
        <p:nvSpPr>
          <p:cNvPr id="16084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6281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2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282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2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282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282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6282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282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282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282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6282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283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283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6283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283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3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83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6283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283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6284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284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6284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6284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4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284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6284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284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284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284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285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285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285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285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285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285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6285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285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6285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285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286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6286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6286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6286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286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286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6286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6286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286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6286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287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6287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287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6287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6287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7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287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287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2878" name="Hawaii"/>
          <p:cNvGrpSpPr>
            <a:grpSpLocks/>
          </p:cNvGrpSpPr>
          <p:nvPr/>
        </p:nvGrpSpPr>
        <p:grpSpPr bwMode="auto">
          <a:xfrm>
            <a:off x="682625" y="3846513"/>
            <a:ext cx="963613" cy="498475"/>
            <a:chOff x="582" y="2987"/>
            <a:chExt cx="659" cy="352"/>
          </a:xfrm>
        </p:grpSpPr>
        <p:sp>
          <p:nvSpPr>
            <p:cNvPr id="16290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6290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290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90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290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290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290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6291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62879" name="Alaska"/>
          <p:cNvGrpSpPr>
            <a:grpSpLocks/>
          </p:cNvGrpSpPr>
          <p:nvPr/>
        </p:nvGrpSpPr>
        <p:grpSpPr bwMode="auto">
          <a:xfrm>
            <a:off x="660400" y="4448175"/>
            <a:ext cx="2776538" cy="987425"/>
            <a:chOff x="523" y="3048"/>
            <a:chExt cx="1899" cy="696"/>
          </a:xfrm>
        </p:grpSpPr>
        <p:sp>
          <p:nvSpPr>
            <p:cNvPr id="16289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6289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6289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6289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289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290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6288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288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288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288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288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288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289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protocols that ensure students with a chronic condition that may require daily or emergency management are enrolled into private, state, or federally funded insurance programs if eligible</a:t>
            </a:r>
          </a:p>
        </p:txBody>
      </p:sp>
      <p:sp>
        <p:nvSpPr>
          <p:cNvPr id="16289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289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6486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86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486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87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487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6487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6487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487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487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487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6487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6487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487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6488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488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8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88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6488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488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6488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488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489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489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89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6489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6489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489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489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489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489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489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490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6490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490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490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6490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6490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6490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490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490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6490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6491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6491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1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491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491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6491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491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6600CC"/>
          </a:solidFill>
          <a:ln w="15875">
            <a:solidFill>
              <a:srgbClr val="FFFFFF"/>
            </a:solidFill>
            <a:prstDash val="solid"/>
            <a:round/>
            <a:headEnd/>
            <a:tailEnd/>
          </a:ln>
        </p:spPr>
        <p:txBody>
          <a:bodyPr/>
          <a:lstStyle/>
          <a:p>
            <a:endParaRPr lang="en-US"/>
          </a:p>
        </p:txBody>
      </p:sp>
      <p:sp>
        <p:nvSpPr>
          <p:cNvPr id="16491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6491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491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492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6492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492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92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492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492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4926" name="Hawaii"/>
          <p:cNvGrpSpPr>
            <a:grpSpLocks/>
          </p:cNvGrpSpPr>
          <p:nvPr/>
        </p:nvGrpSpPr>
        <p:grpSpPr bwMode="auto">
          <a:xfrm>
            <a:off x="682625" y="3846513"/>
            <a:ext cx="963613" cy="498475"/>
            <a:chOff x="582" y="2987"/>
            <a:chExt cx="659" cy="352"/>
          </a:xfrm>
        </p:grpSpPr>
        <p:sp>
          <p:nvSpPr>
            <p:cNvPr id="16495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6495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495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95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495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495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6495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6495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64927" name="Alaska"/>
          <p:cNvGrpSpPr>
            <a:grpSpLocks/>
          </p:cNvGrpSpPr>
          <p:nvPr/>
        </p:nvGrpSpPr>
        <p:grpSpPr bwMode="auto">
          <a:xfrm>
            <a:off x="660400" y="4448175"/>
            <a:ext cx="2776538" cy="987425"/>
            <a:chOff x="523" y="3048"/>
            <a:chExt cx="1899" cy="696"/>
          </a:xfrm>
        </p:grpSpPr>
        <p:sp>
          <p:nvSpPr>
            <p:cNvPr id="16494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6494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6494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6494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494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4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4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495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6492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2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493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493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493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493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493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493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 referrals to community-based medical care providers for students identified with chronic conditions or at risk for activity, diet, and weight-related chronic conditions</a:t>
            </a:r>
          </a:p>
        </p:txBody>
      </p:sp>
      <p:sp>
        <p:nvSpPr>
          <p:cNvPr id="16493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494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School Health Coordination</a:t>
            </a:r>
          </a:p>
        </p:txBody>
      </p:sp>
    </p:spTree>
  </p:cSld>
  <p:clrMapOvr>
    <a:masterClrMapping/>
  </p:clrMapOvr>
  <p:transition>
    <p:fade/>
  </p:transition>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6896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896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6896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896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6896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896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6896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6897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6897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6897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6897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897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6897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7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7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6897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6897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8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6898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6898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898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6898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6898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6898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898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898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6898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6899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6899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6899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6899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6899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899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899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6899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6899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6899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6900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6900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6900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6900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6900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6900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6900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6900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6900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6900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6901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6901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6901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6901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6901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6901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6901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6901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901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01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902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6902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69022" name="Hawaii"/>
          <p:cNvGrpSpPr>
            <a:grpSpLocks/>
          </p:cNvGrpSpPr>
          <p:nvPr/>
        </p:nvGrpSpPr>
        <p:grpSpPr bwMode="auto">
          <a:xfrm>
            <a:off x="682625" y="3846513"/>
            <a:ext cx="963613" cy="498475"/>
            <a:chOff x="582" y="2987"/>
            <a:chExt cx="659" cy="352"/>
          </a:xfrm>
        </p:grpSpPr>
        <p:sp>
          <p:nvSpPr>
            <p:cNvPr id="16904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6904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6904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905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6905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6905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6905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6905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69023" name="Alaska"/>
          <p:cNvGrpSpPr>
            <a:grpSpLocks/>
          </p:cNvGrpSpPr>
          <p:nvPr/>
        </p:nvGrpSpPr>
        <p:grpSpPr bwMode="auto">
          <a:xfrm>
            <a:off x="660400" y="4448175"/>
            <a:ext cx="2776538" cy="987425"/>
            <a:chOff x="523" y="3048"/>
            <a:chExt cx="1899" cy="696"/>
          </a:xfrm>
        </p:grpSpPr>
        <p:sp>
          <p:nvSpPr>
            <p:cNvPr id="16903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6903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6903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6904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6904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6904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6904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6904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6902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6902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6903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6903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6903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6903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6903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had a school health council, committee, or team that offers guidance on the development of policies or coordinates activities on health topics</a:t>
            </a:r>
          </a:p>
        </p:txBody>
      </p:sp>
      <p:sp>
        <p:nvSpPr>
          <p:cNvPr id="169035"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6903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compatLnSpc="1">
            <a:prstTxWarp prst="textNoShape">
              <a:avLst/>
            </a:prstTxWarp>
          </a:bodyPr>
          <a:lstStyle/>
          <a:p>
            <a:pPr eaLnBrk="1" hangingPunct="1"/>
            <a:r>
              <a:rPr lang="en-US" altLang="en-US" smtClean="0"/>
              <a:t>Profiles Information</a:t>
            </a:r>
          </a:p>
        </p:txBody>
      </p:sp>
      <p:sp>
        <p:nvSpPr>
          <p:cNvPr id="2" name="Subtitle 1"/>
          <p:cNvSpPr>
            <a:spLocks noGrp="1"/>
          </p:cNvSpPr>
          <p:nvPr>
            <p:ph idx="1"/>
          </p:nvPr>
        </p:nvSpPr>
        <p:spPr>
          <a:xfrm>
            <a:off x="1485900" y="2057400"/>
            <a:ext cx="6172200" cy="3373438"/>
          </a:xfrm>
        </p:spPr>
        <p:txBody>
          <a:bodyPr/>
          <a:lstStyle/>
          <a:p>
            <a:pPr marL="3572" eaLnBrk="1" fontAlgn="auto" hangingPunct="1">
              <a:spcAft>
                <a:spcPts val="0"/>
              </a:spcAft>
              <a:buFont typeface="Arial" pitchFamily="34" charset="0"/>
              <a:buNone/>
              <a:defRPr/>
            </a:pPr>
            <a:r>
              <a:rPr lang="en-US" dirty="0">
                <a:hlinkClick r:id="rId3"/>
              </a:rPr>
              <a:t>http://</a:t>
            </a:r>
            <a:r>
              <a:rPr lang="en-US" dirty="0" smtClean="0">
                <a:hlinkClick r:id="rId3"/>
              </a:rPr>
              <a:t>www.cdc.gov/schoolhealthprofiles</a:t>
            </a:r>
            <a:endParaRPr lang="en-US" dirty="0" smtClean="0"/>
          </a:p>
          <a:p>
            <a:pPr marL="3572" eaLnBrk="1" fontAlgn="auto" hangingPunct="1">
              <a:spcAft>
                <a:spcPts val="0"/>
              </a:spcAft>
              <a:buFont typeface="Arial" pitchFamily="34" charset="0"/>
              <a:buNone/>
              <a:defRPr/>
            </a:pPr>
            <a:endParaRPr lang="en-US" dirty="0"/>
          </a:p>
          <a:p>
            <a:pPr marL="46435" lvl="1" indent="-257175" eaLnBrk="1" fontAlgn="auto" hangingPunct="1">
              <a:spcAft>
                <a:spcPts val="0"/>
              </a:spcAft>
              <a:defRPr/>
            </a:pPr>
            <a:r>
              <a:rPr lang="en-US" sz="1800" dirty="0" smtClean="0"/>
              <a:t>Overview of the </a:t>
            </a:r>
            <a:r>
              <a:rPr lang="en-US" sz="1800" dirty="0"/>
              <a:t>School Health Profiles</a:t>
            </a:r>
          </a:p>
          <a:p>
            <a:pPr marL="46435" lvl="1" indent="-257175" eaLnBrk="1" fontAlgn="auto" hangingPunct="1">
              <a:spcAft>
                <a:spcPts val="0"/>
              </a:spcAft>
              <a:defRPr/>
            </a:pPr>
            <a:r>
              <a:rPr lang="en-US" sz="1800" dirty="0"/>
              <a:t>Questionnaires and item rationales</a:t>
            </a:r>
          </a:p>
          <a:p>
            <a:pPr marL="46435" lvl="1" indent="-257175" eaLnBrk="1" fontAlgn="auto" hangingPunct="1">
              <a:spcAft>
                <a:spcPts val="0"/>
              </a:spcAft>
              <a:defRPr/>
            </a:pPr>
            <a:r>
              <a:rPr lang="en-US" sz="1800" dirty="0"/>
              <a:t>Comprehensive results</a:t>
            </a:r>
          </a:p>
          <a:p>
            <a:pPr marL="46435" lvl="1" indent="-257175" eaLnBrk="1" fontAlgn="auto" hangingPunct="1">
              <a:spcAft>
                <a:spcPts val="0"/>
              </a:spcAft>
              <a:defRPr/>
            </a:pPr>
            <a:r>
              <a:rPr lang="en-US" sz="1800" dirty="0"/>
              <a:t>Fact </a:t>
            </a:r>
            <a:r>
              <a:rPr lang="en-US" sz="1800" dirty="0" smtClean="0"/>
              <a:t>sheet</a:t>
            </a:r>
            <a:endParaRPr lang="en-US" sz="1800" dirty="0"/>
          </a:p>
          <a:p>
            <a:pPr marL="46435" lvl="1" indent="-257175" eaLnBrk="1" fontAlgn="auto" hangingPunct="1">
              <a:spcAft>
                <a:spcPts val="0"/>
              </a:spcAft>
              <a:defRPr/>
            </a:pPr>
            <a:r>
              <a:rPr lang="en-US" sz="1800" dirty="0"/>
              <a:t>Publications and journal articles</a:t>
            </a:r>
          </a:p>
          <a:p>
            <a:pPr marL="46435" lvl="1" indent="-257175" eaLnBrk="1" fontAlgn="auto" hangingPunct="1">
              <a:spcAft>
                <a:spcPts val="0"/>
              </a:spcAft>
              <a:defRPr/>
            </a:pPr>
            <a:r>
              <a:rPr lang="en-US" sz="1800" dirty="0"/>
              <a:t>Participation </a:t>
            </a:r>
            <a:r>
              <a:rPr lang="en-US" sz="1800" dirty="0" smtClean="0"/>
              <a:t>history</a:t>
            </a:r>
          </a:p>
          <a:p>
            <a:pPr marL="46435" lvl="1" indent="-257175" eaLnBrk="1" fontAlgn="auto" hangingPunct="1">
              <a:spcAft>
                <a:spcPts val="0"/>
              </a:spcAft>
              <a:defRPr/>
            </a:pPr>
            <a:r>
              <a:rPr lang="en-US" sz="1800" dirty="0" smtClean="0"/>
              <a:t>Frequently asked questions about requesting data files</a:t>
            </a:r>
            <a:endParaRPr lang="en-US" sz="1800" dirty="0"/>
          </a:p>
          <a:p>
            <a:pPr marL="46435" lvl="1" indent="-257175" eaLnBrk="1" fontAlgn="auto" hangingPunct="1">
              <a:spcAft>
                <a:spcPts val="0"/>
              </a:spcAft>
              <a:defRPr/>
            </a:pPr>
            <a:r>
              <a:rPr lang="en-US" sz="1800" dirty="0"/>
              <a:t>Data file request form</a:t>
            </a:r>
          </a:p>
          <a:p>
            <a:pPr eaLnBrk="1" fontAlgn="auto" hangingPunct="1">
              <a:spcAft>
                <a:spcPts val="0"/>
              </a:spcAft>
              <a:defRPr/>
            </a:pPr>
            <a:endParaRPr lang="en-US" altLang="en-US" dirty="0"/>
          </a:p>
        </p:txBody>
      </p:sp>
    </p:spTree>
  </p:cSld>
  <p:clrMapOvr>
    <a:masterClrMapping/>
  </p:clrMapOvr>
  <p:transition>
    <p:fade/>
  </p:transition>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101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7101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1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101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1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101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7101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101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101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101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102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102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102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7102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102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102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2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102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103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103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7103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7103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103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103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3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103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103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7103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104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104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7104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104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104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104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104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7104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104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7104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7105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105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105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105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105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7105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105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105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105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7105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7106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106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106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106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106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7106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106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6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106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7106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1070" name="Hawaii"/>
          <p:cNvGrpSpPr>
            <a:grpSpLocks/>
          </p:cNvGrpSpPr>
          <p:nvPr/>
        </p:nvGrpSpPr>
        <p:grpSpPr bwMode="auto">
          <a:xfrm>
            <a:off x="682625" y="3846513"/>
            <a:ext cx="963613" cy="498475"/>
            <a:chOff x="582" y="2987"/>
            <a:chExt cx="659" cy="352"/>
          </a:xfrm>
        </p:grpSpPr>
        <p:sp>
          <p:nvSpPr>
            <p:cNvPr id="17109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109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109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109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9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110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110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110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1071" name="Alaska"/>
          <p:cNvGrpSpPr>
            <a:grpSpLocks/>
          </p:cNvGrpSpPr>
          <p:nvPr/>
        </p:nvGrpSpPr>
        <p:grpSpPr bwMode="auto">
          <a:xfrm>
            <a:off x="660400" y="4448175"/>
            <a:ext cx="2776538" cy="987425"/>
            <a:chOff x="523" y="3048"/>
            <a:chExt cx="1899" cy="696"/>
          </a:xfrm>
        </p:grpSpPr>
        <p:sp>
          <p:nvSpPr>
            <p:cNvPr id="17108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108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8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108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108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109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109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109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107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107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107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107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108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108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108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school health council, committee, or team with representation from at least 6 of 8 groups</a:t>
            </a:r>
          </a:p>
        </p:txBody>
      </p:sp>
      <p:sp>
        <p:nvSpPr>
          <p:cNvPr id="17108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108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305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306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306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06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306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06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306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306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306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306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306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307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7307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307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307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7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07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307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307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7308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308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308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308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08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308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308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7308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308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308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7309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309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309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309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309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7309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309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7309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7309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309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310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310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7310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310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7310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310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310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7310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7310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310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311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311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311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311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11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11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311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311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3118" name="Hawaii"/>
          <p:cNvGrpSpPr>
            <a:grpSpLocks/>
          </p:cNvGrpSpPr>
          <p:nvPr/>
        </p:nvGrpSpPr>
        <p:grpSpPr bwMode="auto">
          <a:xfrm>
            <a:off x="682625" y="3846513"/>
            <a:ext cx="963613" cy="498475"/>
            <a:chOff x="582" y="2987"/>
            <a:chExt cx="659" cy="352"/>
          </a:xfrm>
        </p:grpSpPr>
        <p:sp>
          <p:nvSpPr>
            <p:cNvPr id="17314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7314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7314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14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7314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314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314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7315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73119" name="Alaska"/>
          <p:cNvGrpSpPr>
            <a:grpSpLocks/>
          </p:cNvGrpSpPr>
          <p:nvPr/>
        </p:nvGrpSpPr>
        <p:grpSpPr bwMode="auto">
          <a:xfrm>
            <a:off x="660400" y="4448175"/>
            <a:ext cx="2776538" cy="987425"/>
            <a:chOff x="523" y="3048"/>
            <a:chExt cx="1899" cy="696"/>
          </a:xfrm>
        </p:grpSpPr>
        <p:sp>
          <p:nvSpPr>
            <p:cNvPr id="17313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313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313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313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313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314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312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312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312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312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312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312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313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used the School Health Index or other self-assessment tool to assess their policies, activities, and programs in HIV, STD, and teen pregnancy prevention; physical activity; nutrition; and tobacco-use prevention</a:t>
            </a:r>
          </a:p>
        </p:txBody>
      </p:sp>
      <p:sp>
        <p:nvSpPr>
          <p:cNvPr id="17313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313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510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510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0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510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1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511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1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7511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511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511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511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7511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511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7511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7512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512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2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2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512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7512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7512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512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513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7513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3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7513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513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7513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7513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513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7513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3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7514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7514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7514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7514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514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E6CCFF"/>
          </a:solidFill>
          <a:ln w="15875">
            <a:solidFill>
              <a:srgbClr val="FFFFFF"/>
            </a:solidFill>
            <a:prstDash val="solid"/>
            <a:round/>
            <a:headEnd/>
            <a:tailEnd/>
          </a:ln>
        </p:spPr>
        <p:txBody>
          <a:bodyPr/>
          <a:lstStyle/>
          <a:p>
            <a:endParaRPr lang="en-US"/>
          </a:p>
        </p:txBody>
      </p:sp>
      <p:sp>
        <p:nvSpPr>
          <p:cNvPr id="17514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7514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7514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7514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514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515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515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5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7515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515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7515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CC99FF"/>
          </a:solidFill>
          <a:ln w="15875">
            <a:solidFill>
              <a:srgbClr val="FFFFFF"/>
            </a:solidFill>
            <a:prstDash val="solid"/>
            <a:round/>
            <a:headEnd/>
            <a:tailEnd/>
          </a:ln>
        </p:spPr>
        <p:txBody>
          <a:bodyPr/>
          <a:lstStyle/>
          <a:p>
            <a:endParaRPr lang="en-US"/>
          </a:p>
        </p:txBody>
      </p:sp>
      <p:sp>
        <p:nvSpPr>
          <p:cNvPr id="17515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515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515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7515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7516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516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516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6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516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516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5166" name="Hawaii"/>
          <p:cNvGrpSpPr>
            <a:grpSpLocks/>
          </p:cNvGrpSpPr>
          <p:nvPr/>
        </p:nvGrpSpPr>
        <p:grpSpPr bwMode="auto">
          <a:xfrm>
            <a:off x="682625" y="3846513"/>
            <a:ext cx="963613" cy="498475"/>
            <a:chOff x="582" y="2987"/>
            <a:chExt cx="659" cy="352"/>
          </a:xfrm>
        </p:grpSpPr>
        <p:sp>
          <p:nvSpPr>
            <p:cNvPr id="17519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519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519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9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9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519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519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519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5167" name="Alaska"/>
          <p:cNvGrpSpPr>
            <a:grpSpLocks/>
          </p:cNvGrpSpPr>
          <p:nvPr/>
        </p:nvGrpSpPr>
        <p:grpSpPr bwMode="auto">
          <a:xfrm>
            <a:off x="660400" y="4448175"/>
            <a:ext cx="2776538" cy="987425"/>
            <a:chOff x="523" y="3048"/>
            <a:chExt cx="1899" cy="696"/>
          </a:xfrm>
        </p:grpSpPr>
        <p:sp>
          <p:nvSpPr>
            <p:cNvPr id="17518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518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518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518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518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8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8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519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516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6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517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517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517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517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517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517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a:t>
            </a:r>
          </a:p>
        </p:txBody>
      </p:sp>
      <p:sp>
        <p:nvSpPr>
          <p:cNvPr id="17517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518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15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7715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15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715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15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7715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16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7716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7716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7716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7716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7716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7716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7716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6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6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7717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7717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7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17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7717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17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7717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E6CCFF"/>
          </a:solidFill>
          <a:ln w="15875">
            <a:solidFill>
              <a:srgbClr val="FFFFFF"/>
            </a:solidFill>
            <a:prstDash val="solid"/>
            <a:round/>
            <a:headEnd/>
            <a:tailEnd/>
          </a:ln>
        </p:spPr>
        <p:txBody>
          <a:bodyPr/>
          <a:lstStyle/>
          <a:p>
            <a:endParaRPr lang="en-US"/>
          </a:p>
        </p:txBody>
      </p:sp>
      <p:sp>
        <p:nvSpPr>
          <p:cNvPr id="17717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717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17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18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7718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7718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7718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718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7718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7718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18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7718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7718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17719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7719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7719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7719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7719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E6CCFF"/>
          </a:solidFill>
          <a:ln w="15875">
            <a:solidFill>
              <a:srgbClr val="FFFFFF"/>
            </a:solidFill>
            <a:prstDash val="solid"/>
            <a:round/>
            <a:headEnd/>
            <a:tailEnd/>
          </a:ln>
        </p:spPr>
        <p:txBody>
          <a:bodyPr/>
          <a:lstStyle/>
          <a:p>
            <a:endParaRPr lang="en-US"/>
          </a:p>
        </p:txBody>
      </p:sp>
      <p:sp>
        <p:nvSpPr>
          <p:cNvPr id="17719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7719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7719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7719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7719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0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7720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7720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7720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7720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17720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7720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7720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E6CCFF"/>
          </a:solidFill>
          <a:ln w="15875">
            <a:solidFill>
              <a:srgbClr val="FFFFFF"/>
            </a:solidFill>
            <a:prstDash val="solid"/>
            <a:round/>
            <a:headEnd/>
            <a:tailEnd/>
          </a:ln>
        </p:spPr>
        <p:txBody>
          <a:bodyPr/>
          <a:lstStyle/>
          <a:p>
            <a:endParaRPr lang="en-US"/>
          </a:p>
        </p:txBody>
      </p:sp>
      <p:sp>
        <p:nvSpPr>
          <p:cNvPr id="17720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7720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7721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21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721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E6CCFF"/>
          </a:solidFill>
          <a:ln w="15875">
            <a:solidFill>
              <a:srgbClr val="FFFFFF"/>
            </a:solidFill>
            <a:prstDash val="solid"/>
            <a:round/>
            <a:headEnd/>
            <a:tailEnd/>
          </a:ln>
        </p:spPr>
        <p:txBody>
          <a:bodyPr/>
          <a:lstStyle/>
          <a:p>
            <a:endParaRPr lang="en-US"/>
          </a:p>
        </p:txBody>
      </p:sp>
      <p:sp>
        <p:nvSpPr>
          <p:cNvPr id="17721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77214" name="Hawaii"/>
          <p:cNvGrpSpPr>
            <a:grpSpLocks/>
          </p:cNvGrpSpPr>
          <p:nvPr/>
        </p:nvGrpSpPr>
        <p:grpSpPr bwMode="auto">
          <a:xfrm>
            <a:off x="682625" y="3846513"/>
            <a:ext cx="963613" cy="498475"/>
            <a:chOff x="582" y="2987"/>
            <a:chExt cx="659" cy="352"/>
          </a:xfrm>
        </p:grpSpPr>
        <p:sp>
          <p:nvSpPr>
            <p:cNvPr id="17723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7724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24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24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4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7724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7724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7724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77215" name="Alaska"/>
          <p:cNvGrpSpPr>
            <a:grpSpLocks/>
          </p:cNvGrpSpPr>
          <p:nvPr/>
        </p:nvGrpSpPr>
        <p:grpSpPr bwMode="auto">
          <a:xfrm>
            <a:off x="660400" y="4448175"/>
            <a:ext cx="2776538" cy="987425"/>
            <a:chOff x="523" y="3048"/>
            <a:chExt cx="1899" cy="696"/>
          </a:xfrm>
        </p:grpSpPr>
        <p:sp>
          <p:nvSpPr>
            <p:cNvPr id="17722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7723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7723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7723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7723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7723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7721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1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2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7722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7722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7722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7722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7722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7722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have a school health team that performs 5 actions to help plan and implement school health programs</a:t>
            </a:r>
          </a:p>
        </p:txBody>
      </p:sp>
      <p:sp>
        <p:nvSpPr>
          <p:cNvPr id="17722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7722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Health Education</a:t>
            </a:r>
          </a:p>
        </p:txBody>
      </p:sp>
    </p:spTree>
  </p:cSld>
  <p:clrMapOvr>
    <a:masterClrMapping/>
  </p:clrMapOvr>
  <p:transition>
    <p:fade/>
  </p:transition>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125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25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125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125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125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125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8125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125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125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126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126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126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126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8126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126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6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126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CC99FF"/>
          </a:solidFill>
          <a:ln w="15875">
            <a:solidFill>
              <a:srgbClr val="FFFFFF"/>
            </a:solidFill>
            <a:prstDash val="solid"/>
            <a:round/>
            <a:headEnd/>
            <a:tailEnd/>
          </a:ln>
        </p:spPr>
        <p:txBody>
          <a:bodyPr/>
          <a:lstStyle/>
          <a:p>
            <a:endParaRPr lang="en-US"/>
          </a:p>
        </p:txBody>
      </p:sp>
      <p:sp>
        <p:nvSpPr>
          <p:cNvPr id="18127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127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8127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127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127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27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27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127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127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127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128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128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128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8128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128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8128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128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8128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128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8128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8129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8129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129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8129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8129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8129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129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8129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129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129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130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8130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130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130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130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130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130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30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130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8130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1310" name="Hawaii"/>
          <p:cNvGrpSpPr>
            <a:grpSpLocks/>
          </p:cNvGrpSpPr>
          <p:nvPr/>
        </p:nvGrpSpPr>
        <p:grpSpPr bwMode="auto">
          <a:xfrm>
            <a:off x="682625" y="3846513"/>
            <a:ext cx="963613" cy="498475"/>
            <a:chOff x="582" y="2987"/>
            <a:chExt cx="659" cy="352"/>
          </a:xfrm>
        </p:grpSpPr>
        <p:sp>
          <p:nvSpPr>
            <p:cNvPr id="18133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133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133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33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133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134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134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134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1311" name="Alaska"/>
          <p:cNvGrpSpPr>
            <a:grpSpLocks/>
          </p:cNvGrpSpPr>
          <p:nvPr/>
        </p:nvGrpSpPr>
        <p:grpSpPr bwMode="auto">
          <a:xfrm>
            <a:off x="660400" y="4448175"/>
            <a:ext cx="2776538" cy="987425"/>
            <a:chOff x="523" y="3048"/>
            <a:chExt cx="1899" cy="696"/>
          </a:xfrm>
        </p:grpSpPr>
        <p:sp>
          <p:nvSpPr>
            <p:cNvPr id="18132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8132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8132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8132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8132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8133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133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133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8131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131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131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131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132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132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132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with a health education curriculum that addresses all 8 national standards for health education</a:t>
            </a:r>
          </a:p>
        </p:txBody>
      </p:sp>
      <p:sp>
        <p:nvSpPr>
          <p:cNvPr id="181323"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132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8329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330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330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0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330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330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E6CCFF"/>
          </a:solidFill>
          <a:ln w="15875">
            <a:solidFill>
              <a:srgbClr val="FFFFFF"/>
            </a:solidFill>
            <a:prstDash val="solid"/>
            <a:round/>
            <a:headEnd/>
            <a:tailEnd/>
          </a:ln>
        </p:spPr>
        <p:txBody>
          <a:bodyPr/>
          <a:lstStyle/>
          <a:p>
            <a:endParaRPr lang="en-US"/>
          </a:p>
        </p:txBody>
      </p:sp>
      <p:sp>
        <p:nvSpPr>
          <p:cNvPr id="18330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330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330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330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8330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331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331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8331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331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1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8331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8331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331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8332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332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332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332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2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8332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332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332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8332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332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333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333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8333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333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8333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8333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8333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8333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18333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8333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8334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8334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8334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8334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334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334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8334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8334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334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334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8335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335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335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335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335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5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335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8335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3358" name="Hawaii"/>
          <p:cNvGrpSpPr>
            <a:grpSpLocks/>
          </p:cNvGrpSpPr>
          <p:nvPr/>
        </p:nvGrpSpPr>
        <p:grpSpPr bwMode="auto">
          <a:xfrm>
            <a:off x="682625" y="3846513"/>
            <a:ext cx="963613" cy="498475"/>
            <a:chOff x="582" y="2987"/>
            <a:chExt cx="659" cy="352"/>
          </a:xfrm>
        </p:grpSpPr>
        <p:sp>
          <p:nvSpPr>
            <p:cNvPr id="18338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338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338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338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8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338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338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339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3359" name="Alaska"/>
          <p:cNvGrpSpPr>
            <a:grpSpLocks/>
          </p:cNvGrpSpPr>
          <p:nvPr/>
        </p:nvGrpSpPr>
        <p:grpSpPr bwMode="auto">
          <a:xfrm>
            <a:off x="660400" y="4448175"/>
            <a:ext cx="2776538" cy="987425"/>
            <a:chOff x="523" y="3048"/>
            <a:chExt cx="1899" cy="696"/>
          </a:xfrm>
        </p:grpSpPr>
        <p:sp>
          <p:nvSpPr>
            <p:cNvPr id="18337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8337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8337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8337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337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338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8336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336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336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336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336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336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337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required students to take 2 or more health education courses</a:t>
            </a:r>
          </a:p>
        </p:txBody>
      </p:sp>
      <p:sp>
        <p:nvSpPr>
          <p:cNvPr id="183371"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337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534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534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534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535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535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535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8535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535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535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535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535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535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8535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8536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536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6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36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8536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36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8536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536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8537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8537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37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537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6600CC"/>
          </a:solidFill>
          <a:ln w="15875">
            <a:solidFill>
              <a:srgbClr val="FFFFFF"/>
            </a:solidFill>
            <a:prstDash val="solid"/>
            <a:round/>
            <a:headEnd/>
            <a:tailEnd/>
          </a:ln>
        </p:spPr>
        <p:txBody>
          <a:bodyPr/>
          <a:lstStyle/>
          <a:p>
            <a:endParaRPr lang="en-US"/>
          </a:p>
        </p:txBody>
      </p:sp>
      <p:sp>
        <p:nvSpPr>
          <p:cNvPr id="18537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537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537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537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8537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8537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538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538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538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8538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538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8538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18538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8538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538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18538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8539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8539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539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539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8539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539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539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539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8539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539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540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540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540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40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540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8540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5406" name="Hawaii"/>
          <p:cNvGrpSpPr>
            <a:grpSpLocks/>
          </p:cNvGrpSpPr>
          <p:nvPr/>
        </p:nvGrpSpPr>
        <p:grpSpPr bwMode="auto">
          <a:xfrm>
            <a:off x="682625" y="3846513"/>
            <a:ext cx="963613" cy="498475"/>
            <a:chOff x="582" y="2987"/>
            <a:chExt cx="659" cy="352"/>
          </a:xfrm>
        </p:grpSpPr>
        <p:sp>
          <p:nvSpPr>
            <p:cNvPr id="18543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18543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43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43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3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543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8543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18543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185407" name="Alaska"/>
          <p:cNvGrpSpPr>
            <a:grpSpLocks/>
          </p:cNvGrpSpPr>
          <p:nvPr/>
        </p:nvGrpSpPr>
        <p:grpSpPr bwMode="auto">
          <a:xfrm>
            <a:off x="660400" y="4448175"/>
            <a:ext cx="2776538" cy="987425"/>
            <a:chOff x="523" y="3048"/>
            <a:chExt cx="1899" cy="696"/>
          </a:xfrm>
        </p:grpSpPr>
        <p:sp>
          <p:nvSpPr>
            <p:cNvPr id="18542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8542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8542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8542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8542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2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2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8543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8540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0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541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541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541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541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541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541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Among secondary schools that required a health education course, percentage that required students who fail the course to repeat it</a:t>
            </a:r>
          </a:p>
        </p:txBody>
      </p:sp>
      <p:sp>
        <p:nvSpPr>
          <p:cNvPr id="185419"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542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18739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739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8739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8739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8739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8740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8740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8740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8740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8740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8740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8740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8740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0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8741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8741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1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1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8741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8741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8741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8741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741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8741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2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8742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8742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8742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742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8742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8742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2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8742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8742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8743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8743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8743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8743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8743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8743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8743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8743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8743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18743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8744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8744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8744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8744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8744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8744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8744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8744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8744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8744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5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5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8745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8745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87454" name="Hawaii"/>
          <p:cNvGrpSpPr>
            <a:grpSpLocks/>
          </p:cNvGrpSpPr>
          <p:nvPr/>
        </p:nvGrpSpPr>
        <p:grpSpPr bwMode="auto">
          <a:xfrm>
            <a:off x="682625" y="3846513"/>
            <a:ext cx="963613" cy="498475"/>
            <a:chOff x="582" y="2987"/>
            <a:chExt cx="659" cy="352"/>
          </a:xfrm>
        </p:grpSpPr>
        <p:sp>
          <p:nvSpPr>
            <p:cNvPr id="18747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8748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8748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8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8748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8748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8748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8748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87455" name="Alaska"/>
          <p:cNvGrpSpPr>
            <a:grpSpLocks/>
          </p:cNvGrpSpPr>
          <p:nvPr/>
        </p:nvGrpSpPr>
        <p:grpSpPr bwMode="auto">
          <a:xfrm>
            <a:off x="660400" y="4448175"/>
            <a:ext cx="2776538" cy="987425"/>
            <a:chOff x="523" y="3048"/>
            <a:chExt cx="1899" cy="696"/>
          </a:xfrm>
        </p:grpSpPr>
        <p:sp>
          <p:nvSpPr>
            <p:cNvPr id="18746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E6CCFF"/>
            </a:solidFill>
            <a:ln w="15875">
              <a:solidFill>
                <a:srgbClr val="FFFFFF"/>
              </a:solidFill>
              <a:prstDash val="solid"/>
              <a:round/>
              <a:headEnd/>
              <a:tailEnd/>
            </a:ln>
          </p:spPr>
          <p:txBody>
            <a:bodyPr/>
            <a:lstStyle/>
            <a:p>
              <a:endParaRPr lang="en-US"/>
            </a:p>
          </p:txBody>
        </p:sp>
        <p:sp>
          <p:nvSpPr>
            <p:cNvPr id="18747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E6CCFF"/>
            </a:solidFill>
            <a:ln w="15875">
              <a:solidFill>
                <a:srgbClr val="FFFFFF"/>
              </a:solidFill>
              <a:prstDash val="solid"/>
              <a:round/>
              <a:headEnd/>
              <a:tailEnd/>
            </a:ln>
          </p:spPr>
          <p:txBody>
            <a:bodyPr/>
            <a:lstStyle/>
            <a:p>
              <a:endParaRPr lang="en-US"/>
            </a:p>
          </p:txBody>
        </p:sp>
        <p:sp>
          <p:nvSpPr>
            <p:cNvPr id="18747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E6CCFF"/>
            </a:solidFill>
            <a:ln w="15875">
              <a:solidFill>
                <a:srgbClr val="FFFFFF"/>
              </a:solidFill>
              <a:prstDash val="solid"/>
              <a:round/>
              <a:headEnd/>
              <a:tailEnd/>
            </a:ln>
          </p:spPr>
          <p:txBody>
            <a:bodyPr/>
            <a:lstStyle/>
            <a:p>
              <a:endParaRPr lang="en-US"/>
            </a:p>
          </p:txBody>
        </p:sp>
        <p:sp>
          <p:nvSpPr>
            <p:cNvPr id="18747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8747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8747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E6CCFF"/>
            </a:solidFill>
            <a:ln w="15875">
              <a:solidFill>
                <a:srgbClr val="FFFFFF"/>
              </a:solidFill>
              <a:prstDash val="solid"/>
              <a:round/>
              <a:headEnd/>
              <a:tailEnd/>
            </a:ln>
          </p:spPr>
          <p:txBody>
            <a:bodyPr/>
            <a:lstStyle/>
            <a:p>
              <a:endParaRPr lang="en-US"/>
            </a:p>
          </p:txBody>
        </p:sp>
      </p:grpSp>
      <p:sp>
        <p:nvSpPr>
          <p:cNvPr id="18745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5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6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8746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8746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8746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8746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8746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8746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had professional preparation in health education or in health and physical education combined</a:t>
            </a:r>
          </a:p>
        </p:txBody>
      </p:sp>
      <p:sp>
        <p:nvSpPr>
          <p:cNvPr id="187467" name="Text Box 101"/>
          <p:cNvSpPr txBox="1">
            <a:spLocks noChangeArrowheads="1"/>
          </p:cNvSpPr>
          <p:nvPr/>
        </p:nvSpPr>
        <p:spPr bwMode="auto">
          <a:xfrm>
            <a:off x="279400" y="5554663"/>
            <a:ext cx="8051800"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8746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Tobacco-Use Prevention</a:t>
            </a:r>
          </a:p>
        </p:txBody>
      </p:sp>
    </p:spTree>
  </p:cSld>
  <p:clrMapOvr>
    <a:masterClrMapping/>
  </p:clrMapOvr>
  <p:transition>
    <p:fade/>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HIV, STD, and Pregnancy Prevention</a:t>
            </a:r>
          </a:p>
        </p:txBody>
      </p:sp>
    </p:spTree>
  </p:cSld>
  <p:clrMapOvr>
    <a:masterClrMapping/>
  </p:clrMapOvr>
  <p:transition>
    <p:fade/>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91491"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1492"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1493"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494"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1495"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496"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191497"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1498"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1499"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1500"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91501"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1502"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91503"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4"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5"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191506"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1507"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08"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09"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191510"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11"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A64DFF"/>
          </a:solidFill>
          <a:ln w="15875">
            <a:solidFill>
              <a:srgbClr val="FFFFFF"/>
            </a:solidFill>
            <a:prstDash val="solid"/>
            <a:round/>
            <a:headEnd/>
            <a:tailEnd/>
          </a:ln>
        </p:spPr>
        <p:txBody>
          <a:bodyPr/>
          <a:lstStyle/>
          <a:p>
            <a:endParaRPr lang="en-US"/>
          </a:p>
        </p:txBody>
      </p:sp>
      <p:sp>
        <p:nvSpPr>
          <p:cNvPr id="191512"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191513"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1514"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1515"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16"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1517"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191518"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91519"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1520"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1521"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191522"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23"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91524"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1525"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91526"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91527"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1528"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91529"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1530"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91531"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91532"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91533"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191534"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91535"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36"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91537"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1538"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191539"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191540"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91541"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191542"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91543"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191544"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191545"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46"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47"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1548"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91549"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1550" name="Hawaii"/>
          <p:cNvGrpSpPr>
            <a:grpSpLocks/>
          </p:cNvGrpSpPr>
          <p:nvPr/>
        </p:nvGrpSpPr>
        <p:grpSpPr bwMode="auto">
          <a:xfrm>
            <a:off x="682625" y="3846513"/>
            <a:ext cx="963613" cy="498475"/>
            <a:chOff x="582" y="2987"/>
            <a:chExt cx="659" cy="352"/>
          </a:xfrm>
        </p:grpSpPr>
        <p:sp>
          <p:nvSpPr>
            <p:cNvPr id="191575"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91576"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77"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78"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79"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1580"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1581"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91582"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91551" name="Alaska"/>
          <p:cNvGrpSpPr>
            <a:grpSpLocks/>
          </p:cNvGrpSpPr>
          <p:nvPr/>
        </p:nvGrpSpPr>
        <p:grpSpPr bwMode="auto">
          <a:xfrm>
            <a:off x="660400" y="4448175"/>
            <a:ext cx="2776538" cy="987425"/>
            <a:chOff x="523" y="3048"/>
            <a:chExt cx="1899" cy="696"/>
          </a:xfrm>
        </p:grpSpPr>
        <p:sp>
          <p:nvSpPr>
            <p:cNvPr id="191565"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191566"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67"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1568"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191569"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191570"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1571"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2"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3"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1574"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191552"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3"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4"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5"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6"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1557"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1558"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1559"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1560"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1561"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1562"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prohibited all tobacco use at all times in all locations*</a:t>
            </a:r>
          </a:p>
        </p:txBody>
      </p:sp>
      <p:sp>
        <p:nvSpPr>
          <p:cNvPr id="191563" name="Text Box 101"/>
          <p:cNvSpPr txBox="1">
            <a:spLocks noChangeArrowheads="1"/>
          </p:cNvSpPr>
          <p:nvPr/>
        </p:nvSpPr>
        <p:spPr bwMode="auto">
          <a:xfrm>
            <a:off x="279400" y="5554663"/>
            <a:ext cx="8051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*Prohibited the use of all tobacco, including cigarettes, smokeless tobacco, cigars, and pipes, by students, faculty and school staff, and visitors, in school buildings, outside on school grounds, on school buses or other vehicles used to transport students, and at off-campus, school-sponsored events, during school hours and non-school hours.</a:t>
            </a:r>
          </a:p>
        </p:txBody>
      </p:sp>
      <p:sp>
        <p:nvSpPr>
          <p:cNvPr id="191564"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19353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4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9354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4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354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9354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354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354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354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354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9354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355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A64DFF"/>
          </a:solidFill>
          <a:ln w="15875">
            <a:solidFill>
              <a:srgbClr val="FFFFFF"/>
            </a:solidFill>
            <a:prstDash val="solid"/>
            <a:round/>
            <a:headEnd/>
            <a:tailEnd/>
          </a:ln>
        </p:spPr>
        <p:txBody>
          <a:bodyPr/>
          <a:lstStyle/>
          <a:p>
            <a:endParaRPr lang="en-US"/>
          </a:p>
        </p:txBody>
      </p:sp>
      <p:sp>
        <p:nvSpPr>
          <p:cNvPr id="19355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9355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355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5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355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355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355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9356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9356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9356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56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6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19356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9356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19356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356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356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9357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357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357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357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19357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19357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357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19357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357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19357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19358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CC99FF"/>
          </a:solidFill>
          <a:ln w="15875">
            <a:solidFill>
              <a:srgbClr val="FFFFFF"/>
            </a:solidFill>
            <a:prstDash val="solid"/>
            <a:round/>
            <a:headEnd/>
            <a:tailEnd/>
          </a:ln>
        </p:spPr>
        <p:txBody>
          <a:bodyPr/>
          <a:lstStyle/>
          <a:p>
            <a:endParaRPr lang="en-US"/>
          </a:p>
        </p:txBody>
      </p:sp>
      <p:sp>
        <p:nvSpPr>
          <p:cNvPr id="19358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9358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9358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58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9358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358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9358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9358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358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359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359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359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9359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359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9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359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19359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3598" name="Hawaii"/>
          <p:cNvGrpSpPr>
            <a:grpSpLocks/>
          </p:cNvGrpSpPr>
          <p:nvPr/>
        </p:nvGrpSpPr>
        <p:grpSpPr bwMode="auto">
          <a:xfrm>
            <a:off x="682625" y="3846513"/>
            <a:ext cx="963613" cy="498475"/>
            <a:chOff x="582" y="2987"/>
            <a:chExt cx="659" cy="352"/>
          </a:xfrm>
        </p:grpSpPr>
        <p:sp>
          <p:nvSpPr>
            <p:cNvPr id="19362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CC99FF"/>
            </a:solidFill>
            <a:ln w="15875">
              <a:solidFill>
                <a:srgbClr val="FFFFFF"/>
              </a:solidFill>
              <a:prstDash val="solid"/>
              <a:round/>
              <a:headEnd/>
              <a:tailEnd/>
            </a:ln>
          </p:spPr>
          <p:txBody>
            <a:bodyPr/>
            <a:lstStyle/>
            <a:p>
              <a:endParaRPr lang="en-US"/>
            </a:p>
          </p:txBody>
        </p:sp>
        <p:sp>
          <p:nvSpPr>
            <p:cNvPr id="19362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362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62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2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362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362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CC99FF"/>
            </a:solidFill>
            <a:ln w="15875">
              <a:solidFill>
                <a:srgbClr val="FFFFFF"/>
              </a:solidFill>
              <a:prstDash val="solid"/>
              <a:round/>
              <a:headEnd/>
              <a:tailEnd/>
            </a:ln>
          </p:spPr>
          <p:txBody>
            <a:bodyPr/>
            <a:lstStyle/>
            <a:p>
              <a:endParaRPr lang="en-US"/>
            </a:p>
          </p:txBody>
        </p:sp>
        <p:sp>
          <p:nvSpPr>
            <p:cNvPr id="19363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CC99FF"/>
            </a:solidFill>
            <a:ln w="15875">
              <a:solidFill>
                <a:srgbClr val="FFFFFF"/>
              </a:solidFill>
              <a:prstDash val="solid"/>
              <a:round/>
              <a:headEnd/>
              <a:tailEnd/>
            </a:ln>
          </p:spPr>
          <p:txBody>
            <a:bodyPr/>
            <a:lstStyle/>
            <a:p>
              <a:endParaRPr lang="en-US"/>
            </a:p>
          </p:txBody>
        </p:sp>
      </p:grpSp>
      <p:grpSp>
        <p:nvGrpSpPr>
          <p:cNvPr id="193599" name="Alaska"/>
          <p:cNvGrpSpPr>
            <a:grpSpLocks/>
          </p:cNvGrpSpPr>
          <p:nvPr/>
        </p:nvGrpSpPr>
        <p:grpSpPr bwMode="auto">
          <a:xfrm>
            <a:off x="660400" y="4448175"/>
            <a:ext cx="2776538" cy="987425"/>
            <a:chOff x="523" y="3048"/>
            <a:chExt cx="1899" cy="696"/>
          </a:xfrm>
        </p:grpSpPr>
        <p:sp>
          <p:nvSpPr>
            <p:cNvPr id="19361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361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361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361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361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362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360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360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360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360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360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360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361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taught 18 key tobacco-use prevention topics in a required course</a:t>
            </a:r>
          </a:p>
        </p:txBody>
      </p:sp>
      <p:sp>
        <p:nvSpPr>
          <p:cNvPr id="193611"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361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9558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558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9558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559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559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59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559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559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559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559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E6CCFF"/>
          </a:solidFill>
          <a:ln w="15875">
            <a:solidFill>
              <a:srgbClr val="FFFFFF"/>
            </a:solidFill>
            <a:prstDash val="solid"/>
            <a:round/>
            <a:headEnd/>
            <a:tailEnd/>
          </a:ln>
        </p:spPr>
        <p:txBody>
          <a:bodyPr/>
          <a:lstStyle/>
          <a:p>
            <a:endParaRPr lang="en-US"/>
          </a:p>
        </p:txBody>
      </p:sp>
      <p:sp>
        <p:nvSpPr>
          <p:cNvPr id="19559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9559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E6CCFF"/>
          </a:solidFill>
          <a:ln w="15875">
            <a:solidFill>
              <a:srgbClr val="FFFFFF"/>
            </a:solidFill>
            <a:prstDash val="solid"/>
            <a:round/>
            <a:headEnd/>
            <a:tailEnd/>
          </a:ln>
        </p:spPr>
        <p:txBody>
          <a:bodyPr/>
          <a:lstStyle/>
          <a:p>
            <a:endParaRPr lang="en-US"/>
          </a:p>
        </p:txBody>
      </p:sp>
      <p:sp>
        <p:nvSpPr>
          <p:cNvPr id="19559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19560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560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0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0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560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560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19560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19560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561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19561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1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561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9561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19561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561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561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CC99FF"/>
          </a:solidFill>
          <a:ln w="15875">
            <a:solidFill>
              <a:srgbClr val="FFFFFF"/>
            </a:solidFill>
            <a:prstDash val="solid"/>
            <a:round/>
            <a:headEnd/>
            <a:tailEnd/>
          </a:ln>
        </p:spPr>
        <p:txBody>
          <a:bodyPr/>
          <a:lstStyle/>
          <a:p>
            <a:endParaRPr lang="en-US"/>
          </a:p>
        </p:txBody>
      </p:sp>
      <p:sp>
        <p:nvSpPr>
          <p:cNvPr id="19561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561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9562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E6CCFF"/>
          </a:solidFill>
          <a:ln w="15875">
            <a:solidFill>
              <a:srgbClr val="FFFFFF"/>
            </a:solidFill>
            <a:prstDash val="solid"/>
            <a:round/>
            <a:headEnd/>
            <a:tailEnd/>
          </a:ln>
        </p:spPr>
        <p:txBody>
          <a:bodyPr/>
          <a:lstStyle/>
          <a:p>
            <a:endParaRPr lang="en-US"/>
          </a:p>
        </p:txBody>
      </p:sp>
      <p:sp>
        <p:nvSpPr>
          <p:cNvPr id="19562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9562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9562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19562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9562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9562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9562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19562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9562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CC99FF"/>
          </a:solidFill>
          <a:ln w="15875">
            <a:solidFill>
              <a:srgbClr val="FFFFFF"/>
            </a:solidFill>
            <a:prstDash val="solid"/>
            <a:round/>
            <a:headEnd/>
            <a:tailEnd/>
          </a:ln>
        </p:spPr>
        <p:txBody>
          <a:bodyPr/>
          <a:lstStyle/>
          <a:p>
            <a:endParaRPr lang="en-US"/>
          </a:p>
        </p:txBody>
      </p:sp>
      <p:sp>
        <p:nvSpPr>
          <p:cNvPr id="19563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19563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3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19563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563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E6CCFF"/>
          </a:solidFill>
          <a:ln w="15875">
            <a:solidFill>
              <a:srgbClr val="FFFFFF"/>
            </a:solidFill>
            <a:prstDash val="solid"/>
            <a:round/>
            <a:headEnd/>
            <a:tailEnd/>
          </a:ln>
        </p:spPr>
        <p:txBody>
          <a:bodyPr/>
          <a:lstStyle/>
          <a:p>
            <a:endParaRPr lang="en-US"/>
          </a:p>
        </p:txBody>
      </p:sp>
      <p:sp>
        <p:nvSpPr>
          <p:cNvPr id="19563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E6CCFF"/>
          </a:solidFill>
          <a:ln w="15875">
            <a:solidFill>
              <a:srgbClr val="FFFFFF"/>
            </a:solidFill>
            <a:prstDash val="solid"/>
            <a:round/>
            <a:headEnd/>
            <a:tailEnd/>
          </a:ln>
        </p:spPr>
        <p:txBody>
          <a:bodyPr/>
          <a:lstStyle/>
          <a:p>
            <a:endParaRPr lang="en-US"/>
          </a:p>
        </p:txBody>
      </p:sp>
      <p:sp>
        <p:nvSpPr>
          <p:cNvPr id="19563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563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563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563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564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19564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64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4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564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9564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5646" name="Hawaii"/>
          <p:cNvGrpSpPr>
            <a:grpSpLocks/>
          </p:cNvGrpSpPr>
          <p:nvPr/>
        </p:nvGrpSpPr>
        <p:grpSpPr bwMode="auto">
          <a:xfrm>
            <a:off x="682625" y="3846513"/>
            <a:ext cx="963613" cy="498475"/>
            <a:chOff x="582" y="2987"/>
            <a:chExt cx="659" cy="352"/>
          </a:xfrm>
        </p:grpSpPr>
        <p:sp>
          <p:nvSpPr>
            <p:cNvPr id="19567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9567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9567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7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9567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567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567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9567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95647" name="Alaska"/>
          <p:cNvGrpSpPr>
            <a:grpSpLocks/>
          </p:cNvGrpSpPr>
          <p:nvPr/>
        </p:nvGrpSpPr>
        <p:grpSpPr bwMode="auto">
          <a:xfrm>
            <a:off x="660400" y="4448175"/>
            <a:ext cx="2776538" cy="987425"/>
            <a:chOff x="523" y="3048"/>
            <a:chExt cx="1899" cy="696"/>
          </a:xfrm>
        </p:grpSpPr>
        <p:sp>
          <p:nvSpPr>
            <p:cNvPr id="19566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566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566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566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566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6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6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567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564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4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565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565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565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565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565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565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provided tobacco cessation services for students, faculty, and staff at school or through arrangements with providers not on school property</a:t>
            </a:r>
          </a:p>
        </p:txBody>
      </p:sp>
      <p:sp>
        <p:nvSpPr>
          <p:cNvPr id="19565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566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E6CCFF"/>
          </a:solidFill>
          <a:ln w="15875">
            <a:solidFill>
              <a:srgbClr val="FFFFFF"/>
            </a:solidFill>
            <a:prstDash val="solid"/>
            <a:round/>
            <a:headEnd/>
            <a:tailEnd/>
          </a:ln>
        </p:spPr>
        <p:txBody>
          <a:bodyPr/>
          <a:lstStyle/>
          <a:p>
            <a:endParaRPr lang="en-US"/>
          </a:p>
        </p:txBody>
      </p:sp>
      <p:sp>
        <p:nvSpPr>
          <p:cNvPr id="19763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3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E6CCFF"/>
          </a:solidFill>
          <a:ln w="15875">
            <a:solidFill>
              <a:srgbClr val="FFFFFF"/>
            </a:solidFill>
            <a:prstDash val="solid"/>
            <a:round/>
            <a:headEnd/>
            <a:tailEnd/>
          </a:ln>
        </p:spPr>
        <p:txBody>
          <a:bodyPr/>
          <a:lstStyle/>
          <a:p>
            <a:endParaRPr lang="en-US"/>
          </a:p>
        </p:txBody>
      </p:sp>
      <p:sp>
        <p:nvSpPr>
          <p:cNvPr id="19763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3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763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FFFFCD"/>
          </a:solidFill>
          <a:ln w="15875">
            <a:solidFill>
              <a:srgbClr val="FFFFFF"/>
            </a:solidFill>
            <a:prstDash val="solid"/>
            <a:round/>
            <a:headEnd/>
            <a:tailEnd/>
          </a:ln>
        </p:spPr>
        <p:txBody>
          <a:bodyPr/>
          <a:lstStyle/>
          <a:p>
            <a:endParaRPr lang="en-US"/>
          </a:p>
        </p:txBody>
      </p:sp>
      <p:sp>
        <p:nvSpPr>
          <p:cNvPr id="19764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19764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764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764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764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19764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764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19764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4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4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E6CCFF"/>
          </a:solidFill>
          <a:ln w="15875">
            <a:solidFill>
              <a:srgbClr val="FFFFFF"/>
            </a:solidFill>
            <a:prstDash val="solid"/>
            <a:round/>
            <a:headEnd/>
            <a:tailEnd/>
          </a:ln>
        </p:spPr>
        <p:txBody>
          <a:bodyPr/>
          <a:lstStyle/>
          <a:p>
            <a:endParaRPr lang="en-US"/>
          </a:p>
        </p:txBody>
      </p:sp>
      <p:sp>
        <p:nvSpPr>
          <p:cNvPr id="19765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765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5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65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E6CCFF"/>
          </a:solidFill>
          <a:ln w="15875">
            <a:solidFill>
              <a:srgbClr val="FFFFFF"/>
            </a:solidFill>
            <a:prstDash val="solid"/>
            <a:round/>
            <a:headEnd/>
            <a:tailEnd/>
          </a:ln>
        </p:spPr>
        <p:txBody>
          <a:bodyPr/>
          <a:lstStyle/>
          <a:p>
            <a:endParaRPr lang="en-US"/>
          </a:p>
        </p:txBody>
      </p:sp>
      <p:sp>
        <p:nvSpPr>
          <p:cNvPr id="19765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765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E6CCFF"/>
          </a:solidFill>
          <a:ln w="15875">
            <a:solidFill>
              <a:srgbClr val="FFFFFF"/>
            </a:solidFill>
            <a:prstDash val="solid"/>
            <a:round/>
            <a:headEnd/>
            <a:tailEnd/>
          </a:ln>
        </p:spPr>
        <p:txBody>
          <a:bodyPr/>
          <a:lstStyle/>
          <a:p>
            <a:endParaRPr lang="en-US"/>
          </a:p>
        </p:txBody>
      </p:sp>
      <p:sp>
        <p:nvSpPr>
          <p:cNvPr id="19765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FFFFCD"/>
          </a:solidFill>
          <a:ln w="15875">
            <a:solidFill>
              <a:srgbClr val="FFFFFF"/>
            </a:solidFill>
            <a:prstDash val="solid"/>
            <a:round/>
            <a:headEnd/>
            <a:tailEnd/>
          </a:ln>
        </p:spPr>
        <p:txBody>
          <a:bodyPr/>
          <a:lstStyle/>
          <a:p>
            <a:endParaRPr lang="en-US"/>
          </a:p>
        </p:txBody>
      </p:sp>
      <p:sp>
        <p:nvSpPr>
          <p:cNvPr id="19765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765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65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6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E6CCFF"/>
          </a:solidFill>
          <a:ln w="15875">
            <a:solidFill>
              <a:srgbClr val="FFFFFF"/>
            </a:solidFill>
            <a:prstDash val="solid"/>
            <a:round/>
            <a:headEnd/>
            <a:tailEnd/>
          </a:ln>
        </p:spPr>
        <p:txBody>
          <a:bodyPr/>
          <a:lstStyle/>
          <a:p>
            <a:endParaRPr lang="en-US"/>
          </a:p>
        </p:txBody>
      </p:sp>
      <p:sp>
        <p:nvSpPr>
          <p:cNvPr id="19766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19766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E6CCFF"/>
          </a:solidFill>
          <a:ln w="15875">
            <a:solidFill>
              <a:srgbClr val="FFFFFF"/>
            </a:solidFill>
            <a:prstDash val="solid"/>
            <a:round/>
            <a:headEnd/>
            <a:tailEnd/>
          </a:ln>
        </p:spPr>
        <p:txBody>
          <a:bodyPr/>
          <a:lstStyle/>
          <a:p>
            <a:endParaRPr lang="en-US"/>
          </a:p>
        </p:txBody>
      </p:sp>
      <p:sp>
        <p:nvSpPr>
          <p:cNvPr id="19766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19766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766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E6CCFF"/>
          </a:solidFill>
          <a:ln w="15875">
            <a:solidFill>
              <a:srgbClr val="FFFFFF"/>
            </a:solidFill>
            <a:prstDash val="solid"/>
            <a:round/>
            <a:headEnd/>
            <a:tailEnd/>
          </a:ln>
        </p:spPr>
        <p:txBody>
          <a:bodyPr/>
          <a:lstStyle/>
          <a:p>
            <a:endParaRPr lang="en-US"/>
          </a:p>
        </p:txBody>
      </p:sp>
      <p:sp>
        <p:nvSpPr>
          <p:cNvPr id="19766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19766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E6CCFF"/>
          </a:solidFill>
          <a:ln w="15875">
            <a:solidFill>
              <a:srgbClr val="FFFFFF"/>
            </a:solidFill>
            <a:prstDash val="solid"/>
            <a:round/>
            <a:headEnd/>
            <a:tailEnd/>
          </a:ln>
        </p:spPr>
        <p:txBody>
          <a:bodyPr/>
          <a:lstStyle/>
          <a:p>
            <a:endParaRPr lang="en-US"/>
          </a:p>
        </p:txBody>
      </p:sp>
      <p:sp>
        <p:nvSpPr>
          <p:cNvPr id="19766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19766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CC99FF"/>
          </a:solidFill>
          <a:ln w="15875">
            <a:solidFill>
              <a:srgbClr val="FFFFFF"/>
            </a:solidFill>
            <a:prstDash val="solid"/>
            <a:round/>
            <a:headEnd/>
            <a:tailEnd/>
          </a:ln>
        </p:spPr>
        <p:txBody>
          <a:bodyPr/>
          <a:lstStyle/>
          <a:p>
            <a:endParaRPr lang="en-US"/>
          </a:p>
        </p:txBody>
      </p:sp>
      <p:sp>
        <p:nvSpPr>
          <p:cNvPr id="19767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E6CCFF"/>
          </a:solidFill>
          <a:ln w="15875">
            <a:solidFill>
              <a:srgbClr val="FFFFFF"/>
            </a:solidFill>
            <a:prstDash val="solid"/>
            <a:round/>
            <a:headEnd/>
            <a:tailEnd/>
          </a:ln>
        </p:spPr>
        <p:txBody>
          <a:bodyPr/>
          <a:lstStyle/>
          <a:p>
            <a:endParaRPr lang="en-US"/>
          </a:p>
        </p:txBody>
      </p:sp>
      <p:sp>
        <p:nvSpPr>
          <p:cNvPr id="19767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CC99FF"/>
          </a:solidFill>
          <a:ln w="15875">
            <a:solidFill>
              <a:srgbClr val="FFFFFF"/>
            </a:solidFill>
            <a:prstDash val="solid"/>
            <a:round/>
            <a:headEnd/>
            <a:tailEnd/>
          </a:ln>
        </p:spPr>
        <p:txBody>
          <a:bodyPr/>
          <a:lstStyle/>
          <a:p>
            <a:endParaRPr lang="en-US"/>
          </a:p>
        </p:txBody>
      </p:sp>
      <p:sp>
        <p:nvSpPr>
          <p:cNvPr id="19767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CC99FF"/>
          </a:solidFill>
          <a:ln w="15875">
            <a:solidFill>
              <a:srgbClr val="FFFFFF"/>
            </a:solidFill>
            <a:prstDash val="solid"/>
            <a:round/>
            <a:headEnd/>
            <a:tailEnd/>
          </a:ln>
        </p:spPr>
        <p:txBody>
          <a:bodyPr/>
          <a:lstStyle/>
          <a:p>
            <a:endParaRPr lang="en-US"/>
          </a:p>
        </p:txBody>
      </p:sp>
      <p:sp>
        <p:nvSpPr>
          <p:cNvPr id="19767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E6CCFF"/>
          </a:solidFill>
          <a:ln w="15875">
            <a:solidFill>
              <a:srgbClr val="FFFFFF"/>
            </a:solidFill>
            <a:prstDash val="solid"/>
            <a:round/>
            <a:headEnd/>
            <a:tailEnd/>
          </a:ln>
        </p:spPr>
        <p:txBody>
          <a:bodyPr/>
          <a:lstStyle/>
          <a:p>
            <a:endParaRPr lang="en-US"/>
          </a:p>
        </p:txBody>
      </p:sp>
      <p:sp>
        <p:nvSpPr>
          <p:cNvPr id="19767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19767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E6CCFF"/>
          </a:solidFill>
          <a:ln w="15875">
            <a:solidFill>
              <a:srgbClr val="FFFFFF"/>
            </a:solidFill>
            <a:prstDash val="solid"/>
            <a:round/>
            <a:headEnd/>
            <a:tailEnd/>
          </a:ln>
        </p:spPr>
        <p:txBody>
          <a:bodyPr/>
          <a:lstStyle/>
          <a:p>
            <a:endParaRPr lang="en-US"/>
          </a:p>
        </p:txBody>
      </p:sp>
      <p:sp>
        <p:nvSpPr>
          <p:cNvPr id="19767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E6CCFF"/>
          </a:solidFill>
          <a:ln w="15875">
            <a:solidFill>
              <a:srgbClr val="FFFFFF"/>
            </a:solidFill>
            <a:prstDash val="solid"/>
            <a:round/>
            <a:headEnd/>
            <a:tailEnd/>
          </a:ln>
        </p:spPr>
        <p:txBody>
          <a:bodyPr/>
          <a:lstStyle/>
          <a:p>
            <a:endParaRPr lang="en-US"/>
          </a:p>
        </p:txBody>
      </p:sp>
      <p:sp>
        <p:nvSpPr>
          <p:cNvPr id="19767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E6CCFF"/>
          </a:solidFill>
          <a:ln w="15875">
            <a:solidFill>
              <a:srgbClr val="FFFFFF"/>
            </a:solidFill>
            <a:prstDash val="solid"/>
            <a:round/>
            <a:headEnd/>
            <a:tailEnd/>
          </a:ln>
        </p:spPr>
        <p:txBody>
          <a:bodyPr/>
          <a:lstStyle/>
          <a:p>
            <a:endParaRPr lang="en-US"/>
          </a:p>
        </p:txBody>
      </p:sp>
      <p:sp>
        <p:nvSpPr>
          <p:cNvPr id="19767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E6CCFF"/>
          </a:solidFill>
          <a:ln w="15875">
            <a:solidFill>
              <a:srgbClr val="FFFFFF"/>
            </a:solidFill>
            <a:prstDash val="solid"/>
            <a:round/>
            <a:headEnd/>
            <a:tailEnd/>
          </a:ln>
        </p:spPr>
        <p:txBody>
          <a:bodyPr/>
          <a:lstStyle/>
          <a:p>
            <a:endParaRPr lang="en-US"/>
          </a:p>
        </p:txBody>
      </p:sp>
      <p:sp>
        <p:nvSpPr>
          <p:cNvPr id="19767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E6CCFF"/>
          </a:solidFill>
          <a:ln w="15875">
            <a:solidFill>
              <a:srgbClr val="FFFFFF"/>
            </a:solidFill>
            <a:prstDash val="solid"/>
            <a:round/>
            <a:headEnd/>
            <a:tailEnd/>
          </a:ln>
        </p:spPr>
        <p:txBody>
          <a:bodyPr/>
          <a:lstStyle/>
          <a:p>
            <a:endParaRPr lang="en-US"/>
          </a:p>
        </p:txBody>
      </p:sp>
      <p:sp>
        <p:nvSpPr>
          <p:cNvPr id="19768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19768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E6CCFF"/>
          </a:solidFill>
          <a:ln w="15875">
            <a:solidFill>
              <a:srgbClr val="FFFFFF"/>
            </a:solidFill>
            <a:prstDash val="solid"/>
            <a:round/>
            <a:headEnd/>
            <a:tailEnd/>
          </a:ln>
        </p:spPr>
        <p:txBody>
          <a:bodyPr/>
          <a:lstStyle/>
          <a:p>
            <a:endParaRPr lang="en-US"/>
          </a:p>
        </p:txBody>
      </p:sp>
      <p:sp>
        <p:nvSpPr>
          <p:cNvPr id="19768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CC99FF"/>
          </a:solidFill>
          <a:ln w="15875">
            <a:solidFill>
              <a:srgbClr val="FFFFFF"/>
            </a:solidFill>
            <a:prstDash val="solid"/>
            <a:round/>
            <a:headEnd/>
            <a:tailEnd/>
          </a:ln>
        </p:spPr>
        <p:txBody>
          <a:bodyPr/>
          <a:lstStyle/>
          <a:p>
            <a:endParaRPr lang="en-US"/>
          </a:p>
        </p:txBody>
      </p:sp>
      <p:sp>
        <p:nvSpPr>
          <p:cNvPr id="19768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FFFFCD"/>
          </a:solidFill>
          <a:ln w="15875">
            <a:solidFill>
              <a:srgbClr val="FFFFFF"/>
            </a:solidFill>
            <a:prstDash val="solid"/>
            <a:round/>
            <a:headEnd/>
            <a:tailEnd/>
          </a:ln>
        </p:spPr>
        <p:txBody>
          <a:bodyPr/>
          <a:lstStyle/>
          <a:p>
            <a:endParaRPr lang="en-US"/>
          </a:p>
        </p:txBody>
      </p:sp>
      <p:sp>
        <p:nvSpPr>
          <p:cNvPr id="19768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19768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19768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19768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19768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E6CCFF"/>
          </a:solidFill>
          <a:ln w="15875">
            <a:solidFill>
              <a:srgbClr val="FFFFFF"/>
            </a:solidFill>
            <a:prstDash val="solid"/>
            <a:round/>
            <a:headEnd/>
            <a:tailEnd/>
          </a:ln>
        </p:spPr>
        <p:txBody>
          <a:bodyPr/>
          <a:lstStyle/>
          <a:p>
            <a:endParaRPr lang="en-US"/>
          </a:p>
        </p:txBody>
      </p:sp>
      <p:sp>
        <p:nvSpPr>
          <p:cNvPr id="19768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769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9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769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19769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7694" name="Hawaii"/>
          <p:cNvGrpSpPr>
            <a:grpSpLocks/>
          </p:cNvGrpSpPr>
          <p:nvPr/>
        </p:nvGrpSpPr>
        <p:grpSpPr bwMode="auto">
          <a:xfrm>
            <a:off x="682625" y="3846513"/>
            <a:ext cx="963613" cy="498475"/>
            <a:chOff x="582" y="2987"/>
            <a:chExt cx="659" cy="352"/>
          </a:xfrm>
        </p:grpSpPr>
        <p:sp>
          <p:nvSpPr>
            <p:cNvPr id="19771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E6CCFF"/>
            </a:solidFill>
            <a:ln w="15875">
              <a:solidFill>
                <a:srgbClr val="FFFFFF"/>
              </a:solidFill>
              <a:prstDash val="solid"/>
              <a:round/>
              <a:headEnd/>
              <a:tailEnd/>
            </a:ln>
          </p:spPr>
          <p:txBody>
            <a:bodyPr/>
            <a:lstStyle/>
            <a:p>
              <a:endParaRPr lang="en-US"/>
            </a:p>
          </p:txBody>
        </p:sp>
        <p:sp>
          <p:nvSpPr>
            <p:cNvPr id="19772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E6CCFF"/>
            </a:solidFill>
            <a:ln w="15875">
              <a:solidFill>
                <a:srgbClr val="FFFFFF"/>
              </a:solidFill>
              <a:prstDash val="solid"/>
              <a:round/>
              <a:headEnd/>
              <a:tailEnd/>
            </a:ln>
          </p:spPr>
          <p:txBody>
            <a:bodyPr/>
            <a:lstStyle/>
            <a:p>
              <a:endParaRPr lang="en-US"/>
            </a:p>
          </p:txBody>
        </p:sp>
        <p:sp>
          <p:nvSpPr>
            <p:cNvPr id="19772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72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E6CCFF"/>
            </a:solidFill>
            <a:ln w="15875">
              <a:solidFill>
                <a:srgbClr val="FFFFFF"/>
              </a:solidFill>
              <a:prstDash val="solid"/>
              <a:round/>
              <a:headEnd/>
              <a:tailEnd/>
            </a:ln>
          </p:spPr>
          <p:txBody>
            <a:bodyPr/>
            <a:lstStyle/>
            <a:p>
              <a:endParaRPr lang="en-US"/>
            </a:p>
          </p:txBody>
        </p:sp>
        <p:sp>
          <p:nvSpPr>
            <p:cNvPr id="19772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E6CCFF"/>
            </a:solidFill>
            <a:ln w="15875">
              <a:solidFill>
                <a:srgbClr val="FFFFFF"/>
              </a:solidFill>
              <a:prstDash val="solid"/>
              <a:round/>
              <a:headEnd/>
              <a:tailEnd/>
            </a:ln>
          </p:spPr>
          <p:txBody>
            <a:bodyPr/>
            <a:lstStyle/>
            <a:p>
              <a:endParaRPr lang="en-US"/>
            </a:p>
          </p:txBody>
        </p:sp>
        <p:sp>
          <p:nvSpPr>
            <p:cNvPr id="19772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E6CCFF"/>
            </a:solidFill>
            <a:ln w="15875">
              <a:solidFill>
                <a:srgbClr val="FFFFFF"/>
              </a:solidFill>
              <a:prstDash val="solid"/>
              <a:round/>
              <a:headEnd/>
              <a:tailEnd/>
            </a:ln>
          </p:spPr>
          <p:txBody>
            <a:bodyPr/>
            <a:lstStyle/>
            <a:p>
              <a:endParaRPr lang="en-US"/>
            </a:p>
          </p:txBody>
        </p:sp>
        <p:sp>
          <p:nvSpPr>
            <p:cNvPr id="19772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E6CCFF"/>
            </a:solidFill>
            <a:ln w="15875">
              <a:solidFill>
                <a:srgbClr val="FFFFFF"/>
              </a:solidFill>
              <a:prstDash val="solid"/>
              <a:round/>
              <a:headEnd/>
              <a:tailEnd/>
            </a:ln>
          </p:spPr>
          <p:txBody>
            <a:bodyPr/>
            <a:lstStyle/>
            <a:p>
              <a:endParaRPr lang="en-US"/>
            </a:p>
          </p:txBody>
        </p:sp>
        <p:sp>
          <p:nvSpPr>
            <p:cNvPr id="19772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E6CCFF"/>
            </a:solidFill>
            <a:ln w="15875">
              <a:solidFill>
                <a:srgbClr val="FFFFFF"/>
              </a:solidFill>
              <a:prstDash val="solid"/>
              <a:round/>
              <a:headEnd/>
              <a:tailEnd/>
            </a:ln>
          </p:spPr>
          <p:txBody>
            <a:bodyPr/>
            <a:lstStyle/>
            <a:p>
              <a:endParaRPr lang="en-US"/>
            </a:p>
          </p:txBody>
        </p:sp>
      </p:grpSp>
      <p:grpSp>
        <p:nvGrpSpPr>
          <p:cNvPr id="197695" name="Alaska"/>
          <p:cNvGrpSpPr>
            <a:grpSpLocks/>
          </p:cNvGrpSpPr>
          <p:nvPr/>
        </p:nvGrpSpPr>
        <p:grpSpPr bwMode="auto">
          <a:xfrm>
            <a:off x="660400" y="4448175"/>
            <a:ext cx="2776538" cy="987425"/>
            <a:chOff x="523" y="3048"/>
            <a:chExt cx="1899" cy="696"/>
          </a:xfrm>
        </p:grpSpPr>
        <p:sp>
          <p:nvSpPr>
            <p:cNvPr id="19770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CC99FF"/>
            </a:solidFill>
            <a:ln w="15875">
              <a:solidFill>
                <a:srgbClr val="FFFFFF"/>
              </a:solidFill>
              <a:prstDash val="solid"/>
              <a:round/>
              <a:headEnd/>
              <a:tailEnd/>
            </a:ln>
          </p:spPr>
          <p:txBody>
            <a:bodyPr/>
            <a:lstStyle/>
            <a:p>
              <a:endParaRPr lang="en-US"/>
            </a:p>
          </p:txBody>
        </p:sp>
        <p:sp>
          <p:nvSpPr>
            <p:cNvPr id="19771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CC99FF"/>
            </a:solidFill>
            <a:ln w="15875">
              <a:solidFill>
                <a:srgbClr val="FFFFFF"/>
              </a:solidFill>
              <a:prstDash val="solid"/>
              <a:round/>
              <a:headEnd/>
              <a:tailEnd/>
            </a:ln>
          </p:spPr>
          <p:txBody>
            <a:bodyPr/>
            <a:lstStyle/>
            <a:p>
              <a:endParaRPr lang="en-US"/>
            </a:p>
          </p:txBody>
        </p:sp>
        <p:sp>
          <p:nvSpPr>
            <p:cNvPr id="19771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CC99FF"/>
            </a:solidFill>
            <a:ln w="15875">
              <a:solidFill>
                <a:srgbClr val="FFFFFF"/>
              </a:solidFill>
              <a:prstDash val="solid"/>
              <a:round/>
              <a:headEnd/>
              <a:tailEnd/>
            </a:ln>
          </p:spPr>
          <p:txBody>
            <a:bodyPr/>
            <a:lstStyle/>
            <a:p>
              <a:endParaRPr lang="en-US"/>
            </a:p>
          </p:txBody>
        </p:sp>
        <p:sp>
          <p:nvSpPr>
            <p:cNvPr id="19771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CC99FF"/>
            </a:solidFill>
            <a:ln w="15875">
              <a:solidFill>
                <a:srgbClr val="FFFFFF"/>
              </a:solidFill>
              <a:prstDash val="solid"/>
              <a:round/>
              <a:headEnd/>
              <a:tailEnd/>
            </a:ln>
          </p:spPr>
          <p:txBody>
            <a:bodyPr/>
            <a:lstStyle/>
            <a:p>
              <a:endParaRPr lang="en-US"/>
            </a:p>
          </p:txBody>
        </p:sp>
        <p:sp>
          <p:nvSpPr>
            <p:cNvPr id="19771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19771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CC99FF"/>
            </a:solidFill>
            <a:ln w="15875">
              <a:solidFill>
                <a:srgbClr val="FFFFFF"/>
              </a:solidFill>
              <a:prstDash val="solid"/>
              <a:round/>
              <a:headEnd/>
              <a:tailEnd/>
            </a:ln>
          </p:spPr>
          <p:txBody>
            <a:bodyPr/>
            <a:lstStyle/>
            <a:p>
              <a:endParaRPr lang="en-US"/>
            </a:p>
          </p:txBody>
        </p:sp>
      </p:grpSp>
      <p:sp>
        <p:nvSpPr>
          <p:cNvPr id="19769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69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70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770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770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770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770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770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770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the lead health education teacher received professional development during the 2 years before the survey on tobacco-use prevention</a:t>
            </a:r>
          </a:p>
        </p:txBody>
      </p:sp>
      <p:sp>
        <p:nvSpPr>
          <p:cNvPr id="19770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770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19968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968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19968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68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19968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19968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19968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19969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19969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19969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19969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19969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19969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69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69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6600CC"/>
          </a:solidFill>
          <a:ln w="15875">
            <a:solidFill>
              <a:srgbClr val="FFFFFF"/>
            </a:solidFill>
            <a:prstDash val="solid"/>
            <a:round/>
            <a:headEnd/>
            <a:tailEnd/>
          </a:ln>
        </p:spPr>
        <p:txBody>
          <a:bodyPr/>
          <a:lstStyle/>
          <a:p>
            <a:endParaRPr lang="en-US"/>
          </a:p>
        </p:txBody>
      </p:sp>
      <p:sp>
        <p:nvSpPr>
          <p:cNvPr id="19969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19969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0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9970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19970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9970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19970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19970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19970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19970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0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19970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19971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6600CC"/>
          </a:solidFill>
          <a:ln w="15875">
            <a:solidFill>
              <a:srgbClr val="FFFFFF"/>
            </a:solidFill>
            <a:prstDash val="solid"/>
            <a:round/>
            <a:headEnd/>
            <a:tailEnd/>
          </a:ln>
        </p:spPr>
        <p:txBody>
          <a:bodyPr/>
          <a:lstStyle/>
          <a:p>
            <a:endParaRPr lang="en-US"/>
          </a:p>
        </p:txBody>
      </p:sp>
      <p:sp>
        <p:nvSpPr>
          <p:cNvPr id="19971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19971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19971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19971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1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9971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19971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6600CC"/>
          </a:solidFill>
          <a:ln w="15875">
            <a:solidFill>
              <a:srgbClr val="FFFFFF"/>
            </a:solidFill>
            <a:prstDash val="solid"/>
            <a:round/>
            <a:headEnd/>
            <a:tailEnd/>
          </a:ln>
        </p:spPr>
        <p:txBody>
          <a:bodyPr/>
          <a:lstStyle/>
          <a:p>
            <a:endParaRPr lang="en-US"/>
          </a:p>
        </p:txBody>
      </p:sp>
      <p:sp>
        <p:nvSpPr>
          <p:cNvPr id="19971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19971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A64DFF"/>
          </a:solidFill>
          <a:ln w="15875">
            <a:solidFill>
              <a:srgbClr val="FFFFFF"/>
            </a:solidFill>
            <a:prstDash val="solid"/>
            <a:round/>
            <a:headEnd/>
            <a:tailEnd/>
          </a:ln>
        </p:spPr>
        <p:txBody>
          <a:bodyPr/>
          <a:lstStyle/>
          <a:p>
            <a:endParaRPr lang="en-US"/>
          </a:p>
        </p:txBody>
      </p:sp>
      <p:sp>
        <p:nvSpPr>
          <p:cNvPr id="19972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19972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19972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6600CC"/>
          </a:solidFill>
          <a:ln w="15875">
            <a:solidFill>
              <a:srgbClr val="FFFFFF"/>
            </a:solidFill>
            <a:prstDash val="solid"/>
            <a:round/>
            <a:headEnd/>
            <a:tailEnd/>
          </a:ln>
        </p:spPr>
        <p:txBody>
          <a:bodyPr/>
          <a:lstStyle/>
          <a:p>
            <a:endParaRPr lang="en-US"/>
          </a:p>
        </p:txBody>
      </p:sp>
      <p:sp>
        <p:nvSpPr>
          <p:cNvPr id="19972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19972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19972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19972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19972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19972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19972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19973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19973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19973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A64DFF"/>
          </a:solidFill>
          <a:ln w="15875">
            <a:solidFill>
              <a:srgbClr val="FFFFFF"/>
            </a:solidFill>
            <a:prstDash val="solid"/>
            <a:round/>
            <a:headEnd/>
            <a:tailEnd/>
          </a:ln>
        </p:spPr>
        <p:txBody>
          <a:bodyPr/>
          <a:lstStyle/>
          <a:p>
            <a:endParaRPr lang="en-US"/>
          </a:p>
        </p:txBody>
      </p:sp>
      <p:sp>
        <p:nvSpPr>
          <p:cNvPr id="19973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19973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19973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19973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6600CC"/>
          </a:solidFill>
          <a:ln w="15875">
            <a:solidFill>
              <a:srgbClr val="FFFFFF"/>
            </a:solidFill>
            <a:prstDash val="solid"/>
            <a:round/>
            <a:headEnd/>
            <a:tailEnd/>
          </a:ln>
        </p:spPr>
        <p:txBody>
          <a:bodyPr/>
          <a:lstStyle/>
          <a:p>
            <a:endParaRPr lang="en-US"/>
          </a:p>
        </p:txBody>
      </p:sp>
      <p:sp>
        <p:nvSpPr>
          <p:cNvPr id="19973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3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3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9974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19974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199742" name="Hawaii"/>
          <p:cNvGrpSpPr>
            <a:grpSpLocks/>
          </p:cNvGrpSpPr>
          <p:nvPr/>
        </p:nvGrpSpPr>
        <p:grpSpPr bwMode="auto">
          <a:xfrm>
            <a:off x="682625" y="3846513"/>
            <a:ext cx="963613" cy="498475"/>
            <a:chOff x="582" y="2987"/>
            <a:chExt cx="659" cy="352"/>
          </a:xfrm>
        </p:grpSpPr>
        <p:sp>
          <p:nvSpPr>
            <p:cNvPr id="19976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A64DFF"/>
            </a:solidFill>
            <a:ln w="15875">
              <a:solidFill>
                <a:srgbClr val="FFFFFF"/>
              </a:solidFill>
              <a:prstDash val="solid"/>
              <a:round/>
              <a:headEnd/>
              <a:tailEnd/>
            </a:ln>
          </p:spPr>
          <p:txBody>
            <a:bodyPr/>
            <a:lstStyle/>
            <a:p>
              <a:endParaRPr lang="en-US"/>
            </a:p>
          </p:txBody>
        </p:sp>
        <p:sp>
          <p:nvSpPr>
            <p:cNvPr id="19976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19976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977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19977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19977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19977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A64DFF"/>
            </a:solidFill>
            <a:ln w="15875">
              <a:solidFill>
                <a:srgbClr val="FFFFFF"/>
              </a:solidFill>
              <a:prstDash val="solid"/>
              <a:round/>
              <a:headEnd/>
              <a:tailEnd/>
            </a:ln>
          </p:spPr>
          <p:txBody>
            <a:bodyPr/>
            <a:lstStyle/>
            <a:p>
              <a:endParaRPr lang="en-US"/>
            </a:p>
          </p:txBody>
        </p:sp>
        <p:sp>
          <p:nvSpPr>
            <p:cNvPr id="19977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A64DFF"/>
            </a:solidFill>
            <a:ln w="15875">
              <a:solidFill>
                <a:srgbClr val="FFFFFF"/>
              </a:solidFill>
              <a:prstDash val="solid"/>
              <a:round/>
              <a:headEnd/>
              <a:tailEnd/>
            </a:ln>
          </p:spPr>
          <p:txBody>
            <a:bodyPr/>
            <a:lstStyle/>
            <a:p>
              <a:endParaRPr lang="en-US"/>
            </a:p>
          </p:txBody>
        </p:sp>
      </p:grpSp>
      <p:grpSp>
        <p:nvGrpSpPr>
          <p:cNvPr id="199743" name="Alaska"/>
          <p:cNvGrpSpPr>
            <a:grpSpLocks/>
          </p:cNvGrpSpPr>
          <p:nvPr/>
        </p:nvGrpSpPr>
        <p:grpSpPr bwMode="auto">
          <a:xfrm>
            <a:off x="660400" y="4448175"/>
            <a:ext cx="2776538" cy="987425"/>
            <a:chOff x="523" y="3048"/>
            <a:chExt cx="1899" cy="696"/>
          </a:xfrm>
        </p:grpSpPr>
        <p:sp>
          <p:nvSpPr>
            <p:cNvPr id="19975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19975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19975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19976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19976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19976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19976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19976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19974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19974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19975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19975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19975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19975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19975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posted signs marking a tobacco-free school zone</a:t>
            </a:r>
          </a:p>
        </p:txBody>
      </p:sp>
      <p:sp>
        <p:nvSpPr>
          <p:cNvPr id="19975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19975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30" name="Title 4"/>
          <p:cNvSpPr>
            <a:spLocks noGrp="1"/>
          </p:cNvSpPr>
          <p:nvPr>
            <p:ph type="title"/>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0" compatLnSpc="1">
            <a:prstTxWarp prst="textNoShape">
              <a:avLst/>
            </a:prstTxWarp>
          </a:bodyPr>
          <a:lstStyle/>
          <a:p>
            <a:r>
              <a:rPr lang="en-US" altLang="en-US" cap="none" smtClean="0"/>
              <a:t>Nutrition</a:t>
            </a:r>
          </a:p>
        </p:txBody>
      </p:sp>
    </p:spTree>
  </p:cSld>
  <p:clrMapOvr>
    <a:masterClrMapping/>
  </p:clrMapOvr>
  <p:transition>
    <p:fade/>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CC99FF"/>
          </a:solidFill>
          <a:ln w="15875">
            <a:solidFill>
              <a:srgbClr val="FFFFFF"/>
            </a:solidFill>
            <a:prstDash val="solid"/>
            <a:round/>
            <a:headEnd/>
            <a:tailEnd/>
          </a:ln>
        </p:spPr>
        <p:txBody>
          <a:bodyPr/>
          <a:lstStyle/>
          <a:p>
            <a:endParaRPr lang="en-US"/>
          </a:p>
        </p:txBody>
      </p:sp>
      <p:sp>
        <p:nvSpPr>
          <p:cNvPr id="203779"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03780"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CC99FF"/>
          </a:solidFill>
          <a:ln w="15875">
            <a:solidFill>
              <a:srgbClr val="FFFFFF"/>
            </a:solidFill>
            <a:prstDash val="solid"/>
            <a:round/>
            <a:headEnd/>
            <a:tailEnd/>
          </a:ln>
        </p:spPr>
        <p:txBody>
          <a:bodyPr/>
          <a:lstStyle/>
          <a:p>
            <a:endParaRPr lang="en-US"/>
          </a:p>
        </p:txBody>
      </p:sp>
      <p:sp>
        <p:nvSpPr>
          <p:cNvPr id="203781"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CC99FF"/>
          </a:solidFill>
          <a:ln w="15875">
            <a:solidFill>
              <a:srgbClr val="FFFFFF"/>
            </a:solidFill>
            <a:prstDash val="solid"/>
            <a:round/>
            <a:headEnd/>
            <a:tailEnd/>
          </a:ln>
        </p:spPr>
        <p:txBody>
          <a:bodyPr/>
          <a:lstStyle/>
          <a:p>
            <a:endParaRPr lang="en-US"/>
          </a:p>
        </p:txBody>
      </p:sp>
      <p:sp>
        <p:nvSpPr>
          <p:cNvPr id="203782"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3783"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03784"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CC99FF"/>
          </a:solidFill>
          <a:ln w="15875">
            <a:solidFill>
              <a:srgbClr val="FFFFFF"/>
            </a:solidFill>
            <a:prstDash val="solid"/>
            <a:round/>
            <a:headEnd/>
            <a:tailEnd/>
          </a:ln>
        </p:spPr>
        <p:txBody>
          <a:bodyPr/>
          <a:lstStyle/>
          <a:p>
            <a:endParaRPr lang="en-US"/>
          </a:p>
        </p:txBody>
      </p:sp>
      <p:sp>
        <p:nvSpPr>
          <p:cNvPr id="203785"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3786"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3787"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3788"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CC99FF"/>
          </a:solidFill>
          <a:ln w="15875">
            <a:solidFill>
              <a:srgbClr val="FFFFFF"/>
            </a:solidFill>
            <a:prstDash val="solid"/>
            <a:round/>
            <a:headEnd/>
            <a:tailEnd/>
          </a:ln>
        </p:spPr>
        <p:txBody>
          <a:bodyPr/>
          <a:lstStyle/>
          <a:p>
            <a:endParaRPr lang="en-US"/>
          </a:p>
        </p:txBody>
      </p:sp>
      <p:sp>
        <p:nvSpPr>
          <p:cNvPr id="203789"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CC99FF"/>
          </a:solidFill>
          <a:ln w="15875">
            <a:solidFill>
              <a:srgbClr val="FFFFFF"/>
            </a:solidFill>
            <a:prstDash val="solid"/>
            <a:round/>
            <a:headEnd/>
            <a:tailEnd/>
          </a:ln>
        </p:spPr>
        <p:txBody>
          <a:bodyPr/>
          <a:lstStyle/>
          <a:p>
            <a:endParaRPr lang="en-US"/>
          </a:p>
        </p:txBody>
      </p:sp>
      <p:sp>
        <p:nvSpPr>
          <p:cNvPr id="203790"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CC99FF"/>
          </a:solidFill>
          <a:ln w="15875">
            <a:solidFill>
              <a:srgbClr val="FFFFFF"/>
            </a:solidFill>
            <a:prstDash val="solid"/>
            <a:round/>
            <a:headEnd/>
            <a:tailEnd/>
          </a:ln>
        </p:spPr>
        <p:txBody>
          <a:bodyPr/>
          <a:lstStyle/>
          <a:p>
            <a:endParaRPr lang="en-US"/>
          </a:p>
        </p:txBody>
      </p:sp>
      <p:sp>
        <p:nvSpPr>
          <p:cNvPr id="203791"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2"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3"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CC99FF"/>
          </a:solidFill>
          <a:ln w="15875">
            <a:solidFill>
              <a:srgbClr val="FFFFFF"/>
            </a:solidFill>
            <a:prstDash val="solid"/>
            <a:round/>
            <a:headEnd/>
            <a:tailEnd/>
          </a:ln>
        </p:spPr>
        <p:txBody>
          <a:bodyPr/>
          <a:lstStyle/>
          <a:p>
            <a:endParaRPr lang="en-US"/>
          </a:p>
        </p:txBody>
      </p:sp>
      <p:sp>
        <p:nvSpPr>
          <p:cNvPr id="203794"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3795"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796"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CC99FF"/>
          </a:solidFill>
          <a:ln w="15875">
            <a:solidFill>
              <a:srgbClr val="FFFFFF"/>
            </a:solidFill>
            <a:prstDash val="solid"/>
            <a:round/>
            <a:headEnd/>
            <a:tailEnd/>
          </a:ln>
        </p:spPr>
        <p:txBody>
          <a:bodyPr/>
          <a:lstStyle/>
          <a:p>
            <a:endParaRPr lang="en-US"/>
          </a:p>
        </p:txBody>
      </p:sp>
      <p:sp>
        <p:nvSpPr>
          <p:cNvPr id="203797"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03798"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03799"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CC99FF"/>
          </a:solidFill>
          <a:ln w="15875">
            <a:solidFill>
              <a:srgbClr val="FFFFFF"/>
            </a:solidFill>
            <a:prstDash val="solid"/>
            <a:round/>
            <a:headEnd/>
            <a:tailEnd/>
          </a:ln>
        </p:spPr>
        <p:txBody>
          <a:bodyPr/>
          <a:lstStyle/>
          <a:p>
            <a:endParaRPr lang="en-US"/>
          </a:p>
        </p:txBody>
      </p:sp>
      <p:sp>
        <p:nvSpPr>
          <p:cNvPr id="203800"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CC99FF"/>
          </a:solidFill>
          <a:ln w="15875">
            <a:solidFill>
              <a:srgbClr val="FFFFFF"/>
            </a:solidFill>
            <a:prstDash val="solid"/>
            <a:round/>
            <a:headEnd/>
            <a:tailEnd/>
          </a:ln>
        </p:spPr>
        <p:txBody>
          <a:bodyPr/>
          <a:lstStyle/>
          <a:p>
            <a:endParaRPr lang="en-US"/>
          </a:p>
        </p:txBody>
      </p:sp>
      <p:sp>
        <p:nvSpPr>
          <p:cNvPr id="203801"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3802"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A64DFF"/>
          </a:solidFill>
          <a:ln w="15875">
            <a:solidFill>
              <a:srgbClr val="FFFFFF"/>
            </a:solidFill>
            <a:prstDash val="solid"/>
            <a:round/>
            <a:headEnd/>
            <a:tailEnd/>
          </a:ln>
        </p:spPr>
        <p:txBody>
          <a:bodyPr/>
          <a:lstStyle/>
          <a:p>
            <a:endParaRPr lang="en-US"/>
          </a:p>
        </p:txBody>
      </p:sp>
      <p:sp>
        <p:nvSpPr>
          <p:cNvPr id="203803"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04"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CC99FF"/>
          </a:solidFill>
          <a:ln w="15875">
            <a:solidFill>
              <a:srgbClr val="FFFFFF"/>
            </a:solidFill>
            <a:prstDash val="solid"/>
            <a:round/>
            <a:headEnd/>
            <a:tailEnd/>
          </a:ln>
        </p:spPr>
        <p:txBody>
          <a:bodyPr/>
          <a:lstStyle/>
          <a:p>
            <a:endParaRPr lang="en-US"/>
          </a:p>
        </p:txBody>
      </p:sp>
      <p:sp>
        <p:nvSpPr>
          <p:cNvPr id="203805"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E6CCFF"/>
          </a:solidFill>
          <a:ln w="15875">
            <a:solidFill>
              <a:srgbClr val="FFFFFF"/>
            </a:solidFill>
            <a:prstDash val="solid"/>
            <a:round/>
            <a:headEnd/>
            <a:tailEnd/>
          </a:ln>
        </p:spPr>
        <p:txBody>
          <a:bodyPr/>
          <a:lstStyle/>
          <a:p>
            <a:endParaRPr lang="en-US"/>
          </a:p>
        </p:txBody>
      </p:sp>
      <p:sp>
        <p:nvSpPr>
          <p:cNvPr id="203806"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CC99FF"/>
          </a:solidFill>
          <a:ln w="15875">
            <a:solidFill>
              <a:srgbClr val="FFFFFF"/>
            </a:solidFill>
            <a:prstDash val="solid"/>
            <a:round/>
            <a:headEnd/>
            <a:tailEnd/>
          </a:ln>
        </p:spPr>
        <p:txBody>
          <a:bodyPr/>
          <a:lstStyle/>
          <a:p>
            <a:endParaRPr lang="en-US"/>
          </a:p>
        </p:txBody>
      </p:sp>
      <p:sp>
        <p:nvSpPr>
          <p:cNvPr id="203807"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03808"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3809"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A64DFF"/>
          </a:solidFill>
          <a:ln w="15875">
            <a:solidFill>
              <a:srgbClr val="FFFFFF"/>
            </a:solidFill>
            <a:prstDash val="solid"/>
            <a:round/>
            <a:headEnd/>
            <a:tailEnd/>
          </a:ln>
        </p:spPr>
        <p:txBody>
          <a:bodyPr/>
          <a:lstStyle/>
          <a:p>
            <a:endParaRPr lang="en-US"/>
          </a:p>
        </p:txBody>
      </p:sp>
      <p:sp>
        <p:nvSpPr>
          <p:cNvPr id="203810"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CC99FF"/>
          </a:solidFill>
          <a:ln w="15875">
            <a:solidFill>
              <a:srgbClr val="FFFFFF"/>
            </a:solidFill>
            <a:prstDash val="solid"/>
            <a:round/>
            <a:headEnd/>
            <a:tailEnd/>
          </a:ln>
        </p:spPr>
        <p:txBody>
          <a:bodyPr/>
          <a:lstStyle/>
          <a:p>
            <a:endParaRPr lang="en-US"/>
          </a:p>
        </p:txBody>
      </p:sp>
      <p:sp>
        <p:nvSpPr>
          <p:cNvPr id="203811"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CC99FF"/>
          </a:solidFill>
          <a:ln w="15875">
            <a:solidFill>
              <a:srgbClr val="FFFFFF"/>
            </a:solidFill>
            <a:prstDash val="solid"/>
            <a:round/>
            <a:headEnd/>
            <a:tailEnd/>
          </a:ln>
        </p:spPr>
        <p:txBody>
          <a:bodyPr/>
          <a:lstStyle/>
          <a:p>
            <a:endParaRPr lang="en-US"/>
          </a:p>
        </p:txBody>
      </p:sp>
      <p:sp>
        <p:nvSpPr>
          <p:cNvPr id="203812"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3813"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E6CCFF"/>
          </a:solidFill>
          <a:ln w="15875">
            <a:solidFill>
              <a:srgbClr val="FFFFFF"/>
            </a:solidFill>
            <a:prstDash val="solid"/>
            <a:round/>
            <a:headEnd/>
            <a:tailEnd/>
          </a:ln>
        </p:spPr>
        <p:txBody>
          <a:bodyPr/>
          <a:lstStyle/>
          <a:p>
            <a:endParaRPr lang="en-US"/>
          </a:p>
        </p:txBody>
      </p:sp>
      <p:sp>
        <p:nvSpPr>
          <p:cNvPr id="203814"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CC99FF"/>
          </a:solidFill>
          <a:ln w="15875">
            <a:solidFill>
              <a:srgbClr val="FFFFFF"/>
            </a:solidFill>
            <a:prstDash val="solid"/>
            <a:round/>
            <a:headEnd/>
            <a:tailEnd/>
          </a:ln>
        </p:spPr>
        <p:txBody>
          <a:bodyPr/>
          <a:lstStyle/>
          <a:p>
            <a:endParaRPr lang="en-US"/>
          </a:p>
        </p:txBody>
      </p:sp>
      <p:sp>
        <p:nvSpPr>
          <p:cNvPr id="203815"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E6CCFF"/>
          </a:solidFill>
          <a:ln w="15875">
            <a:solidFill>
              <a:srgbClr val="FFFFFF"/>
            </a:solidFill>
            <a:prstDash val="solid"/>
            <a:round/>
            <a:headEnd/>
            <a:tailEnd/>
          </a:ln>
        </p:spPr>
        <p:txBody>
          <a:bodyPr/>
          <a:lstStyle/>
          <a:p>
            <a:endParaRPr lang="en-US"/>
          </a:p>
        </p:txBody>
      </p:sp>
      <p:sp>
        <p:nvSpPr>
          <p:cNvPr id="203816"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A64DFF"/>
          </a:solidFill>
          <a:ln w="15875">
            <a:solidFill>
              <a:srgbClr val="FFFFFF"/>
            </a:solidFill>
            <a:prstDash val="solid"/>
            <a:round/>
            <a:headEnd/>
            <a:tailEnd/>
          </a:ln>
        </p:spPr>
        <p:txBody>
          <a:bodyPr/>
          <a:lstStyle/>
          <a:p>
            <a:endParaRPr lang="en-US"/>
          </a:p>
        </p:txBody>
      </p:sp>
      <p:sp>
        <p:nvSpPr>
          <p:cNvPr id="203817"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CC99FF"/>
          </a:solidFill>
          <a:ln w="15875">
            <a:solidFill>
              <a:srgbClr val="FFFFFF"/>
            </a:solidFill>
            <a:prstDash val="solid"/>
            <a:round/>
            <a:headEnd/>
            <a:tailEnd/>
          </a:ln>
        </p:spPr>
        <p:txBody>
          <a:bodyPr/>
          <a:lstStyle/>
          <a:p>
            <a:endParaRPr lang="en-US"/>
          </a:p>
        </p:txBody>
      </p:sp>
      <p:sp>
        <p:nvSpPr>
          <p:cNvPr id="203818"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CC99FF"/>
          </a:solidFill>
          <a:ln w="15875">
            <a:solidFill>
              <a:srgbClr val="FFFFFF"/>
            </a:solidFill>
            <a:prstDash val="solid"/>
            <a:round/>
            <a:headEnd/>
            <a:tailEnd/>
          </a:ln>
        </p:spPr>
        <p:txBody>
          <a:bodyPr/>
          <a:lstStyle/>
          <a:p>
            <a:endParaRPr lang="en-US"/>
          </a:p>
        </p:txBody>
      </p:sp>
      <p:sp>
        <p:nvSpPr>
          <p:cNvPr id="203819"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CC99FF"/>
          </a:solidFill>
          <a:ln w="15875">
            <a:solidFill>
              <a:srgbClr val="FFFFFF"/>
            </a:solidFill>
            <a:prstDash val="solid"/>
            <a:round/>
            <a:headEnd/>
            <a:tailEnd/>
          </a:ln>
        </p:spPr>
        <p:txBody>
          <a:bodyPr/>
          <a:lstStyle/>
          <a:p>
            <a:endParaRPr lang="en-US"/>
          </a:p>
        </p:txBody>
      </p:sp>
      <p:sp>
        <p:nvSpPr>
          <p:cNvPr id="203820"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A64DFF"/>
          </a:solidFill>
          <a:ln w="15875">
            <a:solidFill>
              <a:srgbClr val="FFFFFF"/>
            </a:solidFill>
            <a:prstDash val="solid"/>
            <a:round/>
            <a:headEnd/>
            <a:tailEnd/>
          </a:ln>
        </p:spPr>
        <p:txBody>
          <a:bodyPr/>
          <a:lstStyle/>
          <a:p>
            <a:endParaRPr lang="en-US"/>
          </a:p>
        </p:txBody>
      </p:sp>
      <p:sp>
        <p:nvSpPr>
          <p:cNvPr id="203821"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A64DFF"/>
          </a:solidFill>
          <a:ln w="15875">
            <a:solidFill>
              <a:srgbClr val="FFFFFF"/>
            </a:solidFill>
            <a:prstDash val="solid"/>
            <a:round/>
            <a:headEnd/>
            <a:tailEnd/>
          </a:ln>
        </p:spPr>
        <p:txBody>
          <a:bodyPr/>
          <a:lstStyle/>
          <a:p>
            <a:endParaRPr lang="en-US"/>
          </a:p>
        </p:txBody>
      </p:sp>
      <p:sp>
        <p:nvSpPr>
          <p:cNvPr id="203822"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CC99FF"/>
          </a:solidFill>
          <a:ln w="15875">
            <a:solidFill>
              <a:srgbClr val="FFFFFF"/>
            </a:solidFill>
            <a:prstDash val="solid"/>
            <a:round/>
            <a:headEnd/>
            <a:tailEnd/>
          </a:ln>
        </p:spPr>
        <p:txBody>
          <a:bodyPr/>
          <a:lstStyle/>
          <a:p>
            <a:endParaRPr lang="en-US"/>
          </a:p>
        </p:txBody>
      </p:sp>
      <p:sp>
        <p:nvSpPr>
          <p:cNvPr id="203823"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24"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E6CCFF"/>
          </a:solidFill>
          <a:ln w="15875">
            <a:solidFill>
              <a:srgbClr val="FFFFFF"/>
            </a:solidFill>
            <a:prstDash val="solid"/>
            <a:round/>
            <a:headEnd/>
            <a:tailEnd/>
          </a:ln>
        </p:spPr>
        <p:txBody>
          <a:bodyPr/>
          <a:lstStyle/>
          <a:p>
            <a:endParaRPr lang="en-US"/>
          </a:p>
        </p:txBody>
      </p:sp>
      <p:sp>
        <p:nvSpPr>
          <p:cNvPr id="203825"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CC99FF"/>
          </a:solidFill>
          <a:ln w="15875">
            <a:solidFill>
              <a:srgbClr val="FFFFFF"/>
            </a:solidFill>
            <a:prstDash val="solid"/>
            <a:round/>
            <a:headEnd/>
            <a:tailEnd/>
          </a:ln>
        </p:spPr>
        <p:txBody>
          <a:bodyPr/>
          <a:lstStyle/>
          <a:p>
            <a:endParaRPr lang="en-US"/>
          </a:p>
        </p:txBody>
      </p:sp>
      <p:sp>
        <p:nvSpPr>
          <p:cNvPr id="203826"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A64DFF"/>
          </a:solidFill>
          <a:ln w="15875">
            <a:solidFill>
              <a:srgbClr val="FFFFFF"/>
            </a:solidFill>
            <a:prstDash val="solid"/>
            <a:round/>
            <a:headEnd/>
            <a:tailEnd/>
          </a:ln>
        </p:spPr>
        <p:txBody>
          <a:bodyPr/>
          <a:lstStyle/>
          <a:p>
            <a:endParaRPr lang="en-US"/>
          </a:p>
        </p:txBody>
      </p:sp>
      <p:sp>
        <p:nvSpPr>
          <p:cNvPr id="203827"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A64DFF"/>
          </a:solidFill>
          <a:ln w="15875">
            <a:solidFill>
              <a:srgbClr val="FFFFFF"/>
            </a:solidFill>
            <a:prstDash val="solid"/>
            <a:round/>
            <a:headEnd/>
            <a:tailEnd/>
          </a:ln>
        </p:spPr>
        <p:txBody>
          <a:bodyPr/>
          <a:lstStyle/>
          <a:p>
            <a:endParaRPr lang="en-US"/>
          </a:p>
        </p:txBody>
      </p:sp>
      <p:sp>
        <p:nvSpPr>
          <p:cNvPr id="203828"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E6CCFF"/>
          </a:solidFill>
          <a:ln w="15875">
            <a:solidFill>
              <a:srgbClr val="FFFFFF"/>
            </a:solidFill>
            <a:prstDash val="solid"/>
            <a:round/>
            <a:headEnd/>
            <a:tailEnd/>
          </a:ln>
        </p:spPr>
        <p:txBody>
          <a:bodyPr/>
          <a:lstStyle/>
          <a:p>
            <a:endParaRPr lang="en-US"/>
          </a:p>
        </p:txBody>
      </p:sp>
      <p:sp>
        <p:nvSpPr>
          <p:cNvPr id="203829"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3830"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3831"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CC99FF"/>
          </a:solidFill>
          <a:ln w="15875">
            <a:solidFill>
              <a:srgbClr val="FFFFFF"/>
            </a:solidFill>
            <a:prstDash val="solid"/>
            <a:round/>
            <a:headEnd/>
            <a:tailEnd/>
          </a:ln>
        </p:spPr>
        <p:txBody>
          <a:bodyPr/>
          <a:lstStyle/>
          <a:p>
            <a:endParaRPr lang="en-US"/>
          </a:p>
        </p:txBody>
      </p:sp>
      <p:sp>
        <p:nvSpPr>
          <p:cNvPr id="203832"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CC99FF"/>
          </a:solidFill>
          <a:ln w="15875">
            <a:solidFill>
              <a:srgbClr val="FFFFFF"/>
            </a:solidFill>
            <a:prstDash val="solid"/>
            <a:round/>
            <a:headEnd/>
            <a:tailEnd/>
          </a:ln>
        </p:spPr>
        <p:txBody>
          <a:bodyPr/>
          <a:lstStyle/>
          <a:p>
            <a:endParaRPr lang="en-US"/>
          </a:p>
        </p:txBody>
      </p:sp>
      <p:sp>
        <p:nvSpPr>
          <p:cNvPr id="203833"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3834"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35"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3836"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CC99FF"/>
          </a:solidFill>
          <a:ln w="15875">
            <a:solidFill>
              <a:srgbClr val="FFFFFF"/>
            </a:solidFill>
            <a:prstDash val="solid"/>
            <a:round/>
            <a:headEnd/>
            <a:tailEnd/>
          </a:ln>
        </p:spPr>
        <p:txBody>
          <a:bodyPr/>
          <a:lstStyle/>
          <a:p>
            <a:endParaRPr lang="en-US"/>
          </a:p>
        </p:txBody>
      </p:sp>
      <p:sp>
        <p:nvSpPr>
          <p:cNvPr id="203837"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3838" name="Hawaii"/>
          <p:cNvGrpSpPr>
            <a:grpSpLocks/>
          </p:cNvGrpSpPr>
          <p:nvPr/>
        </p:nvGrpSpPr>
        <p:grpSpPr bwMode="auto">
          <a:xfrm>
            <a:off x="682625" y="3846513"/>
            <a:ext cx="963613" cy="498475"/>
            <a:chOff x="582" y="2987"/>
            <a:chExt cx="659" cy="352"/>
          </a:xfrm>
        </p:grpSpPr>
        <p:sp>
          <p:nvSpPr>
            <p:cNvPr id="203863"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3864"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3865"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3866"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3867"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3868"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3869"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3870"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3839" name="Alaska"/>
          <p:cNvGrpSpPr>
            <a:grpSpLocks/>
          </p:cNvGrpSpPr>
          <p:nvPr/>
        </p:nvGrpSpPr>
        <p:grpSpPr bwMode="auto">
          <a:xfrm>
            <a:off x="660400" y="4448175"/>
            <a:ext cx="2776538" cy="987425"/>
            <a:chOff x="523" y="3048"/>
            <a:chExt cx="1899" cy="696"/>
          </a:xfrm>
        </p:grpSpPr>
        <p:sp>
          <p:nvSpPr>
            <p:cNvPr id="203853"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03854"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5"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6"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03857"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03858"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03859"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0"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1"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3862"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03840"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1"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2"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3"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4"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3845"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3846"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3847"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3848"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3849"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3850"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that did not sell less healthy foods and beverages* in vending machines or at the school store, canteen, or snack bar</a:t>
            </a:r>
          </a:p>
        </p:txBody>
      </p:sp>
      <p:sp>
        <p:nvSpPr>
          <p:cNvPr id="203851" name="Text Box 101"/>
          <p:cNvSpPr txBox="1">
            <a:spLocks noChangeArrowheads="1"/>
          </p:cNvSpPr>
          <p:nvPr/>
        </p:nvSpPr>
        <p:spPr bwMode="auto">
          <a:xfrm>
            <a:off x="279400" y="5554663"/>
            <a:ext cx="80518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*Baked goods not low in fat, salty snacks not low in fat, chocolate candy, other kinds of candy, soda pop or fruit drinks that are not 100% juice, and sports drinks.</a:t>
            </a:r>
          </a:p>
        </p:txBody>
      </p:sp>
      <p:sp>
        <p:nvSpPr>
          <p:cNvPr id="203852"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05827"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5828"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5829"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830"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5831"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5832"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05833"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5834"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5835"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5836"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5837"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5838"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5839"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0"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1"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5842"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5843"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44"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845"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05846"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847"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5848"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05849"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5850"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851"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52"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5853"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05854"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5855"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5856"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5857"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5858"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859"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5860"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5861"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5862"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5863"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5864"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5865"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05866"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5867"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05868"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5869"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5870"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05871"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872"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05873"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5874"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5875"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5876"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5877"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5878"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5879"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6600CC"/>
          </a:solidFill>
          <a:ln w="15875">
            <a:solidFill>
              <a:srgbClr val="FFFFFF"/>
            </a:solidFill>
            <a:prstDash val="solid"/>
            <a:round/>
            <a:headEnd/>
            <a:tailEnd/>
          </a:ln>
        </p:spPr>
        <p:txBody>
          <a:bodyPr/>
          <a:lstStyle/>
          <a:p>
            <a:endParaRPr lang="en-US"/>
          </a:p>
        </p:txBody>
      </p:sp>
      <p:sp>
        <p:nvSpPr>
          <p:cNvPr id="205880"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5881"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882"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83"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84"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6600CC"/>
          </a:solidFill>
          <a:ln w="15875">
            <a:solidFill>
              <a:srgbClr val="FFFFFF"/>
            </a:solidFill>
            <a:prstDash val="solid"/>
            <a:round/>
            <a:headEnd/>
            <a:tailEnd/>
          </a:ln>
        </p:spPr>
        <p:txBody>
          <a:bodyPr/>
          <a:lstStyle/>
          <a:p>
            <a:endParaRPr lang="en-US"/>
          </a:p>
        </p:txBody>
      </p:sp>
      <p:sp>
        <p:nvSpPr>
          <p:cNvPr id="205885"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5886" name="Hawaii"/>
          <p:cNvGrpSpPr>
            <a:grpSpLocks/>
          </p:cNvGrpSpPr>
          <p:nvPr/>
        </p:nvGrpSpPr>
        <p:grpSpPr bwMode="auto">
          <a:xfrm>
            <a:off x="682625" y="3846513"/>
            <a:ext cx="963613" cy="498475"/>
            <a:chOff x="582" y="2987"/>
            <a:chExt cx="659" cy="352"/>
          </a:xfrm>
        </p:grpSpPr>
        <p:sp>
          <p:nvSpPr>
            <p:cNvPr id="205911"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5912"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913"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914"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15"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5916"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5917"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5918"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5887" name="Alaska"/>
          <p:cNvGrpSpPr>
            <a:grpSpLocks/>
          </p:cNvGrpSpPr>
          <p:nvPr/>
        </p:nvGrpSpPr>
        <p:grpSpPr bwMode="auto">
          <a:xfrm>
            <a:off x="660400" y="4448175"/>
            <a:ext cx="2776538" cy="987425"/>
            <a:chOff x="523" y="3048"/>
            <a:chExt cx="1899" cy="696"/>
          </a:xfrm>
        </p:grpSpPr>
        <p:sp>
          <p:nvSpPr>
            <p:cNvPr id="205901"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05902"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3"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4"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05905"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05906"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5907"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08"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09"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5910"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05888"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89"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0"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1"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2"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5893"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5894"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5895"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5896"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5897"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5898"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chocolate candy from vending machines or at the school store, canteen, or snack bar</a:t>
            </a:r>
          </a:p>
        </p:txBody>
      </p:sp>
      <p:sp>
        <p:nvSpPr>
          <p:cNvPr id="205899"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05900"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4"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A64DFF"/>
          </a:solidFill>
          <a:ln w="15875">
            <a:solidFill>
              <a:srgbClr val="FFFFFF"/>
            </a:solidFill>
            <a:prstDash val="solid"/>
            <a:round/>
            <a:headEnd/>
            <a:tailEnd/>
          </a:ln>
        </p:spPr>
        <p:txBody>
          <a:bodyPr/>
          <a:lstStyle/>
          <a:p>
            <a:endParaRPr lang="en-US"/>
          </a:p>
        </p:txBody>
      </p:sp>
      <p:sp>
        <p:nvSpPr>
          <p:cNvPr id="207875"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7876"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07877"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878"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7879"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7880"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6600CC"/>
          </a:solidFill>
          <a:ln w="15875">
            <a:solidFill>
              <a:srgbClr val="FFFFFF"/>
            </a:solidFill>
            <a:prstDash val="solid"/>
            <a:round/>
            <a:headEnd/>
            <a:tailEnd/>
          </a:ln>
        </p:spPr>
        <p:txBody>
          <a:bodyPr/>
          <a:lstStyle/>
          <a:p>
            <a:endParaRPr lang="en-US"/>
          </a:p>
        </p:txBody>
      </p:sp>
      <p:sp>
        <p:nvSpPr>
          <p:cNvPr id="207881"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7882"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7883"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7884"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7885"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7886"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7887"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88"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89"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7890"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7891"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892"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893"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6600CC"/>
          </a:solidFill>
          <a:ln w="15875">
            <a:solidFill>
              <a:srgbClr val="FFFFFF"/>
            </a:solidFill>
            <a:prstDash val="solid"/>
            <a:round/>
            <a:headEnd/>
            <a:tailEnd/>
          </a:ln>
        </p:spPr>
        <p:txBody>
          <a:bodyPr/>
          <a:lstStyle/>
          <a:p>
            <a:endParaRPr lang="en-US"/>
          </a:p>
        </p:txBody>
      </p:sp>
      <p:sp>
        <p:nvSpPr>
          <p:cNvPr id="207894"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895"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7896"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6600CC"/>
          </a:solidFill>
          <a:ln w="15875">
            <a:solidFill>
              <a:srgbClr val="FFFFFF"/>
            </a:solidFill>
            <a:prstDash val="solid"/>
            <a:round/>
            <a:headEnd/>
            <a:tailEnd/>
          </a:ln>
        </p:spPr>
        <p:txBody>
          <a:bodyPr/>
          <a:lstStyle/>
          <a:p>
            <a:endParaRPr lang="en-US"/>
          </a:p>
        </p:txBody>
      </p:sp>
      <p:sp>
        <p:nvSpPr>
          <p:cNvPr id="207897"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7898"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899"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00"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7901"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CC99FF"/>
          </a:solidFill>
          <a:ln w="15875">
            <a:solidFill>
              <a:srgbClr val="FFFFFF"/>
            </a:solidFill>
            <a:prstDash val="solid"/>
            <a:round/>
            <a:headEnd/>
            <a:tailEnd/>
          </a:ln>
        </p:spPr>
        <p:txBody>
          <a:bodyPr/>
          <a:lstStyle/>
          <a:p>
            <a:endParaRPr lang="en-US"/>
          </a:p>
        </p:txBody>
      </p:sp>
      <p:sp>
        <p:nvSpPr>
          <p:cNvPr id="207902"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7903"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07904"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7905"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7906"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7907"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7908"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7909"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7910"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7911"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7912"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7913"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6600CC"/>
          </a:solidFill>
          <a:ln w="15875">
            <a:solidFill>
              <a:srgbClr val="FFFFFF"/>
            </a:solidFill>
            <a:prstDash val="solid"/>
            <a:round/>
            <a:headEnd/>
            <a:tailEnd/>
          </a:ln>
        </p:spPr>
        <p:txBody>
          <a:bodyPr/>
          <a:lstStyle/>
          <a:p>
            <a:endParaRPr lang="en-US"/>
          </a:p>
        </p:txBody>
      </p:sp>
      <p:sp>
        <p:nvSpPr>
          <p:cNvPr id="207914"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7915"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A64DFF"/>
          </a:solidFill>
          <a:ln w="15875">
            <a:solidFill>
              <a:srgbClr val="FFFFFF"/>
            </a:solidFill>
            <a:prstDash val="solid"/>
            <a:round/>
            <a:headEnd/>
            <a:tailEnd/>
          </a:ln>
        </p:spPr>
        <p:txBody>
          <a:bodyPr/>
          <a:lstStyle/>
          <a:p>
            <a:endParaRPr lang="en-US"/>
          </a:p>
        </p:txBody>
      </p:sp>
      <p:sp>
        <p:nvSpPr>
          <p:cNvPr id="207916"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7917"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7918"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6600CC"/>
          </a:solidFill>
          <a:ln w="15875">
            <a:solidFill>
              <a:srgbClr val="FFFFFF"/>
            </a:solidFill>
            <a:prstDash val="solid"/>
            <a:round/>
            <a:headEnd/>
            <a:tailEnd/>
          </a:ln>
        </p:spPr>
        <p:txBody>
          <a:bodyPr/>
          <a:lstStyle/>
          <a:p>
            <a:endParaRPr lang="en-US"/>
          </a:p>
        </p:txBody>
      </p:sp>
      <p:sp>
        <p:nvSpPr>
          <p:cNvPr id="207919"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20"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CC99FF"/>
          </a:solidFill>
          <a:ln w="15875">
            <a:solidFill>
              <a:srgbClr val="FFFFFF"/>
            </a:solidFill>
            <a:prstDash val="solid"/>
            <a:round/>
            <a:headEnd/>
            <a:tailEnd/>
          </a:ln>
        </p:spPr>
        <p:txBody>
          <a:bodyPr/>
          <a:lstStyle/>
          <a:p>
            <a:endParaRPr lang="en-US"/>
          </a:p>
        </p:txBody>
      </p:sp>
      <p:sp>
        <p:nvSpPr>
          <p:cNvPr id="207921"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7922"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7923"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7924"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7925"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7926"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7927"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07928"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7929"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7930"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31"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7932"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07933"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7934" name="Hawaii"/>
          <p:cNvGrpSpPr>
            <a:grpSpLocks/>
          </p:cNvGrpSpPr>
          <p:nvPr/>
        </p:nvGrpSpPr>
        <p:grpSpPr bwMode="auto">
          <a:xfrm>
            <a:off x="682625" y="3846513"/>
            <a:ext cx="963613" cy="498475"/>
            <a:chOff x="582" y="2987"/>
            <a:chExt cx="659" cy="352"/>
          </a:xfrm>
        </p:grpSpPr>
        <p:sp>
          <p:nvSpPr>
            <p:cNvPr id="207959"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07960"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961"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962"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63"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7964"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7965"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07966"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7935" name="Alaska"/>
          <p:cNvGrpSpPr>
            <a:grpSpLocks/>
          </p:cNvGrpSpPr>
          <p:nvPr/>
        </p:nvGrpSpPr>
        <p:grpSpPr bwMode="auto">
          <a:xfrm>
            <a:off x="660400" y="4448175"/>
            <a:ext cx="2776538" cy="987425"/>
            <a:chOff x="523" y="3048"/>
            <a:chExt cx="1899" cy="696"/>
          </a:xfrm>
        </p:grpSpPr>
        <p:sp>
          <p:nvSpPr>
            <p:cNvPr id="207949"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6600CC"/>
            </a:solidFill>
            <a:ln w="15875">
              <a:solidFill>
                <a:srgbClr val="FFFFFF"/>
              </a:solidFill>
              <a:prstDash val="solid"/>
              <a:round/>
              <a:headEnd/>
              <a:tailEnd/>
            </a:ln>
          </p:spPr>
          <p:txBody>
            <a:bodyPr/>
            <a:lstStyle/>
            <a:p>
              <a:endParaRPr lang="en-US"/>
            </a:p>
          </p:txBody>
        </p:sp>
        <p:sp>
          <p:nvSpPr>
            <p:cNvPr id="207950"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1"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2"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6600CC"/>
            </a:solidFill>
            <a:ln w="15875">
              <a:solidFill>
                <a:srgbClr val="FFFFFF"/>
              </a:solidFill>
              <a:prstDash val="solid"/>
              <a:round/>
              <a:headEnd/>
              <a:tailEnd/>
            </a:ln>
          </p:spPr>
          <p:txBody>
            <a:bodyPr/>
            <a:lstStyle/>
            <a:p>
              <a:endParaRPr lang="en-US"/>
            </a:p>
          </p:txBody>
        </p:sp>
        <p:sp>
          <p:nvSpPr>
            <p:cNvPr id="207953"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6600CC"/>
            </a:solidFill>
            <a:ln w="15875">
              <a:solidFill>
                <a:srgbClr val="FFFFFF"/>
              </a:solidFill>
              <a:prstDash val="solid"/>
              <a:round/>
              <a:headEnd/>
              <a:tailEnd/>
            </a:ln>
          </p:spPr>
          <p:txBody>
            <a:bodyPr/>
            <a:lstStyle/>
            <a:p>
              <a:endParaRPr lang="en-US"/>
            </a:p>
          </p:txBody>
        </p:sp>
        <p:sp>
          <p:nvSpPr>
            <p:cNvPr id="207954"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7955"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6"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7"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7958"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6600CC"/>
            </a:solidFill>
            <a:ln w="15875">
              <a:solidFill>
                <a:srgbClr val="FFFFFF"/>
              </a:solidFill>
              <a:prstDash val="solid"/>
              <a:round/>
              <a:headEnd/>
              <a:tailEnd/>
            </a:ln>
          </p:spPr>
          <p:txBody>
            <a:bodyPr/>
            <a:lstStyle/>
            <a:p>
              <a:endParaRPr lang="en-US"/>
            </a:p>
          </p:txBody>
        </p:sp>
      </p:grpSp>
      <p:sp>
        <p:nvSpPr>
          <p:cNvPr id="207936"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7"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8"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39"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40"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7941"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7942"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7943"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7944"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7945"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7946"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other kinds of candy from vending machines or at the school store, canteen, or snack bar</a:t>
            </a:r>
          </a:p>
        </p:txBody>
      </p:sp>
      <p:sp>
        <p:nvSpPr>
          <p:cNvPr id="207947"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endParaRPr lang="en-US" altLang="en-US" sz="1000"/>
          </a:p>
        </p:txBody>
      </p:sp>
      <p:sp>
        <p:nvSpPr>
          <p:cNvPr id="207948"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2" name="Kansas"/>
          <p:cNvSpPr>
            <a:spLocks noChangeAspect="1"/>
          </p:cNvSpPr>
          <p:nvPr/>
        </p:nvSpPr>
        <p:spPr bwMode="auto">
          <a:xfrm>
            <a:off x="4151313" y="3081338"/>
            <a:ext cx="909637" cy="490537"/>
          </a:xfrm>
          <a:custGeom>
            <a:avLst/>
            <a:gdLst>
              <a:gd name="T0" fmla="*/ 0 w 116"/>
              <a:gd name="T1" fmla="*/ 2147483646 h 63"/>
              <a:gd name="T2" fmla="*/ 2147483646 w 116"/>
              <a:gd name="T3" fmla="*/ 0 h 63"/>
              <a:gd name="T4" fmla="*/ 2147483646 w 116"/>
              <a:gd name="T5" fmla="*/ 2147483646 h 63"/>
              <a:gd name="T6" fmla="*/ 2147483646 w 116"/>
              <a:gd name="T7" fmla="*/ 2147483646 h 63"/>
              <a:gd name="T8" fmla="*/ 2147483646 w 116"/>
              <a:gd name="T9" fmla="*/ 2147483646 h 63"/>
              <a:gd name="T10" fmla="*/ 2147483646 w 116"/>
              <a:gd name="T11" fmla="*/ 2147483646 h 63"/>
              <a:gd name="T12" fmla="*/ 2147483646 w 116"/>
              <a:gd name="T13" fmla="*/ 2147483646 h 63"/>
              <a:gd name="T14" fmla="*/ 2147483646 w 116"/>
              <a:gd name="T15" fmla="*/ 2147483646 h 63"/>
              <a:gd name="T16" fmla="*/ 2147483646 w 116"/>
              <a:gd name="T17" fmla="*/ 2147483646 h 63"/>
              <a:gd name="T18" fmla="*/ 2147483646 w 116"/>
              <a:gd name="T19" fmla="*/ 2147483646 h 63"/>
              <a:gd name="T20" fmla="*/ 2147483646 w 116"/>
              <a:gd name="T21" fmla="*/ 2147483646 h 63"/>
              <a:gd name="T22" fmla="*/ 2147483646 w 116"/>
              <a:gd name="T23" fmla="*/ 2147483646 h 63"/>
              <a:gd name="T24" fmla="*/ 2147483646 w 116"/>
              <a:gd name="T25" fmla="*/ 2147483646 h 63"/>
              <a:gd name="T26" fmla="*/ 2147483646 w 116"/>
              <a:gd name="T27" fmla="*/ 2147483646 h 63"/>
              <a:gd name="T28" fmla="*/ 0 w 116"/>
              <a:gd name="T29" fmla="*/ 2147483646 h 6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16"/>
              <a:gd name="T46" fmla="*/ 0 h 63"/>
              <a:gd name="T47" fmla="*/ 116 w 116"/>
              <a:gd name="T48" fmla="*/ 63 h 6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16" h="63">
                <a:moveTo>
                  <a:pt x="0" y="60"/>
                </a:moveTo>
                <a:lnTo>
                  <a:pt x="4" y="0"/>
                </a:lnTo>
                <a:lnTo>
                  <a:pt x="47" y="3"/>
                </a:lnTo>
                <a:lnTo>
                  <a:pt x="105" y="3"/>
                </a:lnTo>
                <a:lnTo>
                  <a:pt x="108" y="6"/>
                </a:lnTo>
                <a:lnTo>
                  <a:pt x="110" y="6"/>
                </a:lnTo>
                <a:lnTo>
                  <a:pt x="111" y="7"/>
                </a:lnTo>
                <a:lnTo>
                  <a:pt x="112" y="9"/>
                </a:lnTo>
                <a:lnTo>
                  <a:pt x="110" y="9"/>
                </a:lnTo>
                <a:lnTo>
                  <a:pt x="108" y="13"/>
                </a:lnTo>
                <a:lnTo>
                  <a:pt x="113" y="19"/>
                </a:lnTo>
                <a:lnTo>
                  <a:pt x="116" y="20"/>
                </a:lnTo>
                <a:lnTo>
                  <a:pt x="116" y="63"/>
                </a:lnTo>
                <a:lnTo>
                  <a:pt x="66" y="63"/>
                </a:lnTo>
                <a:lnTo>
                  <a:pt x="0" y="60"/>
                </a:lnTo>
                <a:close/>
              </a:path>
            </a:pathLst>
          </a:custGeom>
          <a:solidFill>
            <a:srgbClr val="6600CC"/>
          </a:solidFill>
          <a:ln w="15875">
            <a:solidFill>
              <a:srgbClr val="FFFFFF"/>
            </a:solidFill>
            <a:prstDash val="solid"/>
            <a:round/>
            <a:headEnd/>
            <a:tailEnd/>
          </a:ln>
        </p:spPr>
        <p:txBody>
          <a:bodyPr/>
          <a:lstStyle/>
          <a:p>
            <a:endParaRPr lang="en-US"/>
          </a:p>
        </p:txBody>
      </p:sp>
      <p:sp>
        <p:nvSpPr>
          <p:cNvPr id="209923" name="Missouri"/>
          <p:cNvSpPr>
            <a:spLocks noChangeAspect="1"/>
          </p:cNvSpPr>
          <p:nvPr/>
        </p:nvSpPr>
        <p:spPr bwMode="auto">
          <a:xfrm>
            <a:off x="4926013" y="3014663"/>
            <a:ext cx="809625" cy="698500"/>
          </a:xfrm>
          <a:custGeom>
            <a:avLst/>
            <a:gdLst>
              <a:gd name="T0" fmla="*/ 0 w 103"/>
              <a:gd name="T1" fmla="*/ 2147483646 h 90"/>
              <a:gd name="T2" fmla="*/ 2147483646 w 103"/>
              <a:gd name="T3" fmla="*/ 2147483646 h 90"/>
              <a:gd name="T4" fmla="*/ 2147483646 w 103"/>
              <a:gd name="T5" fmla="*/ 2147483646 h 90"/>
              <a:gd name="T6" fmla="*/ 2147483646 w 103"/>
              <a:gd name="T7" fmla="*/ 2147483646 h 90"/>
              <a:gd name="T8" fmla="*/ 2147483646 w 103"/>
              <a:gd name="T9" fmla="*/ 2147483646 h 90"/>
              <a:gd name="T10" fmla="*/ 2147483646 w 103"/>
              <a:gd name="T11" fmla="*/ 2147483646 h 90"/>
              <a:gd name="T12" fmla="*/ 2147483646 w 103"/>
              <a:gd name="T13" fmla="*/ 2147483646 h 90"/>
              <a:gd name="T14" fmla="*/ 2147483646 w 103"/>
              <a:gd name="T15" fmla="*/ 2147483646 h 90"/>
              <a:gd name="T16" fmla="*/ 2147483646 w 103"/>
              <a:gd name="T17" fmla="*/ 2147483646 h 90"/>
              <a:gd name="T18" fmla="*/ 2147483646 w 103"/>
              <a:gd name="T19" fmla="*/ 2147483646 h 90"/>
              <a:gd name="T20" fmla="*/ 2147483646 w 103"/>
              <a:gd name="T21" fmla="*/ 2147483646 h 90"/>
              <a:gd name="T22" fmla="*/ 2147483646 w 103"/>
              <a:gd name="T23" fmla="*/ 2147483646 h 90"/>
              <a:gd name="T24" fmla="*/ 2147483646 w 103"/>
              <a:gd name="T25" fmla="*/ 2147483646 h 90"/>
              <a:gd name="T26" fmla="*/ 2147483646 w 103"/>
              <a:gd name="T27" fmla="*/ 2147483646 h 90"/>
              <a:gd name="T28" fmla="*/ 2147483646 w 103"/>
              <a:gd name="T29" fmla="*/ 2147483646 h 90"/>
              <a:gd name="T30" fmla="*/ 2147483646 w 103"/>
              <a:gd name="T31" fmla="*/ 2147483646 h 90"/>
              <a:gd name="T32" fmla="*/ 2147483646 w 103"/>
              <a:gd name="T33" fmla="*/ 2147483646 h 90"/>
              <a:gd name="T34" fmla="*/ 2147483646 w 103"/>
              <a:gd name="T35" fmla="*/ 2147483646 h 90"/>
              <a:gd name="T36" fmla="*/ 2147483646 w 103"/>
              <a:gd name="T37" fmla="*/ 2147483646 h 90"/>
              <a:gd name="T38" fmla="*/ 2147483646 w 103"/>
              <a:gd name="T39" fmla="*/ 2147483646 h 90"/>
              <a:gd name="T40" fmla="*/ 2147483646 w 103"/>
              <a:gd name="T41" fmla="*/ 2147483646 h 90"/>
              <a:gd name="T42" fmla="*/ 2147483646 w 103"/>
              <a:gd name="T43" fmla="*/ 2147483646 h 90"/>
              <a:gd name="T44" fmla="*/ 2147483646 w 103"/>
              <a:gd name="T45" fmla="*/ 2147483646 h 90"/>
              <a:gd name="T46" fmla="*/ 2147483646 w 103"/>
              <a:gd name="T47" fmla="*/ 2147483646 h 90"/>
              <a:gd name="T48" fmla="*/ 2147483646 w 103"/>
              <a:gd name="T49" fmla="*/ 2147483646 h 90"/>
              <a:gd name="T50" fmla="*/ 2147483646 w 103"/>
              <a:gd name="T51" fmla="*/ 2147483646 h 90"/>
              <a:gd name="T52" fmla="*/ 2147483646 w 103"/>
              <a:gd name="T53" fmla="*/ 2147483646 h 90"/>
              <a:gd name="T54" fmla="*/ 2147483646 w 103"/>
              <a:gd name="T55" fmla="*/ 2147483646 h 90"/>
              <a:gd name="T56" fmla="*/ 2147483646 w 103"/>
              <a:gd name="T57" fmla="*/ 2147483646 h 90"/>
              <a:gd name="T58" fmla="*/ 2147483646 w 103"/>
              <a:gd name="T59" fmla="*/ 2147483646 h 90"/>
              <a:gd name="T60" fmla="*/ 2147483646 w 103"/>
              <a:gd name="T61" fmla="*/ 2147483646 h 90"/>
              <a:gd name="T62" fmla="*/ 2147483646 w 103"/>
              <a:gd name="T63" fmla="*/ 2147483646 h 90"/>
              <a:gd name="T64" fmla="*/ 2147483646 w 103"/>
              <a:gd name="T65" fmla="*/ 2147483646 h 90"/>
              <a:gd name="T66" fmla="*/ 2147483646 w 103"/>
              <a:gd name="T67" fmla="*/ 2147483646 h 90"/>
              <a:gd name="T68" fmla="*/ 2147483646 w 103"/>
              <a:gd name="T69" fmla="*/ 2147483646 h 90"/>
              <a:gd name="T70" fmla="*/ 2147483646 w 103"/>
              <a:gd name="T71" fmla="*/ 2147483646 h 90"/>
              <a:gd name="T72" fmla="*/ 2147483646 w 103"/>
              <a:gd name="T73" fmla="*/ 2147483646 h 90"/>
              <a:gd name="T74" fmla="*/ 2147483646 w 103"/>
              <a:gd name="T75" fmla="*/ 0 h 90"/>
              <a:gd name="T76" fmla="*/ 0 w 103"/>
              <a:gd name="T77" fmla="*/ 2147483646 h 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3"/>
              <a:gd name="T118" fmla="*/ 0 h 90"/>
              <a:gd name="T119" fmla="*/ 103 w 103"/>
              <a:gd name="T120" fmla="*/ 90 h 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3" h="90">
                <a:moveTo>
                  <a:pt x="0" y="1"/>
                </a:moveTo>
                <a:lnTo>
                  <a:pt x="6" y="12"/>
                </a:lnTo>
                <a:lnTo>
                  <a:pt x="9" y="15"/>
                </a:lnTo>
                <a:lnTo>
                  <a:pt x="11" y="15"/>
                </a:lnTo>
                <a:lnTo>
                  <a:pt x="12" y="16"/>
                </a:lnTo>
                <a:lnTo>
                  <a:pt x="13" y="18"/>
                </a:lnTo>
                <a:lnTo>
                  <a:pt x="11" y="18"/>
                </a:lnTo>
                <a:lnTo>
                  <a:pt x="9" y="22"/>
                </a:lnTo>
                <a:lnTo>
                  <a:pt x="14" y="28"/>
                </a:lnTo>
                <a:lnTo>
                  <a:pt x="17" y="29"/>
                </a:lnTo>
                <a:lnTo>
                  <a:pt x="17" y="72"/>
                </a:lnTo>
                <a:lnTo>
                  <a:pt x="17" y="82"/>
                </a:lnTo>
                <a:lnTo>
                  <a:pt x="86" y="80"/>
                </a:lnTo>
                <a:lnTo>
                  <a:pt x="87" y="86"/>
                </a:lnTo>
                <a:lnTo>
                  <a:pt x="84" y="90"/>
                </a:lnTo>
                <a:lnTo>
                  <a:pt x="95" y="89"/>
                </a:lnTo>
                <a:lnTo>
                  <a:pt x="96" y="86"/>
                </a:lnTo>
                <a:lnTo>
                  <a:pt x="97" y="82"/>
                </a:lnTo>
                <a:lnTo>
                  <a:pt x="99" y="79"/>
                </a:lnTo>
                <a:lnTo>
                  <a:pt x="100" y="76"/>
                </a:lnTo>
                <a:lnTo>
                  <a:pt x="102" y="76"/>
                </a:lnTo>
                <a:lnTo>
                  <a:pt x="103" y="69"/>
                </a:lnTo>
                <a:lnTo>
                  <a:pt x="102" y="69"/>
                </a:lnTo>
                <a:lnTo>
                  <a:pt x="99" y="69"/>
                </a:lnTo>
                <a:lnTo>
                  <a:pt x="97" y="64"/>
                </a:lnTo>
                <a:lnTo>
                  <a:pt x="96" y="58"/>
                </a:lnTo>
                <a:lnTo>
                  <a:pt x="93" y="53"/>
                </a:lnTo>
                <a:lnTo>
                  <a:pt x="89" y="52"/>
                </a:lnTo>
                <a:lnTo>
                  <a:pt x="84" y="48"/>
                </a:lnTo>
                <a:lnTo>
                  <a:pt x="82" y="42"/>
                </a:lnTo>
                <a:lnTo>
                  <a:pt x="85" y="34"/>
                </a:lnTo>
                <a:lnTo>
                  <a:pt x="82" y="32"/>
                </a:lnTo>
                <a:lnTo>
                  <a:pt x="76" y="32"/>
                </a:lnTo>
                <a:lnTo>
                  <a:pt x="75" y="26"/>
                </a:lnTo>
                <a:lnTo>
                  <a:pt x="65" y="16"/>
                </a:lnTo>
                <a:lnTo>
                  <a:pt x="63" y="7"/>
                </a:lnTo>
                <a:lnTo>
                  <a:pt x="64" y="4"/>
                </a:lnTo>
                <a:lnTo>
                  <a:pt x="59"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09924" name="Illinois"/>
          <p:cNvSpPr>
            <a:spLocks noChangeAspect="1"/>
          </p:cNvSpPr>
          <p:nvPr/>
        </p:nvSpPr>
        <p:spPr bwMode="auto">
          <a:xfrm>
            <a:off x="5421313" y="2693988"/>
            <a:ext cx="477837" cy="854075"/>
          </a:xfrm>
          <a:custGeom>
            <a:avLst/>
            <a:gdLst>
              <a:gd name="T0" fmla="*/ 0 w 61"/>
              <a:gd name="T1" fmla="*/ 2147483646 h 110"/>
              <a:gd name="T2" fmla="*/ 2147483646 w 61"/>
              <a:gd name="T3" fmla="*/ 2147483646 h 110"/>
              <a:gd name="T4" fmla="*/ 2147483646 w 61"/>
              <a:gd name="T5" fmla="*/ 2147483646 h 110"/>
              <a:gd name="T6" fmla="*/ 2147483646 w 61"/>
              <a:gd name="T7" fmla="*/ 2147483646 h 110"/>
              <a:gd name="T8" fmla="*/ 2147483646 w 61"/>
              <a:gd name="T9" fmla="*/ 2147483646 h 110"/>
              <a:gd name="T10" fmla="*/ 2147483646 w 61"/>
              <a:gd name="T11" fmla="*/ 2147483646 h 110"/>
              <a:gd name="T12" fmla="*/ 2147483646 w 61"/>
              <a:gd name="T13" fmla="*/ 2147483646 h 110"/>
              <a:gd name="T14" fmla="*/ 2147483646 w 61"/>
              <a:gd name="T15" fmla="*/ 2147483646 h 110"/>
              <a:gd name="T16" fmla="*/ 2147483646 w 61"/>
              <a:gd name="T17" fmla="*/ 2147483646 h 110"/>
              <a:gd name="T18" fmla="*/ 2147483646 w 61"/>
              <a:gd name="T19" fmla="*/ 0 h 110"/>
              <a:gd name="T20" fmla="*/ 2147483646 w 61"/>
              <a:gd name="T21" fmla="*/ 2147483646 h 110"/>
              <a:gd name="T22" fmla="*/ 2147483646 w 61"/>
              <a:gd name="T23" fmla="*/ 2147483646 h 110"/>
              <a:gd name="T24" fmla="*/ 2147483646 w 61"/>
              <a:gd name="T25" fmla="*/ 2147483646 h 110"/>
              <a:gd name="T26" fmla="*/ 2147483646 w 61"/>
              <a:gd name="T27" fmla="*/ 2147483646 h 110"/>
              <a:gd name="T28" fmla="*/ 2147483646 w 61"/>
              <a:gd name="T29" fmla="*/ 2147483646 h 110"/>
              <a:gd name="T30" fmla="*/ 2147483646 w 61"/>
              <a:gd name="T31" fmla="*/ 2147483646 h 110"/>
              <a:gd name="T32" fmla="*/ 2147483646 w 61"/>
              <a:gd name="T33" fmla="*/ 2147483646 h 110"/>
              <a:gd name="T34" fmla="*/ 2147483646 w 61"/>
              <a:gd name="T35" fmla="*/ 2147483646 h 110"/>
              <a:gd name="T36" fmla="*/ 2147483646 w 61"/>
              <a:gd name="T37" fmla="*/ 2147483646 h 110"/>
              <a:gd name="T38" fmla="*/ 2147483646 w 61"/>
              <a:gd name="T39" fmla="*/ 2147483646 h 110"/>
              <a:gd name="T40" fmla="*/ 2147483646 w 61"/>
              <a:gd name="T41" fmla="*/ 2147483646 h 110"/>
              <a:gd name="T42" fmla="*/ 2147483646 w 61"/>
              <a:gd name="T43" fmla="*/ 2147483646 h 110"/>
              <a:gd name="T44" fmla="*/ 2147483646 w 61"/>
              <a:gd name="T45" fmla="*/ 2147483646 h 110"/>
              <a:gd name="T46" fmla="*/ 2147483646 w 61"/>
              <a:gd name="T47" fmla="*/ 2147483646 h 110"/>
              <a:gd name="T48" fmla="*/ 2147483646 w 61"/>
              <a:gd name="T49" fmla="*/ 2147483646 h 110"/>
              <a:gd name="T50" fmla="*/ 2147483646 w 61"/>
              <a:gd name="T51" fmla="*/ 2147483646 h 110"/>
              <a:gd name="T52" fmla="*/ 2147483646 w 61"/>
              <a:gd name="T53" fmla="*/ 2147483646 h 110"/>
              <a:gd name="T54" fmla="*/ 2147483646 w 61"/>
              <a:gd name="T55" fmla="*/ 2147483646 h 110"/>
              <a:gd name="T56" fmla="*/ 2147483646 w 61"/>
              <a:gd name="T57" fmla="*/ 2147483646 h 110"/>
              <a:gd name="T58" fmla="*/ 2147483646 w 61"/>
              <a:gd name="T59" fmla="*/ 2147483646 h 110"/>
              <a:gd name="T60" fmla="*/ 2147483646 w 61"/>
              <a:gd name="T61" fmla="*/ 2147483646 h 110"/>
              <a:gd name="T62" fmla="*/ 2147483646 w 61"/>
              <a:gd name="T63" fmla="*/ 2147483646 h 110"/>
              <a:gd name="T64" fmla="*/ 2147483646 w 61"/>
              <a:gd name="T65" fmla="*/ 2147483646 h 110"/>
              <a:gd name="T66" fmla="*/ 2147483646 w 61"/>
              <a:gd name="T67" fmla="*/ 2147483646 h 110"/>
              <a:gd name="T68" fmla="*/ 2147483646 w 61"/>
              <a:gd name="T69" fmla="*/ 2147483646 h 110"/>
              <a:gd name="T70" fmla="*/ 2147483646 w 61"/>
              <a:gd name="T71" fmla="*/ 2147483646 h 110"/>
              <a:gd name="T72" fmla="*/ 2147483646 w 61"/>
              <a:gd name="T73" fmla="*/ 2147483646 h 110"/>
              <a:gd name="T74" fmla="*/ 2147483646 w 61"/>
              <a:gd name="T75" fmla="*/ 2147483646 h 110"/>
              <a:gd name="T76" fmla="*/ 0 w 61"/>
              <a:gd name="T77" fmla="*/ 2147483646 h 1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
              <a:gd name="T118" fmla="*/ 0 h 110"/>
              <a:gd name="T119" fmla="*/ 61 w 61"/>
              <a:gd name="T120" fmla="*/ 110 h 1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 h="110">
                <a:moveTo>
                  <a:pt x="0" y="48"/>
                </a:moveTo>
                <a:lnTo>
                  <a:pt x="1" y="45"/>
                </a:lnTo>
                <a:lnTo>
                  <a:pt x="5" y="38"/>
                </a:lnTo>
                <a:lnTo>
                  <a:pt x="7" y="31"/>
                </a:lnTo>
                <a:lnTo>
                  <a:pt x="5" y="26"/>
                </a:lnTo>
                <a:lnTo>
                  <a:pt x="16" y="18"/>
                </a:lnTo>
                <a:lnTo>
                  <a:pt x="18" y="13"/>
                </a:lnTo>
                <a:lnTo>
                  <a:pt x="18" y="11"/>
                </a:lnTo>
                <a:lnTo>
                  <a:pt x="11" y="2"/>
                </a:lnTo>
                <a:lnTo>
                  <a:pt x="51" y="0"/>
                </a:lnTo>
                <a:lnTo>
                  <a:pt x="52" y="7"/>
                </a:lnTo>
                <a:lnTo>
                  <a:pt x="56" y="15"/>
                </a:lnTo>
                <a:lnTo>
                  <a:pt x="60" y="57"/>
                </a:lnTo>
                <a:lnTo>
                  <a:pt x="59" y="65"/>
                </a:lnTo>
                <a:lnTo>
                  <a:pt x="61" y="70"/>
                </a:lnTo>
                <a:lnTo>
                  <a:pt x="59" y="80"/>
                </a:lnTo>
                <a:lnTo>
                  <a:pt x="56" y="84"/>
                </a:lnTo>
                <a:lnTo>
                  <a:pt x="54" y="91"/>
                </a:lnTo>
                <a:lnTo>
                  <a:pt x="55" y="93"/>
                </a:lnTo>
                <a:lnTo>
                  <a:pt x="54" y="97"/>
                </a:lnTo>
                <a:lnTo>
                  <a:pt x="55" y="99"/>
                </a:lnTo>
                <a:lnTo>
                  <a:pt x="50" y="101"/>
                </a:lnTo>
                <a:lnTo>
                  <a:pt x="49" y="108"/>
                </a:lnTo>
                <a:lnTo>
                  <a:pt x="42" y="105"/>
                </a:lnTo>
                <a:lnTo>
                  <a:pt x="38" y="109"/>
                </a:lnTo>
                <a:lnTo>
                  <a:pt x="39" y="110"/>
                </a:lnTo>
                <a:lnTo>
                  <a:pt x="36" y="110"/>
                </a:lnTo>
                <a:lnTo>
                  <a:pt x="34" y="105"/>
                </a:lnTo>
                <a:lnTo>
                  <a:pt x="33" y="99"/>
                </a:lnTo>
                <a:lnTo>
                  <a:pt x="30" y="94"/>
                </a:lnTo>
                <a:lnTo>
                  <a:pt x="26" y="93"/>
                </a:lnTo>
                <a:lnTo>
                  <a:pt x="21" y="89"/>
                </a:lnTo>
                <a:lnTo>
                  <a:pt x="19" y="83"/>
                </a:lnTo>
                <a:lnTo>
                  <a:pt x="22" y="75"/>
                </a:lnTo>
                <a:lnTo>
                  <a:pt x="19" y="73"/>
                </a:lnTo>
                <a:lnTo>
                  <a:pt x="13" y="73"/>
                </a:lnTo>
                <a:lnTo>
                  <a:pt x="12" y="67"/>
                </a:lnTo>
                <a:lnTo>
                  <a:pt x="2" y="57"/>
                </a:lnTo>
                <a:lnTo>
                  <a:pt x="0" y="48"/>
                </a:lnTo>
                <a:close/>
              </a:path>
            </a:pathLst>
          </a:custGeom>
          <a:solidFill>
            <a:srgbClr val="A64DFF"/>
          </a:solidFill>
          <a:ln w="15875">
            <a:solidFill>
              <a:srgbClr val="FFFFFF"/>
            </a:solidFill>
            <a:prstDash val="solid"/>
            <a:round/>
            <a:headEnd/>
            <a:tailEnd/>
          </a:ln>
        </p:spPr>
        <p:txBody>
          <a:bodyPr/>
          <a:lstStyle/>
          <a:p>
            <a:endParaRPr lang="en-US"/>
          </a:p>
        </p:txBody>
      </p:sp>
      <p:sp>
        <p:nvSpPr>
          <p:cNvPr id="209925" name="Iowa"/>
          <p:cNvSpPr>
            <a:spLocks noChangeAspect="1"/>
          </p:cNvSpPr>
          <p:nvPr/>
        </p:nvSpPr>
        <p:spPr bwMode="auto">
          <a:xfrm>
            <a:off x="4833938" y="2562225"/>
            <a:ext cx="728662" cy="482600"/>
          </a:xfrm>
          <a:custGeom>
            <a:avLst/>
            <a:gdLst>
              <a:gd name="T0" fmla="*/ 0 w 93"/>
              <a:gd name="T1" fmla="*/ 2147483646 h 62"/>
              <a:gd name="T2" fmla="*/ 0 w 93"/>
              <a:gd name="T3" fmla="*/ 2147483646 h 62"/>
              <a:gd name="T4" fmla="*/ 2147483646 w 93"/>
              <a:gd name="T5" fmla="*/ 2147483646 h 62"/>
              <a:gd name="T6" fmla="*/ 2147483646 w 93"/>
              <a:gd name="T7" fmla="*/ 2147483646 h 62"/>
              <a:gd name="T8" fmla="*/ 2147483646 w 93"/>
              <a:gd name="T9" fmla="*/ 2147483646 h 62"/>
              <a:gd name="T10" fmla="*/ 2147483646 w 93"/>
              <a:gd name="T11" fmla="*/ 2147483646 h 62"/>
              <a:gd name="T12" fmla="*/ 2147483646 w 93"/>
              <a:gd name="T13" fmla="*/ 2147483646 h 62"/>
              <a:gd name="T14" fmla="*/ 2147483646 w 93"/>
              <a:gd name="T15" fmla="*/ 2147483646 h 62"/>
              <a:gd name="T16" fmla="*/ 2147483646 w 93"/>
              <a:gd name="T17" fmla="*/ 2147483646 h 62"/>
              <a:gd name="T18" fmla="*/ 2147483646 w 93"/>
              <a:gd name="T19" fmla="*/ 2147483646 h 62"/>
              <a:gd name="T20" fmla="*/ 2147483646 w 93"/>
              <a:gd name="T21" fmla="*/ 2147483646 h 62"/>
              <a:gd name="T22" fmla="*/ 2147483646 w 93"/>
              <a:gd name="T23" fmla="*/ 2147483646 h 62"/>
              <a:gd name="T24" fmla="*/ 2147483646 w 93"/>
              <a:gd name="T25" fmla="*/ 2147483646 h 62"/>
              <a:gd name="T26" fmla="*/ 2147483646 w 93"/>
              <a:gd name="T27" fmla="*/ 2147483646 h 62"/>
              <a:gd name="T28" fmla="*/ 2147483646 w 93"/>
              <a:gd name="T29" fmla="*/ 2147483646 h 62"/>
              <a:gd name="T30" fmla="*/ 2147483646 w 93"/>
              <a:gd name="T31" fmla="*/ 2147483646 h 62"/>
              <a:gd name="T32" fmla="*/ 2147483646 w 93"/>
              <a:gd name="T33" fmla="*/ 2147483646 h 62"/>
              <a:gd name="T34" fmla="*/ 2147483646 w 93"/>
              <a:gd name="T35" fmla="*/ 2147483646 h 62"/>
              <a:gd name="T36" fmla="*/ 2147483646 w 93"/>
              <a:gd name="T37" fmla="*/ 2147483646 h 62"/>
              <a:gd name="T38" fmla="*/ 2147483646 w 93"/>
              <a:gd name="T39" fmla="*/ 2147483646 h 62"/>
              <a:gd name="T40" fmla="*/ 2147483646 w 93"/>
              <a:gd name="T41" fmla="*/ 2147483646 h 62"/>
              <a:gd name="T42" fmla="*/ 2147483646 w 93"/>
              <a:gd name="T43" fmla="*/ 0 h 62"/>
              <a:gd name="T44" fmla="*/ 2147483646 w 93"/>
              <a:gd name="T45" fmla="*/ 2147483646 h 62"/>
              <a:gd name="T46" fmla="*/ 0 w 93"/>
              <a:gd name="T47" fmla="*/ 2147483646 h 6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3"/>
              <a:gd name="T73" fmla="*/ 0 h 62"/>
              <a:gd name="T74" fmla="*/ 93 w 93"/>
              <a:gd name="T75" fmla="*/ 62 h 6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3" h="62">
                <a:moveTo>
                  <a:pt x="0" y="1"/>
                </a:moveTo>
                <a:lnTo>
                  <a:pt x="0" y="6"/>
                </a:lnTo>
                <a:lnTo>
                  <a:pt x="2" y="10"/>
                </a:lnTo>
                <a:lnTo>
                  <a:pt x="1" y="13"/>
                </a:lnTo>
                <a:lnTo>
                  <a:pt x="2" y="22"/>
                </a:lnTo>
                <a:lnTo>
                  <a:pt x="6" y="34"/>
                </a:lnTo>
                <a:lnTo>
                  <a:pt x="6" y="38"/>
                </a:lnTo>
                <a:lnTo>
                  <a:pt x="9" y="43"/>
                </a:lnTo>
                <a:lnTo>
                  <a:pt x="11" y="53"/>
                </a:lnTo>
                <a:lnTo>
                  <a:pt x="10" y="56"/>
                </a:lnTo>
                <a:lnTo>
                  <a:pt x="12" y="59"/>
                </a:lnTo>
                <a:lnTo>
                  <a:pt x="71" y="58"/>
                </a:lnTo>
                <a:lnTo>
                  <a:pt x="76" y="62"/>
                </a:lnTo>
                <a:lnTo>
                  <a:pt x="80" y="55"/>
                </a:lnTo>
                <a:lnTo>
                  <a:pt x="82" y="48"/>
                </a:lnTo>
                <a:lnTo>
                  <a:pt x="80" y="43"/>
                </a:lnTo>
                <a:lnTo>
                  <a:pt x="91" y="35"/>
                </a:lnTo>
                <a:lnTo>
                  <a:pt x="93" y="30"/>
                </a:lnTo>
                <a:lnTo>
                  <a:pt x="93" y="28"/>
                </a:lnTo>
                <a:lnTo>
                  <a:pt x="86" y="19"/>
                </a:lnTo>
                <a:lnTo>
                  <a:pt x="78" y="10"/>
                </a:lnTo>
                <a:lnTo>
                  <a:pt x="76" y="0"/>
                </a:lnTo>
                <a:lnTo>
                  <a:pt x="2" y="2"/>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9926" name="New Mexico"/>
          <p:cNvSpPr>
            <a:spLocks noChangeAspect="1"/>
          </p:cNvSpPr>
          <p:nvPr/>
        </p:nvSpPr>
        <p:spPr bwMode="auto">
          <a:xfrm>
            <a:off x="3176588" y="3455988"/>
            <a:ext cx="865187" cy="871537"/>
          </a:xfrm>
          <a:custGeom>
            <a:avLst/>
            <a:gdLst>
              <a:gd name="T0" fmla="*/ 0 w 110"/>
              <a:gd name="T1" fmla="*/ 2147483646 h 112"/>
              <a:gd name="T2" fmla="*/ 2147483646 w 110"/>
              <a:gd name="T3" fmla="*/ 2147483646 h 112"/>
              <a:gd name="T4" fmla="*/ 2147483646 w 110"/>
              <a:gd name="T5" fmla="*/ 2147483646 h 112"/>
              <a:gd name="T6" fmla="*/ 2147483646 w 110"/>
              <a:gd name="T7" fmla="*/ 2147483646 h 112"/>
              <a:gd name="T8" fmla="*/ 2147483646 w 110"/>
              <a:gd name="T9" fmla="*/ 2147483646 h 112"/>
              <a:gd name="T10" fmla="*/ 2147483646 w 110"/>
              <a:gd name="T11" fmla="*/ 2147483646 h 112"/>
              <a:gd name="T12" fmla="*/ 2147483646 w 110"/>
              <a:gd name="T13" fmla="*/ 2147483646 h 112"/>
              <a:gd name="T14" fmla="*/ 2147483646 w 110"/>
              <a:gd name="T15" fmla="*/ 2147483646 h 112"/>
              <a:gd name="T16" fmla="*/ 2147483646 w 110"/>
              <a:gd name="T17" fmla="*/ 2147483646 h 112"/>
              <a:gd name="T18" fmla="*/ 2147483646 w 110"/>
              <a:gd name="T19" fmla="*/ 2147483646 h 112"/>
              <a:gd name="T20" fmla="*/ 2147483646 w 110"/>
              <a:gd name="T21" fmla="*/ 0 h 112"/>
              <a:gd name="T22" fmla="*/ 0 w 110"/>
              <a:gd name="T23" fmla="*/ 2147483646 h 11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0"/>
              <a:gd name="T37" fmla="*/ 0 h 112"/>
              <a:gd name="T38" fmla="*/ 110 w 110"/>
              <a:gd name="T39" fmla="*/ 112 h 11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0" h="112">
                <a:moveTo>
                  <a:pt x="0" y="110"/>
                </a:moveTo>
                <a:lnTo>
                  <a:pt x="14" y="112"/>
                </a:lnTo>
                <a:lnTo>
                  <a:pt x="15" y="104"/>
                </a:lnTo>
                <a:lnTo>
                  <a:pt x="43" y="108"/>
                </a:lnTo>
                <a:lnTo>
                  <a:pt x="41" y="104"/>
                </a:lnTo>
                <a:lnTo>
                  <a:pt x="46" y="104"/>
                </a:lnTo>
                <a:lnTo>
                  <a:pt x="101" y="109"/>
                </a:lnTo>
                <a:lnTo>
                  <a:pt x="109" y="21"/>
                </a:lnTo>
                <a:lnTo>
                  <a:pt x="110" y="11"/>
                </a:lnTo>
                <a:lnTo>
                  <a:pt x="63" y="6"/>
                </a:lnTo>
                <a:lnTo>
                  <a:pt x="16" y="0"/>
                </a:lnTo>
                <a:lnTo>
                  <a:pt x="0" y="110"/>
                </a:lnTo>
                <a:close/>
              </a:path>
            </a:pathLst>
          </a:custGeom>
          <a:solidFill>
            <a:srgbClr val="FFFFCD"/>
          </a:solidFill>
          <a:ln w="15875">
            <a:solidFill>
              <a:srgbClr val="FFFFFF"/>
            </a:solidFill>
            <a:prstDash val="solid"/>
            <a:round/>
            <a:headEnd/>
            <a:tailEnd/>
          </a:ln>
        </p:spPr>
        <p:txBody>
          <a:bodyPr/>
          <a:lstStyle/>
          <a:p>
            <a:endParaRPr lang="en-US"/>
          </a:p>
        </p:txBody>
      </p:sp>
      <p:sp>
        <p:nvSpPr>
          <p:cNvPr id="209927" name="Oklahoma"/>
          <p:cNvSpPr>
            <a:spLocks noChangeAspect="1"/>
          </p:cNvSpPr>
          <p:nvPr/>
        </p:nvSpPr>
        <p:spPr bwMode="auto">
          <a:xfrm>
            <a:off x="4033838" y="3541713"/>
            <a:ext cx="1049337" cy="546100"/>
          </a:xfrm>
          <a:custGeom>
            <a:avLst/>
            <a:gdLst>
              <a:gd name="T0" fmla="*/ 0 w 134"/>
              <a:gd name="T1" fmla="*/ 2147483646 h 70"/>
              <a:gd name="T2" fmla="*/ 2147483646 w 134"/>
              <a:gd name="T3" fmla="*/ 0 h 70"/>
              <a:gd name="T4" fmla="*/ 2147483646 w 134"/>
              <a:gd name="T5" fmla="*/ 2147483646 h 70"/>
              <a:gd name="T6" fmla="*/ 2147483646 w 134"/>
              <a:gd name="T7" fmla="*/ 2147483646 h 70"/>
              <a:gd name="T8" fmla="*/ 2147483646 w 134"/>
              <a:gd name="T9" fmla="*/ 2147483646 h 70"/>
              <a:gd name="T10" fmla="*/ 2147483646 w 134"/>
              <a:gd name="T11" fmla="*/ 2147483646 h 70"/>
              <a:gd name="T12" fmla="*/ 2147483646 w 134"/>
              <a:gd name="T13" fmla="*/ 2147483646 h 70"/>
              <a:gd name="T14" fmla="*/ 2147483646 w 134"/>
              <a:gd name="T15" fmla="*/ 2147483646 h 70"/>
              <a:gd name="T16" fmla="*/ 2147483646 w 134"/>
              <a:gd name="T17" fmla="*/ 2147483646 h 70"/>
              <a:gd name="T18" fmla="*/ 2147483646 w 134"/>
              <a:gd name="T19" fmla="*/ 2147483646 h 70"/>
              <a:gd name="T20" fmla="*/ 2147483646 w 134"/>
              <a:gd name="T21" fmla="*/ 2147483646 h 70"/>
              <a:gd name="T22" fmla="*/ 2147483646 w 134"/>
              <a:gd name="T23" fmla="*/ 2147483646 h 70"/>
              <a:gd name="T24" fmla="*/ 2147483646 w 134"/>
              <a:gd name="T25" fmla="*/ 2147483646 h 70"/>
              <a:gd name="T26" fmla="*/ 2147483646 w 134"/>
              <a:gd name="T27" fmla="*/ 2147483646 h 70"/>
              <a:gd name="T28" fmla="*/ 2147483646 w 134"/>
              <a:gd name="T29" fmla="*/ 2147483646 h 70"/>
              <a:gd name="T30" fmla="*/ 2147483646 w 134"/>
              <a:gd name="T31" fmla="*/ 2147483646 h 70"/>
              <a:gd name="T32" fmla="*/ 2147483646 w 134"/>
              <a:gd name="T33" fmla="*/ 2147483646 h 70"/>
              <a:gd name="T34" fmla="*/ 2147483646 w 134"/>
              <a:gd name="T35" fmla="*/ 2147483646 h 70"/>
              <a:gd name="T36" fmla="*/ 2147483646 w 134"/>
              <a:gd name="T37" fmla="*/ 2147483646 h 70"/>
              <a:gd name="T38" fmla="*/ 2147483646 w 134"/>
              <a:gd name="T39" fmla="*/ 2147483646 h 70"/>
              <a:gd name="T40" fmla="*/ 2147483646 w 134"/>
              <a:gd name="T41" fmla="*/ 2147483646 h 70"/>
              <a:gd name="T42" fmla="*/ 2147483646 w 134"/>
              <a:gd name="T43" fmla="*/ 2147483646 h 70"/>
              <a:gd name="T44" fmla="*/ 2147483646 w 134"/>
              <a:gd name="T45" fmla="*/ 2147483646 h 70"/>
              <a:gd name="T46" fmla="*/ 2147483646 w 134"/>
              <a:gd name="T47" fmla="*/ 2147483646 h 70"/>
              <a:gd name="T48" fmla="*/ 2147483646 w 134"/>
              <a:gd name="T49" fmla="*/ 2147483646 h 70"/>
              <a:gd name="T50" fmla="*/ 2147483646 w 134"/>
              <a:gd name="T51" fmla="*/ 2147483646 h 70"/>
              <a:gd name="T52" fmla="*/ 2147483646 w 134"/>
              <a:gd name="T53" fmla="*/ 2147483646 h 70"/>
              <a:gd name="T54" fmla="*/ 2147483646 w 134"/>
              <a:gd name="T55" fmla="*/ 2147483646 h 70"/>
              <a:gd name="T56" fmla="*/ 2147483646 w 134"/>
              <a:gd name="T57" fmla="*/ 2147483646 h 70"/>
              <a:gd name="T58" fmla="*/ 2147483646 w 134"/>
              <a:gd name="T59" fmla="*/ 2147483646 h 70"/>
              <a:gd name="T60" fmla="*/ 2147483646 w 134"/>
              <a:gd name="T61" fmla="*/ 2147483646 h 70"/>
              <a:gd name="T62" fmla="*/ 2147483646 w 134"/>
              <a:gd name="T63" fmla="*/ 2147483646 h 70"/>
              <a:gd name="T64" fmla="*/ 2147483646 w 134"/>
              <a:gd name="T65" fmla="*/ 2147483646 h 70"/>
              <a:gd name="T66" fmla="*/ 2147483646 w 134"/>
              <a:gd name="T67" fmla="*/ 2147483646 h 70"/>
              <a:gd name="T68" fmla="*/ 2147483646 w 134"/>
              <a:gd name="T69" fmla="*/ 2147483646 h 70"/>
              <a:gd name="T70" fmla="*/ 2147483646 w 134"/>
              <a:gd name="T71" fmla="*/ 2147483646 h 70"/>
              <a:gd name="T72" fmla="*/ 0 w 134"/>
              <a:gd name="T73" fmla="*/ 2147483646 h 7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34"/>
              <a:gd name="T112" fmla="*/ 0 h 70"/>
              <a:gd name="T113" fmla="*/ 134 w 134"/>
              <a:gd name="T114" fmla="*/ 70 h 7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34" h="70">
                <a:moveTo>
                  <a:pt x="0" y="10"/>
                </a:moveTo>
                <a:lnTo>
                  <a:pt x="1" y="0"/>
                </a:lnTo>
                <a:lnTo>
                  <a:pt x="15" y="1"/>
                </a:lnTo>
                <a:lnTo>
                  <a:pt x="81" y="4"/>
                </a:lnTo>
                <a:lnTo>
                  <a:pt x="131" y="4"/>
                </a:lnTo>
                <a:lnTo>
                  <a:pt x="131" y="14"/>
                </a:lnTo>
                <a:lnTo>
                  <a:pt x="134" y="36"/>
                </a:lnTo>
                <a:lnTo>
                  <a:pt x="134" y="70"/>
                </a:lnTo>
                <a:lnTo>
                  <a:pt x="129" y="69"/>
                </a:lnTo>
                <a:lnTo>
                  <a:pt x="123" y="64"/>
                </a:lnTo>
                <a:lnTo>
                  <a:pt x="120" y="65"/>
                </a:lnTo>
                <a:lnTo>
                  <a:pt x="112" y="66"/>
                </a:lnTo>
                <a:lnTo>
                  <a:pt x="103" y="69"/>
                </a:lnTo>
                <a:lnTo>
                  <a:pt x="100" y="66"/>
                </a:lnTo>
                <a:lnTo>
                  <a:pt x="95" y="67"/>
                </a:lnTo>
                <a:lnTo>
                  <a:pt x="94" y="64"/>
                </a:lnTo>
                <a:lnTo>
                  <a:pt x="91" y="66"/>
                </a:lnTo>
                <a:lnTo>
                  <a:pt x="91" y="69"/>
                </a:lnTo>
                <a:lnTo>
                  <a:pt x="90" y="65"/>
                </a:lnTo>
                <a:lnTo>
                  <a:pt x="87" y="67"/>
                </a:lnTo>
                <a:lnTo>
                  <a:pt x="82" y="63"/>
                </a:lnTo>
                <a:lnTo>
                  <a:pt x="79" y="66"/>
                </a:lnTo>
                <a:lnTo>
                  <a:pt x="77" y="65"/>
                </a:lnTo>
                <a:lnTo>
                  <a:pt x="75" y="60"/>
                </a:lnTo>
                <a:lnTo>
                  <a:pt x="71" y="60"/>
                </a:lnTo>
                <a:lnTo>
                  <a:pt x="70" y="61"/>
                </a:lnTo>
                <a:lnTo>
                  <a:pt x="67" y="59"/>
                </a:lnTo>
                <a:lnTo>
                  <a:pt x="65" y="60"/>
                </a:lnTo>
                <a:lnTo>
                  <a:pt x="62" y="58"/>
                </a:lnTo>
                <a:lnTo>
                  <a:pt x="58" y="58"/>
                </a:lnTo>
                <a:lnTo>
                  <a:pt x="58" y="55"/>
                </a:lnTo>
                <a:lnTo>
                  <a:pt x="56" y="53"/>
                </a:lnTo>
                <a:lnTo>
                  <a:pt x="54" y="55"/>
                </a:lnTo>
                <a:lnTo>
                  <a:pt x="50" y="54"/>
                </a:lnTo>
                <a:lnTo>
                  <a:pt x="45" y="51"/>
                </a:lnTo>
                <a:lnTo>
                  <a:pt x="47" y="13"/>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9928" name="Florida"/>
          <p:cNvSpPr>
            <a:spLocks noChangeAspect="1"/>
          </p:cNvSpPr>
          <p:nvPr/>
        </p:nvSpPr>
        <p:spPr bwMode="auto">
          <a:xfrm>
            <a:off x="5994400" y="4397375"/>
            <a:ext cx="1106488" cy="831850"/>
          </a:xfrm>
          <a:custGeom>
            <a:avLst/>
            <a:gdLst>
              <a:gd name="T0" fmla="*/ 0 w 141"/>
              <a:gd name="T1" fmla="*/ 2147483646 h 107"/>
              <a:gd name="T2" fmla="*/ 2147483646 w 141"/>
              <a:gd name="T3" fmla="*/ 2147483646 h 107"/>
              <a:gd name="T4" fmla="*/ 2147483646 w 141"/>
              <a:gd name="T5" fmla="*/ 2147483646 h 107"/>
              <a:gd name="T6" fmla="*/ 2147483646 w 141"/>
              <a:gd name="T7" fmla="*/ 2147483646 h 107"/>
              <a:gd name="T8" fmla="*/ 2147483646 w 141"/>
              <a:gd name="T9" fmla="*/ 2147483646 h 107"/>
              <a:gd name="T10" fmla="*/ 2147483646 w 141"/>
              <a:gd name="T11" fmla="*/ 2147483646 h 107"/>
              <a:gd name="T12" fmla="*/ 2147483646 w 141"/>
              <a:gd name="T13" fmla="*/ 2147483646 h 107"/>
              <a:gd name="T14" fmla="*/ 2147483646 w 141"/>
              <a:gd name="T15" fmla="*/ 2147483646 h 107"/>
              <a:gd name="T16" fmla="*/ 2147483646 w 141"/>
              <a:gd name="T17" fmla="*/ 2147483646 h 107"/>
              <a:gd name="T18" fmla="*/ 2147483646 w 141"/>
              <a:gd name="T19" fmla="*/ 2147483646 h 107"/>
              <a:gd name="T20" fmla="*/ 2147483646 w 141"/>
              <a:gd name="T21" fmla="*/ 2147483646 h 107"/>
              <a:gd name="T22" fmla="*/ 2147483646 w 141"/>
              <a:gd name="T23" fmla="*/ 2147483646 h 107"/>
              <a:gd name="T24" fmla="*/ 2147483646 w 141"/>
              <a:gd name="T25" fmla="*/ 2147483646 h 107"/>
              <a:gd name="T26" fmla="*/ 2147483646 w 141"/>
              <a:gd name="T27" fmla="*/ 2147483646 h 107"/>
              <a:gd name="T28" fmla="*/ 2147483646 w 141"/>
              <a:gd name="T29" fmla="*/ 2147483646 h 107"/>
              <a:gd name="T30" fmla="*/ 2147483646 w 141"/>
              <a:gd name="T31" fmla="*/ 2147483646 h 107"/>
              <a:gd name="T32" fmla="*/ 2147483646 w 141"/>
              <a:gd name="T33" fmla="*/ 2147483646 h 107"/>
              <a:gd name="T34" fmla="*/ 2147483646 w 141"/>
              <a:gd name="T35" fmla="*/ 2147483646 h 107"/>
              <a:gd name="T36" fmla="*/ 2147483646 w 141"/>
              <a:gd name="T37" fmla="*/ 2147483646 h 107"/>
              <a:gd name="T38" fmla="*/ 2147483646 w 141"/>
              <a:gd name="T39" fmla="*/ 2147483646 h 107"/>
              <a:gd name="T40" fmla="*/ 2147483646 w 141"/>
              <a:gd name="T41" fmla="*/ 2147483646 h 107"/>
              <a:gd name="T42" fmla="*/ 2147483646 w 141"/>
              <a:gd name="T43" fmla="*/ 2147483646 h 107"/>
              <a:gd name="T44" fmla="*/ 2147483646 w 141"/>
              <a:gd name="T45" fmla="*/ 2147483646 h 107"/>
              <a:gd name="T46" fmla="*/ 2147483646 w 141"/>
              <a:gd name="T47" fmla="*/ 2147483646 h 107"/>
              <a:gd name="T48" fmla="*/ 2147483646 w 141"/>
              <a:gd name="T49" fmla="*/ 2147483646 h 107"/>
              <a:gd name="T50" fmla="*/ 2147483646 w 141"/>
              <a:gd name="T51" fmla="*/ 2147483646 h 107"/>
              <a:gd name="T52" fmla="*/ 2147483646 w 141"/>
              <a:gd name="T53" fmla="*/ 2147483646 h 107"/>
              <a:gd name="T54" fmla="*/ 2147483646 w 141"/>
              <a:gd name="T55" fmla="*/ 2147483646 h 107"/>
              <a:gd name="T56" fmla="*/ 2147483646 w 141"/>
              <a:gd name="T57" fmla="*/ 2147483646 h 107"/>
              <a:gd name="T58" fmla="*/ 2147483646 w 141"/>
              <a:gd name="T59" fmla="*/ 2147483646 h 107"/>
              <a:gd name="T60" fmla="*/ 2147483646 w 141"/>
              <a:gd name="T61" fmla="*/ 2147483646 h 107"/>
              <a:gd name="T62" fmla="*/ 2147483646 w 141"/>
              <a:gd name="T63" fmla="*/ 2147483646 h 107"/>
              <a:gd name="T64" fmla="*/ 2147483646 w 141"/>
              <a:gd name="T65" fmla="*/ 2147483646 h 107"/>
              <a:gd name="T66" fmla="*/ 2147483646 w 141"/>
              <a:gd name="T67" fmla="*/ 2147483646 h 107"/>
              <a:gd name="T68" fmla="*/ 2147483646 w 141"/>
              <a:gd name="T69" fmla="*/ 2147483646 h 107"/>
              <a:gd name="T70" fmla="*/ 2147483646 w 141"/>
              <a:gd name="T71" fmla="*/ 2147483646 h 107"/>
              <a:gd name="T72" fmla="*/ 2147483646 w 141"/>
              <a:gd name="T73" fmla="*/ 2147483646 h 107"/>
              <a:gd name="T74" fmla="*/ 2147483646 w 141"/>
              <a:gd name="T75" fmla="*/ 2147483646 h 107"/>
              <a:gd name="T76" fmla="*/ 2147483646 w 141"/>
              <a:gd name="T77" fmla="*/ 2147483646 h 107"/>
              <a:gd name="T78" fmla="*/ 2147483646 w 141"/>
              <a:gd name="T79" fmla="*/ 2147483646 h 107"/>
              <a:gd name="T80" fmla="*/ 2147483646 w 141"/>
              <a:gd name="T81" fmla="*/ 2147483646 h 107"/>
              <a:gd name="T82" fmla="*/ 2147483646 w 141"/>
              <a:gd name="T83" fmla="*/ 2147483646 h 107"/>
              <a:gd name="T84" fmla="*/ 2147483646 w 141"/>
              <a:gd name="T85" fmla="*/ 2147483646 h 107"/>
              <a:gd name="T86" fmla="*/ 2147483646 w 141"/>
              <a:gd name="T87" fmla="*/ 2147483646 h 107"/>
              <a:gd name="T88" fmla="*/ 2147483646 w 141"/>
              <a:gd name="T89" fmla="*/ 2147483646 h 107"/>
              <a:gd name="T90" fmla="*/ 2147483646 w 141"/>
              <a:gd name="T91" fmla="*/ 2147483646 h 107"/>
              <a:gd name="T92" fmla="*/ 2147483646 w 141"/>
              <a:gd name="T93" fmla="*/ 2147483646 h 107"/>
              <a:gd name="T94" fmla="*/ 2147483646 w 141"/>
              <a:gd name="T95" fmla="*/ 2147483646 h 107"/>
              <a:gd name="T96" fmla="*/ 2147483646 w 141"/>
              <a:gd name="T97" fmla="*/ 2147483646 h 107"/>
              <a:gd name="T98" fmla="*/ 2147483646 w 141"/>
              <a:gd name="T99" fmla="*/ 2147483646 h 107"/>
              <a:gd name="T100" fmla="*/ 2147483646 w 141"/>
              <a:gd name="T101" fmla="*/ 2147483646 h 107"/>
              <a:gd name="T102" fmla="*/ 2147483646 w 141"/>
              <a:gd name="T103" fmla="*/ 2147483646 h 107"/>
              <a:gd name="T104" fmla="*/ 2147483646 w 141"/>
              <a:gd name="T105" fmla="*/ 2147483646 h 107"/>
              <a:gd name="T106" fmla="*/ 2147483646 w 141"/>
              <a:gd name="T107" fmla="*/ 2147483646 h 107"/>
              <a:gd name="T108" fmla="*/ 0 w 141"/>
              <a:gd name="T109" fmla="*/ 2147483646 h 1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1"/>
              <a:gd name="T166" fmla="*/ 0 h 107"/>
              <a:gd name="T167" fmla="*/ 141 w 141"/>
              <a:gd name="T168" fmla="*/ 107 h 1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1" h="107">
                <a:moveTo>
                  <a:pt x="0" y="7"/>
                </a:moveTo>
                <a:lnTo>
                  <a:pt x="0" y="10"/>
                </a:lnTo>
                <a:lnTo>
                  <a:pt x="4" y="14"/>
                </a:lnTo>
                <a:lnTo>
                  <a:pt x="3" y="16"/>
                </a:lnTo>
                <a:lnTo>
                  <a:pt x="4" y="17"/>
                </a:lnTo>
                <a:lnTo>
                  <a:pt x="3" y="20"/>
                </a:lnTo>
                <a:lnTo>
                  <a:pt x="6" y="19"/>
                </a:lnTo>
                <a:lnTo>
                  <a:pt x="8" y="17"/>
                </a:lnTo>
                <a:lnTo>
                  <a:pt x="8" y="15"/>
                </a:lnTo>
                <a:lnTo>
                  <a:pt x="9" y="16"/>
                </a:lnTo>
                <a:lnTo>
                  <a:pt x="10" y="14"/>
                </a:lnTo>
                <a:lnTo>
                  <a:pt x="11" y="16"/>
                </a:lnTo>
                <a:lnTo>
                  <a:pt x="8" y="18"/>
                </a:lnTo>
                <a:lnTo>
                  <a:pt x="17" y="16"/>
                </a:lnTo>
                <a:lnTo>
                  <a:pt x="19" y="15"/>
                </a:lnTo>
                <a:lnTo>
                  <a:pt x="21" y="15"/>
                </a:lnTo>
                <a:lnTo>
                  <a:pt x="24" y="14"/>
                </a:lnTo>
                <a:lnTo>
                  <a:pt x="25" y="16"/>
                </a:lnTo>
                <a:lnTo>
                  <a:pt x="19" y="16"/>
                </a:lnTo>
                <a:lnTo>
                  <a:pt x="21" y="17"/>
                </a:lnTo>
                <a:lnTo>
                  <a:pt x="28" y="18"/>
                </a:lnTo>
                <a:lnTo>
                  <a:pt x="32" y="21"/>
                </a:lnTo>
                <a:lnTo>
                  <a:pt x="31" y="17"/>
                </a:lnTo>
                <a:lnTo>
                  <a:pt x="33" y="20"/>
                </a:lnTo>
                <a:lnTo>
                  <a:pt x="36" y="20"/>
                </a:lnTo>
                <a:lnTo>
                  <a:pt x="34" y="21"/>
                </a:lnTo>
                <a:lnTo>
                  <a:pt x="39" y="24"/>
                </a:lnTo>
                <a:lnTo>
                  <a:pt x="41" y="26"/>
                </a:lnTo>
                <a:lnTo>
                  <a:pt x="40" y="28"/>
                </a:lnTo>
                <a:lnTo>
                  <a:pt x="39" y="25"/>
                </a:lnTo>
                <a:lnTo>
                  <a:pt x="40" y="29"/>
                </a:lnTo>
                <a:lnTo>
                  <a:pt x="43" y="28"/>
                </a:lnTo>
                <a:lnTo>
                  <a:pt x="46" y="27"/>
                </a:lnTo>
                <a:lnTo>
                  <a:pt x="48" y="26"/>
                </a:lnTo>
                <a:lnTo>
                  <a:pt x="48" y="27"/>
                </a:lnTo>
                <a:lnTo>
                  <a:pt x="54" y="23"/>
                </a:lnTo>
                <a:lnTo>
                  <a:pt x="56" y="23"/>
                </a:lnTo>
                <a:lnTo>
                  <a:pt x="55" y="21"/>
                </a:lnTo>
                <a:lnTo>
                  <a:pt x="58" y="18"/>
                </a:lnTo>
                <a:lnTo>
                  <a:pt x="63" y="18"/>
                </a:lnTo>
                <a:lnTo>
                  <a:pt x="68" y="21"/>
                </a:lnTo>
                <a:lnTo>
                  <a:pt x="71" y="25"/>
                </a:lnTo>
                <a:lnTo>
                  <a:pt x="74" y="26"/>
                </a:lnTo>
                <a:lnTo>
                  <a:pt x="74" y="28"/>
                </a:lnTo>
                <a:lnTo>
                  <a:pt x="77" y="30"/>
                </a:lnTo>
                <a:lnTo>
                  <a:pt x="79" y="32"/>
                </a:lnTo>
                <a:lnTo>
                  <a:pt x="80" y="33"/>
                </a:lnTo>
                <a:lnTo>
                  <a:pt x="85" y="34"/>
                </a:lnTo>
                <a:lnTo>
                  <a:pt x="87" y="37"/>
                </a:lnTo>
                <a:lnTo>
                  <a:pt x="89" y="43"/>
                </a:lnTo>
                <a:lnTo>
                  <a:pt x="88" y="53"/>
                </a:lnTo>
                <a:lnTo>
                  <a:pt x="88" y="60"/>
                </a:lnTo>
                <a:lnTo>
                  <a:pt x="91" y="62"/>
                </a:lnTo>
                <a:lnTo>
                  <a:pt x="91" y="58"/>
                </a:lnTo>
                <a:lnTo>
                  <a:pt x="89" y="57"/>
                </a:lnTo>
                <a:lnTo>
                  <a:pt x="90" y="55"/>
                </a:lnTo>
                <a:lnTo>
                  <a:pt x="91" y="56"/>
                </a:lnTo>
                <a:lnTo>
                  <a:pt x="93" y="57"/>
                </a:lnTo>
                <a:lnTo>
                  <a:pt x="93" y="59"/>
                </a:lnTo>
                <a:lnTo>
                  <a:pt x="94" y="56"/>
                </a:lnTo>
                <a:lnTo>
                  <a:pt x="96" y="58"/>
                </a:lnTo>
                <a:lnTo>
                  <a:pt x="92" y="65"/>
                </a:lnTo>
                <a:lnTo>
                  <a:pt x="91" y="66"/>
                </a:lnTo>
                <a:lnTo>
                  <a:pt x="94" y="68"/>
                </a:lnTo>
                <a:lnTo>
                  <a:pt x="96" y="73"/>
                </a:lnTo>
                <a:lnTo>
                  <a:pt x="99" y="76"/>
                </a:lnTo>
                <a:lnTo>
                  <a:pt x="100" y="78"/>
                </a:lnTo>
                <a:lnTo>
                  <a:pt x="102" y="78"/>
                </a:lnTo>
                <a:lnTo>
                  <a:pt x="100" y="75"/>
                </a:lnTo>
                <a:lnTo>
                  <a:pt x="102" y="75"/>
                </a:lnTo>
                <a:lnTo>
                  <a:pt x="104" y="75"/>
                </a:lnTo>
                <a:lnTo>
                  <a:pt x="103" y="76"/>
                </a:lnTo>
                <a:lnTo>
                  <a:pt x="104" y="79"/>
                </a:lnTo>
                <a:lnTo>
                  <a:pt x="105" y="82"/>
                </a:lnTo>
                <a:lnTo>
                  <a:pt x="108" y="84"/>
                </a:lnTo>
                <a:lnTo>
                  <a:pt x="109" y="86"/>
                </a:lnTo>
                <a:lnTo>
                  <a:pt x="112" y="94"/>
                </a:lnTo>
                <a:lnTo>
                  <a:pt x="116" y="94"/>
                </a:lnTo>
                <a:lnTo>
                  <a:pt x="119" y="95"/>
                </a:lnTo>
                <a:lnTo>
                  <a:pt x="124" y="102"/>
                </a:lnTo>
                <a:lnTo>
                  <a:pt x="129" y="103"/>
                </a:lnTo>
                <a:lnTo>
                  <a:pt x="129" y="105"/>
                </a:lnTo>
                <a:lnTo>
                  <a:pt x="127" y="105"/>
                </a:lnTo>
                <a:lnTo>
                  <a:pt x="124" y="104"/>
                </a:lnTo>
                <a:lnTo>
                  <a:pt x="125" y="107"/>
                </a:lnTo>
                <a:lnTo>
                  <a:pt x="130" y="106"/>
                </a:lnTo>
                <a:lnTo>
                  <a:pt x="133" y="106"/>
                </a:lnTo>
                <a:lnTo>
                  <a:pt x="134" y="104"/>
                </a:lnTo>
                <a:lnTo>
                  <a:pt x="137" y="104"/>
                </a:lnTo>
                <a:lnTo>
                  <a:pt x="139" y="100"/>
                </a:lnTo>
                <a:lnTo>
                  <a:pt x="138" y="96"/>
                </a:lnTo>
                <a:lnTo>
                  <a:pt x="140" y="91"/>
                </a:lnTo>
                <a:lnTo>
                  <a:pt x="141" y="92"/>
                </a:lnTo>
                <a:lnTo>
                  <a:pt x="140" y="75"/>
                </a:lnTo>
                <a:lnTo>
                  <a:pt x="138" y="70"/>
                </a:lnTo>
                <a:lnTo>
                  <a:pt x="123" y="44"/>
                </a:lnTo>
                <a:lnTo>
                  <a:pt x="119" y="37"/>
                </a:lnTo>
                <a:lnTo>
                  <a:pt x="121" y="37"/>
                </a:lnTo>
                <a:lnTo>
                  <a:pt x="111" y="21"/>
                </a:lnTo>
                <a:lnTo>
                  <a:pt x="104" y="4"/>
                </a:lnTo>
                <a:lnTo>
                  <a:pt x="104" y="1"/>
                </a:lnTo>
                <a:lnTo>
                  <a:pt x="102" y="1"/>
                </a:lnTo>
                <a:lnTo>
                  <a:pt x="95" y="0"/>
                </a:lnTo>
                <a:lnTo>
                  <a:pt x="93" y="2"/>
                </a:lnTo>
                <a:lnTo>
                  <a:pt x="95" y="9"/>
                </a:lnTo>
                <a:lnTo>
                  <a:pt x="92" y="9"/>
                </a:lnTo>
                <a:lnTo>
                  <a:pt x="91" y="5"/>
                </a:lnTo>
                <a:lnTo>
                  <a:pt x="46" y="8"/>
                </a:lnTo>
                <a:lnTo>
                  <a:pt x="43" y="3"/>
                </a:lnTo>
                <a:lnTo>
                  <a:pt x="0" y="7"/>
                </a:lnTo>
                <a:close/>
              </a:path>
            </a:pathLst>
          </a:custGeom>
          <a:solidFill>
            <a:srgbClr val="A64DFF"/>
          </a:solidFill>
          <a:ln w="15875">
            <a:solidFill>
              <a:srgbClr val="FFFFFF"/>
            </a:solidFill>
            <a:prstDash val="solid"/>
            <a:round/>
            <a:headEnd/>
            <a:tailEnd/>
          </a:ln>
        </p:spPr>
        <p:txBody>
          <a:bodyPr/>
          <a:lstStyle/>
          <a:p>
            <a:endParaRPr lang="en-US"/>
          </a:p>
        </p:txBody>
      </p:sp>
      <p:sp>
        <p:nvSpPr>
          <p:cNvPr id="209929" name="Freeform 9"/>
          <p:cNvSpPr>
            <a:spLocks noChangeAspect="1"/>
          </p:cNvSpPr>
          <p:nvPr/>
        </p:nvSpPr>
        <p:spPr bwMode="auto">
          <a:xfrm>
            <a:off x="6911975" y="5292725"/>
            <a:ext cx="53975" cy="36513"/>
          </a:xfrm>
          <a:custGeom>
            <a:avLst/>
            <a:gdLst>
              <a:gd name="T0" fmla="*/ 0 w 7"/>
              <a:gd name="T1" fmla="*/ 2147483646 h 5"/>
              <a:gd name="T2" fmla="*/ 0 w 7"/>
              <a:gd name="T3" fmla="*/ 2147483646 h 5"/>
              <a:gd name="T4" fmla="*/ 2147483646 w 7"/>
              <a:gd name="T5" fmla="*/ 2147483646 h 5"/>
              <a:gd name="T6" fmla="*/ 2147483646 w 7"/>
              <a:gd name="T7" fmla="*/ 0 h 5"/>
              <a:gd name="T8" fmla="*/ 2147483646 w 7"/>
              <a:gd name="T9" fmla="*/ 2147483646 h 5"/>
              <a:gd name="T10" fmla="*/ 2147483646 w 7"/>
              <a:gd name="T11" fmla="*/ 2147483646 h 5"/>
              <a:gd name="T12" fmla="*/ 2147483646 w 7"/>
              <a:gd name="T13" fmla="*/ 2147483646 h 5"/>
              <a:gd name="T14" fmla="*/ 2147483646 w 7"/>
              <a:gd name="T15" fmla="*/ 2147483646 h 5"/>
              <a:gd name="T16" fmla="*/ 0 w 7"/>
              <a:gd name="T17" fmla="*/ 2147483646 h 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
              <a:gd name="T28" fmla="*/ 0 h 5"/>
              <a:gd name="T29" fmla="*/ 7 w 7"/>
              <a:gd name="T30" fmla="*/ 5 h 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 h="5">
                <a:moveTo>
                  <a:pt x="0" y="5"/>
                </a:moveTo>
                <a:lnTo>
                  <a:pt x="0" y="2"/>
                </a:lnTo>
                <a:lnTo>
                  <a:pt x="2" y="2"/>
                </a:lnTo>
                <a:lnTo>
                  <a:pt x="3" y="0"/>
                </a:lnTo>
                <a:lnTo>
                  <a:pt x="7" y="2"/>
                </a:lnTo>
                <a:lnTo>
                  <a:pt x="3" y="3"/>
                </a:lnTo>
                <a:lnTo>
                  <a:pt x="1" y="3"/>
                </a:lnTo>
                <a:lnTo>
                  <a:pt x="2" y="4"/>
                </a:lnTo>
                <a:lnTo>
                  <a:pt x="0" y="5"/>
                </a:lnTo>
                <a:close/>
              </a:path>
            </a:pathLst>
          </a:custGeom>
          <a:solidFill>
            <a:srgbClr val="FF6600"/>
          </a:solidFill>
          <a:ln w="15875">
            <a:solidFill>
              <a:srgbClr val="FFFFFF"/>
            </a:solidFill>
            <a:prstDash val="solid"/>
            <a:round/>
            <a:headEnd/>
            <a:tailEnd/>
          </a:ln>
        </p:spPr>
        <p:txBody>
          <a:bodyPr/>
          <a:lstStyle/>
          <a:p>
            <a:endParaRPr lang="en-US"/>
          </a:p>
        </p:txBody>
      </p:sp>
      <p:sp>
        <p:nvSpPr>
          <p:cNvPr id="209930" name="Freeform 10"/>
          <p:cNvSpPr>
            <a:spLocks noChangeAspect="1"/>
          </p:cNvSpPr>
          <p:nvPr/>
        </p:nvSpPr>
        <p:spPr bwMode="auto">
          <a:xfrm>
            <a:off x="6981825" y="5267325"/>
            <a:ext cx="49213" cy="31750"/>
          </a:xfrm>
          <a:custGeom>
            <a:avLst/>
            <a:gdLst>
              <a:gd name="T0" fmla="*/ 0 w 6"/>
              <a:gd name="T1" fmla="*/ 2147483646 h 4"/>
              <a:gd name="T2" fmla="*/ 2147483646 w 6"/>
              <a:gd name="T3" fmla="*/ 2147483646 h 4"/>
              <a:gd name="T4" fmla="*/ 2147483646 w 6"/>
              <a:gd name="T5" fmla="*/ 0 h 4"/>
              <a:gd name="T6" fmla="*/ 2147483646 w 6"/>
              <a:gd name="T7" fmla="*/ 2147483646 h 4"/>
              <a:gd name="T8" fmla="*/ 0 w 6"/>
              <a:gd name="T9" fmla="*/ 2147483646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0" y="4"/>
                </a:moveTo>
                <a:lnTo>
                  <a:pt x="1" y="4"/>
                </a:lnTo>
                <a:lnTo>
                  <a:pt x="6" y="0"/>
                </a:lnTo>
                <a:lnTo>
                  <a:pt x="2" y="3"/>
                </a:lnTo>
                <a:lnTo>
                  <a:pt x="0" y="4"/>
                </a:lnTo>
                <a:close/>
              </a:path>
            </a:pathLst>
          </a:custGeom>
          <a:solidFill>
            <a:srgbClr val="FF6600"/>
          </a:solidFill>
          <a:ln w="15875">
            <a:solidFill>
              <a:srgbClr val="FFFFFF"/>
            </a:solidFill>
            <a:prstDash val="solid"/>
            <a:round/>
            <a:headEnd/>
            <a:tailEnd/>
          </a:ln>
        </p:spPr>
        <p:txBody>
          <a:bodyPr/>
          <a:lstStyle/>
          <a:p>
            <a:endParaRPr lang="en-US"/>
          </a:p>
        </p:txBody>
      </p:sp>
      <p:sp>
        <p:nvSpPr>
          <p:cNvPr id="209931" name="Freeform 11"/>
          <p:cNvSpPr>
            <a:spLocks noChangeAspect="1"/>
          </p:cNvSpPr>
          <p:nvPr/>
        </p:nvSpPr>
        <p:spPr bwMode="auto">
          <a:xfrm>
            <a:off x="7061200" y="5183188"/>
            <a:ext cx="31750" cy="53975"/>
          </a:xfrm>
          <a:custGeom>
            <a:avLst/>
            <a:gdLst>
              <a:gd name="T0" fmla="*/ 0 w 4"/>
              <a:gd name="T1" fmla="*/ 2147483646 h 7"/>
              <a:gd name="T2" fmla="*/ 2147483646 w 4"/>
              <a:gd name="T3" fmla="*/ 2147483646 h 7"/>
              <a:gd name="T4" fmla="*/ 2147483646 w 4"/>
              <a:gd name="T5" fmla="*/ 0 h 7"/>
              <a:gd name="T6" fmla="*/ 2147483646 w 4"/>
              <a:gd name="T7" fmla="*/ 2147483646 h 7"/>
              <a:gd name="T8" fmla="*/ 0 w 4"/>
              <a:gd name="T9" fmla="*/ 2147483646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0" y="7"/>
                </a:moveTo>
                <a:lnTo>
                  <a:pt x="2" y="5"/>
                </a:lnTo>
                <a:lnTo>
                  <a:pt x="4" y="0"/>
                </a:lnTo>
                <a:lnTo>
                  <a:pt x="3" y="2"/>
                </a:lnTo>
                <a:lnTo>
                  <a:pt x="0" y="7"/>
                </a:lnTo>
                <a:close/>
              </a:path>
            </a:pathLst>
          </a:custGeom>
          <a:solidFill>
            <a:srgbClr val="FF6600"/>
          </a:solidFill>
          <a:ln w="15875">
            <a:solidFill>
              <a:srgbClr val="FFFFFF"/>
            </a:solidFill>
            <a:prstDash val="solid"/>
            <a:round/>
            <a:headEnd/>
            <a:tailEnd/>
          </a:ln>
        </p:spPr>
        <p:txBody>
          <a:bodyPr/>
          <a:lstStyle/>
          <a:p>
            <a:endParaRPr lang="en-US"/>
          </a:p>
        </p:txBody>
      </p:sp>
      <p:sp>
        <p:nvSpPr>
          <p:cNvPr id="209932" name="Michigan Upper"/>
          <p:cNvSpPr>
            <a:spLocks noChangeAspect="1"/>
          </p:cNvSpPr>
          <p:nvPr/>
        </p:nvSpPr>
        <p:spPr bwMode="auto">
          <a:xfrm>
            <a:off x="5491163" y="1939925"/>
            <a:ext cx="708025" cy="357188"/>
          </a:xfrm>
          <a:custGeom>
            <a:avLst/>
            <a:gdLst>
              <a:gd name="T0" fmla="*/ 2147483646 w 90"/>
              <a:gd name="T1" fmla="*/ 2147483646 h 46"/>
              <a:gd name="T2" fmla="*/ 2147483646 w 90"/>
              <a:gd name="T3" fmla="*/ 2147483646 h 46"/>
              <a:gd name="T4" fmla="*/ 2147483646 w 90"/>
              <a:gd name="T5" fmla="*/ 2147483646 h 46"/>
              <a:gd name="T6" fmla="*/ 2147483646 w 90"/>
              <a:gd name="T7" fmla="*/ 2147483646 h 46"/>
              <a:gd name="T8" fmla="*/ 2147483646 w 90"/>
              <a:gd name="T9" fmla="*/ 2147483646 h 46"/>
              <a:gd name="T10" fmla="*/ 2147483646 w 90"/>
              <a:gd name="T11" fmla="*/ 2147483646 h 46"/>
              <a:gd name="T12" fmla="*/ 2147483646 w 90"/>
              <a:gd name="T13" fmla="*/ 2147483646 h 46"/>
              <a:gd name="T14" fmla="*/ 2147483646 w 90"/>
              <a:gd name="T15" fmla="*/ 2147483646 h 46"/>
              <a:gd name="T16" fmla="*/ 2147483646 w 90"/>
              <a:gd name="T17" fmla="*/ 2147483646 h 46"/>
              <a:gd name="T18" fmla="*/ 2147483646 w 90"/>
              <a:gd name="T19" fmla="*/ 2147483646 h 46"/>
              <a:gd name="T20" fmla="*/ 2147483646 w 90"/>
              <a:gd name="T21" fmla="*/ 2147483646 h 46"/>
              <a:gd name="T22" fmla="*/ 2147483646 w 90"/>
              <a:gd name="T23" fmla="*/ 2147483646 h 46"/>
              <a:gd name="T24" fmla="*/ 2147483646 w 90"/>
              <a:gd name="T25" fmla="*/ 2147483646 h 46"/>
              <a:gd name="T26" fmla="*/ 2147483646 w 90"/>
              <a:gd name="T27" fmla="*/ 2147483646 h 46"/>
              <a:gd name="T28" fmla="*/ 2147483646 w 90"/>
              <a:gd name="T29" fmla="*/ 2147483646 h 46"/>
              <a:gd name="T30" fmla="*/ 2147483646 w 90"/>
              <a:gd name="T31" fmla="*/ 2147483646 h 46"/>
              <a:gd name="T32" fmla="*/ 2147483646 w 90"/>
              <a:gd name="T33" fmla="*/ 2147483646 h 46"/>
              <a:gd name="T34" fmla="*/ 2147483646 w 90"/>
              <a:gd name="T35" fmla="*/ 2147483646 h 46"/>
              <a:gd name="T36" fmla="*/ 2147483646 w 90"/>
              <a:gd name="T37" fmla="*/ 2147483646 h 46"/>
              <a:gd name="T38" fmla="*/ 2147483646 w 90"/>
              <a:gd name="T39" fmla="*/ 2147483646 h 46"/>
              <a:gd name="T40" fmla="*/ 2147483646 w 90"/>
              <a:gd name="T41" fmla="*/ 2147483646 h 46"/>
              <a:gd name="T42" fmla="*/ 2147483646 w 90"/>
              <a:gd name="T43" fmla="*/ 2147483646 h 46"/>
              <a:gd name="T44" fmla="*/ 2147483646 w 90"/>
              <a:gd name="T45" fmla="*/ 2147483646 h 46"/>
              <a:gd name="T46" fmla="*/ 2147483646 w 90"/>
              <a:gd name="T47" fmla="*/ 2147483646 h 46"/>
              <a:gd name="T48" fmla="*/ 2147483646 w 90"/>
              <a:gd name="T49" fmla="*/ 2147483646 h 46"/>
              <a:gd name="T50" fmla="*/ 2147483646 w 90"/>
              <a:gd name="T51" fmla="*/ 2147483646 h 46"/>
              <a:gd name="T52" fmla="*/ 2147483646 w 90"/>
              <a:gd name="T53" fmla="*/ 2147483646 h 46"/>
              <a:gd name="T54" fmla="*/ 2147483646 w 90"/>
              <a:gd name="T55" fmla="*/ 2147483646 h 46"/>
              <a:gd name="T56" fmla="*/ 2147483646 w 90"/>
              <a:gd name="T57" fmla="*/ 2147483646 h 46"/>
              <a:gd name="T58" fmla="*/ 2147483646 w 90"/>
              <a:gd name="T59" fmla="*/ 2147483646 h 46"/>
              <a:gd name="T60" fmla="*/ 2147483646 w 90"/>
              <a:gd name="T61" fmla="*/ 2147483646 h 46"/>
              <a:gd name="T62" fmla="*/ 2147483646 w 90"/>
              <a:gd name="T63" fmla="*/ 0 h 46"/>
              <a:gd name="T64" fmla="*/ 2147483646 w 90"/>
              <a:gd name="T65" fmla="*/ 2147483646 h 46"/>
              <a:gd name="T66" fmla="*/ 2147483646 w 90"/>
              <a:gd name="T67" fmla="*/ 2147483646 h 46"/>
              <a:gd name="T68" fmla="*/ 2147483646 w 90"/>
              <a:gd name="T69" fmla="*/ 2147483646 h 46"/>
              <a:gd name="T70" fmla="*/ 2147483646 w 90"/>
              <a:gd name="T71" fmla="*/ 2147483646 h 46"/>
              <a:gd name="T72" fmla="*/ 2147483646 w 90"/>
              <a:gd name="T73" fmla="*/ 2147483646 h 46"/>
              <a:gd name="T74" fmla="*/ 0 w 90"/>
              <a:gd name="T75" fmla="*/ 2147483646 h 4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0"/>
              <a:gd name="T115" fmla="*/ 0 h 46"/>
              <a:gd name="T116" fmla="*/ 90 w 90"/>
              <a:gd name="T117" fmla="*/ 46 h 4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0" h="46">
                <a:moveTo>
                  <a:pt x="0" y="20"/>
                </a:moveTo>
                <a:lnTo>
                  <a:pt x="7" y="25"/>
                </a:lnTo>
                <a:lnTo>
                  <a:pt x="25" y="29"/>
                </a:lnTo>
                <a:lnTo>
                  <a:pt x="32" y="30"/>
                </a:lnTo>
                <a:lnTo>
                  <a:pt x="33" y="33"/>
                </a:lnTo>
                <a:lnTo>
                  <a:pt x="37" y="34"/>
                </a:lnTo>
                <a:lnTo>
                  <a:pt x="41" y="46"/>
                </a:lnTo>
                <a:lnTo>
                  <a:pt x="45" y="36"/>
                </a:lnTo>
                <a:lnTo>
                  <a:pt x="46" y="34"/>
                </a:lnTo>
                <a:lnTo>
                  <a:pt x="47" y="33"/>
                </a:lnTo>
                <a:lnTo>
                  <a:pt x="47" y="31"/>
                </a:lnTo>
                <a:lnTo>
                  <a:pt x="48" y="29"/>
                </a:lnTo>
                <a:lnTo>
                  <a:pt x="49" y="29"/>
                </a:lnTo>
                <a:lnTo>
                  <a:pt x="48" y="30"/>
                </a:lnTo>
                <a:lnTo>
                  <a:pt x="48" y="33"/>
                </a:lnTo>
                <a:lnTo>
                  <a:pt x="50" y="32"/>
                </a:lnTo>
                <a:lnTo>
                  <a:pt x="51" y="30"/>
                </a:lnTo>
                <a:lnTo>
                  <a:pt x="53" y="30"/>
                </a:lnTo>
                <a:lnTo>
                  <a:pt x="54" y="28"/>
                </a:lnTo>
                <a:lnTo>
                  <a:pt x="54" y="29"/>
                </a:lnTo>
                <a:lnTo>
                  <a:pt x="52" y="34"/>
                </a:lnTo>
                <a:lnTo>
                  <a:pt x="53" y="34"/>
                </a:lnTo>
                <a:lnTo>
                  <a:pt x="55" y="32"/>
                </a:lnTo>
                <a:lnTo>
                  <a:pt x="57" y="30"/>
                </a:lnTo>
                <a:lnTo>
                  <a:pt x="58" y="27"/>
                </a:lnTo>
                <a:lnTo>
                  <a:pt x="63" y="27"/>
                </a:lnTo>
                <a:lnTo>
                  <a:pt x="65" y="26"/>
                </a:lnTo>
                <a:lnTo>
                  <a:pt x="70" y="23"/>
                </a:lnTo>
                <a:lnTo>
                  <a:pt x="75" y="24"/>
                </a:lnTo>
                <a:lnTo>
                  <a:pt x="79" y="27"/>
                </a:lnTo>
                <a:lnTo>
                  <a:pt x="79" y="24"/>
                </a:lnTo>
                <a:lnTo>
                  <a:pt x="81" y="23"/>
                </a:lnTo>
                <a:lnTo>
                  <a:pt x="86" y="24"/>
                </a:lnTo>
                <a:lnTo>
                  <a:pt x="90" y="23"/>
                </a:lnTo>
                <a:lnTo>
                  <a:pt x="85" y="20"/>
                </a:lnTo>
                <a:lnTo>
                  <a:pt x="84" y="15"/>
                </a:lnTo>
                <a:lnTo>
                  <a:pt x="80" y="16"/>
                </a:lnTo>
                <a:lnTo>
                  <a:pt x="78" y="15"/>
                </a:lnTo>
                <a:lnTo>
                  <a:pt x="77" y="16"/>
                </a:lnTo>
                <a:lnTo>
                  <a:pt x="74" y="15"/>
                </a:lnTo>
                <a:lnTo>
                  <a:pt x="73" y="15"/>
                </a:lnTo>
                <a:lnTo>
                  <a:pt x="73" y="12"/>
                </a:lnTo>
                <a:lnTo>
                  <a:pt x="74" y="9"/>
                </a:lnTo>
                <a:lnTo>
                  <a:pt x="70" y="11"/>
                </a:lnTo>
                <a:lnTo>
                  <a:pt x="66" y="12"/>
                </a:lnTo>
                <a:lnTo>
                  <a:pt x="58" y="14"/>
                </a:lnTo>
                <a:lnTo>
                  <a:pt x="52" y="19"/>
                </a:lnTo>
                <a:lnTo>
                  <a:pt x="51" y="18"/>
                </a:lnTo>
                <a:lnTo>
                  <a:pt x="49" y="19"/>
                </a:lnTo>
                <a:lnTo>
                  <a:pt x="46" y="17"/>
                </a:lnTo>
                <a:lnTo>
                  <a:pt x="45" y="17"/>
                </a:lnTo>
                <a:lnTo>
                  <a:pt x="42" y="18"/>
                </a:lnTo>
                <a:lnTo>
                  <a:pt x="38" y="12"/>
                </a:lnTo>
                <a:lnTo>
                  <a:pt x="32" y="11"/>
                </a:lnTo>
                <a:lnTo>
                  <a:pt x="30" y="11"/>
                </a:lnTo>
                <a:lnTo>
                  <a:pt x="29" y="13"/>
                </a:lnTo>
                <a:lnTo>
                  <a:pt x="30" y="10"/>
                </a:lnTo>
                <a:lnTo>
                  <a:pt x="28" y="12"/>
                </a:lnTo>
                <a:lnTo>
                  <a:pt x="27" y="14"/>
                </a:lnTo>
                <a:lnTo>
                  <a:pt x="27" y="11"/>
                </a:lnTo>
                <a:lnTo>
                  <a:pt x="29" y="5"/>
                </a:lnTo>
                <a:lnTo>
                  <a:pt x="32" y="1"/>
                </a:lnTo>
                <a:lnTo>
                  <a:pt x="36" y="1"/>
                </a:lnTo>
                <a:lnTo>
                  <a:pt x="35" y="0"/>
                </a:lnTo>
                <a:lnTo>
                  <a:pt x="30" y="0"/>
                </a:lnTo>
                <a:lnTo>
                  <a:pt x="27" y="2"/>
                </a:lnTo>
                <a:lnTo>
                  <a:pt x="26" y="4"/>
                </a:lnTo>
                <a:lnTo>
                  <a:pt x="21" y="7"/>
                </a:lnTo>
                <a:lnTo>
                  <a:pt x="20" y="10"/>
                </a:lnTo>
                <a:lnTo>
                  <a:pt x="17" y="11"/>
                </a:lnTo>
                <a:lnTo>
                  <a:pt x="16" y="12"/>
                </a:lnTo>
                <a:lnTo>
                  <a:pt x="14" y="13"/>
                </a:lnTo>
                <a:lnTo>
                  <a:pt x="9" y="14"/>
                </a:lnTo>
                <a:lnTo>
                  <a:pt x="7" y="15"/>
                </a:lnTo>
                <a:lnTo>
                  <a:pt x="5" y="18"/>
                </a:lnTo>
                <a:lnTo>
                  <a:pt x="0" y="20"/>
                </a:lnTo>
                <a:close/>
              </a:path>
            </a:pathLst>
          </a:custGeom>
          <a:solidFill>
            <a:srgbClr val="A64DFF"/>
          </a:solidFill>
          <a:ln w="15875">
            <a:solidFill>
              <a:srgbClr val="FFFFFF"/>
            </a:solidFill>
            <a:prstDash val="solid"/>
            <a:round/>
            <a:headEnd/>
            <a:tailEnd/>
          </a:ln>
        </p:spPr>
        <p:txBody>
          <a:bodyPr/>
          <a:lstStyle/>
          <a:p>
            <a:endParaRPr lang="en-US"/>
          </a:p>
        </p:txBody>
      </p:sp>
      <p:sp>
        <p:nvSpPr>
          <p:cNvPr id="209933" name="Michigan"/>
          <p:cNvSpPr>
            <a:spLocks noChangeAspect="1"/>
          </p:cNvSpPr>
          <p:nvPr/>
        </p:nvSpPr>
        <p:spPr bwMode="auto">
          <a:xfrm>
            <a:off x="5946775" y="2157413"/>
            <a:ext cx="471488" cy="638175"/>
          </a:xfrm>
          <a:custGeom>
            <a:avLst/>
            <a:gdLst>
              <a:gd name="T0" fmla="*/ 0 w 60"/>
              <a:gd name="T1" fmla="*/ 2147483646 h 82"/>
              <a:gd name="T2" fmla="*/ 2147483646 w 60"/>
              <a:gd name="T3" fmla="*/ 2147483646 h 82"/>
              <a:gd name="T4" fmla="*/ 2147483646 w 60"/>
              <a:gd name="T5" fmla="*/ 2147483646 h 82"/>
              <a:gd name="T6" fmla="*/ 2147483646 w 60"/>
              <a:gd name="T7" fmla="*/ 2147483646 h 82"/>
              <a:gd name="T8" fmla="*/ 2147483646 w 60"/>
              <a:gd name="T9" fmla="*/ 2147483646 h 82"/>
              <a:gd name="T10" fmla="*/ 2147483646 w 60"/>
              <a:gd name="T11" fmla="*/ 2147483646 h 82"/>
              <a:gd name="T12" fmla="*/ 2147483646 w 60"/>
              <a:gd name="T13" fmla="*/ 2147483646 h 82"/>
              <a:gd name="T14" fmla="*/ 2147483646 w 60"/>
              <a:gd name="T15" fmla="*/ 2147483646 h 82"/>
              <a:gd name="T16" fmla="*/ 0 w 60"/>
              <a:gd name="T17" fmla="*/ 2147483646 h 82"/>
              <a:gd name="T18" fmla="*/ 2147483646 w 60"/>
              <a:gd name="T19" fmla="*/ 2147483646 h 82"/>
              <a:gd name="T20" fmla="*/ 2147483646 w 60"/>
              <a:gd name="T21" fmla="*/ 2147483646 h 82"/>
              <a:gd name="T22" fmla="*/ 2147483646 w 60"/>
              <a:gd name="T23" fmla="*/ 2147483646 h 82"/>
              <a:gd name="T24" fmla="*/ 2147483646 w 60"/>
              <a:gd name="T25" fmla="*/ 2147483646 h 82"/>
              <a:gd name="T26" fmla="*/ 2147483646 w 60"/>
              <a:gd name="T27" fmla="*/ 2147483646 h 82"/>
              <a:gd name="T28" fmla="*/ 2147483646 w 60"/>
              <a:gd name="T29" fmla="*/ 2147483646 h 82"/>
              <a:gd name="T30" fmla="*/ 2147483646 w 60"/>
              <a:gd name="T31" fmla="*/ 2147483646 h 82"/>
              <a:gd name="T32" fmla="*/ 2147483646 w 60"/>
              <a:gd name="T33" fmla="*/ 2147483646 h 82"/>
              <a:gd name="T34" fmla="*/ 2147483646 w 60"/>
              <a:gd name="T35" fmla="*/ 2147483646 h 82"/>
              <a:gd name="T36" fmla="*/ 2147483646 w 60"/>
              <a:gd name="T37" fmla="*/ 2147483646 h 82"/>
              <a:gd name="T38" fmla="*/ 2147483646 w 60"/>
              <a:gd name="T39" fmla="*/ 2147483646 h 82"/>
              <a:gd name="T40" fmla="*/ 2147483646 w 60"/>
              <a:gd name="T41" fmla="*/ 2147483646 h 82"/>
              <a:gd name="T42" fmla="*/ 2147483646 w 60"/>
              <a:gd name="T43" fmla="*/ 2147483646 h 82"/>
              <a:gd name="T44" fmla="*/ 2147483646 w 60"/>
              <a:gd name="T45" fmla="*/ 2147483646 h 82"/>
              <a:gd name="T46" fmla="*/ 2147483646 w 60"/>
              <a:gd name="T47" fmla="*/ 2147483646 h 82"/>
              <a:gd name="T48" fmla="*/ 2147483646 w 60"/>
              <a:gd name="T49" fmla="*/ 0 h 82"/>
              <a:gd name="T50" fmla="*/ 2147483646 w 60"/>
              <a:gd name="T51" fmla="*/ 2147483646 h 82"/>
              <a:gd name="T52" fmla="*/ 2147483646 w 60"/>
              <a:gd name="T53" fmla="*/ 2147483646 h 82"/>
              <a:gd name="T54" fmla="*/ 2147483646 w 60"/>
              <a:gd name="T55" fmla="*/ 2147483646 h 82"/>
              <a:gd name="T56" fmla="*/ 2147483646 w 60"/>
              <a:gd name="T57" fmla="*/ 2147483646 h 82"/>
              <a:gd name="T58" fmla="*/ 2147483646 w 60"/>
              <a:gd name="T59" fmla="*/ 2147483646 h 82"/>
              <a:gd name="T60" fmla="*/ 2147483646 w 60"/>
              <a:gd name="T61" fmla="*/ 2147483646 h 82"/>
              <a:gd name="T62" fmla="*/ 2147483646 w 60"/>
              <a:gd name="T63" fmla="*/ 2147483646 h 82"/>
              <a:gd name="T64" fmla="*/ 2147483646 w 60"/>
              <a:gd name="T65" fmla="*/ 2147483646 h 82"/>
              <a:gd name="T66" fmla="*/ 2147483646 w 60"/>
              <a:gd name="T67" fmla="*/ 2147483646 h 82"/>
              <a:gd name="T68" fmla="*/ 2147483646 w 60"/>
              <a:gd name="T69" fmla="*/ 2147483646 h 82"/>
              <a:gd name="T70" fmla="*/ 2147483646 w 60"/>
              <a:gd name="T71" fmla="*/ 2147483646 h 82"/>
              <a:gd name="T72" fmla="*/ 2147483646 w 60"/>
              <a:gd name="T73" fmla="*/ 2147483646 h 82"/>
              <a:gd name="T74" fmla="*/ 2147483646 w 60"/>
              <a:gd name="T75" fmla="*/ 2147483646 h 82"/>
              <a:gd name="T76" fmla="*/ 2147483646 w 60"/>
              <a:gd name="T77" fmla="*/ 2147483646 h 82"/>
              <a:gd name="T78" fmla="*/ 2147483646 w 60"/>
              <a:gd name="T79" fmla="*/ 2147483646 h 82"/>
              <a:gd name="T80" fmla="*/ 2147483646 w 60"/>
              <a:gd name="T81" fmla="*/ 2147483646 h 82"/>
              <a:gd name="T82" fmla="*/ 2147483646 w 60"/>
              <a:gd name="T83" fmla="*/ 2147483646 h 82"/>
              <a:gd name="T84" fmla="*/ 2147483646 w 60"/>
              <a:gd name="T85" fmla="*/ 2147483646 h 82"/>
              <a:gd name="T86" fmla="*/ 2147483646 w 60"/>
              <a:gd name="T87" fmla="*/ 2147483646 h 82"/>
              <a:gd name="T88" fmla="*/ 2147483646 w 60"/>
              <a:gd name="T89" fmla="*/ 2147483646 h 82"/>
              <a:gd name="T90" fmla="*/ 2147483646 w 60"/>
              <a:gd name="T91" fmla="*/ 2147483646 h 82"/>
              <a:gd name="T92" fmla="*/ 2147483646 w 60"/>
              <a:gd name="T93" fmla="*/ 2147483646 h 82"/>
              <a:gd name="T94" fmla="*/ 2147483646 w 60"/>
              <a:gd name="T95" fmla="*/ 2147483646 h 82"/>
              <a:gd name="T96" fmla="*/ 2147483646 w 60"/>
              <a:gd name="T97" fmla="*/ 2147483646 h 82"/>
              <a:gd name="T98" fmla="*/ 2147483646 w 60"/>
              <a:gd name="T99" fmla="*/ 2147483646 h 82"/>
              <a:gd name="T100" fmla="*/ 2147483646 w 60"/>
              <a:gd name="T101" fmla="*/ 2147483646 h 82"/>
              <a:gd name="T102" fmla="*/ 2147483646 w 60"/>
              <a:gd name="T103" fmla="*/ 2147483646 h 82"/>
              <a:gd name="T104" fmla="*/ 2147483646 w 60"/>
              <a:gd name="T105" fmla="*/ 2147483646 h 82"/>
              <a:gd name="T106" fmla="*/ 2147483646 w 60"/>
              <a:gd name="T107" fmla="*/ 2147483646 h 82"/>
              <a:gd name="T108" fmla="*/ 2147483646 w 60"/>
              <a:gd name="T109" fmla="*/ 2147483646 h 82"/>
              <a:gd name="T110" fmla="*/ 2147483646 w 60"/>
              <a:gd name="T111" fmla="*/ 2147483646 h 82"/>
              <a:gd name="T112" fmla="*/ 2147483646 w 60"/>
              <a:gd name="T113" fmla="*/ 2147483646 h 82"/>
              <a:gd name="T114" fmla="*/ 2147483646 w 60"/>
              <a:gd name="T115" fmla="*/ 2147483646 h 82"/>
              <a:gd name="T116" fmla="*/ 2147483646 w 60"/>
              <a:gd name="T117" fmla="*/ 2147483646 h 82"/>
              <a:gd name="T118" fmla="*/ 2147483646 w 60"/>
              <a:gd name="T119" fmla="*/ 2147483646 h 82"/>
              <a:gd name="T120" fmla="*/ 2147483646 w 60"/>
              <a:gd name="T121" fmla="*/ 2147483646 h 82"/>
              <a:gd name="T122" fmla="*/ 0 w 60"/>
              <a:gd name="T123" fmla="*/ 2147483646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0"/>
              <a:gd name="T187" fmla="*/ 0 h 82"/>
              <a:gd name="T188" fmla="*/ 60 w 60"/>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0" h="82">
                <a:moveTo>
                  <a:pt x="0" y="82"/>
                </a:moveTo>
                <a:lnTo>
                  <a:pt x="5" y="72"/>
                </a:lnTo>
                <a:lnTo>
                  <a:pt x="6" y="68"/>
                </a:lnTo>
                <a:lnTo>
                  <a:pt x="7" y="61"/>
                </a:lnTo>
                <a:lnTo>
                  <a:pt x="5" y="55"/>
                </a:lnTo>
                <a:lnTo>
                  <a:pt x="2" y="48"/>
                </a:lnTo>
                <a:lnTo>
                  <a:pt x="1" y="45"/>
                </a:lnTo>
                <a:lnTo>
                  <a:pt x="2" y="41"/>
                </a:lnTo>
                <a:lnTo>
                  <a:pt x="0" y="37"/>
                </a:lnTo>
                <a:lnTo>
                  <a:pt x="2" y="34"/>
                </a:lnTo>
                <a:lnTo>
                  <a:pt x="3" y="27"/>
                </a:lnTo>
                <a:lnTo>
                  <a:pt x="3" y="24"/>
                </a:lnTo>
                <a:lnTo>
                  <a:pt x="5" y="22"/>
                </a:lnTo>
                <a:lnTo>
                  <a:pt x="5" y="19"/>
                </a:lnTo>
                <a:lnTo>
                  <a:pt x="8" y="18"/>
                </a:lnTo>
                <a:lnTo>
                  <a:pt x="12" y="13"/>
                </a:lnTo>
                <a:lnTo>
                  <a:pt x="11" y="21"/>
                </a:lnTo>
                <a:lnTo>
                  <a:pt x="14" y="19"/>
                </a:lnTo>
                <a:lnTo>
                  <a:pt x="14" y="12"/>
                </a:lnTo>
                <a:lnTo>
                  <a:pt x="17" y="9"/>
                </a:lnTo>
                <a:lnTo>
                  <a:pt x="19" y="8"/>
                </a:lnTo>
                <a:lnTo>
                  <a:pt x="17" y="7"/>
                </a:lnTo>
                <a:lnTo>
                  <a:pt x="16" y="5"/>
                </a:lnTo>
                <a:lnTo>
                  <a:pt x="18" y="1"/>
                </a:lnTo>
                <a:lnTo>
                  <a:pt x="21" y="0"/>
                </a:lnTo>
                <a:lnTo>
                  <a:pt x="28" y="2"/>
                </a:lnTo>
                <a:lnTo>
                  <a:pt x="31" y="5"/>
                </a:lnTo>
                <a:lnTo>
                  <a:pt x="39" y="7"/>
                </a:lnTo>
                <a:lnTo>
                  <a:pt x="40" y="9"/>
                </a:lnTo>
                <a:lnTo>
                  <a:pt x="43" y="12"/>
                </a:lnTo>
                <a:lnTo>
                  <a:pt x="40" y="12"/>
                </a:lnTo>
                <a:lnTo>
                  <a:pt x="40" y="14"/>
                </a:lnTo>
                <a:lnTo>
                  <a:pt x="43" y="17"/>
                </a:lnTo>
                <a:lnTo>
                  <a:pt x="44" y="23"/>
                </a:lnTo>
                <a:lnTo>
                  <a:pt x="44" y="26"/>
                </a:lnTo>
                <a:lnTo>
                  <a:pt x="41" y="30"/>
                </a:lnTo>
                <a:lnTo>
                  <a:pt x="40" y="32"/>
                </a:lnTo>
                <a:lnTo>
                  <a:pt x="37" y="34"/>
                </a:lnTo>
                <a:lnTo>
                  <a:pt x="37" y="35"/>
                </a:lnTo>
                <a:lnTo>
                  <a:pt x="37" y="40"/>
                </a:lnTo>
                <a:lnTo>
                  <a:pt x="40" y="42"/>
                </a:lnTo>
                <a:lnTo>
                  <a:pt x="43" y="38"/>
                </a:lnTo>
                <a:lnTo>
                  <a:pt x="46" y="33"/>
                </a:lnTo>
                <a:lnTo>
                  <a:pt x="50" y="31"/>
                </a:lnTo>
                <a:lnTo>
                  <a:pt x="54" y="33"/>
                </a:lnTo>
                <a:lnTo>
                  <a:pt x="56" y="37"/>
                </a:lnTo>
                <a:lnTo>
                  <a:pt x="59" y="47"/>
                </a:lnTo>
                <a:lnTo>
                  <a:pt x="60" y="51"/>
                </a:lnTo>
                <a:lnTo>
                  <a:pt x="59" y="53"/>
                </a:lnTo>
                <a:lnTo>
                  <a:pt x="60" y="57"/>
                </a:lnTo>
                <a:lnTo>
                  <a:pt x="58" y="59"/>
                </a:lnTo>
                <a:lnTo>
                  <a:pt x="57" y="57"/>
                </a:lnTo>
                <a:lnTo>
                  <a:pt x="56" y="58"/>
                </a:lnTo>
                <a:lnTo>
                  <a:pt x="55" y="62"/>
                </a:lnTo>
                <a:lnTo>
                  <a:pt x="55" y="64"/>
                </a:lnTo>
                <a:lnTo>
                  <a:pt x="52" y="66"/>
                </a:lnTo>
                <a:lnTo>
                  <a:pt x="52" y="71"/>
                </a:lnTo>
                <a:lnTo>
                  <a:pt x="50" y="73"/>
                </a:lnTo>
                <a:lnTo>
                  <a:pt x="49" y="77"/>
                </a:lnTo>
                <a:lnTo>
                  <a:pt x="29" y="80"/>
                </a:lnTo>
                <a:lnTo>
                  <a:pt x="28" y="79"/>
                </a:lnTo>
                <a:lnTo>
                  <a:pt x="0" y="82"/>
                </a:lnTo>
                <a:close/>
              </a:path>
            </a:pathLst>
          </a:custGeom>
          <a:solidFill>
            <a:srgbClr val="A64DFF"/>
          </a:solidFill>
          <a:ln w="15875">
            <a:solidFill>
              <a:srgbClr val="FFFFFF"/>
            </a:solidFill>
            <a:prstDash val="solid"/>
            <a:round/>
            <a:headEnd/>
            <a:tailEnd/>
          </a:ln>
        </p:spPr>
        <p:txBody>
          <a:bodyPr/>
          <a:lstStyle/>
          <a:p>
            <a:endParaRPr lang="en-US"/>
          </a:p>
        </p:txBody>
      </p:sp>
      <p:sp>
        <p:nvSpPr>
          <p:cNvPr id="209934" name="New York"/>
          <p:cNvSpPr>
            <a:spLocks noChangeAspect="1"/>
          </p:cNvSpPr>
          <p:nvPr/>
        </p:nvSpPr>
        <p:spPr bwMode="auto">
          <a:xfrm>
            <a:off x="6731000" y="2063750"/>
            <a:ext cx="723900" cy="646113"/>
          </a:xfrm>
          <a:custGeom>
            <a:avLst/>
            <a:gdLst>
              <a:gd name="T0" fmla="*/ 0 w 92"/>
              <a:gd name="T1" fmla="*/ 2147483646 h 83"/>
              <a:gd name="T2" fmla="*/ 2147483646 w 92"/>
              <a:gd name="T3" fmla="*/ 2147483646 h 83"/>
              <a:gd name="T4" fmla="*/ 2147483646 w 92"/>
              <a:gd name="T5" fmla="*/ 2147483646 h 83"/>
              <a:gd name="T6" fmla="*/ 2147483646 w 92"/>
              <a:gd name="T7" fmla="*/ 2147483646 h 83"/>
              <a:gd name="T8" fmla="*/ 2147483646 w 92"/>
              <a:gd name="T9" fmla="*/ 2147483646 h 83"/>
              <a:gd name="T10" fmla="*/ 2147483646 w 92"/>
              <a:gd name="T11" fmla="*/ 2147483646 h 83"/>
              <a:gd name="T12" fmla="*/ 2147483646 w 92"/>
              <a:gd name="T13" fmla="*/ 2147483646 h 83"/>
              <a:gd name="T14" fmla="*/ 2147483646 w 92"/>
              <a:gd name="T15" fmla="*/ 2147483646 h 83"/>
              <a:gd name="T16" fmla="*/ 2147483646 w 92"/>
              <a:gd name="T17" fmla="*/ 2147483646 h 83"/>
              <a:gd name="T18" fmla="*/ 2147483646 w 92"/>
              <a:gd name="T19" fmla="*/ 2147483646 h 83"/>
              <a:gd name="T20" fmla="*/ 2147483646 w 92"/>
              <a:gd name="T21" fmla="*/ 2147483646 h 83"/>
              <a:gd name="T22" fmla="*/ 2147483646 w 92"/>
              <a:gd name="T23" fmla="*/ 2147483646 h 83"/>
              <a:gd name="T24" fmla="*/ 2147483646 w 92"/>
              <a:gd name="T25" fmla="*/ 2147483646 h 83"/>
              <a:gd name="T26" fmla="*/ 2147483646 w 92"/>
              <a:gd name="T27" fmla="*/ 2147483646 h 83"/>
              <a:gd name="T28" fmla="*/ 2147483646 w 92"/>
              <a:gd name="T29" fmla="*/ 2147483646 h 83"/>
              <a:gd name="T30" fmla="*/ 2147483646 w 92"/>
              <a:gd name="T31" fmla="*/ 2147483646 h 83"/>
              <a:gd name="T32" fmla="*/ 2147483646 w 92"/>
              <a:gd name="T33" fmla="*/ 2147483646 h 83"/>
              <a:gd name="T34" fmla="*/ 2147483646 w 92"/>
              <a:gd name="T35" fmla="*/ 0 h 83"/>
              <a:gd name="T36" fmla="*/ 2147483646 w 92"/>
              <a:gd name="T37" fmla="*/ 2147483646 h 83"/>
              <a:gd name="T38" fmla="*/ 2147483646 w 92"/>
              <a:gd name="T39" fmla="*/ 2147483646 h 83"/>
              <a:gd name="T40" fmla="*/ 2147483646 w 92"/>
              <a:gd name="T41" fmla="*/ 2147483646 h 83"/>
              <a:gd name="T42" fmla="*/ 2147483646 w 92"/>
              <a:gd name="T43" fmla="*/ 2147483646 h 83"/>
              <a:gd name="T44" fmla="*/ 2147483646 w 92"/>
              <a:gd name="T45" fmla="*/ 2147483646 h 83"/>
              <a:gd name="T46" fmla="*/ 2147483646 w 92"/>
              <a:gd name="T47" fmla="*/ 2147483646 h 83"/>
              <a:gd name="T48" fmla="*/ 2147483646 w 92"/>
              <a:gd name="T49" fmla="*/ 2147483646 h 83"/>
              <a:gd name="T50" fmla="*/ 2147483646 w 92"/>
              <a:gd name="T51" fmla="*/ 2147483646 h 83"/>
              <a:gd name="T52" fmla="*/ 2147483646 w 92"/>
              <a:gd name="T53" fmla="*/ 2147483646 h 83"/>
              <a:gd name="T54" fmla="*/ 2147483646 w 92"/>
              <a:gd name="T55" fmla="*/ 2147483646 h 83"/>
              <a:gd name="T56" fmla="*/ 2147483646 w 92"/>
              <a:gd name="T57" fmla="*/ 2147483646 h 83"/>
              <a:gd name="T58" fmla="*/ 2147483646 w 92"/>
              <a:gd name="T59" fmla="*/ 2147483646 h 83"/>
              <a:gd name="T60" fmla="*/ 2147483646 w 92"/>
              <a:gd name="T61" fmla="*/ 2147483646 h 83"/>
              <a:gd name="T62" fmla="*/ 2147483646 w 92"/>
              <a:gd name="T63" fmla="*/ 2147483646 h 83"/>
              <a:gd name="T64" fmla="*/ 2147483646 w 92"/>
              <a:gd name="T65" fmla="*/ 2147483646 h 83"/>
              <a:gd name="T66" fmla="*/ 2147483646 w 92"/>
              <a:gd name="T67" fmla="*/ 2147483646 h 83"/>
              <a:gd name="T68" fmla="*/ 2147483646 w 92"/>
              <a:gd name="T69" fmla="*/ 2147483646 h 83"/>
              <a:gd name="T70" fmla="*/ 2147483646 w 92"/>
              <a:gd name="T71" fmla="*/ 2147483646 h 83"/>
              <a:gd name="T72" fmla="*/ 2147483646 w 92"/>
              <a:gd name="T73" fmla="*/ 2147483646 h 83"/>
              <a:gd name="T74" fmla="*/ 2147483646 w 92"/>
              <a:gd name="T75" fmla="*/ 2147483646 h 83"/>
              <a:gd name="T76" fmla="*/ 2147483646 w 92"/>
              <a:gd name="T77" fmla="*/ 2147483646 h 83"/>
              <a:gd name="T78" fmla="*/ 2147483646 w 92"/>
              <a:gd name="T79" fmla="*/ 2147483646 h 83"/>
              <a:gd name="T80" fmla="*/ 2147483646 w 92"/>
              <a:gd name="T81" fmla="*/ 2147483646 h 83"/>
              <a:gd name="T82" fmla="*/ 2147483646 w 92"/>
              <a:gd name="T83" fmla="*/ 2147483646 h 83"/>
              <a:gd name="T84" fmla="*/ 2147483646 w 92"/>
              <a:gd name="T85" fmla="*/ 2147483646 h 83"/>
              <a:gd name="T86" fmla="*/ 2147483646 w 92"/>
              <a:gd name="T87" fmla="*/ 2147483646 h 83"/>
              <a:gd name="T88" fmla="*/ 2147483646 w 92"/>
              <a:gd name="T89" fmla="*/ 2147483646 h 83"/>
              <a:gd name="T90" fmla="*/ 2147483646 w 92"/>
              <a:gd name="T91" fmla="*/ 2147483646 h 83"/>
              <a:gd name="T92" fmla="*/ 2147483646 w 92"/>
              <a:gd name="T93" fmla="*/ 2147483646 h 83"/>
              <a:gd name="T94" fmla="*/ 2147483646 w 92"/>
              <a:gd name="T95" fmla="*/ 2147483646 h 83"/>
              <a:gd name="T96" fmla="*/ 2147483646 w 92"/>
              <a:gd name="T97" fmla="*/ 2147483646 h 83"/>
              <a:gd name="T98" fmla="*/ 2147483646 w 92"/>
              <a:gd name="T99" fmla="*/ 2147483646 h 83"/>
              <a:gd name="T100" fmla="*/ 2147483646 w 92"/>
              <a:gd name="T101" fmla="*/ 2147483646 h 83"/>
              <a:gd name="T102" fmla="*/ 2147483646 w 92"/>
              <a:gd name="T103" fmla="*/ 2147483646 h 83"/>
              <a:gd name="T104" fmla="*/ 0 w 92"/>
              <a:gd name="T105" fmla="*/ 2147483646 h 8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2"/>
              <a:gd name="T160" fmla="*/ 0 h 83"/>
              <a:gd name="T161" fmla="*/ 92 w 92"/>
              <a:gd name="T162" fmla="*/ 83 h 8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2" h="83">
                <a:moveTo>
                  <a:pt x="0" y="71"/>
                </a:moveTo>
                <a:lnTo>
                  <a:pt x="3" y="76"/>
                </a:lnTo>
                <a:lnTo>
                  <a:pt x="63" y="64"/>
                </a:lnTo>
                <a:lnTo>
                  <a:pt x="67" y="67"/>
                </a:lnTo>
                <a:lnTo>
                  <a:pt x="70" y="71"/>
                </a:lnTo>
                <a:lnTo>
                  <a:pt x="75" y="74"/>
                </a:lnTo>
                <a:lnTo>
                  <a:pt x="89" y="79"/>
                </a:lnTo>
                <a:lnTo>
                  <a:pt x="89" y="81"/>
                </a:lnTo>
                <a:lnTo>
                  <a:pt x="90" y="83"/>
                </a:lnTo>
                <a:lnTo>
                  <a:pt x="91" y="82"/>
                </a:lnTo>
                <a:lnTo>
                  <a:pt x="92" y="78"/>
                </a:lnTo>
                <a:lnTo>
                  <a:pt x="92" y="71"/>
                </a:lnTo>
                <a:lnTo>
                  <a:pt x="90" y="57"/>
                </a:lnTo>
                <a:lnTo>
                  <a:pt x="90" y="43"/>
                </a:lnTo>
                <a:lnTo>
                  <a:pt x="87" y="32"/>
                </a:lnTo>
                <a:lnTo>
                  <a:pt x="83" y="23"/>
                </a:lnTo>
                <a:lnTo>
                  <a:pt x="82" y="14"/>
                </a:lnTo>
                <a:lnTo>
                  <a:pt x="79" y="0"/>
                </a:lnTo>
                <a:lnTo>
                  <a:pt x="60" y="5"/>
                </a:lnTo>
                <a:lnTo>
                  <a:pt x="59" y="5"/>
                </a:lnTo>
                <a:lnTo>
                  <a:pt x="53" y="9"/>
                </a:lnTo>
                <a:lnTo>
                  <a:pt x="48" y="16"/>
                </a:lnTo>
                <a:lnTo>
                  <a:pt x="47" y="20"/>
                </a:lnTo>
                <a:lnTo>
                  <a:pt x="45" y="23"/>
                </a:lnTo>
                <a:lnTo>
                  <a:pt x="41" y="27"/>
                </a:lnTo>
                <a:lnTo>
                  <a:pt x="43" y="29"/>
                </a:lnTo>
                <a:lnTo>
                  <a:pt x="43" y="27"/>
                </a:lnTo>
                <a:lnTo>
                  <a:pt x="45" y="28"/>
                </a:lnTo>
                <a:lnTo>
                  <a:pt x="44" y="29"/>
                </a:lnTo>
                <a:lnTo>
                  <a:pt x="45" y="29"/>
                </a:lnTo>
                <a:lnTo>
                  <a:pt x="44" y="31"/>
                </a:lnTo>
                <a:lnTo>
                  <a:pt x="43" y="31"/>
                </a:lnTo>
                <a:lnTo>
                  <a:pt x="43" y="32"/>
                </a:lnTo>
                <a:lnTo>
                  <a:pt x="45" y="34"/>
                </a:lnTo>
                <a:lnTo>
                  <a:pt x="45" y="37"/>
                </a:lnTo>
                <a:lnTo>
                  <a:pt x="42" y="38"/>
                </a:lnTo>
                <a:lnTo>
                  <a:pt x="39" y="43"/>
                </a:lnTo>
                <a:lnTo>
                  <a:pt x="36" y="45"/>
                </a:lnTo>
                <a:lnTo>
                  <a:pt x="30" y="45"/>
                </a:lnTo>
                <a:lnTo>
                  <a:pt x="28" y="47"/>
                </a:lnTo>
                <a:lnTo>
                  <a:pt x="25" y="45"/>
                </a:lnTo>
                <a:lnTo>
                  <a:pt x="15" y="46"/>
                </a:lnTo>
                <a:lnTo>
                  <a:pt x="7" y="50"/>
                </a:lnTo>
                <a:lnTo>
                  <a:pt x="8" y="52"/>
                </a:lnTo>
                <a:lnTo>
                  <a:pt x="7" y="54"/>
                </a:lnTo>
                <a:lnTo>
                  <a:pt x="8" y="54"/>
                </a:lnTo>
                <a:lnTo>
                  <a:pt x="9" y="56"/>
                </a:lnTo>
                <a:lnTo>
                  <a:pt x="10" y="56"/>
                </a:lnTo>
                <a:lnTo>
                  <a:pt x="11" y="58"/>
                </a:lnTo>
                <a:lnTo>
                  <a:pt x="11" y="59"/>
                </a:lnTo>
                <a:lnTo>
                  <a:pt x="9" y="61"/>
                </a:lnTo>
                <a:lnTo>
                  <a:pt x="8" y="64"/>
                </a:lnTo>
                <a:lnTo>
                  <a:pt x="0" y="71"/>
                </a:lnTo>
                <a:close/>
              </a:path>
            </a:pathLst>
          </a:custGeom>
          <a:solidFill>
            <a:srgbClr val="6600CC"/>
          </a:solidFill>
          <a:ln w="15875">
            <a:solidFill>
              <a:srgbClr val="FFFFFF"/>
            </a:solidFill>
            <a:prstDash val="solid"/>
            <a:round/>
            <a:headEnd/>
            <a:tailEnd/>
          </a:ln>
        </p:spPr>
        <p:txBody>
          <a:bodyPr/>
          <a:lstStyle/>
          <a:p>
            <a:endParaRPr lang="en-US"/>
          </a:p>
        </p:txBody>
      </p:sp>
      <p:sp>
        <p:nvSpPr>
          <p:cNvPr id="209935" name="Freeform 15"/>
          <p:cNvSpPr>
            <a:spLocks noChangeAspect="1"/>
          </p:cNvSpPr>
          <p:nvPr/>
        </p:nvSpPr>
        <p:spPr bwMode="auto">
          <a:xfrm>
            <a:off x="7405688" y="2733675"/>
            <a:ext cx="17462" cy="28575"/>
          </a:xfrm>
          <a:custGeom>
            <a:avLst/>
            <a:gdLst>
              <a:gd name="T0" fmla="*/ 0 w 2"/>
              <a:gd name="T1" fmla="*/ 2147483646 h 4"/>
              <a:gd name="T2" fmla="*/ 0 w 2"/>
              <a:gd name="T3" fmla="*/ 2147483646 h 4"/>
              <a:gd name="T4" fmla="*/ 2147483646 w 2"/>
              <a:gd name="T5" fmla="*/ 0 h 4"/>
              <a:gd name="T6" fmla="*/ 2147483646 w 2"/>
              <a:gd name="T7" fmla="*/ 2147483646 h 4"/>
              <a:gd name="T8" fmla="*/ 2147483646 w 2"/>
              <a:gd name="T9" fmla="*/ 2147483646 h 4"/>
              <a:gd name="T10" fmla="*/ 0 w 2"/>
              <a:gd name="T11" fmla="*/ 2147483646 h 4"/>
              <a:gd name="T12" fmla="*/ 0 60000 65536"/>
              <a:gd name="T13" fmla="*/ 0 60000 65536"/>
              <a:gd name="T14" fmla="*/ 0 60000 65536"/>
              <a:gd name="T15" fmla="*/ 0 60000 65536"/>
              <a:gd name="T16" fmla="*/ 0 60000 65536"/>
              <a:gd name="T17" fmla="*/ 0 60000 65536"/>
              <a:gd name="T18" fmla="*/ 0 w 2"/>
              <a:gd name="T19" fmla="*/ 0 h 4"/>
              <a:gd name="T20" fmla="*/ 2 w 2"/>
              <a:gd name="T21" fmla="*/ 4 h 4"/>
            </a:gdLst>
            <a:ahLst/>
            <a:cxnLst>
              <a:cxn ang="T12">
                <a:pos x="T0" y="T1"/>
              </a:cxn>
              <a:cxn ang="T13">
                <a:pos x="T2" y="T3"/>
              </a:cxn>
              <a:cxn ang="T14">
                <a:pos x="T4" y="T5"/>
              </a:cxn>
              <a:cxn ang="T15">
                <a:pos x="T6" y="T7"/>
              </a:cxn>
              <a:cxn ang="T16">
                <a:pos x="T8" y="T9"/>
              </a:cxn>
              <a:cxn ang="T17">
                <a:pos x="T10" y="T11"/>
              </a:cxn>
            </a:cxnLst>
            <a:rect l="T18" t="T19" r="T20" b="T21"/>
            <a:pathLst>
              <a:path w="2" h="4">
                <a:moveTo>
                  <a:pt x="0" y="4"/>
                </a:moveTo>
                <a:lnTo>
                  <a:pt x="0" y="2"/>
                </a:lnTo>
                <a:lnTo>
                  <a:pt x="1" y="0"/>
                </a:lnTo>
                <a:lnTo>
                  <a:pt x="2" y="1"/>
                </a:lnTo>
                <a:lnTo>
                  <a:pt x="1" y="3"/>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36" name="Freeform 16"/>
          <p:cNvSpPr>
            <a:spLocks noChangeAspect="1"/>
          </p:cNvSpPr>
          <p:nvPr/>
        </p:nvSpPr>
        <p:spPr bwMode="auto">
          <a:xfrm>
            <a:off x="7431088" y="2608263"/>
            <a:ext cx="217487" cy="141287"/>
          </a:xfrm>
          <a:custGeom>
            <a:avLst/>
            <a:gdLst>
              <a:gd name="T0" fmla="*/ 0 w 28"/>
              <a:gd name="T1" fmla="*/ 2147483646 h 18"/>
              <a:gd name="T2" fmla="*/ 0 w 28"/>
              <a:gd name="T3" fmla="*/ 2147483646 h 18"/>
              <a:gd name="T4" fmla="*/ 2147483646 w 28"/>
              <a:gd name="T5" fmla="*/ 2147483646 h 18"/>
              <a:gd name="T6" fmla="*/ 2147483646 w 28"/>
              <a:gd name="T7" fmla="*/ 2147483646 h 18"/>
              <a:gd name="T8" fmla="*/ 2147483646 w 28"/>
              <a:gd name="T9" fmla="*/ 2147483646 h 18"/>
              <a:gd name="T10" fmla="*/ 2147483646 w 28"/>
              <a:gd name="T11" fmla="*/ 2147483646 h 18"/>
              <a:gd name="T12" fmla="*/ 2147483646 w 28"/>
              <a:gd name="T13" fmla="*/ 2147483646 h 18"/>
              <a:gd name="T14" fmla="*/ 2147483646 w 28"/>
              <a:gd name="T15" fmla="*/ 2147483646 h 18"/>
              <a:gd name="T16" fmla="*/ 2147483646 w 28"/>
              <a:gd name="T17" fmla="*/ 2147483646 h 18"/>
              <a:gd name="T18" fmla="*/ 2147483646 w 28"/>
              <a:gd name="T19" fmla="*/ 2147483646 h 18"/>
              <a:gd name="T20" fmla="*/ 2147483646 w 28"/>
              <a:gd name="T21" fmla="*/ 2147483646 h 18"/>
              <a:gd name="T22" fmla="*/ 2147483646 w 28"/>
              <a:gd name="T23" fmla="*/ 2147483646 h 18"/>
              <a:gd name="T24" fmla="*/ 2147483646 w 28"/>
              <a:gd name="T25" fmla="*/ 2147483646 h 18"/>
              <a:gd name="T26" fmla="*/ 2147483646 w 28"/>
              <a:gd name="T27" fmla="*/ 2147483646 h 18"/>
              <a:gd name="T28" fmla="*/ 2147483646 w 28"/>
              <a:gd name="T29" fmla="*/ 2147483646 h 18"/>
              <a:gd name="T30" fmla="*/ 2147483646 w 28"/>
              <a:gd name="T31" fmla="*/ 2147483646 h 18"/>
              <a:gd name="T32" fmla="*/ 2147483646 w 28"/>
              <a:gd name="T33" fmla="*/ 2147483646 h 18"/>
              <a:gd name="T34" fmla="*/ 2147483646 w 28"/>
              <a:gd name="T35" fmla="*/ 2147483646 h 18"/>
              <a:gd name="T36" fmla="*/ 2147483646 w 28"/>
              <a:gd name="T37" fmla="*/ 2147483646 h 18"/>
              <a:gd name="T38" fmla="*/ 2147483646 w 28"/>
              <a:gd name="T39" fmla="*/ 2147483646 h 18"/>
              <a:gd name="T40" fmla="*/ 2147483646 w 28"/>
              <a:gd name="T41" fmla="*/ 2147483646 h 18"/>
              <a:gd name="T42" fmla="*/ 2147483646 w 28"/>
              <a:gd name="T43" fmla="*/ 2147483646 h 18"/>
              <a:gd name="T44" fmla="*/ 2147483646 w 28"/>
              <a:gd name="T45" fmla="*/ 2147483646 h 18"/>
              <a:gd name="T46" fmla="*/ 2147483646 w 28"/>
              <a:gd name="T47" fmla="*/ 2147483646 h 18"/>
              <a:gd name="T48" fmla="*/ 2147483646 w 28"/>
              <a:gd name="T49" fmla="*/ 2147483646 h 18"/>
              <a:gd name="T50" fmla="*/ 2147483646 w 28"/>
              <a:gd name="T51" fmla="*/ 2147483646 h 18"/>
              <a:gd name="T52" fmla="*/ 2147483646 w 28"/>
              <a:gd name="T53" fmla="*/ 2147483646 h 18"/>
              <a:gd name="T54" fmla="*/ 2147483646 w 28"/>
              <a:gd name="T55" fmla="*/ 2147483646 h 18"/>
              <a:gd name="T56" fmla="*/ 2147483646 w 28"/>
              <a:gd name="T57" fmla="*/ 2147483646 h 18"/>
              <a:gd name="T58" fmla="*/ 2147483646 w 28"/>
              <a:gd name="T59" fmla="*/ 2147483646 h 18"/>
              <a:gd name="T60" fmla="*/ 2147483646 w 28"/>
              <a:gd name="T61" fmla="*/ 2147483646 h 18"/>
              <a:gd name="T62" fmla="*/ 2147483646 w 28"/>
              <a:gd name="T63" fmla="*/ 2147483646 h 18"/>
              <a:gd name="T64" fmla="*/ 2147483646 w 28"/>
              <a:gd name="T65" fmla="*/ 0 h 18"/>
              <a:gd name="T66" fmla="*/ 2147483646 w 28"/>
              <a:gd name="T67" fmla="*/ 0 h 18"/>
              <a:gd name="T68" fmla="*/ 2147483646 w 28"/>
              <a:gd name="T69" fmla="*/ 2147483646 h 18"/>
              <a:gd name="T70" fmla="*/ 2147483646 w 28"/>
              <a:gd name="T71" fmla="*/ 2147483646 h 18"/>
              <a:gd name="T72" fmla="*/ 2147483646 w 28"/>
              <a:gd name="T73" fmla="*/ 2147483646 h 18"/>
              <a:gd name="T74" fmla="*/ 2147483646 w 28"/>
              <a:gd name="T75" fmla="*/ 2147483646 h 18"/>
              <a:gd name="T76" fmla="*/ 2147483646 w 28"/>
              <a:gd name="T77" fmla="*/ 2147483646 h 18"/>
              <a:gd name="T78" fmla="*/ 2147483646 w 28"/>
              <a:gd name="T79" fmla="*/ 2147483646 h 18"/>
              <a:gd name="T80" fmla="*/ 2147483646 w 28"/>
              <a:gd name="T81" fmla="*/ 2147483646 h 18"/>
              <a:gd name="T82" fmla="*/ 2147483646 w 28"/>
              <a:gd name="T83" fmla="*/ 2147483646 h 18"/>
              <a:gd name="T84" fmla="*/ 2147483646 w 28"/>
              <a:gd name="T85" fmla="*/ 2147483646 h 18"/>
              <a:gd name="T86" fmla="*/ 2147483646 w 28"/>
              <a:gd name="T87" fmla="*/ 2147483646 h 18"/>
              <a:gd name="T88" fmla="*/ 2147483646 w 28"/>
              <a:gd name="T89" fmla="*/ 2147483646 h 18"/>
              <a:gd name="T90" fmla="*/ 2147483646 w 28"/>
              <a:gd name="T91" fmla="*/ 2147483646 h 18"/>
              <a:gd name="T92" fmla="*/ 2147483646 w 28"/>
              <a:gd name="T93" fmla="*/ 2147483646 h 18"/>
              <a:gd name="T94" fmla="*/ 0 w 28"/>
              <a:gd name="T95" fmla="*/ 2147483646 h 18"/>
              <a:gd name="T96" fmla="*/ 0 w 28"/>
              <a:gd name="T97" fmla="*/ 2147483646 h 1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8"/>
              <a:gd name="T148" fmla="*/ 0 h 18"/>
              <a:gd name="T149" fmla="*/ 28 w 28"/>
              <a:gd name="T150" fmla="*/ 18 h 1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8" h="18">
                <a:moveTo>
                  <a:pt x="0" y="16"/>
                </a:moveTo>
                <a:lnTo>
                  <a:pt x="0" y="17"/>
                </a:lnTo>
                <a:lnTo>
                  <a:pt x="1" y="18"/>
                </a:lnTo>
                <a:lnTo>
                  <a:pt x="2" y="16"/>
                </a:lnTo>
                <a:lnTo>
                  <a:pt x="3" y="16"/>
                </a:lnTo>
                <a:lnTo>
                  <a:pt x="4" y="16"/>
                </a:lnTo>
                <a:lnTo>
                  <a:pt x="2" y="18"/>
                </a:lnTo>
                <a:lnTo>
                  <a:pt x="5" y="17"/>
                </a:lnTo>
                <a:lnTo>
                  <a:pt x="5" y="16"/>
                </a:lnTo>
                <a:lnTo>
                  <a:pt x="9" y="14"/>
                </a:lnTo>
                <a:lnTo>
                  <a:pt x="12" y="12"/>
                </a:lnTo>
                <a:lnTo>
                  <a:pt x="16" y="10"/>
                </a:lnTo>
                <a:lnTo>
                  <a:pt x="18" y="9"/>
                </a:lnTo>
                <a:lnTo>
                  <a:pt x="13" y="13"/>
                </a:lnTo>
                <a:lnTo>
                  <a:pt x="11" y="14"/>
                </a:lnTo>
                <a:lnTo>
                  <a:pt x="12" y="14"/>
                </a:lnTo>
                <a:lnTo>
                  <a:pt x="14" y="13"/>
                </a:lnTo>
                <a:lnTo>
                  <a:pt x="23" y="6"/>
                </a:lnTo>
                <a:lnTo>
                  <a:pt x="24" y="5"/>
                </a:lnTo>
                <a:lnTo>
                  <a:pt x="28" y="1"/>
                </a:lnTo>
                <a:lnTo>
                  <a:pt x="26" y="3"/>
                </a:lnTo>
                <a:lnTo>
                  <a:pt x="25" y="2"/>
                </a:lnTo>
                <a:lnTo>
                  <a:pt x="23" y="3"/>
                </a:lnTo>
                <a:lnTo>
                  <a:pt x="22" y="3"/>
                </a:lnTo>
                <a:lnTo>
                  <a:pt x="21" y="7"/>
                </a:lnTo>
                <a:lnTo>
                  <a:pt x="20" y="6"/>
                </a:lnTo>
                <a:lnTo>
                  <a:pt x="18" y="6"/>
                </a:lnTo>
                <a:lnTo>
                  <a:pt x="21" y="3"/>
                </a:lnTo>
                <a:lnTo>
                  <a:pt x="23" y="0"/>
                </a:lnTo>
                <a:lnTo>
                  <a:pt x="22" y="0"/>
                </a:lnTo>
                <a:lnTo>
                  <a:pt x="18" y="5"/>
                </a:lnTo>
                <a:lnTo>
                  <a:pt x="14" y="7"/>
                </a:lnTo>
                <a:lnTo>
                  <a:pt x="11" y="7"/>
                </a:lnTo>
                <a:lnTo>
                  <a:pt x="11" y="8"/>
                </a:lnTo>
                <a:lnTo>
                  <a:pt x="8" y="9"/>
                </a:lnTo>
                <a:lnTo>
                  <a:pt x="6" y="9"/>
                </a:lnTo>
                <a:lnTo>
                  <a:pt x="6" y="10"/>
                </a:lnTo>
                <a:lnTo>
                  <a:pt x="5" y="10"/>
                </a:lnTo>
                <a:lnTo>
                  <a:pt x="4" y="12"/>
                </a:lnTo>
                <a:lnTo>
                  <a:pt x="4" y="11"/>
                </a:lnTo>
                <a:lnTo>
                  <a:pt x="3" y="13"/>
                </a:lnTo>
                <a:lnTo>
                  <a:pt x="1" y="13"/>
                </a:lnTo>
                <a:lnTo>
                  <a:pt x="0" y="15"/>
                </a:lnTo>
                <a:lnTo>
                  <a:pt x="0" y="16"/>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37" name="Washington"/>
          <p:cNvSpPr>
            <a:spLocks noChangeAspect="1"/>
          </p:cNvSpPr>
          <p:nvPr/>
        </p:nvSpPr>
        <p:spPr bwMode="auto">
          <a:xfrm>
            <a:off x="1946275" y="1349375"/>
            <a:ext cx="815975" cy="584200"/>
          </a:xfrm>
          <a:custGeom>
            <a:avLst/>
            <a:gdLst>
              <a:gd name="T0" fmla="*/ 2147483646 w 104"/>
              <a:gd name="T1" fmla="*/ 2147483646 h 75"/>
              <a:gd name="T2" fmla="*/ 2147483646 w 104"/>
              <a:gd name="T3" fmla="*/ 2147483646 h 75"/>
              <a:gd name="T4" fmla="*/ 2147483646 w 104"/>
              <a:gd name="T5" fmla="*/ 2147483646 h 75"/>
              <a:gd name="T6" fmla="*/ 2147483646 w 104"/>
              <a:gd name="T7" fmla="*/ 2147483646 h 75"/>
              <a:gd name="T8" fmla="*/ 2147483646 w 104"/>
              <a:gd name="T9" fmla="*/ 2147483646 h 75"/>
              <a:gd name="T10" fmla="*/ 2147483646 w 104"/>
              <a:gd name="T11" fmla="*/ 2147483646 h 75"/>
              <a:gd name="T12" fmla="*/ 0 w 104"/>
              <a:gd name="T13" fmla="*/ 2147483646 h 75"/>
              <a:gd name="T14" fmla="*/ 2147483646 w 104"/>
              <a:gd name="T15" fmla="*/ 2147483646 h 75"/>
              <a:gd name="T16" fmla="*/ 2147483646 w 104"/>
              <a:gd name="T17" fmla="*/ 2147483646 h 75"/>
              <a:gd name="T18" fmla="*/ 2147483646 w 104"/>
              <a:gd name="T19" fmla="*/ 2147483646 h 75"/>
              <a:gd name="T20" fmla="*/ 2147483646 w 104"/>
              <a:gd name="T21" fmla="*/ 2147483646 h 75"/>
              <a:gd name="T22" fmla="*/ 2147483646 w 104"/>
              <a:gd name="T23" fmla="*/ 0 h 75"/>
              <a:gd name="T24" fmla="*/ 2147483646 w 104"/>
              <a:gd name="T25" fmla="*/ 2147483646 h 75"/>
              <a:gd name="T26" fmla="*/ 2147483646 w 104"/>
              <a:gd name="T27" fmla="*/ 2147483646 h 75"/>
              <a:gd name="T28" fmla="*/ 2147483646 w 104"/>
              <a:gd name="T29" fmla="*/ 2147483646 h 75"/>
              <a:gd name="T30" fmla="*/ 2147483646 w 104"/>
              <a:gd name="T31" fmla="*/ 2147483646 h 75"/>
              <a:gd name="T32" fmla="*/ 2147483646 w 104"/>
              <a:gd name="T33" fmla="*/ 2147483646 h 75"/>
              <a:gd name="T34" fmla="*/ 2147483646 w 104"/>
              <a:gd name="T35" fmla="*/ 2147483646 h 75"/>
              <a:gd name="T36" fmla="*/ 2147483646 w 104"/>
              <a:gd name="T37" fmla="*/ 2147483646 h 75"/>
              <a:gd name="T38" fmla="*/ 2147483646 w 104"/>
              <a:gd name="T39" fmla="*/ 2147483646 h 75"/>
              <a:gd name="T40" fmla="*/ 2147483646 w 104"/>
              <a:gd name="T41" fmla="*/ 2147483646 h 75"/>
              <a:gd name="T42" fmla="*/ 2147483646 w 104"/>
              <a:gd name="T43" fmla="*/ 2147483646 h 75"/>
              <a:gd name="T44" fmla="*/ 2147483646 w 104"/>
              <a:gd name="T45" fmla="*/ 2147483646 h 75"/>
              <a:gd name="T46" fmla="*/ 2147483646 w 104"/>
              <a:gd name="T47" fmla="*/ 2147483646 h 75"/>
              <a:gd name="T48" fmla="*/ 2147483646 w 104"/>
              <a:gd name="T49" fmla="*/ 2147483646 h 75"/>
              <a:gd name="T50" fmla="*/ 2147483646 w 104"/>
              <a:gd name="T51" fmla="*/ 2147483646 h 75"/>
              <a:gd name="T52" fmla="*/ 2147483646 w 104"/>
              <a:gd name="T53" fmla="*/ 2147483646 h 75"/>
              <a:gd name="T54" fmla="*/ 2147483646 w 104"/>
              <a:gd name="T55" fmla="*/ 2147483646 h 75"/>
              <a:gd name="T56" fmla="*/ 2147483646 w 104"/>
              <a:gd name="T57" fmla="*/ 2147483646 h 75"/>
              <a:gd name="T58" fmla="*/ 2147483646 w 104"/>
              <a:gd name="T59" fmla="*/ 2147483646 h 75"/>
              <a:gd name="T60" fmla="*/ 2147483646 w 104"/>
              <a:gd name="T61" fmla="*/ 2147483646 h 75"/>
              <a:gd name="T62" fmla="*/ 2147483646 w 104"/>
              <a:gd name="T63" fmla="*/ 2147483646 h 75"/>
              <a:gd name="T64" fmla="*/ 2147483646 w 104"/>
              <a:gd name="T65" fmla="*/ 2147483646 h 75"/>
              <a:gd name="T66" fmla="*/ 2147483646 w 104"/>
              <a:gd name="T67" fmla="*/ 2147483646 h 75"/>
              <a:gd name="T68" fmla="*/ 2147483646 w 104"/>
              <a:gd name="T69" fmla="*/ 2147483646 h 75"/>
              <a:gd name="T70" fmla="*/ 2147483646 w 104"/>
              <a:gd name="T71" fmla="*/ 2147483646 h 75"/>
              <a:gd name="T72" fmla="*/ 2147483646 w 104"/>
              <a:gd name="T73" fmla="*/ 2147483646 h 75"/>
              <a:gd name="T74" fmla="*/ 2147483646 w 104"/>
              <a:gd name="T75" fmla="*/ 2147483646 h 75"/>
              <a:gd name="T76" fmla="*/ 2147483646 w 104"/>
              <a:gd name="T77" fmla="*/ 2147483646 h 75"/>
              <a:gd name="T78" fmla="*/ 2147483646 w 104"/>
              <a:gd name="T79" fmla="*/ 2147483646 h 75"/>
              <a:gd name="T80" fmla="*/ 2147483646 w 104"/>
              <a:gd name="T81" fmla="*/ 2147483646 h 75"/>
              <a:gd name="T82" fmla="*/ 2147483646 w 104"/>
              <a:gd name="T83" fmla="*/ 2147483646 h 75"/>
              <a:gd name="T84" fmla="*/ 2147483646 w 104"/>
              <a:gd name="T85" fmla="*/ 2147483646 h 75"/>
              <a:gd name="T86" fmla="*/ 2147483646 w 104"/>
              <a:gd name="T87" fmla="*/ 2147483646 h 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
              <a:gd name="T133" fmla="*/ 0 h 75"/>
              <a:gd name="T134" fmla="*/ 104 w 104"/>
              <a:gd name="T135" fmla="*/ 75 h 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 h="75">
                <a:moveTo>
                  <a:pt x="2" y="12"/>
                </a:moveTo>
                <a:lnTo>
                  <a:pt x="4" y="16"/>
                </a:lnTo>
                <a:lnTo>
                  <a:pt x="4" y="21"/>
                </a:lnTo>
                <a:lnTo>
                  <a:pt x="3" y="24"/>
                </a:lnTo>
                <a:lnTo>
                  <a:pt x="4" y="26"/>
                </a:lnTo>
                <a:lnTo>
                  <a:pt x="3" y="32"/>
                </a:lnTo>
                <a:lnTo>
                  <a:pt x="5" y="31"/>
                </a:lnTo>
                <a:lnTo>
                  <a:pt x="7" y="33"/>
                </a:lnTo>
                <a:lnTo>
                  <a:pt x="5" y="33"/>
                </a:lnTo>
                <a:lnTo>
                  <a:pt x="3" y="33"/>
                </a:lnTo>
                <a:lnTo>
                  <a:pt x="2" y="35"/>
                </a:lnTo>
                <a:lnTo>
                  <a:pt x="2" y="37"/>
                </a:lnTo>
                <a:lnTo>
                  <a:pt x="5" y="37"/>
                </a:lnTo>
                <a:lnTo>
                  <a:pt x="5" y="38"/>
                </a:lnTo>
                <a:lnTo>
                  <a:pt x="3" y="39"/>
                </a:lnTo>
                <a:lnTo>
                  <a:pt x="4" y="41"/>
                </a:lnTo>
                <a:lnTo>
                  <a:pt x="2" y="44"/>
                </a:lnTo>
                <a:lnTo>
                  <a:pt x="2" y="39"/>
                </a:lnTo>
                <a:lnTo>
                  <a:pt x="0" y="44"/>
                </a:lnTo>
                <a:lnTo>
                  <a:pt x="3" y="46"/>
                </a:lnTo>
                <a:lnTo>
                  <a:pt x="7" y="48"/>
                </a:lnTo>
                <a:lnTo>
                  <a:pt x="8" y="50"/>
                </a:lnTo>
                <a:lnTo>
                  <a:pt x="10" y="50"/>
                </a:lnTo>
                <a:lnTo>
                  <a:pt x="14" y="58"/>
                </a:lnTo>
                <a:lnTo>
                  <a:pt x="13" y="61"/>
                </a:lnTo>
                <a:lnTo>
                  <a:pt x="19" y="66"/>
                </a:lnTo>
                <a:lnTo>
                  <a:pt x="30" y="65"/>
                </a:lnTo>
                <a:lnTo>
                  <a:pt x="38" y="69"/>
                </a:lnTo>
                <a:lnTo>
                  <a:pt x="41" y="68"/>
                </a:lnTo>
                <a:lnTo>
                  <a:pt x="65" y="69"/>
                </a:lnTo>
                <a:lnTo>
                  <a:pt x="92" y="75"/>
                </a:lnTo>
                <a:lnTo>
                  <a:pt x="93" y="67"/>
                </a:lnTo>
                <a:lnTo>
                  <a:pt x="104" y="19"/>
                </a:lnTo>
                <a:lnTo>
                  <a:pt x="32" y="0"/>
                </a:lnTo>
                <a:lnTo>
                  <a:pt x="31" y="0"/>
                </a:lnTo>
                <a:lnTo>
                  <a:pt x="32" y="1"/>
                </a:lnTo>
                <a:lnTo>
                  <a:pt x="31" y="2"/>
                </a:lnTo>
                <a:lnTo>
                  <a:pt x="32" y="3"/>
                </a:lnTo>
                <a:lnTo>
                  <a:pt x="32" y="4"/>
                </a:lnTo>
                <a:lnTo>
                  <a:pt x="32" y="5"/>
                </a:lnTo>
                <a:lnTo>
                  <a:pt x="33" y="4"/>
                </a:lnTo>
                <a:lnTo>
                  <a:pt x="34" y="5"/>
                </a:lnTo>
                <a:lnTo>
                  <a:pt x="34" y="7"/>
                </a:lnTo>
                <a:lnTo>
                  <a:pt x="34" y="8"/>
                </a:lnTo>
                <a:lnTo>
                  <a:pt x="33" y="11"/>
                </a:lnTo>
                <a:lnTo>
                  <a:pt x="31" y="9"/>
                </a:lnTo>
                <a:lnTo>
                  <a:pt x="30" y="9"/>
                </a:lnTo>
                <a:lnTo>
                  <a:pt x="30" y="11"/>
                </a:lnTo>
                <a:lnTo>
                  <a:pt x="31" y="11"/>
                </a:lnTo>
                <a:lnTo>
                  <a:pt x="33" y="14"/>
                </a:lnTo>
                <a:lnTo>
                  <a:pt x="32" y="18"/>
                </a:lnTo>
                <a:lnTo>
                  <a:pt x="33" y="19"/>
                </a:lnTo>
                <a:lnTo>
                  <a:pt x="34" y="19"/>
                </a:lnTo>
                <a:lnTo>
                  <a:pt x="33" y="20"/>
                </a:lnTo>
                <a:lnTo>
                  <a:pt x="32" y="21"/>
                </a:lnTo>
                <a:lnTo>
                  <a:pt x="30" y="23"/>
                </a:lnTo>
                <a:lnTo>
                  <a:pt x="30" y="24"/>
                </a:lnTo>
                <a:lnTo>
                  <a:pt x="30" y="25"/>
                </a:lnTo>
                <a:lnTo>
                  <a:pt x="29" y="25"/>
                </a:lnTo>
                <a:lnTo>
                  <a:pt x="30" y="27"/>
                </a:lnTo>
                <a:lnTo>
                  <a:pt x="29" y="27"/>
                </a:lnTo>
                <a:lnTo>
                  <a:pt x="29" y="31"/>
                </a:lnTo>
                <a:lnTo>
                  <a:pt x="27" y="32"/>
                </a:lnTo>
                <a:lnTo>
                  <a:pt x="27" y="33"/>
                </a:lnTo>
                <a:lnTo>
                  <a:pt x="26" y="32"/>
                </a:lnTo>
                <a:lnTo>
                  <a:pt x="25" y="33"/>
                </a:lnTo>
                <a:lnTo>
                  <a:pt x="23" y="35"/>
                </a:lnTo>
                <a:lnTo>
                  <a:pt x="22" y="35"/>
                </a:lnTo>
                <a:lnTo>
                  <a:pt x="21" y="34"/>
                </a:lnTo>
                <a:lnTo>
                  <a:pt x="21" y="35"/>
                </a:lnTo>
                <a:lnTo>
                  <a:pt x="20" y="34"/>
                </a:lnTo>
                <a:lnTo>
                  <a:pt x="20" y="36"/>
                </a:lnTo>
                <a:lnTo>
                  <a:pt x="19" y="36"/>
                </a:lnTo>
                <a:lnTo>
                  <a:pt x="19" y="34"/>
                </a:lnTo>
                <a:lnTo>
                  <a:pt x="18" y="35"/>
                </a:lnTo>
                <a:lnTo>
                  <a:pt x="20" y="33"/>
                </a:lnTo>
                <a:lnTo>
                  <a:pt x="18" y="33"/>
                </a:lnTo>
                <a:lnTo>
                  <a:pt x="19" y="32"/>
                </a:lnTo>
                <a:lnTo>
                  <a:pt x="18" y="32"/>
                </a:lnTo>
                <a:lnTo>
                  <a:pt x="19" y="31"/>
                </a:lnTo>
                <a:lnTo>
                  <a:pt x="20" y="32"/>
                </a:lnTo>
                <a:lnTo>
                  <a:pt x="21" y="31"/>
                </a:lnTo>
                <a:lnTo>
                  <a:pt x="23" y="30"/>
                </a:lnTo>
                <a:lnTo>
                  <a:pt x="22" y="32"/>
                </a:lnTo>
                <a:lnTo>
                  <a:pt x="22" y="34"/>
                </a:lnTo>
                <a:lnTo>
                  <a:pt x="23" y="31"/>
                </a:lnTo>
                <a:lnTo>
                  <a:pt x="25" y="30"/>
                </a:lnTo>
                <a:lnTo>
                  <a:pt x="24" y="32"/>
                </a:lnTo>
                <a:lnTo>
                  <a:pt x="25" y="33"/>
                </a:lnTo>
                <a:lnTo>
                  <a:pt x="25" y="31"/>
                </a:lnTo>
                <a:lnTo>
                  <a:pt x="26" y="30"/>
                </a:lnTo>
                <a:lnTo>
                  <a:pt x="27" y="28"/>
                </a:lnTo>
                <a:lnTo>
                  <a:pt x="27" y="27"/>
                </a:lnTo>
                <a:lnTo>
                  <a:pt x="25" y="27"/>
                </a:lnTo>
                <a:lnTo>
                  <a:pt x="25" y="25"/>
                </a:lnTo>
                <a:lnTo>
                  <a:pt x="26" y="26"/>
                </a:lnTo>
                <a:lnTo>
                  <a:pt x="26" y="24"/>
                </a:lnTo>
                <a:lnTo>
                  <a:pt x="29" y="24"/>
                </a:lnTo>
                <a:lnTo>
                  <a:pt x="29" y="21"/>
                </a:lnTo>
                <a:lnTo>
                  <a:pt x="28" y="19"/>
                </a:lnTo>
                <a:lnTo>
                  <a:pt x="28" y="22"/>
                </a:lnTo>
                <a:lnTo>
                  <a:pt x="27" y="21"/>
                </a:lnTo>
                <a:lnTo>
                  <a:pt x="26" y="23"/>
                </a:lnTo>
                <a:lnTo>
                  <a:pt x="24" y="24"/>
                </a:lnTo>
                <a:lnTo>
                  <a:pt x="23" y="24"/>
                </a:lnTo>
                <a:lnTo>
                  <a:pt x="21" y="26"/>
                </a:lnTo>
                <a:lnTo>
                  <a:pt x="19" y="28"/>
                </a:lnTo>
                <a:lnTo>
                  <a:pt x="22" y="28"/>
                </a:lnTo>
                <a:lnTo>
                  <a:pt x="19" y="29"/>
                </a:lnTo>
                <a:lnTo>
                  <a:pt x="18" y="29"/>
                </a:lnTo>
                <a:lnTo>
                  <a:pt x="21" y="24"/>
                </a:lnTo>
                <a:lnTo>
                  <a:pt x="23" y="24"/>
                </a:lnTo>
                <a:lnTo>
                  <a:pt x="25" y="21"/>
                </a:lnTo>
                <a:lnTo>
                  <a:pt x="25" y="22"/>
                </a:lnTo>
                <a:lnTo>
                  <a:pt x="27" y="21"/>
                </a:lnTo>
                <a:lnTo>
                  <a:pt x="28" y="18"/>
                </a:lnTo>
                <a:lnTo>
                  <a:pt x="28" y="16"/>
                </a:lnTo>
                <a:lnTo>
                  <a:pt x="27" y="18"/>
                </a:lnTo>
                <a:lnTo>
                  <a:pt x="26" y="17"/>
                </a:lnTo>
                <a:lnTo>
                  <a:pt x="27" y="15"/>
                </a:lnTo>
                <a:lnTo>
                  <a:pt x="26" y="15"/>
                </a:lnTo>
                <a:lnTo>
                  <a:pt x="26" y="17"/>
                </a:lnTo>
                <a:lnTo>
                  <a:pt x="25" y="18"/>
                </a:lnTo>
                <a:lnTo>
                  <a:pt x="25" y="16"/>
                </a:lnTo>
                <a:lnTo>
                  <a:pt x="24" y="15"/>
                </a:lnTo>
                <a:lnTo>
                  <a:pt x="24" y="16"/>
                </a:lnTo>
                <a:lnTo>
                  <a:pt x="23" y="14"/>
                </a:lnTo>
                <a:lnTo>
                  <a:pt x="20" y="14"/>
                </a:lnTo>
                <a:lnTo>
                  <a:pt x="11" y="9"/>
                </a:lnTo>
                <a:lnTo>
                  <a:pt x="4" y="3"/>
                </a:lnTo>
                <a:lnTo>
                  <a:pt x="2" y="7"/>
                </a:lnTo>
                <a:lnTo>
                  <a:pt x="2" y="12"/>
                </a:lnTo>
                <a:close/>
              </a:path>
            </a:pathLst>
          </a:custGeom>
          <a:solidFill>
            <a:srgbClr val="A64DFF"/>
          </a:solidFill>
          <a:ln w="15875">
            <a:solidFill>
              <a:srgbClr val="FFFFFF"/>
            </a:solidFill>
            <a:prstDash val="solid"/>
            <a:round/>
            <a:headEnd/>
            <a:tailEnd/>
          </a:ln>
        </p:spPr>
        <p:txBody>
          <a:bodyPr/>
          <a:lstStyle/>
          <a:p>
            <a:endParaRPr lang="en-US"/>
          </a:p>
        </p:txBody>
      </p:sp>
      <p:sp>
        <p:nvSpPr>
          <p:cNvPr id="209938" name="Freeform 18"/>
          <p:cNvSpPr>
            <a:spLocks noChangeAspect="1"/>
          </p:cNvSpPr>
          <p:nvPr/>
        </p:nvSpPr>
        <p:spPr bwMode="auto">
          <a:xfrm>
            <a:off x="2135188" y="1381125"/>
            <a:ext cx="38100" cy="47625"/>
          </a:xfrm>
          <a:custGeom>
            <a:avLst/>
            <a:gdLst>
              <a:gd name="T0" fmla="*/ 0 w 5"/>
              <a:gd name="T1" fmla="*/ 2147483646 h 6"/>
              <a:gd name="T2" fmla="*/ 2147483646 w 5"/>
              <a:gd name="T3" fmla="*/ 0 h 6"/>
              <a:gd name="T4" fmla="*/ 2147483646 w 5"/>
              <a:gd name="T5" fmla="*/ 2147483646 h 6"/>
              <a:gd name="T6" fmla="*/ 2147483646 w 5"/>
              <a:gd name="T7" fmla="*/ 2147483646 h 6"/>
              <a:gd name="T8" fmla="*/ 0 w 5"/>
              <a:gd name="T9" fmla="*/ 2147483646 h 6"/>
              <a:gd name="T10" fmla="*/ 0 60000 65536"/>
              <a:gd name="T11" fmla="*/ 0 60000 65536"/>
              <a:gd name="T12" fmla="*/ 0 60000 65536"/>
              <a:gd name="T13" fmla="*/ 0 60000 65536"/>
              <a:gd name="T14" fmla="*/ 0 60000 65536"/>
              <a:gd name="T15" fmla="*/ 0 w 5"/>
              <a:gd name="T16" fmla="*/ 0 h 6"/>
              <a:gd name="T17" fmla="*/ 5 w 5"/>
              <a:gd name="T18" fmla="*/ 6 h 6"/>
            </a:gdLst>
            <a:ahLst/>
            <a:cxnLst>
              <a:cxn ang="T10">
                <a:pos x="T0" y="T1"/>
              </a:cxn>
              <a:cxn ang="T11">
                <a:pos x="T2" y="T3"/>
              </a:cxn>
              <a:cxn ang="T12">
                <a:pos x="T4" y="T5"/>
              </a:cxn>
              <a:cxn ang="T13">
                <a:pos x="T6" y="T7"/>
              </a:cxn>
              <a:cxn ang="T14">
                <a:pos x="T8" y="T9"/>
              </a:cxn>
            </a:cxnLst>
            <a:rect l="T15" t="T16" r="T17" b="T18"/>
            <a:pathLst>
              <a:path w="5" h="6">
                <a:moveTo>
                  <a:pt x="0" y="2"/>
                </a:moveTo>
                <a:lnTo>
                  <a:pt x="5" y="0"/>
                </a:lnTo>
                <a:lnTo>
                  <a:pt x="5" y="2"/>
                </a:lnTo>
                <a:lnTo>
                  <a:pt x="5" y="6"/>
                </a:lnTo>
                <a:lnTo>
                  <a:pt x="0" y="2"/>
                </a:lnTo>
                <a:close/>
              </a:path>
            </a:pathLst>
          </a:custGeom>
          <a:solidFill>
            <a:srgbClr val="FF6600"/>
          </a:solidFill>
          <a:ln w="0">
            <a:solidFill>
              <a:srgbClr val="FFFFFF"/>
            </a:solidFill>
            <a:prstDash val="solid"/>
            <a:round/>
            <a:headEnd/>
            <a:tailEnd/>
          </a:ln>
        </p:spPr>
        <p:txBody>
          <a:bodyPr/>
          <a:lstStyle/>
          <a:p>
            <a:endParaRPr lang="en-US"/>
          </a:p>
        </p:txBody>
      </p:sp>
      <p:sp>
        <p:nvSpPr>
          <p:cNvPr id="209939" name="Freeform 19"/>
          <p:cNvSpPr>
            <a:spLocks noChangeAspect="1"/>
          </p:cNvSpPr>
          <p:nvPr/>
        </p:nvSpPr>
        <p:spPr bwMode="auto">
          <a:xfrm>
            <a:off x="2165350" y="1435100"/>
            <a:ext cx="23813" cy="61913"/>
          </a:xfrm>
          <a:custGeom>
            <a:avLst/>
            <a:gdLst>
              <a:gd name="T0" fmla="*/ 0 w 3"/>
              <a:gd name="T1" fmla="*/ 2147483646 h 8"/>
              <a:gd name="T2" fmla="*/ 2147483646 w 3"/>
              <a:gd name="T3" fmla="*/ 0 h 8"/>
              <a:gd name="T4" fmla="*/ 2147483646 w 3"/>
              <a:gd name="T5" fmla="*/ 2147483646 h 8"/>
              <a:gd name="T6" fmla="*/ 2147483646 w 3"/>
              <a:gd name="T7" fmla="*/ 2147483646 h 8"/>
              <a:gd name="T8" fmla="*/ 0 w 3"/>
              <a:gd name="T9" fmla="*/ 2147483646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2"/>
                </a:moveTo>
                <a:lnTo>
                  <a:pt x="2" y="0"/>
                </a:lnTo>
                <a:lnTo>
                  <a:pt x="3" y="1"/>
                </a:lnTo>
                <a:lnTo>
                  <a:pt x="2" y="8"/>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40" name="Alabama"/>
          <p:cNvSpPr>
            <a:spLocks noChangeAspect="1"/>
          </p:cNvSpPr>
          <p:nvPr/>
        </p:nvSpPr>
        <p:spPr bwMode="auto">
          <a:xfrm>
            <a:off x="5868988" y="3822700"/>
            <a:ext cx="461962" cy="744538"/>
          </a:xfrm>
          <a:custGeom>
            <a:avLst/>
            <a:gdLst>
              <a:gd name="T0" fmla="*/ 0 w 59"/>
              <a:gd name="T1" fmla="*/ 2147483646 h 96"/>
              <a:gd name="T2" fmla="*/ 2147483646 w 59"/>
              <a:gd name="T3" fmla="*/ 2147483646 h 96"/>
              <a:gd name="T4" fmla="*/ 0 w 59"/>
              <a:gd name="T5" fmla="*/ 2147483646 h 96"/>
              <a:gd name="T6" fmla="*/ 2147483646 w 59"/>
              <a:gd name="T7" fmla="*/ 2147483646 h 96"/>
              <a:gd name="T8" fmla="*/ 2147483646 w 59"/>
              <a:gd name="T9" fmla="*/ 2147483646 h 96"/>
              <a:gd name="T10" fmla="*/ 2147483646 w 59"/>
              <a:gd name="T11" fmla="*/ 2147483646 h 96"/>
              <a:gd name="T12" fmla="*/ 2147483646 w 59"/>
              <a:gd name="T13" fmla="*/ 2147483646 h 96"/>
              <a:gd name="T14" fmla="*/ 2147483646 w 59"/>
              <a:gd name="T15" fmla="*/ 2147483646 h 96"/>
              <a:gd name="T16" fmla="*/ 2147483646 w 59"/>
              <a:gd name="T17" fmla="*/ 2147483646 h 96"/>
              <a:gd name="T18" fmla="*/ 2147483646 w 59"/>
              <a:gd name="T19" fmla="*/ 2147483646 h 96"/>
              <a:gd name="T20" fmla="*/ 2147483646 w 59"/>
              <a:gd name="T21" fmla="*/ 2147483646 h 96"/>
              <a:gd name="T22" fmla="*/ 2147483646 w 59"/>
              <a:gd name="T23" fmla="*/ 2147483646 h 96"/>
              <a:gd name="T24" fmla="*/ 2147483646 w 59"/>
              <a:gd name="T25" fmla="*/ 2147483646 h 96"/>
              <a:gd name="T26" fmla="*/ 2147483646 w 59"/>
              <a:gd name="T27" fmla="*/ 2147483646 h 96"/>
              <a:gd name="T28" fmla="*/ 2147483646 w 59"/>
              <a:gd name="T29" fmla="*/ 2147483646 h 96"/>
              <a:gd name="T30" fmla="*/ 2147483646 w 59"/>
              <a:gd name="T31" fmla="*/ 2147483646 h 96"/>
              <a:gd name="T32" fmla="*/ 2147483646 w 59"/>
              <a:gd name="T33" fmla="*/ 2147483646 h 96"/>
              <a:gd name="T34" fmla="*/ 2147483646 w 59"/>
              <a:gd name="T35" fmla="*/ 2147483646 h 96"/>
              <a:gd name="T36" fmla="*/ 2147483646 w 59"/>
              <a:gd name="T37" fmla="*/ 2147483646 h 96"/>
              <a:gd name="T38" fmla="*/ 2147483646 w 59"/>
              <a:gd name="T39" fmla="*/ 2147483646 h 96"/>
              <a:gd name="T40" fmla="*/ 2147483646 w 59"/>
              <a:gd name="T41" fmla="*/ 2147483646 h 96"/>
              <a:gd name="T42" fmla="*/ 2147483646 w 59"/>
              <a:gd name="T43" fmla="*/ 2147483646 h 96"/>
              <a:gd name="T44" fmla="*/ 2147483646 w 59"/>
              <a:gd name="T45" fmla="*/ 0 h 96"/>
              <a:gd name="T46" fmla="*/ 0 w 59"/>
              <a:gd name="T47" fmla="*/ 2147483646 h 9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9"/>
              <a:gd name="T73" fmla="*/ 0 h 96"/>
              <a:gd name="T74" fmla="*/ 59 w 59"/>
              <a:gd name="T75" fmla="*/ 96 h 9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9" h="96">
                <a:moveTo>
                  <a:pt x="0" y="3"/>
                </a:moveTo>
                <a:lnTo>
                  <a:pt x="1" y="5"/>
                </a:lnTo>
                <a:lnTo>
                  <a:pt x="0" y="65"/>
                </a:lnTo>
                <a:lnTo>
                  <a:pt x="4" y="94"/>
                </a:lnTo>
                <a:lnTo>
                  <a:pt x="8" y="94"/>
                </a:lnTo>
                <a:lnTo>
                  <a:pt x="10" y="86"/>
                </a:lnTo>
                <a:lnTo>
                  <a:pt x="11" y="88"/>
                </a:lnTo>
                <a:lnTo>
                  <a:pt x="11" y="92"/>
                </a:lnTo>
                <a:lnTo>
                  <a:pt x="14" y="94"/>
                </a:lnTo>
                <a:lnTo>
                  <a:pt x="10" y="96"/>
                </a:lnTo>
                <a:lnTo>
                  <a:pt x="19" y="94"/>
                </a:lnTo>
                <a:lnTo>
                  <a:pt x="20" y="91"/>
                </a:lnTo>
                <a:lnTo>
                  <a:pt x="19" y="90"/>
                </a:lnTo>
                <a:lnTo>
                  <a:pt x="20" y="88"/>
                </a:lnTo>
                <a:lnTo>
                  <a:pt x="16" y="84"/>
                </a:lnTo>
                <a:lnTo>
                  <a:pt x="16" y="81"/>
                </a:lnTo>
                <a:lnTo>
                  <a:pt x="59" y="77"/>
                </a:lnTo>
                <a:lnTo>
                  <a:pt x="56" y="61"/>
                </a:lnTo>
                <a:lnTo>
                  <a:pt x="56" y="56"/>
                </a:lnTo>
                <a:lnTo>
                  <a:pt x="58" y="53"/>
                </a:lnTo>
                <a:lnTo>
                  <a:pt x="57" y="47"/>
                </a:lnTo>
                <a:lnTo>
                  <a:pt x="52" y="41"/>
                </a:lnTo>
                <a:lnTo>
                  <a:pt x="41" y="0"/>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9941" name="Arizona"/>
          <p:cNvSpPr>
            <a:spLocks noChangeAspect="1"/>
          </p:cNvSpPr>
          <p:nvPr/>
        </p:nvSpPr>
        <p:spPr bwMode="auto">
          <a:xfrm>
            <a:off x="2470150" y="3354388"/>
            <a:ext cx="833438" cy="957262"/>
          </a:xfrm>
          <a:custGeom>
            <a:avLst/>
            <a:gdLst>
              <a:gd name="T0" fmla="*/ 0 w 106"/>
              <a:gd name="T1" fmla="*/ 2147483646 h 123"/>
              <a:gd name="T2" fmla="*/ 2147483646 w 106"/>
              <a:gd name="T3" fmla="*/ 2147483646 h 123"/>
              <a:gd name="T4" fmla="*/ 2147483646 w 106"/>
              <a:gd name="T5" fmla="*/ 2147483646 h 123"/>
              <a:gd name="T6" fmla="*/ 2147483646 w 106"/>
              <a:gd name="T7" fmla="*/ 2147483646 h 123"/>
              <a:gd name="T8" fmla="*/ 2147483646 w 106"/>
              <a:gd name="T9" fmla="*/ 2147483646 h 123"/>
              <a:gd name="T10" fmla="*/ 2147483646 w 106"/>
              <a:gd name="T11" fmla="*/ 2147483646 h 123"/>
              <a:gd name="T12" fmla="*/ 2147483646 w 106"/>
              <a:gd name="T13" fmla="*/ 2147483646 h 123"/>
              <a:gd name="T14" fmla="*/ 2147483646 w 106"/>
              <a:gd name="T15" fmla="*/ 2147483646 h 123"/>
              <a:gd name="T16" fmla="*/ 2147483646 w 106"/>
              <a:gd name="T17" fmla="*/ 2147483646 h 123"/>
              <a:gd name="T18" fmla="*/ 2147483646 w 106"/>
              <a:gd name="T19" fmla="*/ 2147483646 h 123"/>
              <a:gd name="T20" fmla="*/ 2147483646 w 106"/>
              <a:gd name="T21" fmla="*/ 2147483646 h 123"/>
              <a:gd name="T22" fmla="*/ 2147483646 w 106"/>
              <a:gd name="T23" fmla="*/ 0 h 123"/>
              <a:gd name="T24" fmla="*/ 2147483646 w 106"/>
              <a:gd name="T25" fmla="*/ 2147483646 h 123"/>
              <a:gd name="T26" fmla="*/ 2147483646 w 106"/>
              <a:gd name="T27" fmla="*/ 2147483646 h 123"/>
              <a:gd name="T28" fmla="*/ 2147483646 w 106"/>
              <a:gd name="T29" fmla="*/ 2147483646 h 123"/>
              <a:gd name="T30" fmla="*/ 2147483646 w 106"/>
              <a:gd name="T31" fmla="*/ 2147483646 h 123"/>
              <a:gd name="T32" fmla="*/ 2147483646 w 106"/>
              <a:gd name="T33" fmla="*/ 2147483646 h 123"/>
              <a:gd name="T34" fmla="*/ 0 w 106"/>
              <a:gd name="T35" fmla="*/ 2147483646 h 12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6"/>
              <a:gd name="T55" fmla="*/ 0 h 123"/>
              <a:gd name="T56" fmla="*/ 106 w 106"/>
              <a:gd name="T57" fmla="*/ 123 h 12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6" h="123">
                <a:moveTo>
                  <a:pt x="0" y="85"/>
                </a:moveTo>
                <a:lnTo>
                  <a:pt x="7" y="79"/>
                </a:lnTo>
                <a:lnTo>
                  <a:pt x="4" y="74"/>
                </a:lnTo>
                <a:lnTo>
                  <a:pt x="5" y="67"/>
                </a:lnTo>
                <a:lnTo>
                  <a:pt x="12" y="56"/>
                </a:lnTo>
                <a:lnTo>
                  <a:pt x="17" y="52"/>
                </a:lnTo>
                <a:lnTo>
                  <a:pt x="14" y="48"/>
                </a:lnTo>
                <a:lnTo>
                  <a:pt x="13" y="37"/>
                </a:lnTo>
                <a:lnTo>
                  <a:pt x="14" y="16"/>
                </a:lnTo>
                <a:lnTo>
                  <a:pt x="18" y="15"/>
                </a:lnTo>
                <a:lnTo>
                  <a:pt x="24" y="18"/>
                </a:lnTo>
                <a:lnTo>
                  <a:pt x="29" y="0"/>
                </a:lnTo>
                <a:lnTo>
                  <a:pt x="106" y="13"/>
                </a:lnTo>
                <a:lnTo>
                  <a:pt x="90" y="123"/>
                </a:lnTo>
                <a:lnTo>
                  <a:pt x="67" y="120"/>
                </a:lnTo>
                <a:lnTo>
                  <a:pt x="52" y="116"/>
                </a:lnTo>
                <a:lnTo>
                  <a:pt x="22" y="98"/>
                </a:lnTo>
                <a:lnTo>
                  <a:pt x="0" y="85"/>
                </a:lnTo>
                <a:close/>
              </a:path>
            </a:pathLst>
          </a:custGeom>
          <a:solidFill>
            <a:srgbClr val="A64DFF"/>
          </a:solidFill>
          <a:ln w="15875">
            <a:solidFill>
              <a:srgbClr val="FFFFFF"/>
            </a:solidFill>
            <a:prstDash val="solid"/>
            <a:round/>
            <a:headEnd/>
            <a:tailEnd/>
          </a:ln>
        </p:spPr>
        <p:txBody>
          <a:bodyPr/>
          <a:lstStyle/>
          <a:p>
            <a:endParaRPr lang="en-US"/>
          </a:p>
        </p:txBody>
      </p:sp>
      <p:sp>
        <p:nvSpPr>
          <p:cNvPr id="209942" name="Arkansas"/>
          <p:cNvSpPr>
            <a:spLocks noChangeAspect="1"/>
          </p:cNvSpPr>
          <p:nvPr/>
        </p:nvSpPr>
        <p:spPr bwMode="auto">
          <a:xfrm>
            <a:off x="5060950" y="3635375"/>
            <a:ext cx="620713" cy="544513"/>
          </a:xfrm>
          <a:custGeom>
            <a:avLst/>
            <a:gdLst>
              <a:gd name="T0" fmla="*/ 0 w 79"/>
              <a:gd name="T1" fmla="*/ 2147483646 h 70"/>
              <a:gd name="T2" fmla="*/ 2147483646 w 79"/>
              <a:gd name="T3" fmla="*/ 2147483646 h 70"/>
              <a:gd name="T4" fmla="*/ 2147483646 w 79"/>
              <a:gd name="T5" fmla="*/ 2147483646 h 70"/>
              <a:gd name="T6" fmla="*/ 2147483646 w 79"/>
              <a:gd name="T7" fmla="*/ 2147483646 h 70"/>
              <a:gd name="T8" fmla="*/ 2147483646 w 79"/>
              <a:gd name="T9" fmla="*/ 2147483646 h 70"/>
              <a:gd name="T10" fmla="*/ 2147483646 w 79"/>
              <a:gd name="T11" fmla="*/ 2147483646 h 70"/>
              <a:gd name="T12" fmla="*/ 2147483646 w 79"/>
              <a:gd name="T13" fmla="*/ 2147483646 h 70"/>
              <a:gd name="T14" fmla="*/ 2147483646 w 79"/>
              <a:gd name="T15" fmla="*/ 2147483646 h 70"/>
              <a:gd name="T16" fmla="*/ 2147483646 w 79"/>
              <a:gd name="T17" fmla="*/ 2147483646 h 70"/>
              <a:gd name="T18" fmla="*/ 2147483646 w 79"/>
              <a:gd name="T19" fmla="*/ 2147483646 h 70"/>
              <a:gd name="T20" fmla="*/ 2147483646 w 79"/>
              <a:gd name="T21" fmla="*/ 2147483646 h 70"/>
              <a:gd name="T22" fmla="*/ 2147483646 w 79"/>
              <a:gd name="T23" fmla="*/ 2147483646 h 70"/>
              <a:gd name="T24" fmla="*/ 2147483646 w 79"/>
              <a:gd name="T25" fmla="*/ 2147483646 h 70"/>
              <a:gd name="T26" fmla="*/ 2147483646 w 79"/>
              <a:gd name="T27" fmla="*/ 2147483646 h 70"/>
              <a:gd name="T28" fmla="*/ 2147483646 w 79"/>
              <a:gd name="T29" fmla="*/ 2147483646 h 70"/>
              <a:gd name="T30" fmla="*/ 2147483646 w 79"/>
              <a:gd name="T31" fmla="*/ 2147483646 h 70"/>
              <a:gd name="T32" fmla="*/ 2147483646 w 79"/>
              <a:gd name="T33" fmla="*/ 2147483646 h 70"/>
              <a:gd name="T34" fmla="*/ 2147483646 w 79"/>
              <a:gd name="T35" fmla="*/ 2147483646 h 70"/>
              <a:gd name="T36" fmla="*/ 2147483646 w 79"/>
              <a:gd name="T37" fmla="*/ 2147483646 h 70"/>
              <a:gd name="T38" fmla="*/ 2147483646 w 79"/>
              <a:gd name="T39" fmla="*/ 0 h 70"/>
              <a:gd name="T40" fmla="*/ 0 w 79"/>
              <a:gd name="T41" fmla="*/ 2147483646 h 7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9"/>
              <a:gd name="T64" fmla="*/ 0 h 70"/>
              <a:gd name="T65" fmla="*/ 79 w 79"/>
              <a:gd name="T66" fmla="*/ 70 h 7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9" h="70">
                <a:moveTo>
                  <a:pt x="0" y="2"/>
                </a:moveTo>
                <a:lnTo>
                  <a:pt x="3" y="24"/>
                </a:lnTo>
                <a:lnTo>
                  <a:pt x="3" y="58"/>
                </a:lnTo>
                <a:lnTo>
                  <a:pt x="4" y="60"/>
                </a:lnTo>
                <a:lnTo>
                  <a:pt x="10" y="60"/>
                </a:lnTo>
                <a:lnTo>
                  <a:pt x="10" y="70"/>
                </a:lnTo>
                <a:lnTo>
                  <a:pt x="57" y="70"/>
                </a:lnTo>
                <a:lnTo>
                  <a:pt x="56" y="59"/>
                </a:lnTo>
                <a:lnTo>
                  <a:pt x="60" y="47"/>
                </a:lnTo>
                <a:lnTo>
                  <a:pt x="66" y="39"/>
                </a:lnTo>
                <a:lnTo>
                  <a:pt x="65" y="37"/>
                </a:lnTo>
                <a:lnTo>
                  <a:pt x="70" y="29"/>
                </a:lnTo>
                <a:lnTo>
                  <a:pt x="72" y="22"/>
                </a:lnTo>
                <a:lnTo>
                  <a:pt x="71" y="21"/>
                </a:lnTo>
                <a:lnTo>
                  <a:pt x="75" y="17"/>
                </a:lnTo>
                <a:lnTo>
                  <a:pt x="79" y="11"/>
                </a:lnTo>
                <a:lnTo>
                  <a:pt x="78" y="9"/>
                </a:lnTo>
                <a:lnTo>
                  <a:pt x="67" y="10"/>
                </a:lnTo>
                <a:lnTo>
                  <a:pt x="70" y="6"/>
                </a:lnTo>
                <a:lnTo>
                  <a:pt x="69"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09943" name="California"/>
          <p:cNvSpPr>
            <a:spLocks noChangeAspect="1"/>
          </p:cNvSpPr>
          <p:nvPr/>
        </p:nvSpPr>
        <p:spPr bwMode="auto">
          <a:xfrm>
            <a:off x="1638300" y="2320925"/>
            <a:ext cx="966788" cy="1647825"/>
          </a:xfrm>
          <a:custGeom>
            <a:avLst/>
            <a:gdLst>
              <a:gd name="T0" fmla="*/ 2147483646 w 123"/>
              <a:gd name="T1" fmla="*/ 2147483646 h 212"/>
              <a:gd name="T2" fmla="*/ 2147483646 w 123"/>
              <a:gd name="T3" fmla="*/ 2147483646 h 212"/>
              <a:gd name="T4" fmla="*/ 2147483646 w 123"/>
              <a:gd name="T5" fmla="*/ 2147483646 h 212"/>
              <a:gd name="T6" fmla="*/ 2147483646 w 123"/>
              <a:gd name="T7" fmla="*/ 2147483646 h 212"/>
              <a:gd name="T8" fmla="*/ 2147483646 w 123"/>
              <a:gd name="T9" fmla="*/ 2147483646 h 212"/>
              <a:gd name="T10" fmla="*/ 2147483646 w 123"/>
              <a:gd name="T11" fmla="*/ 2147483646 h 212"/>
              <a:gd name="T12" fmla="*/ 2147483646 w 123"/>
              <a:gd name="T13" fmla="*/ 2147483646 h 212"/>
              <a:gd name="T14" fmla="*/ 2147483646 w 123"/>
              <a:gd name="T15" fmla="*/ 2147483646 h 212"/>
              <a:gd name="T16" fmla="*/ 2147483646 w 123"/>
              <a:gd name="T17" fmla="*/ 2147483646 h 212"/>
              <a:gd name="T18" fmla="*/ 2147483646 w 123"/>
              <a:gd name="T19" fmla="*/ 2147483646 h 212"/>
              <a:gd name="T20" fmla="*/ 2147483646 w 123"/>
              <a:gd name="T21" fmla="*/ 2147483646 h 212"/>
              <a:gd name="T22" fmla="*/ 2147483646 w 123"/>
              <a:gd name="T23" fmla="*/ 2147483646 h 212"/>
              <a:gd name="T24" fmla="*/ 2147483646 w 123"/>
              <a:gd name="T25" fmla="*/ 2147483646 h 212"/>
              <a:gd name="T26" fmla="*/ 2147483646 w 123"/>
              <a:gd name="T27" fmla="*/ 2147483646 h 212"/>
              <a:gd name="T28" fmla="*/ 2147483646 w 123"/>
              <a:gd name="T29" fmla="*/ 2147483646 h 212"/>
              <a:gd name="T30" fmla="*/ 2147483646 w 123"/>
              <a:gd name="T31" fmla="*/ 2147483646 h 212"/>
              <a:gd name="T32" fmla="*/ 2147483646 w 123"/>
              <a:gd name="T33" fmla="*/ 2147483646 h 212"/>
              <a:gd name="T34" fmla="*/ 2147483646 w 123"/>
              <a:gd name="T35" fmla="*/ 2147483646 h 212"/>
              <a:gd name="T36" fmla="*/ 2147483646 w 123"/>
              <a:gd name="T37" fmla="*/ 2147483646 h 212"/>
              <a:gd name="T38" fmla="*/ 2147483646 w 123"/>
              <a:gd name="T39" fmla="*/ 2147483646 h 212"/>
              <a:gd name="T40" fmla="*/ 2147483646 w 123"/>
              <a:gd name="T41" fmla="*/ 2147483646 h 212"/>
              <a:gd name="T42" fmla="*/ 2147483646 w 123"/>
              <a:gd name="T43" fmla="*/ 2147483646 h 212"/>
              <a:gd name="T44" fmla="*/ 2147483646 w 123"/>
              <a:gd name="T45" fmla="*/ 2147483646 h 212"/>
              <a:gd name="T46" fmla="*/ 2147483646 w 123"/>
              <a:gd name="T47" fmla="*/ 2147483646 h 212"/>
              <a:gd name="T48" fmla="*/ 2147483646 w 123"/>
              <a:gd name="T49" fmla="*/ 2147483646 h 212"/>
              <a:gd name="T50" fmla="*/ 2147483646 w 123"/>
              <a:gd name="T51" fmla="*/ 2147483646 h 212"/>
              <a:gd name="T52" fmla="*/ 2147483646 w 123"/>
              <a:gd name="T53" fmla="*/ 2147483646 h 212"/>
              <a:gd name="T54" fmla="*/ 2147483646 w 123"/>
              <a:gd name="T55" fmla="*/ 2147483646 h 212"/>
              <a:gd name="T56" fmla="*/ 2147483646 w 123"/>
              <a:gd name="T57" fmla="*/ 2147483646 h 212"/>
              <a:gd name="T58" fmla="*/ 2147483646 w 123"/>
              <a:gd name="T59" fmla="*/ 2147483646 h 212"/>
              <a:gd name="T60" fmla="*/ 2147483646 w 123"/>
              <a:gd name="T61" fmla="*/ 2147483646 h 212"/>
              <a:gd name="T62" fmla="*/ 2147483646 w 123"/>
              <a:gd name="T63" fmla="*/ 2147483646 h 212"/>
              <a:gd name="T64" fmla="*/ 2147483646 w 123"/>
              <a:gd name="T65" fmla="*/ 2147483646 h 212"/>
              <a:gd name="T66" fmla="*/ 2147483646 w 123"/>
              <a:gd name="T67" fmla="*/ 2147483646 h 212"/>
              <a:gd name="T68" fmla="*/ 2147483646 w 123"/>
              <a:gd name="T69" fmla="*/ 2147483646 h 212"/>
              <a:gd name="T70" fmla="*/ 2147483646 w 123"/>
              <a:gd name="T71" fmla="*/ 2147483646 h 212"/>
              <a:gd name="T72" fmla="*/ 2147483646 w 123"/>
              <a:gd name="T73" fmla="*/ 2147483646 h 212"/>
              <a:gd name="T74" fmla="*/ 2147483646 w 123"/>
              <a:gd name="T75" fmla="*/ 2147483646 h 212"/>
              <a:gd name="T76" fmla="*/ 2147483646 w 123"/>
              <a:gd name="T77" fmla="*/ 2147483646 h 212"/>
              <a:gd name="T78" fmla="*/ 2147483646 w 123"/>
              <a:gd name="T79" fmla="*/ 2147483646 h 212"/>
              <a:gd name="T80" fmla="*/ 2147483646 w 123"/>
              <a:gd name="T81" fmla="*/ 2147483646 h 212"/>
              <a:gd name="T82" fmla="*/ 2147483646 w 123"/>
              <a:gd name="T83" fmla="*/ 2147483646 h 212"/>
              <a:gd name="T84" fmla="*/ 2147483646 w 123"/>
              <a:gd name="T85" fmla="*/ 2147483646 h 212"/>
              <a:gd name="T86" fmla="*/ 2147483646 w 123"/>
              <a:gd name="T87" fmla="*/ 2147483646 h 212"/>
              <a:gd name="T88" fmla="*/ 2147483646 w 123"/>
              <a:gd name="T89" fmla="*/ 2147483646 h 212"/>
              <a:gd name="T90" fmla="*/ 2147483646 w 123"/>
              <a:gd name="T91" fmla="*/ 2147483646 h 212"/>
              <a:gd name="T92" fmla="*/ 2147483646 w 123"/>
              <a:gd name="T93" fmla="*/ 2147483646 h 212"/>
              <a:gd name="T94" fmla="*/ 2147483646 w 123"/>
              <a:gd name="T95" fmla="*/ 2147483646 h 212"/>
              <a:gd name="T96" fmla="*/ 2147483646 w 123"/>
              <a:gd name="T97" fmla="*/ 0 h 212"/>
              <a:gd name="T98" fmla="*/ 2147483646 w 123"/>
              <a:gd name="T99" fmla="*/ 2147483646 h 212"/>
              <a:gd name="T100" fmla="*/ 2147483646 w 123"/>
              <a:gd name="T101" fmla="*/ 2147483646 h 212"/>
              <a:gd name="T102" fmla="*/ 0 w 123"/>
              <a:gd name="T103" fmla="*/ 2147483646 h 212"/>
              <a:gd name="T104" fmla="*/ 2147483646 w 123"/>
              <a:gd name="T105" fmla="*/ 2147483646 h 21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3"/>
              <a:gd name="T160" fmla="*/ 0 h 212"/>
              <a:gd name="T161" fmla="*/ 123 w 123"/>
              <a:gd name="T162" fmla="*/ 212 h 21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3" h="212">
                <a:moveTo>
                  <a:pt x="3" y="38"/>
                </a:moveTo>
                <a:lnTo>
                  <a:pt x="4" y="43"/>
                </a:lnTo>
                <a:lnTo>
                  <a:pt x="1" y="59"/>
                </a:lnTo>
                <a:lnTo>
                  <a:pt x="3" y="64"/>
                </a:lnTo>
                <a:lnTo>
                  <a:pt x="13" y="86"/>
                </a:lnTo>
                <a:lnTo>
                  <a:pt x="14" y="85"/>
                </a:lnTo>
                <a:lnTo>
                  <a:pt x="14" y="81"/>
                </a:lnTo>
                <a:lnTo>
                  <a:pt x="16" y="80"/>
                </a:lnTo>
                <a:lnTo>
                  <a:pt x="18" y="81"/>
                </a:lnTo>
                <a:lnTo>
                  <a:pt x="15" y="84"/>
                </a:lnTo>
                <a:lnTo>
                  <a:pt x="16" y="85"/>
                </a:lnTo>
                <a:lnTo>
                  <a:pt x="18" y="95"/>
                </a:lnTo>
                <a:lnTo>
                  <a:pt x="17" y="95"/>
                </a:lnTo>
                <a:lnTo>
                  <a:pt x="13" y="91"/>
                </a:lnTo>
                <a:lnTo>
                  <a:pt x="14" y="87"/>
                </a:lnTo>
                <a:lnTo>
                  <a:pt x="13" y="87"/>
                </a:lnTo>
                <a:lnTo>
                  <a:pt x="11" y="91"/>
                </a:lnTo>
                <a:lnTo>
                  <a:pt x="11" y="100"/>
                </a:lnTo>
                <a:lnTo>
                  <a:pt x="13" y="104"/>
                </a:lnTo>
                <a:lnTo>
                  <a:pt x="18" y="107"/>
                </a:lnTo>
                <a:lnTo>
                  <a:pt x="17" y="112"/>
                </a:lnTo>
                <a:lnTo>
                  <a:pt x="14" y="112"/>
                </a:lnTo>
                <a:lnTo>
                  <a:pt x="13" y="118"/>
                </a:lnTo>
                <a:lnTo>
                  <a:pt x="19" y="130"/>
                </a:lnTo>
                <a:lnTo>
                  <a:pt x="24" y="138"/>
                </a:lnTo>
                <a:lnTo>
                  <a:pt x="23" y="143"/>
                </a:lnTo>
                <a:lnTo>
                  <a:pt x="26" y="146"/>
                </a:lnTo>
                <a:lnTo>
                  <a:pt x="25" y="149"/>
                </a:lnTo>
                <a:lnTo>
                  <a:pt x="23" y="156"/>
                </a:lnTo>
                <a:lnTo>
                  <a:pt x="26" y="159"/>
                </a:lnTo>
                <a:lnTo>
                  <a:pt x="41" y="164"/>
                </a:lnTo>
                <a:lnTo>
                  <a:pt x="47" y="172"/>
                </a:lnTo>
                <a:lnTo>
                  <a:pt x="54" y="175"/>
                </a:lnTo>
                <a:lnTo>
                  <a:pt x="54" y="180"/>
                </a:lnTo>
                <a:lnTo>
                  <a:pt x="59" y="181"/>
                </a:lnTo>
                <a:lnTo>
                  <a:pt x="65" y="190"/>
                </a:lnTo>
                <a:lnTo>
                  <a:pt x="69" y="197"/>
                </a:lnTo>
                <a:lnTo>
                  <a:pt x="69" y="209"/>
                </a:lnTo>
                <a:lnTo>
                  <a:pt x="113" y="212"/>
                </a:lnTo>
                <a:lnTo>
                  <a:pt x="110" y="207"/>
                </a:lnTo>
                <a:lnTo>
                  <a:pt x="111" y="200"/>
                </a:lnTo>
                <a:lnTo>
                  <a:pt x="118" y="189"/>
                </a:lnTo>
                <a:lnTo>
                  <a:pt x="123" y="185"/>
                </a:lnTo>
                <a:lnTo>
                  <a:pt x="120" y="181"/>
                </a:lnTo>
                <a:lnTo>
                  <a:pt x="119" y="170"/>
                </a:lnTo>
                <a:lnTo>
                  <a:pt x="60" y="82"/>
                </a:lnTo>
                <a:lnTo>
                  <a:pt x="56" y="73"/>
                </a:lnTo>
                <a:lnTo>
                  <a:pt x="70" y="16"/>
                </a:lnTo>
                <a:lnTo>
                  <a:pt x="12" y="0"/>
                </a:lnTo>
                <a:lnTo>
                  <a:pt x="10" y="3"/>
                </a:lnTo>
                <a:lnTo>
                  <a:pt x="11" y="11"/>
                </a:lnTo>
                <a:lnTo>
                  <a:pt x="0" y="28"/>
                </a:lnTo>
                <a:lnTo>
                  <a:pt x="3" y="38"/>
                </a:lnTo>
                <a:close/>
              </a:path>
            </a:pathLst>
          </a:custGeom>
          <a:solidFill>
            <a:srgbClr val="6600CC"/>
          </a:solidFill>
          <a:ln w="15875">
            <a:solidFill>
              <a:srgbClr val="FFFFFF"/>
            </a:solidFill>
            <a:prstDash val="solid"/>
            <a:round/>
            <a:headEnd/>
            <a:tailEnd/>
          </a:ln>
        </p:spPr>
        <p:txBody>
          <a:bodyPr/>
          <a:lstStyle/>
          <a:p>
            <a:endParaRPr lang="en-US"/>
          </a:p>
        </p:txBody>
      </p:sp>
      <p:sp>
        <p:nvSpPr>
          <p:cNvPr id="209944" name="Colorado"/>
          <p:cNvSpPr>
            <a:spLocks noChangeAspect="1"/>
          </p:cNvSpPr>
          <p:nvPr/>
        </p:nvSpPr>
        <p:spPr bwMode="auto">
          <a:xfrm>
            <a:off x="3303588" y="2849563"/>
            <a:ext cx="893762" cy="698500"/>
          </a:xfrm>
          <a:custGeom>
            <a:avLst/>
            <a:gdLst>
              <a:gd name="T0" fmla="*/ 0 w 114"/>
              <a:gd name="T1" fmla="*/ 2147483646 h 90"/>
              <a:gd name="T2" fmla="*/ 2147483646 w 114"/>
              <a:gd name="T3" fmla="*/ 0 h 90"/>
              <a:gd name="T4" fmla="*/ 2147483646 w 114"/>
              <a:gd name="T5" fmla="*/ 2147483646 h 90"/>
              <a:gd name="T6" fmla="*/ 2147483646 w 114"/>
              <a:gd name="T7" fmla="*/ 2147483646 h 90"/>
              <a:gd name="T8" fmla="*/ 2147483646 w 114"/>
              <a:gd name="T9" fmla="*/ 2147483646 h 90"/>
              <a:gd name="T10" fmla="*/ 2147483646 w 114"/>
              <a:gd name="T11" fmla="*/ 2147483646 h 90"/>
              <a:gd name="T12" fmla="*/ 2147483646 w 114"/>
              <a:gd name="T13" fmla="*/ 2147483646 h 90"/>
              <a:gd name="T14" fmla="*/ 2147483646 w 114"/>
              <a:gd name="T15" fmla="*/ 2147483646 h 90"/>
              <a:gd name="T16" fmla="*/ 0 w 114"/>
              <a:gd name="T17" fmla="*/ 2147483646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90"/>
              <a:gd name="T29" fmla="*/ 114 w 114"/>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90">
                <a:moveTo>
                  <a:pt x="0" y="78"/>
                </a:moveTo>
                <a:lnTo>
                  <a:pt x="11" y="0"/>
                </a:lnTo>
                <a:lnTo>
                  <a:pt x="84" y="8"/>
                </a:lnTo>
                <a:lnTo>
                  <a:pt x="114" y="11"/>
                </a:lnTo>
                <a:lnTo>
                  <a:pt x="112" y="30"/>
                </a:lnTo>
                <a:lnTo>
                  <a:pt x="108" y="90"/>
                </a:lnTo>
                <a:lnTo>
                  <a:pt x="94" y="89"/>
                </a:lnTo>
                <a:lnTo>
                  <a:pt x="47" y="84"/>
                </a:lnTo>
                <a:lnTo>
                  <a:pt x="0" y="78"/>
                </a:lnTo>
                <a:close/>
              </a:path>
            </a:pathLst>
          </a:custGeom>
          <a:solidFill>
            <a:srgbClr val="A64DFF"/>
          </a:solidFill>
          <a:ln w="15875">
            <a:solidFill>
              <a:srgbClr val="FFFFFF"/>
            </a:solidFill>
            <a:prstDash val="solid"/>
            <a:round/>
            <a:headEnd/>
            <a:tailEnd/>
          </a:ln>
        </p:spPr>
        <p:txBody>
          <a:bodyPr/>
          <a:lstStyle/>
          <a:p>
            <a:endParaRPr lang="en-US"/>
          </a:p>
        </p:txBody>
      </p:sp>
      <p:sp>
        <p:nvSpPr>
          <p:cNvPr id="209945" name="Connecticut"/>
          <p:cNvSpPr>
            <a:spLocks noChangeAspect="1"/>
          </p:cNvSpPr>
          <p:nvPr/>
        </p:nvSpPr>
        <p:spPr bwMode="auto">
          <a:xfrm>
            <a:off x="7439025" y="2468563"/>
            <a:ext cx="203200" cy="201612"/>
          </a:xfrm>
          <a:custGeom>
            <a:avLst/>
            <a:gdLst>
              <a:gd name="T0" fmla="*/ 0 w 26"/>
              <a:gd name="T1" fmla="*/ 2147483646 h 26"/>
              <a:gd name="T2" fmla="*/ 2147483646 w 26"/>
              <a:gd name="T3" fmla="*/ 2147483646 h 26"/>
              <a:gd name="T4" fmla="*/ 2147483646 w 26"/>
              <a:gd name="T5" fmla="*/ 2147483646 h 26"/>
              <a:gd name="T6" fmla="*/ 2147483646 w 26"/>
              <a:gd name="T7" fmla="*/ 2147483646 h 26"/>
              <a:gd name="T8" fmla="*/ 2147483646 w 26"/>
              <a:gd name="T9" fmla="*/ 2147483646 h 26"/>
              <a:gd name="T10" fmla="*/ 2147483646 w 26"/>
              <a:gd name="T11" fmla="*/ 2147483646 h 26"/>
              <a:gd name="T12" fmla="*/ 2147483646 w 26"/>
              <a:gd name="T13" fmla="*/ 2147483646 h 26"/>
              <a:gd name="T14" fmla="*/ 2147483646 w 26"/>
              <a:gd name="T15" fmla="*/ 2147483646 h 26"/>
              <a:gd name="T16" fmla="*/ 2147483646 w 26"/>
              <a:gd name="T17" fmla="*/ 2147483646 h 26"/>
              <a:gd name="T18" fmla="*/ 2147483646 w 26"/>
              <a:gd name="T19" fmla="*/ 2147483646 h 26"/>
              <a:gd name="T20" fmla="*/ 2147483646 w 26"/>
              <a:gd name="T21" fmla="*/ 2147483646 h 26"/>
              <a:gd name="T22" fmla="*/ 2147483646 w 26"/>
              <a:gd name="T23" fmla="*/ 2147483646 h 26"/>
              <a:gd name="T24" fmla="*/ 2147483646 w 26"/>
              <a:gd name="T25" fmla="*/ 2147483646 h 26"/>
              <a:gd name="T26" fmla="*/ 2147483646 w 26"/>
              <a:gd name="T27" fmla="*/ 2147483646 h 26"/>
              <a:gd name="T28" fmla="*/ 2147483646 w 26"/>
              <a:gd name="T29" fmla="*/ 2147483646 h 26"/>
              <a:gd name="T30" fmla="*/ 2147483646 w 26"/>
              <a:gd name="T31" fmla="*/ 0 h 26"/>
              <a:gd name="T32" fmla="*/ 0 w 26"/>
              <a:gd name="T33" fmla="*/ 2147483646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6"/>
              <a:gd name="T53" fmla="*/ 26 w 26"/>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6">
                <a:moveTo>
                  <a:pt x="0" y="5"/>
                </a:moveTo>
                <a:lnTo>
                  <a:pt x="2" y="19"/>
                </a:lnTo>
                <a:lnTo>
                  <a:pt x="2" y="26"/>
                </a:lnTo>
                <a:lnTo>
                  <a:pt x="4" y="25"/>
                </a:lnTo>
                <a:lnTo>
                  <a:pt x="5" y="23"/>
                </a:lnTo>
                <a:lnTo>
                  <a:pt x="9" y="21"/>
                </a:lnTo>
                <a:lnTo>
                  <a:pt x="11" y="18"/>
                </a:lnTo>
                <a:lnTo>
                  <a:pt x="12" y="19"/>
                </a:lnTo>
                <a:lnTo>
                  <a:pt x="15" y="17"/>
                </a:lnTo>
                <a:lnTo>
                  <a:pt x="19" y="17"/>
                </a:lnTo>
                <a:lnTo>
                  <a:pt x="19" y="15"/>
                </a:lnTo>
                <a:lnTo>
                  <a:pt x="21" y="16"/>
                </a:lnTo>
                <a:lnTo>
                  <a:pt x="22" y="15"/>
                </a:lnTo>
                <a:lnTo>
                  <a:pt x="24" y="15"/>
                </a:lnTo>
                <a:lnTo>
                  <a:pt x="26" y="13"/>
                </a:lnTo>
                <a:lnTo>
                  <a:pt x="24" y="0"/>
                </a:lnTo>
                <a:lnTo>
                  <a:pt x="0" y="5"/>
                </a:lnTo>
                <a:close/>
              </a:path>
            </a:pathLst>
          </a:custGeom>
          <a:solidFill>
            <a:srgbClr val="6600CC"/>
          </a:solidFill>
          <a:ln w="15875">
            <a:solidFill>
              <a:srgbClr val="FFFFFF"/>
            </a:solidFill>
            <a:prstDash val="solid"/>
            <a:round/>
            <a:headEnd/>
            <a:tailEnd/>
          </a:ln>
        </p:spPr>
        <p:txBody>
          <a:bodyPr/>
          <a:lstStyle/>
          <a:p>
            <a:endParaRPr lang="en-US"/>
          </a:p>
        </p:txBody>
      </p:sp>
      <p:sp>
        <p:nvSpPr>
          <p:cNvPr id="209946" name="Delaware"/>
          <p:cNvSpPr>
            <a:spLocks noChangeAspect="1"/>
          </p:cNvSpPr>
          <p:nvPr/>
        </p:nvSpPr>
        <p:spPr bwMode="auto">
          <a:xfrm>
            <a:off x="7256463" y="2895600"/>
            <a:ext cx="127000" cy="211138"/>
          </a:xfrm>
          <a:custGeom>
            <a:avLst/>
            <a:gdLst>
              <a:gd name="T0" fmla="*/ 0 w 16"/>
              <a:gd name="T1" fmla="*/ 2147483646 h 27"/>
              <a:gd name="T2" fmla="*/ 2147483646 w 16"/>
              <a:gd name="T3" fmla="*/ 0 h 27"/>
              <a:gd name="T4" fmla="*/ 2147483646 w 16"/>
              <a:gd name="T5" fmla="*/ 0 h 27"/>
              <a:gd name="T6" fmla="*/ 2147483646 w 16"/>
              <a:gd name="T7" fmla="*/ 2147483646 h 27"/>
              <a:gd name="T8" fmla="*/ 2147483646 w 16"/>
              <a:gd name="T9" fmla="*/ 2147483646 h 27"/>
              <a:gd name="T10" fmla="*/ 2147483646 w 16"/>
              <a:gd name="T11" fmla="*/ 2147483646 h 27"/>
              <a:gd name="T12" fmla="*/ 2147483646 w 16"/>
              <a:gd name="T13" fmla="*/ 2147483646 h 27"/>
              <a:gd name="T14" fmla="*/ 2147483646 w 16"/>
              <a:gd name="T15" fmla="*/ 2147483646 h 27"/>
              <a:gd name="T16" fmla="*/ 2147483646 w 16"/>
              <a:gd name="T17" fmla="*/ 2147483646 h 27"/>
              <a:gd name="T18" fmla="*/ 2147483646 w 16"/>
              <a:gd name="T19" fmla="*/ 2147483646 h 27"/>
              <a:gd name="T20" fmla="*/ 2147483646 w 16"/>
              <a:gd name="T21" fmla="*/ 2147483646 h 27"/>
              <a:gd name="T22" fmla="*/ 2147483646 w 16"/>
              <a:gd name="T23" fmla="*/ 2147483646 h 27"/>
              <a:gd name="T24" fmla="*/ 2147483646 w 16"/>
              <a:gd name="T25" fmla="*/ 2147483646 h 27"/>
              <a:gd name="T26" fmla="*/ 2147483646 w 16"/>
              <a:gd name="T27" fmla="*/ 2147483646 h 27"/>
              <a:gd name="T28" fmla="*/ 2147483646 w 16"/>
              <a:gd name="T29" fmla="*/ 2147483646 h 27"/>
              <a:gd name="T30" fmla="*/ 2147483646 w 16"/>
              <a:gd name="T31" fmla="*/ 2147483646 h 27"/>
              <a:gd name="T32" fmla="*/ 2147483646 w 16"/>
              <a:gd name="T33" fmla="*/ 2147483646 h 27"/>
              <a:gd name="T34" fmla="*/ 2147483646 w 16"/>
              <a:gd name="T35" fmla="*/ 2147483646 h 27"/>
              <a:gd name="T36" fmla="*/ 2147483646 w 16"/>
              <a:gd name="T37" fmla="*/ 2147483646 h 27"/>
              <a:gd name="T38" fmla="*/ 0 w 16"/>
              <a:gd name="T39" fmla="*/ 2147483646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6"/>
              <a:gd name="T61" fmla="*/ 0 h 27"/>
              <a:gd name="T62" fmla="*/ 16 w 16"/>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6" h="27">
                <a:moveTo>
                  <a:pt x="0" y="3"/>
                </a:moveTo>
                <a:lnTo>
                  <a:pt x="2" y="0"/>
                </a:lnTo>
                <a:lnTo>
                  <a:pt x="5" y="0"/>
                </a:lnTo>
                <a:lnTo>
                  <a:pt x="4" y="3"/>
                </a:lnTo>
                <a:lnTo>
                  <a:pt x="3" y="4"/>
                </a:lnTo>
                <a:lnTo>
                  <a:pt x="4" y="7"/>
                </a:lnTo>
                <a:lnTo>
                  <a:pt x="5" y="9"/>
                </a:lnTo>
                <a:lnTo>
                  <a:pt x="7" y="11"/>
                </a:lnTo>
                <a:lnTo>
                  <a:pt x="8" y="14"/>
                </a:lnTo>
                <a:lnTo>
                  <a:pt x="10" y="17"/>
                </a:lnTo>
                <a:lnTo>
                  <a:pt x="12" y="18"/>
                </a:lnTo>
                <a:lnTo>
                  <a:pt x="14" y="19"/>
                </a:lnTo>
                <a:lnTo>
                  <a:pt x="15" y="21"/>
                </a:lnTo>
                <a:lnTo>
                  <a:pt x="13" y="23"/>
                </a:lnTo>
                <a:lnTo>
                  <a:pt x="15" y="23"/>
                </a:lnTo>
                <a:lnTo>
                  <a:pt x="16" y="25"/>
                </a:lnTo>
                <a:lnTo>
                  <a:pt x="12" y="26"/>
                </a:lnTo>
                <a:lnTo>
                  <a:pt x="6" y="27"/>
                </a:lnTo>
                <a:lnTo>
                  <a:pt x="6" y="2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09947" name="Freeform 27"/>
          <p:cNvSpPr>
            <a:spLocks noChangeAspect="1"/>
          </p:cNvSpPr>
          <p:nvPr/>
        </p:nvSpPr>
        <p:spPr bwMode="auto">
          <a:xfrm>
            <a:off x="7123113" y="3060700"/>
            <a:ext cx="23812" cy="20638"/>
          </a:xfrm>
          <a:custGeom>
            <a:avLst/>
            <a:gdLst>
              <a:gd name="T0" fmla="*/ 0 w 3"/>
              <a:gd name="T1" fmla="*/ 2147483646 h 3"/>
              <a:gd name="T2" fmla="*/ 2147483646 w 3"/>
              <a:gd name="T3" fmla="*/ 0 h 3"/>
              <a:gd name="T4" fmla="*/ 2147483646 w 3"/>
              <a:gd name="T5" fmla="*/ 2147483646 h 3"/>
              <a:gd name="T6" fmla="*/ 2147483646 w 3"/>
              <a:gd name="T7" fmla="*/ 2147483646 h 3"/>
              <a:gd name="T8" fmla="*/ 0 w 3"/>
              <a:gd name="T9" fmla="*/ 2147483646 h 3"/>
              <a:gd name="T10" fmla="*/ 0 60000 65536"/>
              <a:gd name="T11" fmla="*/ 0 60000 65536"/>
              <a:gd name="T12" fmla="*/ 0 60000 65536"/>
              <a:gd name="T13" fmla="*/ 0 60000 65536"/>
              <a:gd name="T14" fmla="*/ 0 60000 65536"/>
              <a:gd name="T15" fmla="*/ 0 w 3"/>
              <a:gd name="T16" fmla="*/ 0 h 3"/>
              <a:gd name="T17" fmla="*/ 3 w 3"/>
              <a:gd name="T18" fmla="*/ 3 h 3"/>
            </a:gdLst>
            <a:ahLst/>
            <a:cxnLst>
              <a:cxn ang="T10">
                <a:pos x="T0" y="T1"/>
              </a:cxn>
              <a:cxn ang="T11">
                <a:pos x="T2" y="T3"/>
              </a:cxn>
              <a:cxn ang="T12">
                <a:pos x="T4" y="T5"/>
              </a:cxn>
              <a:cxn ang="T13">
                <a:pos x="T6" y="T7"/>
              </a:cxn>
              <a:cxn ang="T14">
                <a:pos x="T8" y="T9"/>
              </a:cxn>
            </a:cxnLst>
            <a:rect l="T15" t="T16" r="T17" b="T18"/>
            <a:pathLst>
              <a:path w="3" h="3">
                <a:moveTo>
                  <a:pt x="0" y="1"/>
                </a:moveTo>
                <a:lnTo>
                  <a:pt x="2" y="0"/>
                </a:lnTo>
                <a:lnTo>
                  <a:pt x="3" y="2"/>
                </a:lnTo>
                <a:lnTo>
                  <a:pt x="2" y="3"/>
                </a:lnTo>
                <a:lnTo>
                  <a:pt x="0" y="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48" name="Georgia"/>
          <p:cNvSpPr>
            <a:spLocks noChangeAspect="1"/>
          </p:cNvSpPr>
          <p:nvPr/>
        </p:nvSpPr>
        <p:spPr bwMode="auto">
          <a:xfrm>
            <a:off x="6191250" y="3783013"/>
            <a:ext cx="665163" cy="684212"/>
          </a:xfrm>
          <a:custGeom>
            <a:avLst/>
            <a:gdLst>
              <a:gd name="T0" fmla="*/ 0 w 85"/>
              <a:gd name="T1" fmla="*/ 2147483646 h 88"/>
              <a:gd name="T2" fmla="*/ 2147483646 w 85"/>
              <a:gd name="T3" fmla="*/ 2147483646 h 88"/>
              <a:gd name="T4" fmla="*/ 2147483646 w 85"/>
              <a:gd name="T5" fmla="*/ 2147483646 h 88"/>
              <a:gd name="T6" fmla="*/ 2147483646 w 85"/>
              <a:gd name="T7" fmla="*/ 2147483646 h 88"/>
              <a:gd name="T8" fmla="*/ 2147483646 w 85"/>
              <a:gd name="T9" fmla="*/ 2147483646 h 88"/>
              <a:gd name="T10" fmla="*/ 2147483646 w 85"/>
              <a:gd name="T11" fmla="*/ 2147483646 h 88"/>
              <a:gd name="T12" fmla="*/ 2147483646 w 85"/>
              <a:gd name="T13" fmla="*/ 2147483646 h 88"/>
              <a:gd name="T14" fmla="*/ 2147483646 w 85"/>
              <a:gd name="T15" fmla="*/ 2147483646 h 88"/>
              <a:gd name="T16" fmla="*/ 2147483646 w 85"/>
              <a:gd name="T17" fmla="*/ 2147483646 h 88"/>
              <a:gd name="T18" fmla="*/ 2147483646 w 85"/>
              <a:gd name="T19" fmla="*/ 2147483646 h 88"/>
              <a:gd name="T20" fmla="*/ 2147483646 w 85"/>
              <a:gd name="T21" fmla="*/ 2147483646 h 88"/>
              <a:gd name="T22" fmla="*/ 2147483646 w 85"/>
              <a:gd name="T23" fmla="*/ 2147483646 h 88"/>
              <a:gd name="T24" fmla="*/ 2147483646 w 85"/>
              <a:gd name="T25" fmla="*/ 2147483646 h 88"/>
              <a:gd name="T26" fmla="*/ 2147483646 w 85"/>
              <a:gd name="T27" fmla="*/ 2147483646 h 88"/>
              <a:gd name="T28" fmla="*/ 2147483646 w 85"/>
              <a:gd name="T29" fmla="*/ 2147483646 h 88"/>
              <a:gd name="T30" fmla="*/ 2147483646 w 85"/>
              <a:gd name="T31" fmla="*/ 2147483646 h 88"/>
              <a:gd name="T32" fmla="*/ 2147483646 w 85"/>
              <a:gd name="T33" fmla="*/ 2147483646 h 88"/>
              <a:gd name="T34" fmla="*/ 2147483646 w 85"/>
              <a:gd name="T35" fmla="*/ 2147483646 h 88"/>
              <a:gd name="T36" fmla="*/ 2147483646 w 85"/>
              <a:gd name="T37" fmla="*/ 2147483646 h 88"/>
              <a:gd name="T38" fmla="*/ 2147483646 w 85"/>
              <a:gd name="T39" fmla="*/ 2147483646 h 88"/>
              <a:gd name="T40" fmla="*/ 2147483646 w 85"/>
              <a:gd name="T41" fmla="*/ 2147483646 h 88"/>
              <a:gd name="T42" fmla="*/ 2147483646 w 85"/>
              <a:gd name="T43" fmla="*/ 2147483646 h 88"/>
              <a:gd name="T44" fmla="*/ 2147483646 w 85"/>
              <a:gd name="T45" fmla="*/ 2147483646 h 88"/>
              <a:gd name="T46" fmla="*/ 2147483646 w 85"/>
              <a:gd name="T47" fmla="*/ 2147483646 h 88"/>
              <a:gd name="T48" fmla="*/ 2147483646 w 85"/>
              <a:gd name="T49" fmla="*/ 2147483646 h 88"/>
              <a:gd name="T50" fmla="*/ 2147483646 w 85"/>
              <a:gd name="T51" fmla="*/ 2147483646 h 88"/>
              <a:gd name="T52" fmla="*/ 2147483646 w 85"/>
              <a:gd name="T53" fmla="*/ 2147483646 h 88"/>
              <a:gd name="T54" fmla="*/ 2147483646 w 85"/>
              <a:gd name="T55" fmla="*/ 2147483646 h 88"/>
              <a:gd name="T56" fmla="*/ 2147483646 w 85"/>
              <a:gd name="T57" fmla="*/ 2147483646 h 88"/>
              <a:gd name="T58" fmla="*/ 2147483646 w 85"/>
              <a:gd name="T59" fmla="*/ 2147483646 h 88"/>
              <a:gd name="T60" fmla="*/ 2147483646 w 85"/>
              <a:gd name="T61" fmla="*/ 2147483646 h 88"/>
              <a:gd name="T62" fmla="*/ 2147483646 w 85"/>
              <a:gd name="T63" fmla="*/ 2147483646 h 88"/>
              <a:gd name="T64" fmla="*/ 2147483646 w 85"/>
              <a:gd name="T65" fmla="*/ 2147483646 h 88"/>
              <a:gd name="T66" fmla="*/ 2147483646 w 85"/>
              <a:gd name="T67" fmla="*/ 2147483646 h 88"/>
              <a:gd name="T68" fmla="*/ 2147483646 w 85"/>
              <a:gd name="T69" fmla="*/ 2147483646 h 88"/>
              <a:gd name="T70" fmla="*/ 2147483646 w 85"/>
              <a:gd name="T71" fmla="*/ 2147483646 h 88"/>
              <a:gd name="T72" fmla="*/ 2147483646 w 85"/>
              <a:gd name="T73" fmla="*/ 2147483646 h 88"/>
              <a:gd name="T74" fmla="*/ 2147483646 w 85"/>
              <a:gd name="T75" fmla="*/ 2147483646 h 88"/>
              <a:gd name="T76" fmla="*/ 2147483646 w 85"/>
              <a:gd name="T77" fmla="*/ 2147483646 h 88"/>
              <a:gd name="T78" fmla="*/ 2147483646 w 85"/>
              <a:gd name="T79" fmla="*/ 2147483646 h 88"/>
              <a:gd name="T80" fmla="*/ 2147483646 w 85"/>
              <a:gd name="T81" fmla="*/ 0 h 88"/>
              <a:gd name="T82" fmla="*/ 2147483646 w 85"/>
              <a:gd name="T83" fmla="*/ 2147483646 h 88"/>
              <a:gd name="T84" fmla="*/ 0 w 85"/>
              <a:gd name="T85" fmla="*/ 2147483646 h 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5"/>
              <a:gd name="T130" fmla="*/ 0 h 88"/>
              <a:gd name="T131" fmla="*/ 85 w 85"/>
              <a:gd name="T132" fmla="*/ 88 h 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5" h="88">
                <a:moveTo>
                  <a:pt x="0" y="5"/>
                </a:moveTo>
                <a:lnTo>
                  <a:pt x="11" y="46"/>
                </a:lnTo>
                <a:lnTo>
                  <a:pt x="16" y="52"/>
                </a:lnTo>
                <a:lnTo>
                  <a:pt x="17" y="58"/>
                </a:lnTo>
                <a:lnTo>
                  <a:pt x="15" y="61"/>
                </a:lnTo>
                <a:lnTo>
                  <a:pt x="15" y="66"/>
                </a:lnTo>
                <a:lnTo>
                  <a:pt x="18" y="82"/>
                </a:lnTo>
                <a:lnTo>
                  <a:pt x="21" y="87"/>
                </a:lnTo>
                <a:lnTo>
                  <a:pt x="66" y="84"/>
                </a:lnTo>
                <a:lnTo>
                  <a:pt x="67" y="88"/>
                </a:lnTo>
                <a:lnTo>
                  <a:pt x="70" y="88"/>
                </a:lnTo>
                <a:lnTo>
                  <a:pt x="68" y="81"/>
                </a:lnTo>
                <a:lnTo>
                  <a:pt x="70" y="79"/>
                </a:lnTo>
                <a:lnTo>
                  <a:pt x="77" y="80"/>
                </a:lnTo>
                <a:lnTo>
                  <a:pt x="78" y="75"/>
                </a:lnTo>
                <a:lnTo>
                  <a:pt x="77" y="74"/>
                </a:lnTo>
                <a:lnTo>
                  <a:pt x="78" y="73"/>
                </a:lnTo>
                <a:lnTo>
                  <a:pt x="76" y="72"/>
                </a:lnTo>
                <a:lnTo>
                  <a:pt x="77" y="70"/>
                </a:lnTo>
                <a:lnTo>
                  <a:pt x="77" y="68"/>
                </a:lnTo>
                <a:lnTo>
                  <a:pt x="80" y="66"/>
                </a:lnTo>
                <a:lnTo>
                  <a:pt x="79" y="63"/>
                </a:lnTo>
                <a:lnTo>
                  <a:pt x="80" y="63"/>
                </a:lnTo>
                <a:lnTo>
                  <a:pt x="81" y="60"/>
                </a:lnTo>
                <a:lnTo>
                  <a:pt x="80" y="59"/>
                </a:lnTo>
                <a:lnTo>
                  <a:pt x="82" y="58"/>
                </a:lnTo>
                <a:lnTo>
                  <a:pt x="81" y="56"/>
                </a:lnTo>
                <a:lnTo>
                  <a:pt x="83" y="56"/>
                </a:lnTo>
                <a:lnTo>
                  <a:pt x="85" y="53"/>
                </a:lnTo>
                <a:lnTo>
                  <a:pt x="84" y="52"/>
                </a:lnTo>
                <a:lnTo>
                  <a:pt x="81" y="52"/>
                </a:lnTo>
                <a:lnTo>
                  <a:pt x="79" y="49"/>
                </a:lnTo>
                <a:lnTo>
                  <a:pt x="76" y="43"/>
                </a:lnTo>
                <a:lnTo>
                  <a:pt x="74" y="43"/>
                </a:lnTo>
                <a:lnTo>
                  <a:pt x="70" y="35"/>
                </a:lnTo>
                <a:lnTo>
                  <a:pt x="65" y="31"/>
                </a:lnTo>
                <a:lnTo>
                  <a:pt x="61" y="26"/>
                </a:lnTo>
                <a:lnTo>
                  <a:pt x="51" y="19"/>
                </a:lnTo>
                <a:lnTo>
                  <a:pt x="47" y="13"/>
                </a:lnTo>
                <a:lnTo>
                  <a:pt x="37" y="6"/>
                </a:lnTo>
                <a:lnTo>
                  <a:pt x="40" y="0"/>
                </a:lnTo>
                <a:lnTo>
                  <a:pt x="21" y="2"/>
                </a:lnTo>
                <a:lnTo>
                  <a:pt x="0" y="5"/>
                </a:lnTo>
                <a:close/>
              </a:path>
            </a:pathLst>
          </a:custGeom>
          <a:solidFill>
            <a:srgbClr val="A64DFF"/>
          </a:solidFill>
          <a:ln w="15875">
            <a:solidFill>
              <a:srgbClr val="FFFFFF"/>
            </a:solidFill>
            <a:prstDash val="solid"/>
            <a:round/>
            <a:headEnd/>
            <a:tailEnd/>
          </a:ln>
        </p:spPr>
        <p:txBody>
          <a:bodyPr/>
          <a:lstStyle/>
          <a:p>
            <a:endParaRPr lang="en-US"/>
          </a:p>
        </p:txBody>
      </p:sp>
      <p:sp>
        <p:nvSpPr>
          <p:cNvPr id="209949" name="Idaho"/>
          <p:cNvSpPr>
            <a:spLocks noChangeAspect="1"/>
          </p:cNvSpPr>
          <p:nvPr/>
        </p:nvSpPr>
        <p:spPr bwMode="auto">
          <a:xfrm>
            <a:off x="2519363" y="1497013"/>
            <a:ext cx="728662" cy="1166812"/>
          </a:xfrm>
          <a:custGeom>
            <a:avLst/>
            <a:gdLst>
              <a:gd name="T0" fmla="*/ 0 w 93"/>
              <a:gd name="T1" fmla="*/ 2147483646 h 150"/>
              <a:gd name="T2" fmla="*/ 2147483646 w 93"/>
              <a:gd name="T3" fmla="*/ 2147483646 h 150"/>
              <a:gd name="T4" fmla="*/ 2147483646 w 93"/>
              <a:gd name="T5" fmla="*/ 2147483646 h 150"/>
              <a:gd name="T6" fmla="*/ 2147483646 w 93"/>
              <a:gd name="T7" fmla="*/ 2147483646 h 150"/>
              <a:gd name="T8" fmla="*/ 2147483646 w 93"/>
              <a:gd name="T9" fmla="*/ 2147483646 h 150"/>
              <a:gd name="T10" fmla="*/ 2147483646 w 93"/>
              <a:gd name="T11" fmla="*/ 2147483646 h 150"/>
              <a:gd name="T12" fmla="*/ 2147483646 w 93"/>
              <a:gd name="T13" fmla="*/ 2147483646 h 150"/>
              <a:gd name="T14" fmla="*/ 2147483646 w 93"/>
              <a:gd name="T15" fmla="*/ 2147483646 h 150"/>
              <a:gd name="T16" fmla="*/ 2147483646 w 93"/>
              <a:gd name="T17" fmla="*/ 2147483646 h 150"/>
              <a:gd name="T18" fmla="*/ 2147483646 w 93"/>
              <a:gd name="T19" fmla="*/ 2147483646 h 150"/>
              <a:gd name="T20" fmla="*/ 2147483646 w 93"/>
              <a:gd name="T21" fmla="*/ 2147483646 h 150"/>
              <a:gd name="T22" fmla="*/ 2147483646 w 93"/>
              <a:gd name="T23" fmla="*/ 0 h 150"/>
              <a:gd name="T24" fmla="*/ 2147483646 w 93"/>
              <a:gd name="T25" fmla="*/ 2147483646 h 150"/>
              <a:gd name="T26" fmla="*/ 2147483646 w 93"/>
              <a:gd name="T27" fmla="*/ 2147483646 h 150"/>
              <a:gd name="T28" fmla="*/ 2147483646 w 93"/>
              <a:gd name="T29" fmla="*/ 2147483646 h 150"/>
              <a:gd name="T30" fmla="*/ 2147483646 w 93"/>
              <a:gd name="T31" fmla="*/ 2147483646 h 150"/>
              <a:gd name="T32" fmla="*/ 2147483646 w 93"/>
              <a:gd name="T33" fmla="*/ 2147483646 h 150"/>
              <a:gd name="T34" fmla="*/ 2147483646 w 93"/>
              <a:gd name="T35" fmla="*/ 2147483646 h 150"/>
              <a:gd name="T36" fmla="*/ 2147483646 w 93"/>
              <a:gd name="T37" fmla="*/ 2147483646 h 150"/>
              <a:gd name="T38" fmla="*/ 2147483646 w 93"/>
              <a:gd name="T39" fmla="*/ 2147483646 h 150"/>
              <a:gd name="T40" fmla="*/ 2147483646 w 93"/>
              <a:gd name="T41" fmla="*/ 2147483646 h 150"/>
              <a:gd name="T42" fmla="*/ 2147483646 w 93"/>
              <a:gd name="T43" fmla="*/ 2147483646 h 150"/>
              <a:gd name="T44" fmla="*/ 2147483646 w 93"/>
              <a:gd name="T45" fmla="*/ 2147483646 h 150"/>
              <a:gd name="T46" fmla="*/ 2147483646 w 93"/>
              <a:gd name="T47" fmla="*/ 2147483646 h 150"/>
              <a:gd name="T48" fmla="*/ 2147483646 w 93"/>
              <a:gd name="T49" fmla="*/ 2147483646 h 150"/>
              <a:gd name="T50" fmla="*/ 2147483646 w 93"/>
              <a:gd name="T51" fmla="*/ 2147483646 h 150"/>
              <a:gd name="T52" fmla="*/ 2147483646 w 93"/>
              <a:gd name="T53" fmla="*/ 2147483646 h 150"/>
              <a:gd name="T54" fmla="*/ 2147483646 w 93"/>
              <a:gd name="T55" fmla="*/ 2147483646 h 150"/>
              <a:gd name="T56" fmla="*/ 2147483646 w 93"/>
              <a:gd name="T57" fmla="*/ 2147483646 h 150"/>
              <a:gd name="T58" fmla="*/ 2147483646 w 93"/>
              <a:gd name="T59" fmla="*/ 2147483646 h 150"/>
              <a:gd name="T60" fmla="*/ 2147483646 w 93"/>
              <a:gd name="T61" fmla="*/ 2147483646 h 150"/>
              <a:gd name="T62" fmla="*/ 2147483646 w 93"/>
              <a:gd name="T63" fmla="*/ 2147483646 h 150"/>
              <a:gd name="T64" fmla="*/ 2147483646 w 93"/>
              <a:gd name="T65" fmla="*/ 2147483646 h 150"/>
              <a:gd name="T66" fmla="*/ 2147483646 w 93"/>
              <a:gd name="T67" fmla="*/ 2147483646 h 150"/>
              <a:gd name="T68" fmla="*/ 2147483646 w 93"/>
              <a:gd name="T69" fmla="*/ 2147483646 h 150"/>
              <a:gd name="T70" fmla="*/ 2147483646 w 93"/>
              <a:gd name="T71" fmla="*/ 2147483646 h 150"/>
              <a:gd name="T72" fmla="*/ 2147483646 w 93"/>
              <a:gd name="T73" fmla="*/ 2147483646 h 150"/>
              <a:gd name="T74" fmla="*/ 2147483646 w 93"/>
              <a:gd name="T75" fmla="*/ 2147483646 h 150"/>
              <a:gd name="T76" fmla="*/ 2147483646 w 93"/>
              <a:gd name="T77" fmla="*/ 2147483646 h 150"/>
              <a:gd name="T78" fmla="*/ 2147483646 w 93"/>
              <a:gd name="T79" fmla="*/ 2147483646 h 150"/>
              <a:gd name="T80" fmla="*/ 2147483646 w 93"/>
              <a:gd name="T81" fmla="*/ 2147483646 h 150"/>
              <a:gd name="T82" fmla="*/ 0 w 93"/>
              <a:gd name="T83" fmla="*/ 2147483646 h 1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
              <a:gd name="T127" fmla="*/ 0 h 150"/>
              <a:gd name="T128" fmla="*/ 93 w 93"/>
              <a:gd name="T129" fmla="*/ 150 h 1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 h="150">
                <a:moveTo>
                  <a:pt x="0" y="133"/>
                </a:moveTo>
                <a:lnTo>
                  <a:pt x="7" y="101"/>
                </a:lnTo>
                <a:lnTo>
                  <a:pt x="11" y="92"/>
                </a:lnTo>
                <a:lnTo>
                  <a:pt x="8" y="88"/>
                </a:lnTo>
                <a:lnTo>
                  <a:pt x="9" y="84"/>
                </a:lnTo>
                <a:lnTo>
                  <a:pt x="15" y="79"/>
                </a:lnTo>
                <a:lnTo>
                  <a:pt x="20" y="71"/>
                </a:lnTo>
                <a:lnTo>
                  <a:pt x="24" y="65"/>
                </a:lnTo>
                <a:lnTo>
                  <a:pt x="21" y="60"/>
                </a:lnTo>
                <a:lnTo>
                  <a:pt x="19" y="56"/>
                </a:lnTo>
                <a:lnTo>
                  <a:pt x="20" y="48"/>
                </a:lnTo>
                <a:lnTo>
                  <a:pt x="31" y="0"/>
                </a:lnTo>
                <a:lnTo>
                  <a:pt x="44" y="2"/>
                </a:lnTo>
                <a:lnTo>
                  <a:pt x="40" y="21"/>
                </a:lnTo>
                <a:lnTo>
                  <a:pt x="42" y="28"/>
                </a:lnTo>
                <a:lnTo>
                  <a:pt x="42" y="32"/>
                </a:lnTo>
                <a:lnTo>
                  <a:pt x="41" y="33"/>
                </a:lnTo>
                <a:lnTo>
                  <a:pt x="46" y="37"/>
                </a:lnTo>
                <a:lnTo>
                  <a:pt x="51" y="49"/>
                </a:lnTo>
                <a:lnTo>
                  <a:pt x="52" y="49"/>
                </a:lnTo>
                <a:lnTo>
                  <a:pt x="52" y="51"/>
                </a:lnTo>
                <a:lnTo>
                  <a:pt x="55" y="51"/>
                </a:lnTo>
                <a:lnTo>
                  <a:pt x="57" y="52"/>
                </a:lnTo>
                <a:lnTo>
                  <a:pt x="52" y="60"/>
                </a:lnTo>
                <a:lnTo>
                  <a:pt x="53" y="66"/>
                </a:lnTo>
                <a:lnTo>
                  <a:pt x="50" y="72"/>
                </a:lnTo>
                <a:lnTo>
                  <a:pt x="51" y="74"/>
                </a:lnTo>
                <a:lnTo>
                  <a:pt x="58" y="71"/>
                </a:lnTo>
                <a:lnTo>
                  <a:pt x="63" y="90"/>
                </a:lnTo>
                <a:lnTo>
                  <a:pt x="66" y="91"/>
                </a:lnTo>
                <a:lnTo>
                  <a:pt x="66" y="97"/>
                </a:lnTo>
                <a:lnTo>
                  <a:pt x="69" y="99"/>
                </a:lnTo>
                <a:lnTo>
                  <a:pt x="71" y="97"/>
                </a:lnTo>
                <a:lnTo>
                  <a:pt x="75" y="99"/>
                </a:lnTo>
                <a:lnTo>
                  <a:pt x="77" y="97"/>
                </a:lnTo>
                <a:lnTo>
                  <a:pt x="86" y="99"/>
                </a:lnTo>
                <a:lnTo>
                  <a:pt x="88" y="99"/>
                </a:lnTo>
                <a:lnTo>
                  <a:pt x="90" y="95"/>
                </a:lnTo>
                <a:lnTo>
                  <a:pt x="93" y="101"/>
                </a:lnTo>
                <a:lnTo>
                  <a:pt x="85" y="150"/>
                </a:lnTo>
                <a:lnTo>
                  <a:pt x="42" y="142"/>
                </a:lnTo>
                <a:lnTo>
                  <a:pt x="0" y="133"/>
                </a:lnTo>
                <a:close/>
              </a:path>
            </a:pathLst>
          </a:custGeom>
          <a:solidFill>
            <a:srgbClr val="A64DFF"/>
          </a:solidFill>
          <a:ln w="15875">
            <a:solidFill>
              <a:srgbClr val="FFFFFF"/>
            </a:solidFill>
            <a:prstDash val="solid"/>
            <a:round/>
            <a:headEnd/>
            <a:tailEnd/>
          </a:ln>
        </p:spPr>
        <p:txBody>
          <a:bodyPr/>
          <a:lstStyle/>
          <a:p>
            <a:endParaRPr lang="en-US"/>
          </a:p>
        </p:txBody>
      </p:sp>
      <p:sp>
        <p:nvSpPr>
          <p:cNvPr id="209950" name="Indiana"/>
          <p:cNvSpPr>
            <a:spLocks noChangeAspect="1"/>
          </p:cNvSpPr>
          <p:nvPr/>
        </p:nvSpPr>
        <p:spPr bwMode="auto">
          <a:xfrm>
            <a:off x="5846763" y="2773363"/>
            <a:ext cx="374650" cy="644525"/>
          </a:xfrm>
          <a:custGeom>
            <a:avLst/>
            <a:gdLst>
              <a:gd name="T0" fmla="*/ 0 w 48"/>
              <a:gd name="T1" fmla="*/ 2147483646 h 83"/>
              <a:gd name="T2" fmla="*/ 2147483646 w 48"/>
              <a:gd name="T3" fmla="*/ 2147483646 h 83"/>
              <a:gd name="T4" fmla="*/ 2147483646 w 48"/>
              <a:gd name="T5" fmla="*/ 2147483646 h 83"/>
              <a:gd name="T6" fmla="*/ 2147483646 w 48"/>
              <a:gd name="T7" fmla="*/ 2147483646 h 83"/>
              <a:gd name="T8" fmla="*/ 2147483646 w 48"/>
              <a:gd name="T9" fmla="*/ 2147483646 h 83"/>
              <a:gd name="T10" fmla="*/ 2147483646 w 48"/>
              <a:gd name="T11" fmla="*/ 2147483646 h 83"/>
              <a:gd name="T12" fmla="*/ 2147483646 w 48"/>
              <a:gd name="T13" fmla="*/ 2147483646 h 83"/>
              <a:gd name="T14" fmla="*/ 2147483646 w 48"/>
              <a:gd name="T15" fmla="*/ 2147483646 h 83"/>
              <a:gd name="T16" fmla="*/ 2147483646 w 48"/>
              <a:gd name="T17" fmla="*/ 2147483646 h 83"/>
              <a:gd name="T18" fmla="*/ 2147483646 w 48"/>
              <a:gd name="T19" fmla="*/ 2147483646 h 83"/>
              <a:gd name="T20" fmla="*/ 2147483646 w 48"/>
              <a:gd name="T21" fmla="*/ 2147483646 h 83"/>
              <a:gd name="T22" fmla="*/ 2147483646 w 48"/>
              <a:gd name="T23" fmla="*/ 2147483646 h 83"/>
              <a:gd name="T24" fmla="*/ 2147483646 w 48"/>
              <a:gd name="T25" fmla="*/ 2147483646 h 83"/>
              <a:gd name="T26" fmla="*/ 2147483646 w 48"/>
              <a:gd name="T27" fmla="*/ 2147483646 h 83"/>
              <a:gd name="T28" fmla="*/ 2147483646 w 48"/>
              <a:gd name="T29" fmla="*/ 2147483646 h 83"/>
              <a:gd name="T30" fmla="*/ 2147483646 w 48"/>
              <a:gd name="T31" fmla="*/ 2147483646 h 83"/>
              <a:gd name="T32" fmla="*/ 2147483646 w 48"/>
              <a:gd name="T33" fmla="*/ 2147483646 h 83"/>
              <a:gd name="T34" fmla="*/ 2147483646 w 48"/>
              <a:gd name="T35" fmla="*/ 2147483646 h 83"/>
              <a:gd name="T36" fmla="*/ 2147483646 w 48"/>
              <a:gd name="T37" fmla="*/ 0 h 83"/>
              <a:gd name="T38" fmla="*/ 2147483646 w 48"/>
              <a:gd name="T39" fmla="*/ 2147483646 h 83"/>
              <a:gd name="T40" fmla="*/ 2147483646 w 48"/>
              <a:gd name="T41" fmla="*/ 2147483646 h 83"/>
              <a:gd name="T42" fmla="*/ 2147483646 w 48"/>
              <a:gd name="T43" fmla="*/ 2147483646 h 83"/>
              <a:gd name="T44" fmla="*/ 2147483646 w 48"/>
              <a:gd name="T45" fmla="*/ 2147483646 h 83"/>
              <a:gd name="T46" fmla="*/ 2147483646 w 48"/>
              <a:gd name="T47" fmla="*/ 2147483646 h 83"/>
              <a:gd name="T48" fmla="*/ 2147483646 w 48"/>
              <a:gd name="T49" fmla="*/ 2147483646 h 83"/>
              <a:gd name="T50" fmla="*/ 2147483646 w 48"/>
              <a:gd name="T51" fmla="*/ 2147483646 h 83"/>
              <a:gd name="T52" fmla="*/ 2147483646 w 48"/>
              <a:gd name="T53" fmla="*/ 2147483646 h 83"/>
              <a:gd name="T54" fmla="*/ 0 w 48"/>
              <a:gd name="T55" fmla="*/ 2147483646 h 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
              <a:gd name="T85" fmla="*/ 0 h 83"/>
              <a:gd name="T86" fmla="*/ 48 w 48"/>
              <a:gd name="T87" fmla="*/ 83 h 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 h="83">
                <a:moveTo>
                  <a:pt x="0" y="81"/>
                </a:moveTo>
                <a:lnTo>
                  <a:pt x="1" y="83"/>
                </a:lnTo>
                <a:lnTo>
                  <a:pt x="3" y="81"/>
                </a:lnTo>
                <a:lnTo>
                  <a:pt x="10" y="79"/>
                </a:lnTo>
                <a:lnTo>
                  <a:pt x="12" y="80"/>
                </a:lnTo>
                <a:lnTo>
                  <a:pt x="20" y="77"/>
                </a:lnTo>
                <a:lnTo>
                  <a:pt x="22" y="80"/>
                </a:lnTo>
                <a:lnTo>
                  <a:pt x="25" y="74"/>
                </a:lnTo>
                <a:lnTo>
                  <a:pt x="27" y="73"/>
                </a:lnTo>
                <a:lnTo>
                  <a:pt x="33" y="76"/>
                </a:lnTo>
                <a:lnTo>
                  <a:pt x="33" y="72"/>
                </a:lnTo>
                <a:lnTo>
                  <a:pt x="40" y="65"/>
                </a:lnTo>
                <a:lnTo>
                  <a:pt x="41" y="60"/>
                </a:lnTo>
                <a:lnTo>
                  <a:pt x="43" y="61"/>
                </a:lnTo>
                <a:lnTo>
                  <a:pt x="48" y="57"/>
                </a:lnTo>
                <a:lnTo>
                  <a:pt x="47" y="54"/>
                </a:lnTo>
                <a:lnTo>
                  <a:pt x="48" y="52"/>
                </a:lnTo>
                <a:lnTo>
                  <a:pt x="42" y="1"/>
                </a:lnTo>
                <a:lnTo>
                  <a:pt x="41" y="0"/>
                </a:lnTo>
                <a:lnTo>
                  <a:pt x="13" y="3"/>
                </a:lnTo>
                <a:lnTo>
                  <a:pt x="7" y="6"/>
                </a:lnTo>
                <a:lnTo>
                  <a:pt x="2" y="5"/>
                </a:lnTo>
                <a:lnTo>
                  <a:pt x="6" y="47"/>
                </a:lnTo>
                <a:lnTo>
                  <a:pt x="5" y="55"/>
                </a:lnTo>
                <a:lnTo>
                  <a:pt x="7" y="60"/>
                </a:lnTo>
                <a:lnTo>
                  <a:pt x="5" y="70"/>
                </a:lnTo>
                <a:lnTo>
                  <a:pt x="2" y="74"/>
                </a:lnTo>
                <a:lnTo>
                  <a:pt x="0" y="81"/>
                </a:lnTo>
                <a:close/>
              </a:path>
            </a:pathLst>
          </a:custGeom>
          <a:solidFill>
            <a:srgbClr val="A64DFF"/>
          </a:solidFill>
          <a:ln w="15875">
            <a:solidFill>
              <a:srgbClr val="FFFFFF"/>
            </a:solidFill>
            <a:prstDash val="solid"/>
            <a:round/>
            <a:headEnd/>
            <a:tailEnd/>
          </a:ln>
        </p:spPr>
        <p:txBody>
          <a:bodyPr/>
          <a:lstStyle/>
          <a:p>
            <a:endParaRPr lang="en-US"/>
          </a:p>
        </p:txBody>
      </p:sp>
      <p:sp>
        <p:nvSpPr>
          <p:cNvPr id="209951" name="Kentucky"/>
          <p:cNvSpPr>
            <a:spLocks noChangeAspect="1"/>
          </p:cNvSpPr>
          <p:nvPr/>
        </p:nvSpPr>
        <p:spPr bwMode="auto">
          <a:xfrm>
            <a:off x="5703888" y="3175000"/>
            <a:ext cx="885825" cy="452438"/>
          </a:xfrm>
          <a:custGeom>
            <a:avLst/>
            <a:gdLst>
              <a:gd name="T0" fmla="*/ 0 w 113"/>
              <a:gd name="T1" fmla="*/ 2147483646 h 58"/>
              <a:gd name="T2" fmla="*/ 2147483646 w 113"/>
              <a:gd name="T3" fmla="*/ 2147483646 h 58"/>
              <a:gd name="T4" fmla="*/ 2147483646 w 113"/>
              <a:gd name="T5" fmla="*/ 2147483646 h 58"/>
              <a:gd name="T6" fmla="*/ 2147483646 w 113"/>
              <a:gd name="T7" fmla="*/ 2147483646 h 58"/>
              <a:gd name="T8" fmla="*/ 2147483646 w 113"/>
              <a:gd name="T9" fmla="*/ 2147483646 h 58"/>
              <a:gd name="T10" fmla="*/ 2147483646 w 113"/>
              <a:gd name="T11" fmla="*/ 2147483646 h 58"/>
              <a:gd name="T12" fmla="*/ 2147483646 w 113"/>
              <a:gd name="T13" fmla="*/ 2147483646 h 58"/>
              <a:gd name="T14" fmla="*/ 2147483646 w 113"/>
              <a:gd name="T15" fmla="*/ 2147483646 h 58"/>
              <a:gd name="T16" fmla="*/ 2147483646 w 113"/>
              <a:gd name="T17" fmla="*/ 2147483646 h 58"/>
              <a:gd name="T18" fmla="*/ 2147483646 w 113"/>
              <a:gd name="T19" fmla="*/ 2147483646 h 58"/>
              <a:gd name="T20" fmla="*/ 2147483646 w 113"/>
              <a:gd name="T21" fmla="*/ 2147483646 h 58"/>
              <a:gd name="T22" fmla="*/ 2147483646 w 113"/>
              <a:gd name="T23" fmla="*/ 2147483646 h 58"/>
              <a:gd name="T24" fmla="*/ 2147483646 w 113"/>
              <a:gd name="T25" fmla="*/ 2147483646 h 58"/>
              <a:gd name="T26" fmla="*/ 2147483646 w 113"/>
              <a:gd name="T27" fmla="*/ 2147483646 h 58"/>
              <a:gd name="T28" fmla="*/ 2147483646 w 113"/>
              <a:gd name="T29" fmla="*/ 2147483646 h 58"/>
              <a:gd name="T30" fmla="*/ 2147483646 w 113"/>
              <a:gd name="T31" fmla="*/ 2147483646 h 58"/>
              <a:gd name="T32" fmla="*/ 2147483646 w 113"/>
              <a:gd name="T33" fmla="*/ 2147483646 h 58"/>
              <a:gd name="T34" fmla="*/ 2147483646 w 113"/>
              <a:gd name="T35" fmla="*/ 2147483646 h 58"/>
              <a:gd name="T36" fmla="*/ 2147483646 w 113"/>
              <a:gd name="T37" fmla="*/ 2147483646 h 58"/>
              <a:gd name="T38" fmla="*/ 2147483646 w 113"/>
              <a:gd name="T39" fmla="*/ 2147483646 h 58"/>
              <a:gd name="T40" fmla="*/ 2147483646 w 113"/>
              <a:gd name="T41" fmla="*/ 2147483646 h 58"/>
              <a:gd name="T42" fmla="*/ 2147483646 w 113"/>
              <a:gd name="T43" fmla="*/ 2147483646 h 58"/>
              <a:gd name="T44" fmla="*/ 2147483646 w 113"/>
              <a:gd name="T45" fmla="*/ 2147483646 h 58"/>
              <a:gd name="T46" fmla="*/ 2147483646 w 113"/>
              <a:gd name="T47" fmla="*/ 2147483646 h 58"/>
              <a:gd name="T48" fmla="*/ 2147483646 w 113"/>
              <a:gd name="T49" fmla="*/ 2147483646 h 58"/>
              <a:gd name="T50" fmla="*/ 2147483646 w 113"/>
              <a:gd name="T51" fmla="*/ 2147483646 h 58"/>
              <a:gd name="T52" fmla="*/ 2147483646 w 113"/>
              <a:gd name="T53" fmla="*/ 0 h 58"/>
              <a:gd name="T54" fmla="*/ 2147483646 w 113"/>
              <a:gd name="T55" fmla="*/ 0 h 58"/>
              <a:gd name="T56" fmla="*/ 2147483646 w 113"/>
              <a:gd name="T57" fmla="*/ 2147483646 h 58"/>
              <a:gd name="T58" fmla="*/ 2147483646 w 113"/>
              <a:gd name="T59" fmla="*/ 2147483646 h 58"/>
              <a:gd name="T60" fmla="*/ 2147483646 w 113"/>
              <a:gd name="T61" fmla="*/ 2147483646 h 58"/>
              <a:gd name="T62" fmla="*/ 2147483646 w 113"/>
              <a:gd name="T63" fmla="*/ 2147483646 h 58"/>
              <a:gd name="T64" fmla="*/ 2147483646 w 113"/>
              <a:gd name="T65" fmla="*/ 2147483646 h 58"/>
              <a:gd name="T66" fmla="*/ 2147483646 w 113"/>
              <a:gd name="T67" fmla="*/ 2147483646 h 58"/>
              <a:gd name="T68" fmla="*/ 2147483646 w 113"/>
              <a:gd name="T69" fmla="*/ 2147483646 h 58"/>
              <a:gd name="T70" fmla="*/ 2147483646 w 113"/>
              <a:gd name="T71" fmla="*/ 2147483646 h 58"/>
              <a:gd name="T72" fmla="*/ 2147483646 w 113"/>
              <a:gd name="T73" fmla="*/ 2147483646 h 58"/>
              <a:gd name="T74" fmla="*/ 2147483646 w 113"/>
              <a:gd name="T75" fmla="*/ 2147483646 h 58"/>
              <a:gd name="T76" fmla="*/ 2147483646 w 113"/>
              <a:gd name="T77" fmla="*/ 2147483646 h 58"/>
              <a:gd name="T78" fmla="*/ 2147483646 w 113"/>
              <a:gd name="T79" fmla="*/ 2147483646 h 58"/>
              <a:gd name="T80" fmla="*/ 2147483646 w 113"/>
              <a:gd name="T81" fmla="*/ 2147483646 h 58"/>
              <a:gd name="T82" fmla="*/ 2147483646 w 113"/>
              <a:gd name="T83" fmla="*/ 2147483646 h 58"/>
              <a:gd name="T84" fmla="*/ 2147483646 w 113"/>
              <a:gd name="T85" fmla="*/ 2147483646 h 58"/>
              <a:gd name="T86" fmla="*/ 2147483646 w 113"/>
              <a:gd name="T87" fmla="*/ 2147483646 h 58"/>
              <a:gd name="T88" fmla="*/ 2147483646 w 113"/>
              <a:gd name="T89" fmla="*/ 2147483646 h 58"/>
              <a:gd name="T90" fmla="*/ 2147483646 w 113"/>
              <a:gd name="T91" fmla="*/ 2147483646 h 58"/>
              <a:gd name="T92" fmla="*/ 0 w 113"/>
              <a:gd name="T93" fmla="*/ 2147483646 h 5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3"/>
              <a:gd name="T142" fmla="*/ 0 h 58"/>
              <a:gd name="T143" fmla="*/ 113 w 113"/>
              <a:gd name="T144" fmla="*/ 58 h 5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3" h="58">
                <a:moveTo>
                  <a:pt x="0" y="58"/>
                </a:moveTo>
                <a:lnTo>
                  <a:pt x="1" y="55"/>
                </a:lnTo>
                <a:lnTo>
                  <a:pt x="3" y="55"/>
                </a:lnTo>
                <a:lnTo>
                  <a:pt x="4" y="48"/>
                </a:lnTo>
                <a:lnTo>
                  <a:pt x="3" y="48"/>
                </a:lnTo>
                <a:lnTo>
                  <a:pt x="2" y="47"/>
                </a:lnTo>
                <a:lnTo>
                  <a:pt x="6" y="43"/>
                </a:lnTo>
                <a:lnTo>
                  <a:pt x="13" y="46"/>
                </a:lnTo>
                <a:lnTo>
                  <a:pt x="14" y="39"/>
                </a:lnTo>
                <a:lnTo>
                  <a:pt x="19" y="37"/>
                </a:lnTo>
                <a:lnTo>
                  <a:pt x="18" y="35"/>
                </a:lnTo>
                <a:lnTo>
                  <a:pt x="19" y="31"/>
                </a:lnTo>
                <a:lnTo>
                  <a:pt x="21" y="29"/>
                </a:lnTo>
                <a:lnTo>
                  <a:pt x="28" y="27"/>
                </a:lnTo>
                <a:lnTo>
                  <a:pt x="30" y="28"/>
                </a:lnTo>
                <a:lnTo>
                  <a:pt x="38" y="25"/>
                </a:lnTo>
                <a:lnTo>
                  <a:pt x="40" y="28"/>
                </a:lnTo>
                <a:lnTo>
                  <a:pt x="43" y="22"/>
                </a:lnTo>
                <a:lnTo>
                  <a:pt x="45" y="21"/>
                </a:lnTo>
                <a:lnTo>
                  <a:pt x="51" y="24"/>
                </a:lnTo>
                <a:lnTo>
                  <a:pt x="51" y="20"/>
                </a:lnTo>
                <a:lnTo>
                  <a:pt x="58" y="13"/>
                </a:lnTo>
                <a:lnTo>
                  <a:pt x="59" y="8"/>
                </a:lnTo>
                <a:lnTo>
                  <a:pt x="61" y="9"/>
                </a:lnTo>
                <a:lnTo>
                  <a:pt x="66" y="5"/>
                </a:lnTo>
                <a:lnTo>
                  <a:pt x="65" y="2"/>
                </a:lnTo>
                <a:lnTo>
                  <a:pt x="66" y="0"/>
                </a:lnTo>
                <a:lnTo>
                  <a:pt x="70" y="0"/>
                </a:lnTo>
                <a:lnTo>
                  <a:pt x="73" y="1"/>
                </a:lnTo>
                <a:lnTo>
                  <a:pt x="75" y="5"/>
                </a:lnTo>
                <a:lnTo>
                  <a:pt x="80" y="5"/>
                </a:lnTo>
                <a:lnTo>
                  <a:pt x="83" y="7"/>
                </a:lnTo>
                <a:lnTo>
                  <a:pt x="91" y="7"/>
                </a:lnTo>
                <a:lnTo>
                  <a:pt x="93" y="5"/>
                </a:lnTo>
                <a:lnTo>
                  <a:pt x="101" y="9"/>
                </a:lnTo>
                <a:lnTo>
                  <a:pt x="104" y="19"/>
                </a:lnTo>
                <a:lnTo>
                  <a:pt x="107" y="22"/>
                </a:lnTo>
                <a:lnTo>
                  <a:pt x="113" y="26"/>
                </a:lnTo>
                <a:lnTo>
                  <a:pt x="109" y="31"/>
                </a:lnTo>
                <a:lnTo>
                  <a:pt x="105" y="34"/>
                </a:lnTo>
                <a:lnTo>
                  <a:pt x="101" y="38"/>
                </a:lnTo>
                <a:lnTo>
                  <a:pt x="101" y="40"/>
                </a:lnTo>
                <a:lnTo>
                  <a:pt x="90" y="48"/>
                </a:lnTo>
                <a:lnTo>
                  <a:pt x="27" y="53"/>
                </a:lnTo>
                <a:lnTo>
                  <a:pt x="21" y="53"/>
                </a:lnTo>
                <a:lnTo>
                  <a:pt x="21" y="56"/>
                </a:lnTo>
                <a:lnTo>
                  <a:pt x="0" y="58"/>
                </a:lnTo>
                <a:close/>
              </a:path>
            </a:pathLst>
          </a:custGeom>
          <a:solidFill>
            <a:srgbClr val="A64DFF"/>
          </a:solidFill>
          <a:ln w="15875">
            <a:solidFill>
              <a:srgbClr val="FFFFFF"/>
            </a:solidFill>
            <a:prstDash val="solid"/>
            <a:round/>
            <a:headEnd/>
            <a:tailEnd/>
          </a:ln>
        </p:spPr>
        <p:txBody>
          <a:bodyPr/>
          <a:lstStyle/>
          <a:p>
            <a:endParaRPr lang="en-US"/>
          </a:p>
        </p:txBody>
      </p:sp>
      <p:sp>
        <p:nvSpPr>
          <p:cNvPr id="209952" name="Louisiana"/>
          <p:cNvSpPr>
            <a:spLocks noChangeAspect="1"/>
          </p:cNvSpPr>
          <p:nvPr/>
        </p:nvSpPr>
        <p:spPr bwMode="auto">
          <a:xfrm>
            <a:off x="5140325" y="4179888"/>
            <a:ext cx="688975" cy="598487"/>
          </a:xfrm>
          <a:custGeom>
            <a:avLst/>
            <a:gdLst>
              <a:gd name="T0" fmla="*/ 2147483646 w 88"/>
              <a:gd name="T1" fmla="*/ 2147483646 h 77"/>
              <a:gd name="T2" fmla="*/ 2147483646 w 88"/>
              <a:gd name="T3" fmla="*/ 2147483646 h 77"/>
              <a:gd name="T4" fmla="*/ 2147483646 w 88"/>
              <a:gd name="T5" fmla="*/ 2147483646 h 77"/>
              <a:gd name="T6" fmla="*/ 2147483646 w 88"/>
              <a:gd name="T7" fmla="*/ 2147483646 h 77"/>
              <a:gd name="T8" fmla="*/ 2147483646 w 88"/>
              <a:gd name="T9" fmla="*/ 2147483646 h 77"/>
              <a:gd name="T10" fmla="*/ 2147483646 w 88"/>
              <a:gd name="T11" fmla="*/ 2147483646 h 77"/>
              <a:gd name="T12" fmla="*/ 2147483646 w 88"/>
              <a:gd name="T13" fmla="*/ 2147483646 h 77"/>
              <a:gd name="T14" fmla="*/ 2147483646 w 88"/>
              <a:gd name="T15" fmla="*/ 2147483646 h 77"/>
              <a:gd name="T16" fmla="*/ 2147483646 w 88"/>
              <a:gd name="T17" fmla="*/ 2147483646 h 77"/>
              <a:gd name="T18" fmla="*/ 2147483646 w 88"/>
              <a:gd name="T19" fmla="*/ 2147483646 h 77"/>
              <a:gd name="T20" fmla="*/ 2147483646 w 88"/>
              <a:gd name="T21" fmla="*/ 2147483646 h 77"/>
              <a:gd name="T22" fmla="*/ 2147483646 w 88"/>
              <a:gd name="T23" fmla="*/ 2147483646 h 77"/>
              <a:gd name="T24" fmla="*/ 2147483646 w 88"/>
              <a:gd name="T25" fmla="*/ 2147483646 h 77"/>
              <a:gd name="T26" fmla="*/ 2147483646 w 88"/>
              <a:gd name="T27" fmla="*/ 2147483646 h 77"/>
              <a:gd name="T28" fmla="*/ 2147483646 w 88"/>
              <a:gd name="T29" fmla="*/ 2147483646 h 77"/>
              <a:gd name="T30" fmla="*/ 2147483646 w 88"/>
              <a:gd name="T31" fmla="*/ 2147483646 h 77"/>
              <a:gd name="T32" fmla="*/ 2147483646 w 88"/>
              <a:gd name="T33" fmla="*/ 2147483646 h 77"/>
              <a:gd name="T34" fmla="*/ 2147483646 w 88"/>
              <a:gd name="T35" fmla="*/ 2147483646 h 77"/>
              <a:gd name="T36" fmla="*/ 2147483646 w 88"/>
              <a:gd name="T37" fmla="*/ 2147483646 h 77"/>
              <a:gd name="T38" fmla="*/ 2147483646 w 88"/>
              <a:gd name="T39" fmla="*/ 2147483646 h 77"/>
              <a:gd name="T40" fmla="*/ 2147483646 w 88"/>
              <a:gd name="T41" fmla="*/ 2147483646 h 77"/>
              <a:gd name="T42" fmla="*/ 2147483646 w 88"/>
              <a:gd name="T43" fmla="*/ 2147483646 h 77"/>
              <a:gd name="T44" fmla="*/ 2147483646 w 88"/>
              <a:gd name="T45" fmla="*/ 2147483646 h 77"/>
              <a:gd name="T46" fmla="*/ 2147483646 w 88"/>
              <a:gd name="T47" fmla="*/ 2147483646 h 77"/>
              <a:gd name="T48" fmla="*/ 2147483646 w 88"/>
              <a:gd name="T49" fmla="*/ 2147483646 h 77"/>
              <a:gd name="T50" fmla="*/ 2147483646 w 88"/>
              <a:gd name="T51" fmla="*/ 2147483646 h 77"/>
              <a:gd name="T52" fmla="*/ 2147483646 w 88"/>
              <a:gd name="T53" fmla="*/ 2147483646 h 77"/>
              <a:gd name="T54" fmla="*/ 2147483646 w 88"/>
              <a:gd name="T55" fmla="*/ 2147483646 h 77"/>
              <a:gd name="T56" fmla="*/ 2147483646 w 88"/>
              <a:gd name="T57" fmla="*/ 2147483646 h 77"/>
              <a:gd name="T58" fmla="*/ 2147483646 w 88"/>
              <a:gd name="T59" fmla="*/ 2147483646 h 77"/>
              <a:gd name="T60" fmla="*/ 2147483646 w 88"/>
              <a:gd name="T61" fmla="*/ 2147483646 h 77"/>
              <a:gd name="T62" fmla="*/ 2147483646 w 88"/>
              <a:gd name="T63" fmla="*/ 2147483646 h 77"/>
              <a:gd name="T64" fmla="*/ 2147483646 w 88"/>
              <a:gd name="T65" fmla="*/ 2147483646 h 77"/>
              <a:gd name="T66" fmla="*/ 2147483646 w 88"/>
              <a:gd name="T67" fmla="*/ 2147483646 h 77"/>
              <a:gd name="T68" fmla="*/ 2147483646 w 88"/>
              <a:gd name="T69" fmla="*/ 2147483646 h 77"/>
              <a:gd name="T70" fmla="*/ 2147483646 w 88"/>
              <a:gd name="T71" fmla="*/ 2147483646 h 77"/>
              <a:gd name="T72" fmla="*/ 2147483646 w 88"/>
              <a:gd name="T73" fmla="*/ 2147483646 h 77"/>
              <a:gd name="T74" fmla="*/ 2147483646 w 88"/>
              <a:gd name="T75" fmla="*/ 2147483646 h 77"/>
              <a:gd name="T76" fmla="*/ 2147483646 w 88"/>
              <a:gd name="T77" fmla="*/ 2147483646 h 77"/>
              <a:gd name="T78" fmla="*/ 2147483646 w 88"/>
              <a:gd name="T79" fmla="*/ 2147483646 h 77"/>
              <a:gd name="T80" fmla="*/ 2147483646 w 88"/>
              <a:gd name="T81" fmla="*/ 2147483646 h 77"/>
              <a:gd name="T82" fmla="*/ 2147483646 w 88"/>
              <a:gd name="T83" fmla="*/ 2147483646 h 77"/>
              <a:gd name="T84" fmla="*/ 2147483646 w 88"/>
              <a:gd name="T85" fmla="*/ 2147483646 h 77"/>
              <a:gd name="T86" fmla="*/ 2147483646 w 88"/>
              <a:gd name="T87" fmla="*/ 2147483646 h 77"/>
              <a:gd name="T88" fmla="*/ 2147483646 w 88"/>
              <a:gd name="T89" fmla="*/ 2147483646 h 77"/>
              <a:gd name="T90" fmla="*/ 2147483646 w 88"/>
              <a:gd name="T91" fmla="*/ 0 h 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8"/>
              <a:gd name="T139" fmla="*/ 0 h 77"/>
              <a:gd name="T140" fmla="*/ 88 w 88"/>
              <a:gd name="T141" fmla="*/ 77 h 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8" h="77">
                <a:moveTo>
                  <a:pt x="0" y="0"/>
                </a:moveTo>
                <a:lnTo>
                  <a:pt x="1" y="21"/>
                </a:lnTo>
                <a:lnTo>
                  <a:pt x="4" y="24"/>
                </a:lnTo>
                <a:lnTo>
                  <a:pt x="4" y="29"/>
                </a:lnTo>
                <a:lnTo>
                  <a:pt x="9" y="36"/>
                </a:lnTo>
                <a:lnTo>
                  <a:pt x="9" y="43"/>
                </a:lnTo>
                <a:lnTo>
                  <a:pt x="6" y="48"/>
                </a:lnTo>
                <a:lnTo>
                  <a:pt x="6" y="52"/>
                </a:lnTo>
                <a:lnTo>
                  <a:pt x="7" y="55"/>
                </a:lnTo>
                <a:lnTo>
                  <a:pt x="7" y="58"/>
                </a:lnTo>
                <a:lnTo>
                  <a:pt x="5" y="60"/>
                </a:lnTo>
                <a:lnTo>
                  <a:pt x="3" y="63"/>
                </a:lnTo>
                <a:lnTo>
                  <a:pt x="5" y="65"/>
                </a:lnTo>
                <a:lnTo>
                  <a:pt x="16" y="64"/>
                </a:lnTo>
                <a:lnTo>
                  <a:pt x="26" y="67"/>
                </a:lnTo>
                <a:lnTo>
                  <a:pt x="35" y="67"/>
                </a:lnTo>
                <a:lnTo>
                  <a:pt x="34" y="64"/>
                </a:lnTo>
                <a:lnTo>
                  <a:pt x="37" y="62"/>
                </a:lnTo>
                <a:lnTo>
                  <a:pt x="43" y="63"/>
                </a:lnTo>
                <a:lnTo>
                  <a:pt x="44" y="68"/>
                </a:lnTo>
                <a:lnTo>
                  <a:pt x="46" y="67"/>
                </a:lnTo>
                <a:lnTo>
                  <a:pt x="49" y="68"/>
                </a:lnTo>
                <a:lnTo>
                  <a:pt x="51" y="71"/>
                </a:lnTo>
                <a:lnTo>
                  <a:pt x="52" y="73"/>
                </a:lnTo>
                <a:lnTo>
                  <a:pt x="54" y="74"/>
                </a:lnTo>
                <a:lnTo>
                  <a:pt x="57" y="76"/>
                </a:lnTo>
                <a:lnTo>
                  <a:pt x="59" y="75"/>
                </a:lnTo>
                <a:lnTo>
                  <a:pt x="61" y="72"/>
                </a:lnTo>
                <a:lnTo>
                  <a:pt x="61" y="71"/>
                </a:lnTo>
                <a:lnTo>
                  <a:pt x="63" y="73"/>
                </a:lnTo>
                <a:lnTo>
                  <a:pt x="65" y="71"/>
                </a:lnTo>
                <a:lnTo>
                  <a:pt x="67" y="75"/>
                </a:lnTo>
                <a:lnTo>
                  <a:pt x="70" y="73"/>
                </a:lnTo>
                <a:lnTo>
                  <a:pt x="71" y="72"/>
                </a:lnTo>
                <a:lnTo>
                  <a:pt x="70" y="71"/>
                </a:lnTo>
                <a:lnTo>
                  <a:pt x="70" y="67"/>
                </a:lnTo>
                <a:lnTo>
                  <a:pt x="71" y="67"/>
                </a:lnTo>
                <a:lnTo>
                  <a:pt x="73" y="68"/>
                </a:lnTo>
                <a:lnTo>
                  <a:pt x="74" y="70"/>
                </a:lnTo>
                <a:lnTo>
                  <a:pt x="76" y="70"/>
                </a:lnTo>
                <a:lnTo>
                  <a:pt x="79" y="71"/>
                </a:lnTo>
                <a:lnTo>
                  <a:pt x="80" y="73"/>
                </a:lnTo>
                <a:lnTo>
                  <a:pt x="82" y="74"/>
                </a:lnTo>
                <a:lnTo>
                  <a:pt x="82" y="77"/>
                </a:lnTo>
                <a:lnTo>
                  <a:pt x="84" y="74"/>
                </a:lnTo>
                <a:lnTo>
                  <a:pt x="85" y="76"/>
                </a:lnTo>
                <a:lnTo>
                  <a:pt x="85" y="74"/>
                </a:lnTo>
                <a:lnTo>
                  <a:pt x="88" y="73"/>
                </a:lnTo>
                <a:lnTo>
                  <a:pt x="88" y="72"/>
                </a:lnTo>
                <a:lnTo>
                  <a:pt x="85" y="71"/>
                </a:lnTo>
                <a:lnTo>
                  <a:pt x="84" y="70"/>
                </a:lnTo>
                <a:lnTo>
                  <a:pt x="82" y="71"/>
                </a:lnTo>
                <a:lnTo>
                  <a:pt x="81" y="68"/>
                </a:lnTo>
                <a:lnTo>
                  <a:pt x="79" y="68"/>
                </a:lnTo>
                <a:lnTo>
                  <a:pt x="77" y="65"/>
                </a:lnTo>
                <a:lnTo>
                  <a:pt x="78" y="64"/>
                </a:lnTo>
                <a:lnTo>
                  <a:pt x="80" y="63"/>
                </a:lnTo>
                <a:lnTo>
                  <a:pt x="80" y="60"/>
                </a:lnTo>
                <a:lnTo>
                  <a:pt x="82" y="60"/>
                </a:lnTo>
                <a:lnTo>
                  <a:pt x="84" y="58"/>
                </a:lnTo>
                <a:lnTo>
                  <a:pt x="83" y="57"/>
                </a:lnTo>
                <a:lnTo>
                  <a:pt x="83" y="54"/>
                </a:lnTo>
                <a:lnTo>
                  <a:pt x="81" y="55"/>
                </a:lnTo>
                <a:lnTo>
                  <a:pt x="78" y="56"/>
                </a:lnTo>
                <a:lnTo>
                  <a:pt x="76" y="59"/>
                </a:lnTo>
                <a:lnTo>
                  <a:pt x="73" y="57"/>
                </a:lnTo>
                <a:lnTo>
                  <a:pt x="73" y="56"/>
                </a:lnTo>
                <a:lnTo>
                  <a:pt x="75" y="55"/>
                </a:lnTo>
                <a:lnTo>
                  <a:pt x="75" y="56"/>
                </a:lnTo>
                <a:lnTo>
                  <a:pt x="76" y="54"/>
                </a:lnTo>
                <a:lnTo>
                  <a:pt x="74" y="55"/>
                </a:lnTo>
                <a:lnTo>
                  <a:pt x="74" y="54"/>
                </a:lnTo>
                <a:lnTo>
                  <a:pt x="74" y="55"/>
                </a:lnTo>
                <a:lnTo>
                  <a:pt x="72" y="54"/>
                </a:lnTo>
                <a:lnTo>
                  <a:pt x="70" y="56"/>
                </a:lnTo>
                <a:lnTo>
                  <a:pt x="68" y="57"/>
                </a:lnTo>
                <a:lnTo>
                  <a:pt x="63" y="55"/>
                </a:lnTo>
                <a:lnTo>
                  <a:pt x="63" y="54"/>
                </a:lnTo>
                <a:lnTo>
                  <a:pt x="65" y="50"/>
                </a:lnTo>
                <a:lnTo>
                  <a:pt x="68" y="50"/>
                </a:lnTo>
                <a:lnTo>
                  <a:pt x="70" y="52"/>
                </a:lnTo>
                <a:lnTo>
                  <a:pt x="77" y="53"/>
                </a:lnTo>
                <a:lnTo>
                  <a:pt x="72" y="44"/>
                </a:lnTo>
                <a:lnTo>
                  <a:pt x="73" y="37"/>
                </a:lnTo>
                <a:lnTo>
                  <a:pt x="41" y="39"/>
                </a:lnTo>
                <a:lnTo>
                  <a:pt x="42" y="35"/>
                </a:lnTo>
                <a:lnTo>
                  <a:pt x="45" y="24"/>
                </a:lnTo>
                <a:lnTo>
                  <a:pt x="51" y="17"/>
                </a:lnTo>
                <a:lnTo>
                  <a:pt x="49" y="15"/>
                </a:lnTo>
                <a:lnTo>
                  <a:pt x="50" y="8"/>
                </a:lnTo>
                <a:lnTo>
                  <a:pt x="47" y="0"/>
                </a:lnTo>
                <a:lnTo>
                  <a:pt x="0" y="0"/>
                </a:lnTo>
                <a:close/>
              </a:path>
            </a:pathLst>
          </a:custGeom>
          <a:solidFill>
            <a:srgbClr val="FFFFCD"/>
          </a:solidFill>
          <a:ln w="15875">
            <a:solidFill>
              <a:srgbClr val="FFFFFF"/>
            </a:solidFill>
            <a:prstDash val="solid"/>
            <a:round/>
            <a:headEnd/>
            <a:tailEnd/>
          </a:ln>
        </p:spPr>
        <p:txBody>
          <a:bodyPr/>
          <a:lstStyle/>
          <a:p>
            <a:endParaRPr lang="en-US"/>
          </a:p>
        </p:txBody>
      </p:sp>
      <p:sp>
        <p:nvSpPr>
          <p:cNvPr id="209953" name="Maine"/>
          <p:cNvSpPr>
            <a:spLocks noChangeAspect="1"/>
          </p:cNvSpPr>
          <p:nvPr/>
        </p:nvSpPr>
        <p:spPr bwMode="auto">
          <a:xfrm>
            <a:off x="7572375" y="1582738"/>
            <a:ext cx="454025" cy="698500"/>
          </a:xfrm>
          <a:custGeom>
            <a:avLst/>
            <a:gdLst>
              <a:gd name="T0" fmla="*/ 0 w 58"/>
              <a:gd name="T1" fmla="*/ 2147483646 h 90"/>
              <a:gd name="T2" fmla="*/ 2147483646 w 58"/>
              <a:gd name="T3" fmla="*/ 2147483646 h 90"/>
              <a:gd name="T4" fmla="*/ 2147483646 w 58"/>
              <a:gd name="T5" fmla="*/ 2147483646 h 90"/>
              <a:gd name="T6" fmla="*/ 2147483646 w 58"/>
              <a:gd name="T7" fmla="*/ 2147483646 h 90"/>
              <a:gd name="T8" fmla="*/ 2147483646 w 58"/>
              <a:gd name="T9" fmla="*/ 2147483646 h 90"/>
              <a:gd name="T10" fmla="*/ 2147483646 w 58"/>
              <a:gd name="T11" fmla="*/ 2147483646 h 90"/>
              <a:gd name="T12" fmla="*/ 2147483646 w 58"/>
              <a:gd name="T13" fmla="*/ 2147483646 h 90"/>
              <a:gd name="T14" fmla="*/ 2147483646 w 58"/>
              <a:gd name="T15" fmla="*/ 2147483646 h 90"/>
              <a:gd name="T16" fmla="*/ 2147483646 w 58"/>
              <a:gd name="T17" fmla="*/ 2147483646 h 90"/>
              <a:gd name="T18" fmla="*/ 2147483646 w 58"/>
              <a:gd name="T19" fmla="*/ 2147483646 h 90"/>
              <a:gd name="T20" fmla="*/ 2147483646 w 58"/>
              <a:gd name="T21" fmla="*/ 2147483646 h 90"/>
              <a:gd name="T22" fmla="*/ 2147483646 w 58"/>
              <a:gd name="T23" fmla="*/ 2147483646 h 90"/>
              <a:gd name="T24" fmla="*/ 2147483646 w 58"/>
              <a:gd name="T25" fmla="*/ 0 h 90"/>
              <a:gd name="T26" fmla="*/ 2147483646 w 58"/>
              <a:gd name="T27" fmla="*/ 2147483646 h 90"/>
              <a:gd name="T28" fmla="*/ 2147483646 w 58"/>
              <a:gd name="T29" fmla="*/ 2147483646 h 90"/>
              <a:gd name="T30" fmla="*/ 2147483646 w 58"/>
              <a:gd name="T31" fmla="*/ 2147483646 h 90"/>
              <a:gd name="T32" fmla="*/ 2147483646 w 58"/>
              <a:gd name="T33" fmla="*/ 2147483646 h 90"/>
              <a:gd name="T34" fmla="*/ 2147483646 w 58"/>
              <a:gd name="T35" fmla="*/ 2147483646 h 90"/>
              <a:gd name="T36" fmla="*/ 2147483646 w 58"/>
              <a:gd name="T37" fmla="*/ 2147483646 h 90"/>
              <a:gd name="T38" fmla="*/ 2147483646 w 58"/>
              <a:gd name="T39" fmla="*/ 2147483646 h 90"/>
              <a:gd name="T40" fmla="*/ 2147483646 w 58"/>
              <a:gd name="T41" fmla="*/ 2147483646 h 90"/>
              <a:gd name="T42" fmla="*/ 2147483646 w 58"/>
              <a:gd name="T43" fmla="*/ 2147483646 h 90"/>
              <a:gd name="T44" fmla="*/ 2147483646 w 58"/>
              <a:gd name="T45" fmla="*/ 2147483646 h 90"/>
              <a:gd name="T46" fmla="*/ 2147483646 w 58"/>
              <a:gd name="T47" fmla="*/ 2147483646 h 90"/>
              <a:gd name="T48" fmla="*/ 2147483646 w 58"/>
              <a:gd name="T49" fmla="*/ 2147483646 h 90"/>
              <a:gd name="T50" fmla="*/ 2147483646 w 58"/>
              <a:gd name="T51" fmla="*/ 2147483646 h 90"/>
              <a:gd name="T52" fmla="*/ 2147483646 w 58"/>
              <a:gd name="T53" fmla="*/ 2147483646 h 90"/>
              <a:gd name="T54" fmla="*/ 2147483646 w 58"/>
              <a:gd name="T55" fmla="*/ 2147483646 h 90"/>
              <a:gd name="T56" fmla="*/ 2147483646 w 58"/>
              <a:gd name="T57" fmla="*/ 2147483646 h 90"/>
              <a:gd name="T58" fmla="*/ 2147483646 w 58"/>
              <a:gd name="T59" fmla="*/ 2147483646 h 90"/>
              <a:gd name="T60" fmla="*/ 2147483646 w 58"/>
              <a:gd name="T61" fmla="*/ 2147483646 h 90"/>
              <a:gd name="T62" fmla="*/ 2147483646 w 58"/>
              <a:gd name="T63" fmla="*/ 2147483646 h 90"/>
              <a:gd name="T64" fmla="*/ 2147483646 w 58"/>
              <a:gd name="T65" fmla="*/ 2147483646 h 90"/>
              <a:gd name="T66" fmla="*/ 2147483646 w 58"/>
              <a:gd name="T67" fmla="*/ 2147483646 h 90"/>
              <a:gd name="T68" fmla="*/ 2147483646 w 58"/>
              <a:gd name="T69" fmla="*/ 2147483646 h 90"/>
              <a:gd name="T70" fmla="*/ 2147483646 w 58"/>
              <a:gd name="T71" fmla="*/ 2147483646 h 90"/>
              <a:gd name="T72" fmla="*/ 2147483646 w 58"/>
              <a:gd name="T73" fmla="*/ 2147483646 h 90"/>
              <a:gd name="T74" fmla="*/ 2147483646 w 58"/>
              <a:gd name="T75" fmla="*/ 2147483646 h 90"/>
              <a:gd name="T76" fmla="*/ 2147483646 w 58"/>
              <a:gd name="T77" fmla="*/ 2147483646 h 90"/>
              <a:gd name="T78" fmla="*/ 2147483646 w 58"/>
              <a:gd name="T79" fmla="*/ 2147483646 h 90"/>
              <a:gd name="T80" fmla="*/ 2147483646 w 58"/>
              <a:gd name="T81" fmla="*/ 2147483646 h 90"/>
              <a:gd name="T82" fmla="*/ 2147483646 w 58"/>
              <a:gd name="T83" fmla="*/ 2147483646 h 90"/>
              <a:gd name="T84" fmla="*/ 2147483646 w 58"/>
              <a:gd name="T85" fmla="*/ 2147483646 h 90"/>
              <a:gd name="T86" fmla="*/ 2147483646 w 58"/>
              <a:gd name="T87" fmla="*/ 2147483646 h 90"/>
              <a:gd name="T88" fmla="*/ 2147483646 w 58"/>
              <a:gd name="T89" fmla="*/ 2147483646 h 90"/>
              <a:gd name="T90" fmla="*/ 2147483646 w 58"/>
              <a:gd name="T91" fmla="*/ 2147483646 h 90"/>
              <a:gd name="T92" fmla="*/ 2147483646 w 58"/>
              <a:gd name="T93" fmla="*/ 2147483646 h 90"/>
              <a:gd name="T94" fmla="*/ 2147483646 w 58"/>
              <a:gd name="T95" fmla="*/ 2147483646 h 90"/>
              <a:gd name="T96" fmla="*/ 2147483646 w 58"/>
              <a:gd name="T97" fmla="*/ 2147483646 h 90"/>
              <a:gd name="T98" fmla="*/ 2147483646 w 58"/>
              <a:gd name="T99" fmla="*/ 2147483646 h 90"/>
              <a:gd name="T100" fmla="*/ 2147483646 w 58"/>
              <a:gd name="T101" fmla="*/ 2147483646 h 90"/>
              <a:gd name="T102" fmla="*/ 2147483646 w 58"/>
              <a:gd name="T103" fmla="*/ 2147483646 h 90"/>
              <a:gd name="T104" fmla="*/ 2147483646 w 58"/>
              <a:gd name="T105" fmla="*/ 2147483646 h 90"/>
              <a:gd name="T106" fmla="*/ 2147483646 w 58"/>
              <a:gd name="T107" fmla="*/ 2147483646 h 90"/>
              <a:gd name="T108" fmla="*/ 2147483646 w 58"/>
              <a:gd name="T109" fmla="*/ 2147483646 h 90"/>
              <a:gd name="T110" fmla="*/ 2147483646 w 58"/>
              <a:gd name="T111" fmla="*/ 2147483646 h 90"/>
              <a:gd name="T112" fmla="*/ 2147483646 w 58"/>
              <a:gd name="T113" fmla="*/ 2147483646 h 90"/>
              <a:gd name="T114" fmla="*/ 2147483646 w 58"/>
              <a:gd name="T115" fmla="*/ 2147483646 h 90"/>
              <a:gd name="T116" fmla="*/ 2147483646 w 58"/>
              <a:gd name="T117" fmla="*/ 2147483646 h 90"/>
              <a:gd name="T118" fmla="*/ 0 w 58"/>
              <a:gd name="T119" fmla="*/ 2147483646 h 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8"/>
              <a:gd name="T181" fmla="*/ 0 h 90"/>
              <a:gd name="T182" fmla="*/ 58 w 58"/>
              <a:gd name="T183" fmla="*/ 90 h 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8" h="90">
                <a:moveTo>
                  <a:pt x="0" y="49"/>
                </a:moveTo>
                <a:lnTo>
                  <a:pt x="4" y="49"/>
                </a:lnTo>
                <a:lnTo>
                  <a:pt x="4" y="43"/>
                </a:lnTo>
                <a:lnTo>
                  <a:pt x="8" y="35"/>
                </a:lnTo>
                <a:lnTo>
                  <a:pt x="7" y="29"/>
                </a:lnTo>
                <a:lnTo>
                  <a:pt x="8" y="21"/>
                </a:lnTo>
                <a:lnTo>
                  <a:pt x="8" y="18"/>
                </a:lnTo>
                <a:lnTo>
                  <a:pt x="14" y="1"/>
                </a:lnTo>
                <a:lnTo>
                  <a:pt x="17" y="1"/>
                </a:lnTo>
                <a:lnTo>
                  <a:pt x="17" y="5"/>
                </a:lnTo>
                <a:lnTo>
                  <a:pt x="25" y="1"/>
                </a:lnTo>
                <a:lnTo>
                  <a:pt x="28" y="0"/>
                </a:lnTo>
                <a:lnTo>
                  <a:pt x="32" y="2"/>
                </a:lnTo>
                <a:lnTo>
                  <a:pt x="35" y="5"/>
                </a:lnTo>
                <a:lnTo>
                  <a:pt x="42" y="29"/>
                </a:lnTo>
                <a:lnTo>
                  <a:pt x="48" y="30"/>
                </a:lnTo>
                <a:lnTo>
                  <a:pt x="48" y="31"/>
                </a:lnTo>
                <a:lnTo>
                  <a:pt x="48" y="32"/>
                </a:lnTo>
                <a:lnTo>
                  <a:pt x="52" y="38"/>
                </a:lnTo>
                <a:lnTo>
                  <a:pt x="52" y="36"/>
                </a:lnTo>
                <a:lnTo>
                  <a:pt x="56" y="40"/>
                </a:lnTo>
                <a:lnTo>
                  <a:pt x="54" y="41"/>
                </a:lnTo>
                <a:lnTo>
                  <a:pt x="55" y="42"/>
                </a:lnTo>
                <a:lnTo>
                  <a:pt x="58" y="42"/>
                </a:lnTo>
                <a:lnTo>
                  <a:pt x="56" y="47"/>
                </a:lnTo>
                <a:lnTo>
                  <a:pt x="53" y="47"/>
                </a:lnTo>
                <a:lnTo>
                  <a:pt x="52" y="48"/>
                </a:lnTo>
                <a:lnTo>
                  <a:pt x="52" y="50"/>
                </a:lnTo>
                <a:lnTo>
                  <a:pt x="50" y="51"/>
                </a:lnTo>
                <a:lnTo>
                  <a:pt x="48" y="51"/>
                </a:lnTo>
                <a:lnTo>
                  <a:pt x="48" y="54"/>
                </a:lnTo>
                <a:lnTo>
                  <a:pt x="46" y="53"/>
                </a:lnTo>
                <a:lnTo>
                  <a:pt x="46" y="56"/>
                </a:lnTo>
                <a:lnTo>
                  <a:pt x="43" y="53"/>
                </a:lnTo>
                <a:lnTo>
                  <a:pt x="41" y="56"/>
                </a:lnTo>
                <a:lnTo>
                  <a:pt x="39" y="57"/>
                </a:lnTo>
                <a:lnTo>
                  <a:pt x="38" y="60"/>
                </a:lnTo>
                <a:lnTo>
                  <a:pt x="36" y="59"/>
                </a:lnTo>
                <a:lnTo>
                  <a:pt x="37" y="57"/>
                </a:lnTo>
                <a:lnTo>
                  <a:pt x="35" y="55"/>
                </a:lnTo>
                <a:lnTo>
                  <a:pt x="33" y="58"/>
                </a:lnTo>
                <a:lnTo>
                  <a:pt x="34" y="65"/>
                </a:lnTo>
                <a:lnTo>
                  <a:pt x="33" y="67"/>
                </a:lnTo>
                <a:lnTo>
                  <a:pt x="31" y="67"/>
                </a:lnTo>
                <a:lnTo>
                  <a:pt x="30" y="67"/>
                </a:lnTo>
                <a:lnTo>
                  <a:pt x="28" y="71"/>
                </a:lnTo>
                <a:lnTo>
                  <a:pt x="25" y="71"/>
                </a:lnTo>
                <a:lnTo>
                  <a:pt x="26" y="75"/>
                </a:lnTo>
                <a:lnTo>
                  <a:pt x="24" y="72"/>
                </a:lnTo>
                <a:lnTo>
                  <a:pt x="20" y="75"/>
                </a:lnTo>
                <a:lnTo>
                  <a:pt x="20" y="77"/>
                </a:lnTo>
                <a:lnTo>
                  <a:pt x="21" y="79"/>
                </a:lnTo>
                <a:lnTo>
                  <a:pt x="20" y="80"/>
                </a:lnTo>
                <a:lnTo>
                  <a:pt x="20" y="82"/>
                </a:lnTo>
                <a:lnTo>
                  <a:pt x="18" y="84"/>
                </a:lnTo>
                <a:lnTo>
                  <a:pt x="18" y="90"/>
                </a:lnTo>
                <a:lnTo>
                  <a:pt x="17" y="90"/>
                </a:lnTo>
                <a:lnTo>
                  <a:pt x="11" y="83"/>
                </a:lnTo>
                <a:lnTo>
                  <a:pt x="0" y="49"/>
                </a:lnTo>
                <a:close/>
              </a:path>
            </a:pathLst>
          </a:custGeom>
          <a:solidFill>
            <a:srgbClr val="6600CC"/>
          </a:solidFill>
          <a:ln w="15875">
            <a:solidFill>
              <a:srgbClr val="FFFFFF"/>
            </a:solidFill>
            <a:prstDash val="solid"/>
            <a:round/>
            <a:headEnd/>
            <a:tailEnd/>
          </a:ln>
        </p:spPr>
        <p:txBody>
          <a:bodyPr/>
          <a:lstStyle/>
          <a:p>
            <a:endParaRPr lang="en-US"/>
          </a:p>
        </p:txBody>
      </p:sp>
      <p:sp>
        <p:nvSpPr>
          <p:cNvPr id="209954" name="Maryland"/>
          <p:cNvSpPr>
            <a:spLocks noChangeAspect="1"/>
          </p:cNvSpPr>
          <p:nvPr/>
        </p:nvSpPr>
        <p:spPr bwMode="auto">
          <a:xfrm>
            <a:off x="6832600" y="2921000"/>
            <a:ext cx="550863" cy="271463"/>
          </a:xfrm>
          <a:custGeom>
            <a:avLst/>
            <a:gdLst>
              <a:gd name="T0" fmla="*/ 2147483646 w 70"/>
              <a:gd name="T1" fmla="*/ 2147483646 h 35"/>
              <a:gd name="T2" fmla="*/ 2147483646 w 70"/>
              <a:gd name="T3" fmla="*/ 2147483646 h 35"/>
              <a:gd name="T4" fmla="*/ 2147483646 w 70"/>
              <a:gd name="T5" fmla="*/ 2147483646 h 35"/>
              <a:gd name="T6" fmla="*/ 2147483646 w 70"/>
              <a:gd name="T7" fmla="*/ 2147483646 h 35"/>
              <a:gd name="T8" fmla="*/ 2147483646 w 70"/>
              <a:gd name="T9" fmla="*/ 2147483646 h 35"/>
              <a:gd name="T10" fmla="*/ 2147483646 w 70"/>
              <a:gd name="T11" fmla="*/ 2147483646 h 35"/>
              <a:gd name="T12" fmla="*/ 2147483646 w 70"/>
              <a:gd name="T13" fmla="*/ 2147483646 h 35"/>
              <a:gd name="T14" fmla="*/ 2147483646 w 70"/>
              <a:gd name="T15" fmla="*/ 2147483646 h 35"/>
              <a:gd name="T16" fmla="*/ 2147483646 w 70"/>
              <a:gd name="T17" fmla="*/ 2147483646 h 35"/>
              <a:gd name="T18" fmla="*/ 2147483646 w 70"/>
              <a:gd name="T19" fmla="*/ 2147483646 h 35"/>
              <a:gd name="T20" fmla="*/ 2147483646 w 70"/>
              <a:gd name="T21" fmla="*/ 2147483646 h 35"/>
              <a:gd name="T22" fmla="*/ 2147483646 w 70"/>
              <a:gd name="T23" fmla="*/ 2147483646 h 35"/>
              <a:gd name="T24" fmla="*/ 2147483646 w 70"/>
              <a:gd name="T25" fmla="*/ 2147483646 h 35"/>
              <a:gd name="T26" fmla="*/ 2147483646 w 70"/>
              <a:gd name="T27" fmla="*/ 2147483646 h 35"/>
              <a:gd name="T28" fmla="*/ 2147483646 w 70"/>
              <a:gd name="T29" fmla="*/ 2147483646 h 35"/>
              <a:gd name="T30" fmla="*/ 2147483646 w 70"/>
              <a:gd name="T31" fmla="*/ 2147483646 h 35"/>
              <a:gd name="T32" fmla="*/ 2147483646 w 70"/>
              <a:gd name="T33" fmla="*/ 2147483646 h 35"/>
              <a:gd name="T34" fmla="*/ 2147483646 w 70"/>
              <a:gd name="T35" fmla="*/ 2147483646 h 35"/>
              <a:gd name="T36" fmla="*/ 2147483646 w 70"/>
              <a:gd name="T37" fmla="*/ 2147483646 h 35"/>
              <a:gd name="T38" fmla="*/ 2147483646 w 70"/>
              <a:gd name="T39" fmla="*/ 2147483646 h 35"/>
              <a:gd name="T40" fmla="*/ 2147483646 w 70"/>
              <a:gd name="T41" fmla="*/ 2147483646 h 35"/>
              <a:gd name="T42" fmla="*/ 2147483646 w 70"/>
              <a:gd name="T43" fmla="*/ 2147483646 h 35"/>
              <a:gd name="T44" fmla="*/ 2147483646 w 70"/>
              <a:gd name="T45" fmla="*/ 2147483646 h 35"/>
              <a:gd name="T46" fmla="*/ 2147483646 w 70"/>
              <a:gd name="T47" fmla="*/ 2147483646 h 35"/>
              <a:gd name="T48" fmla="*/ 2147483646 w 70"/>
              <a:gd name="T49" fmla="*/ 2147483646 h 35"/>
              <a:gd name="T50" fmla="*/ 2147483646 w 70"/>
              <a:gd name="T51" fmla="*/ 2147483646 h 35"/>
              <a:gd name="T52" fmla="*/ 2147483646 w 70"/>
              <a:gd name="T53" fmla="*/ 2147483646 h 35"/>
              <a:gd name="T54" fmla="*/ 2147483646 w 70"/>
              <a:gd name="T55" fmla="*/ 2147483646 h 35"/>
              <a:gd name="T56" fmla="*/ 2147483646 w 70"/>
              <a:gd name="T57" fmla="*/ 2147483646 h 35"/>
              <a:gd name="T58" fmla="*/ 2147483646 w 70"/>
              <a:gd name="T59" fmla="*/ 2147483646 h 35"/>
              <a:gd name="T60" fmla="*/ 2147483646 w 70"/>
              <a:gd name="T61" fmla="*/ 2147483646 h 35"/>
              <a:gd name="T62" fmla="*/ 2147483646 w 70"/>
              <a:gd name="T63" fmla="*/ 2147483646 h 35"/>
              <a:gd name="T64" fmla="*/ 2147483646 w 70"/>
              <a:gd name="T65" fmla="*/ 2147483646 h 35"/>
              <a:gd name="T66" fmla="*/ 2147483646 w 70"/>
              <a:gd name="T67" fmla="*/ 2147483646 h 35"/>
              <a:gd name="T68" fmla="*/ 2147483646 w 70"/>
              <a:gd name="T69" fmla="*/ 2147483646 h 35"/>
              <a:gd name="T70" fmla="*/ 2147483646 w 70"/>
              <a:gd name="T71" fmla="*/ 0 h 3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0"/>
              <a:gd name="T109" fmla="*/ 0 h 35"/>
              <a:gd name="T110" fmla="*/ 70 w 70"/>
              <a:gd name="T111" fmla="*/ 35 h 3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0" h="35">
                <a:moveTo>
                  <a:pt x="0" y="10"/>
                </a:moveTo>
                <a:lnTo>
                  <a:pt x="1" y="20"/>
                </a:lnTo>
                <a:lnTo>
                  <a:pt x="6" y="14"/>
                </a:lnTo>
                <a:lnTo>
                  <a:pt x="15" y="12"/>
                </a:lnTo>
                <a:lnTo>
                  <a:pt x="16" y="9"/>
                </a:lnTo>
                <a:lnTo>
                  <a:pt x="21" y="8"/>
                </a:lnTo>
                <a:lnTo>
                  <a:pt x="25" y="10"/>
                </a:lnTo>
                <a:lnTo>
                  <a:pt x="27" y="13"/>
                </a:lnTo>
                <a:lnTo>
                  <a:pt x="31" y="14"/>
                </a:lnTo>
                <a:lnTo>
                  <a:pt x="34" y="17"/>
                </a:lnTo>
                <a:lnTo>
                  <a:pt x="37" y="19"/>
                </a:lnTo>
                <a:lnTo>
                  <a:pt x="39" y="18"/>
                </a:lnTo>
                <a:lnTo>
                  <a:pt x="40" y="20"/>
                </a:lnTo>
                <a:lnTo>
                  <a:pt x="39" y="21"/>
                </a:lnTo>
                <a:lnTo>
                  <a:pt x="39" y="24"/>
                </a:lnTo>
                <a:lnTo>
                  <a:pt x="36" y="28"/>
                </a:lnTo>
                <a:lnTo>
                  <a:pt x="37" y="31"/>
                </a:lnTo>
                <a:lnTo>
                  <a:pt x="40" y="30"/>
                </a:lnTo>
                <a:lnTo>
                  <a:pt x="40" y="28"/>
                </a:lnTo>
                <a:lnTo>
                  <a:pt x="43" y="31"/>
                </a:lnTo>
                <a:lnTo>
                  <a:pt x="44" y="30"/>
                </a:lnTo>
                <a:lnTo>
                  <a:pt x="45" y="32"/>
                </a:lnTo>
                <a:lnTo>
                  <a:pt x="46" y="31"/>
                </a:lnTo>
                <a:lnTo>
                  <a:pt x="48" y="32"/>
                </a:lnTo>
                <a:lnTo>
                  <a:pt x="50" y="31"/>
                </a:lnTo>
                <a:lnTo>
                  <a:pt x="53" y="34"/>
                </a:lnTo>
                <a:lnTo>
                  <a:pt x="50" y="30"/>
                </a:lnTo>
                <a:lnTo>
                  <a:pt x="46" y="27"/>
                </a:lnTo>
                <a:lnTo>
                  <a:pt x="50" y="29"/>
                </a:lnTo>
                <a:lnTo>
                  <a:pt x="47" y="25"/>
                </a:lnTo>
                <a:lnTo>
                  <a:pt x="47" y="21"/>
                </a:lnTo>
                <a:lnTo>
                  <a:pt x="47" y="14"/>
                </a:lnTo>
                <a:lnTo>
                  <a:pt x="44" y="12"/>
                </a:lnTo>
                <a:lnTo>
                  <a:pt x="50" y="7"/>
                </a:lnTo>
                <a:lnTo>
                  <a:pt x="50" y="4"/>
                </a:lnTo>
                <a:lnTo>
                  <a:pt x="54" y="4"/>
                </a:lnTo>
                <a:lnTo>
                  <a:pt x="53" y="7"/>
                </a:lnTo>
                <a:lnTo>
                  <a:pt x="50" y="8"/>
                </a:lnTo>
                <a:lnTo>
                  <a:pt x="49" y="11"/>
                </a:lnTo>
                <a:lnTo>
                  <a:pt x="50" y="14"/>
                </a:lnTo>
                <a:lnTo>
                  <a:pt x="52" y="13"/>
                </a:lnTo>
                <a:lnTo>
                  <a:pt x="51" y="16"/>
                </a:lnTo>
                <a:lnTo>
                  <a:pt x="51" y="17"/>
                </a:lnTo>
                <a:lnTo>
                  <a:pt x="52" y="19"/>
                </a:lnTo>
                <a:lnTo>
                  <a:pt x="50" y="18"/>
                </a:lnTo>
                <a:lnTo>
                  <a:pt x="50" y="20"/>
                </a:lnTo>
                <a:lnTo>
                  <a:pt x="53" y="20"/>
                </a:lnTo>
                <a:lnTo>
                  <a:pt x="53" y="21"/>
                </a:lnTo>
                <a:lnTo>
                  <a:pt x="55" y="23"/>
                </a:lnTo>
                <a:lnTo>
                  <a:pt x="51" y="23"/>
                </a:lnTo>
                <a:lnTo>
                  <a:pt x="52" y="28"/>
                </a:lnTo>
                <a:lnTo>
                  <a:pt x="56" y="29"/>
                </a:lnTo>
                <a:lnTo>
                  <a:pt x="58" y="27"/>
                </a:lnTo>
                <a:lnTo>
                  <a:pt x="58" y="31"/>
                </a:lnTo>
                <a:lnTo>
                  <a:pt x="60" y="30"/>
                </a:lnTo>
                <a:lnTo>
                  <a:pt x="59" y="32"/>
                </a:lnTo>
                <a:lnTo>
                  <a:pt x="61" y="32"/>
                </a:lnTo>
                <a:lnTo>
                  <a:pt x="60" y="34"/>
                </a:lnTo>
                <a:lnTo>
                  <a:pt x="60" y="35"/>
                </a:lnTo>
                <a:lnTo>
                  <a:pt x="63" y="33"/>
                </a:lnTo>
                <a:lnTo>
                  <a:pt x="67" y="31"/>
                </a:lnTo>
                <a:lnTo>
                  <a:pt x="69" y="27"/>
                </a:lnTo>
                <a:lnTo>
                  <a:pt x="69" y="29"/>
                </a:lnTo>
                <a:lnTo>
                  <a:pt x="69" y="31"/>
                </a:lnTo>
                <a:lnTo>
                  <a:pt x="68" y="33"/>
                </a:lnTo>
                <a:lnTo>
                  <a:pt x="68" y="35"/>
                </a:lnTo>
                <a:lnTo>
                  <a:pt x="69" y="31"/>
                </a:lnTo>
                <a:lnTo>
                  <a:pt x="70" y="22"/>
                </a:lnTo>
                <a:lnTo>
                  <a:pt x="66" y="23"/>
                </a:lnTo>
                <a:lnTo>
                  <a:pt x="60" y="24"/>
                </a:lnTo>
                <a:lnTo>
                  <a:pt x="60" y="22"/>
                </a:lnTo>
                <a:lnTo>
                  <a:pt x="54" y="0"/>
                </a:lnTo>
                <a:lnTo>
                  <a:pt x="0" y="10"/>
                </a:lnTo>
                <a:close/>
              </a:path>
            </a:pathLst>
          </a:custGeom>
          <a:solidFill>
            <a:srgbClr val="A64DFF"/>
          </a:solidFill>
          <a:ln w="15875">
            <a:solidFill>
              <a:srgbClr val="FFFFFF"/>
            </a:solidFill>
            <a:prstDash val="solid"/>
            <a:round/>
            <a:headEnd/>
            <a:tailEnd/>
          </a:ln>
        </p:spPr>
        <p:txBody>
          <a:bodyPr/>
          <a:lstStyle/>
          <a:p>
            <a:endParaRPr lang="en-US"/>
          </a:p>
        </p:txBody>
      </p:sp>
      <p:sp>
        <p:nvSpPr>
          <p:cNvPr id="209955" name="Minnesota"/>
          <p:cNvSpPr>
            <a:spLocks noChangeAspect="1"/>
          </p:cNvSpPr>
          <p:nvPr/>
        </p:nvSpPr>
        <p:spPr bwMode="auto">
          <a:xfrm>
            <a:off x="4778375" y="1682750"/>
            <a:ext cx="800100" cy="893763"/>
          </a:xfrm>
          <a:custGeom>
            <a:avLst/>
            <a:gdLst>
              <a:gd name="T0" fmla="*/ 0 w 102"/>
              <a:gd name="T1" fmla="*/ 2147483646 h 115"/>
              <a:gd name="T2" fmla="*/ 2147483646 w 102"/>
              <a:gd name="T3" fmla="*/ 2147483646 h 115"/>
              <a:gd name="T4" fmla="*/ 2147483646 w 102"/>
              <a:gd name="T5" fmla="*/ 2147483646 h 115"/>
              <a:gd name="T6" fmla="*/ 2147483646 w 102"/>
              <a:gd name="T7" fmla="*/ 2147483646 h 115"/>
              <a:gd name="T8" fmla="*/ 2147483646 w 102"/>
              <a:gd name="T9" fmla="*/ 2147483646 h 115"/>
              <a:gd name="T10" fmla="*/ 2147483646 w 102"/>
              <a:gd name="T11" fmla="*/ 2147483646 h 115"/>
              <a:gd name="T12" fmla="*/ 2147483646 w 102"/>
              <a:gd name="T13" fmla="*/ 2147483646 h 115"/>
              <a:gd name="T14" fmla="*/ 2147483646 w 102"/>
              <a:gd name="T15" fmla="*/ 2147483646 h 115"/>
              <a:gd name="T16" fmla="*/ 2147483646 w 102"/>
              <a:gd name="T17" fmla="*/ 2147483646 h 115"/>
              <a:gd name="T18" fmla="*/ 2147483646 w 102"/>
              <a:gd name="T19" fmla="*/ 2147483646 h 115"/>
              <a:gd name="T20" fmla="*/ 2147483646 w 102"/>
              <a:gd name="T21" fmla="*/ 2147483646 h 115"/>
              <a:gd name="T22" fmla="*/ 2147483646 w 102"/>
              <a:gd name="T23" fmla="*/ 2147483646 h 115"/>
              <a:gd name="T24" fmla="*/ 2147483646 w 102"/>
              <a:gd name="T25" fmla="*/ 2147483646 h 115"/>
              <a:gd name="T26" fmla="*/ 2147483646 w 102"/>
              <a:gd name="T27" fmla="*/ 2147483646 h 115"/>
              <a:gd name="T28" fmla="*/ 2147483646 w 102"/>
              <a:gd name="T29" fmla="*/ 2147483646 h 115"/>
              <a:gd name="T30" fmla="*/ 2147483646 w 102"/>
              <a:gd name="T31" fmla="*/ 2147483646 h 115"/>
              <a:gd name="T32" fmla="*/ 2147483646 w 102"/>
              <a:gd name="T33" fmla="*/ 2147483646 h 115"/>
              <a:gd name="T34" fmla="*/ 2147483646 w 102"/>
              <a:gd name="T35" fmla="*/ 2147483646 h 115"/>
              <a:gd name="T36" fmla="*/ 2147483646 w 102"/>
              <a:gd name="T37" fmla="*/ 2147483646 h 115"/>
              <a:gd name="T38" fmla="*/ 2147483646 w 102"/>
              <a:gd name="T39" fmla="*/ 2147483646 h 115"/>
              <a:gd name="T40" fmla="*/ 2147483646 w 102"/>
              <a:gd name="T41" fmla="*/ 2147483646 h 115"/>
              <a:gd name="T42" fmla="*/ 2147483646 w 102"/>
              <a:gd name="T43" fmla="*/ 2147483646 h 115"/>
              <a:gd name="T44" fmla="*/ 2147483646 w 102"/>
              <a:gd name="T45" fmla="*/ 2147483646 h 115"/>
              <a:gd name="T46" fmla="*/ 2147483646 w 102"/>
              <a:gd name="T47" fmla="*/ 2147483646 h 115"/>
              <a:gd name="T48" fmla="*/ 2147483646 w 102"/>
              <a:gd name="T49" fmla="*/ 2147483646 h 115"/>
              <a:gd name="T50" fmla="*/ 2147483646 w 102"/>
              <a:gd name="T51" fmla="*/ 2147483646 h 115"/>
              <a:gd name="T52" fmla="*/ 2147483646 w 102"/>
              <a:gd name="T53" fmla="*/ 2147483646 h 115"/>
              <a:gd name="T54" fmla="*/ 2147483646 w 102"/>
              <a:gd name="T55" fmla="*/ 2147483646 h 115"/>
              <a:gd name="T56" fmla="*/ 2147483646 w 102"/>
              <a:gd name="T57" fmla="*/ 2147483646 h 115"/>
              <a:gd name="T58" fmla="*/ 2147483646 w 102"/>
              <a:gd name="T59" fmla="*/ 2147483646 h 115"/>
              <a:gd name="T60" fmla="*/ 2147483646 w 102"/>
              <a:gd name="T61" fmla="*/ 2147483646 h 115"/>
              <a:gd name="T62" fmla="*/ 2147483646 w 102"/>
              <a:gd name="T63" fmla="*/ 2147483646 h 115"/>
              <a:gd name="T64" fmla="*/ 2147483646 w 102"/>
              <a:gd name="T65" fmla="*/ 2147483646 h 115"/>
              <a:gd name="T66" fmla="*/ 2147483646 w 102"/>
              <a:gd name="T67" fmla="*/ 2147483646 h 115"/>
              <a:gd name="T68" fmla="*/ 2147483646 w 102"/>
              <a:gd name="T69" fmla="*/ 2147483646 h 115"/>
              <a:gd name="T70" fmla="*/ 2147483646 w 102"/>
              <a:gd name="T71" fmla="*/ 2147483646 h 115"/>
              <a:gd name="T72" fmla="*/ 2147483646 w 102"/>
              <a:gd name="T73" fmla="*/ 2147483646 h 115"/>
              <a:gd name="T74" fmla="*/ 2147483646 w 102"/>
              <a:gd name="T75" fmla="*/ 2147483646 h 115"/>
              <a:gd name="T76" fmla="*/ 2147483646 w 102"/>
              <a:gd name="T77" fmla="*/ 2147483646 h 115"/>
              <a:gd name="T78" fmla="*/ 2147483646 w 102"/>
              <a:gd name="T79" fmla="*/ 2147483646 h 115"/>
              <a:gd name="T80" fmla="*/ 2147483646 w 102"/>
              <a:gd name="T81" fmla="*/ 2147483646 h 115"/>
              <a:gd name="T82" fmla="*/ 2147483646 w 102"/>
              <a:gd name="T83" fmla="*/ 2147483646 h 115"/>
              <a:gd name="T84" fmla="*/ 2147483646 w 102"/>
              <a:gd name="T85" fmla="*/ 2147483646 h 115"/>
              <a:gd name="T86" fmla="*/ 2147483646 w 102"/>
              <a:gd name="T87" fmla="*/ 2147483646 h 115"/>
              <a:gd name="T88" fmla="*/ 2147483646 w 102"/>
              <a:gd name="T89" fmla="*/ 0 h 115"/>
              <a:gd name="T90" fmla="*/ 2147483646 w 102"/>
              <a:gd name="T91" fmla="*/ 0 h 115"/>
              <a:gd name="T92" fmla="*/ 2147483646 w 102"/>
              <a:gd name="T93" fmla="*/ 2147483646 h 115"/>
              <a:gd name="T94" fmla="*/ 0 w 102"/>
              <a:gd name="T95" fmla="*/ 2147483646 h 1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2"/>
              <a:gd name="T145" fmla="*/ 0 h 115"/>
              <a:gd name="T146" fmla="*/ 102 w 102"/>
              <a:gd name="T147" fmla="*/ 115 h 1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2" h="115">
                <a:moveTo>
                  <a:pt x="0" y="6"/>
                </a:moveTo>
                <a:lnTo>
                  <a:pt x="1" y="23"/>
                </a:lnTo>
                <a:lnTo>
                  <a:pt x="5" y="36"/>
                </a:lnTo>
                <a:lnTo>
                  <a:pt x="5" y="53"/>
                </a:lnTo>
                <a:lnTo>
                  <a:pt x="8" y="67"/>
                </a:lnTo>
                <a:lnTo>
                  <a:pt x="4" y="73"/>
                </a:lnTo>
                <a:lnTo>
                  <a:pt x="9" y="79"/>
                </a:lnTo>
                <a:lnTo>
                  <a:pt x="9" y="115"/>
                </a:lnTo>
                <a:lnTo>
                  <a:pt x="83" y="113"/>
                </a:lnTo>
                <a:lnTo>
                  <a:pt x="82" y="106"/>
                </a:lnTo>
                <a:lnTo>
                  <a:pt x="80" y="104"/>
                </a:lnTo>
                <a:lnTo>
                  <a:pt x="74" y="100"/>
                </a:lnTo>
                <a:lnTo>
                  <a:pt x="70" y="95"/>
                </a:lnTo>
                <a:lnTo>
                  <a:pt x="60" y="89"/>
                </a:lnTo>
                <a:lnTo>
                  <a:pt x="60" y="79"/>
                </a:lnTo>
                <a:lnTo>
                  <a:pt x="58" y="72"/>
                </a:lnTo>
                <a:lnTo>
                  <a:pt x="66" y="62"/>
                </a:lnTo>
                <a:lnTo>
                  <a:pt x="65" y="52"/>
                </a:lnTo>
                <a:lnTo>
                  <a:pt x="68" y="50"/>
                </a:lnTo>
                <a:lnTo>
                  <a:pt x="77" y="42"/>
                </a:lnTo>
                <a:lnTo>
                  <a:pt x="83" y="36"/>
                </a:lnTo>
                <a:lnTo>
                  <a:pt x="89" y="30"/>
                </a:lnTo>
                <a:lnTo>
                  <a:pt x="102" y="24"/>
                </a:lnTo>
                <a:lnTo>
                  <a:pt x="97" y="24"/>
                </a:lnTo>
                <a:lnTo>
                  <a:pt x="93" y="22"/>
                </a:lnTo>
                <a:lnTo>
                  <a:pt x="86" y="23"/>
                </a:lnTo>
                <a:lnTo>
                  <a:pt x="84" y="20"/>
                </a:lnTo>
                <a:lnTo>
                  <a:pt x="82" y="21"/>
                </a:lnTo>
                <a:lnTo>
                  <a:pt x="77" y="24"/>
                </a:lnTo>
                <a:lnTo>
                  <a:pt x="73" y="23"/>
                </a:lnTo>
                <a:lnTo>
                  <a:pt x="72" y="21"/>
                </a:lnTo>
                <a:lnTo>
                  <a:pt x="69" y="21"/>
                </a:lnTo>
                <a:lnTo>
                  <a:pt x="68" y="19"/>
                </a:lnTo>
                <a:lnTo>
                  <a:pt x="65" y="19"/>
                </a:lnTo>
                <a:lnTo>
                  <a:pt x="65" y="21"/>
                </a:lnTo>
                <a:lnTo>
                  <a:pt x="64" y="21"/>
                </a:lnTo>
                <a:lnTo>
                  <a:pt x="62" y="17"/>
                </a:lnTo>
                <a:lnTo>
                  <a:pt x="60" y="17"/>
                </a:lnTo>
                <a:lnTo>
                  <a:pt x="60" y="15"/>
                </a:lnTo>
                <a:lnTo>
                  <a:pt x="54" y="14"/>
                </a:lnTo>
                <a:lnTo>
                  <a:pt x="52" y="14"/>
                </a:lnTo>
                <a:lnTo>
                  <a:pt x="45" y="16"/>
                </a:lnTo>
                <a:lnTo>
                  <a:pt x="44" y="14"/>
                </a:lnTo>
                <a:lnTo>
                  <a:pt x="33" y="12"/>
                </a:lnTo>
                <a:lnTo>
                  <a:pt x="31" y="0"/>
                </a:lnTo>
                <a:lnTo>
                  <a:pt x="27" y="0"/>
                </a:lnTo>
                <a:lnTo>
                  <a:pt x="27" y="7"/>
                </a:lnTo>
                <a:lnTo>
                  <a:pt x="0" y="6"/>
                </a:lnTo>
                <a:close/>
              </a:path>
            </a:pathLst>
          </a:custGeom>
          <a:solidFill>
            <a:srgbClr val="A64DFF"/>
          </a:solidFill>
          <a:ln w="15875">
            <a:solidFill>
              <a:srgbClr val="FFFFFF"/>
            </a:solidFill>
            <a:prstDash val="solid"/>
            <a:round/>
            <a:headEnd/>
            <a:tailEnd/>
          </a:ln>
        </p:spPr>
        <p:txBody>
          <a:bodyPr/>
          <a:lstStyle/>
          <a:p>
            <a:endParaRPr lang="en-US"/>
          </a:p>
        </p:txBody>
      </p:sp>
      <p:sp>
        <p:nvSpPr>
          <p:cNvPr id="209956" name="Mississippi"/>
          <p:cNvSpPr>
            <a:spLocks noChangeAspect="1"/>
          </p:cNvSpPr>
          <p:nvPr/>
        </p:nvSpPr>
        <p:spPr bwMode="auto">
          <a:xfrm>
            <a:off x="5461000" y="3846513"/>
            <a:ext cx="438150" cy="746125"/>
          </a:xfrm>
          <a:custGeom>
            <a:avLst/>
            <a:gdLst>
              <a:gd name="T0" fmla="*/ 0 w 56"/>
              <a:gd name="T1" fmla="*/ 2147483646 h 96"/>
              <a:gd name="T2" fmla="*/ 2147483646 w 56"/>
              <a:gd name="T3" fmla="*/ 2147483646 h 96"/>
              <a:gd name="T4" fmla="*/ 2147483646 w 56"/>
              <a:gd name="T5" fmla="*/ 2147483646 h 96"/>
              <a:gd name="T6" fmla="*/ 2147483646 w 56"/>
              <a:gd name="T7" fmla="*/ 2147483646 h 96"/>
              <a:gd name="T8" fmla="*/ 2147483646 w 56"/>
              <a:gd name="T9" fmla="*/ 2147483646 h 96"/>
              <a:gd name="T10" fmla="*/ 2147483646 w 56"/>
              <a:gd name="T11" fmla="*/ 2147483646 h 96"/>
              <a:gd name="T12" fmla="*/ 2147483646 w 56"/>
              <a:gd name="T13" fmla="*/ 2147483646 h 96"/>
              <a:gd name="T14" fmla="*/ 2147483646 w 56"/>
              <a:gd name="T15" fmla="*/ 2147483646 h 96"/>
              <a:gd name="T16" fmla="*/ 2147483646 w 56"/>
              <a:gd name="T17" fmla="*/ 2147483646 h 96"/>
              <a:gd name="T18" fmla="*/ 2147483646 w 56"/>
              <a:gd name="T19" fmla="*/ 2147483646 h 96"/>
              <a:gd name="T20" fmla="*/ 2147483646 w 56"/>
              <a:gd name="T21" fmla="*/ 2147483646 h 96"/>
              <a:gd name="T22" fmla="*/ 2147483646 w 56"/>
              <a:gd name="T23" fmla="*/ 2147483646 h 96"/>
              <a:gd name="T24" fmla="*/ 2147483646 w 56"/>
              <a:gd name="T25" fmla="*/ 0 h 96"/>
              <a:gd name="T26" fmla="*/ 2147483646 w 56"/>
              <a:gd name="T27" fmla="*/ 2147483646 h 96"/>
              <a:gd name="T28" fmla="*/ 2147483646 w 56"/>
              <a:gd name="T29" fmla="*/ 2147483646 h 96"/>
              <a:gd name="T30" fmla="*/ 2147483646 w 56"/>
              <a:gd name="T31" fmla="*/ 2147483646 h 96"/>
              <a:gd name="T32" fmla="*/ 2147483646 w 56"/>
              <a:gd name="T33" fmla="*/ 2147483646 h 96"/>
              <a:gd name="T34" fmla="*/ 2147483646 w 56"/>
              <a:gd name="T35" fmla="*/ 2147483646 h 96"/>
              <a:gd name="T36" fmla="*/ 2147483646 w 56"/>
              <a:gd name="T37" fmla="*/ 2147483646 h 96"/>
              <a:gd name="T38" fmla="*/ 2147483646 w 56"/>
              <a:gd name="T39" fmla="*/ 2147483646 h 96"/>
              <a:gd name="T40" fmla="*/ 2147483646 w 56"/>
              <a:gd name="T41" fmla="*/ 2147483646 h 96"/>
              <a:gd name="T42" fmla="*/ 2147483646 w 56"/>
              <a:gd name="T43" fmla="*/ 2147483646 h 96"/>
              <a:gd name="T44" fmla="*/ 2147483646 w 56"/>
              <a:gd name="T45" fmla="*/ 2147483646 h 96"/>
              <a:gd name="T46" fmla="*/ 2147483646 w 56"/>
              <a:gd name="T47" fmla="*/ 2147483646 h 96"/>
              <a:gd name="T48" fmla="*/ 2147483646 w 56"/>
              <a:gd name="T49" fmla="*/ 2147483646 h 96"/>
              <a:gd name="T50" fmla="*/ 2147483646 w 56"/>
              <a:gd name="T51" fmla="*/ 2147483646 h 96"/>
              <a:gd name="T52" fmla="*/ 2147483646 w 56"/>
              <a:gd name="T53" fmla="*/ 2147483646 h 96"/>
              <a:gd name="T54" fmla="*/ 2147483646 w 56"/>
              <a:gd name="T55" fmla="*/ 2147483646 h 96"/>
              <a:gd name="T56" fmla="*/ 0 w 56"/>
              <a:gd name="T57" fmla="*/ 2147483646 h 9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56"/>
              <a:gd name="T88" fmla="*/ 0 h 96"/>
              <a:gd name="T89" fmla="*/ 56 w 56"/>
              <a:gd name="T90" fmla="*/ 96 h 9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56" h="96">
                <a:moveTo>
                  <a:pt x="0" y="82"/>
                </a:moveTo>
                <a:lnTo>
                  <a:pt x="1" y="78"/>
                </a:lnTo>
                <a:lnTo>
                  <a:pt x="4" y="67"/>
                </a:lnTo>
                <a:lnTo>
                  <a:pt x="10" y="60"/>
                </a:lnTo>
                <a:lnTo>
                  <a:pt x="8" y="58"/>
                </a:lnTo>
                <a:lnTo>
                  <a:pt x="9" y="51"/>
                </a:lnTo>
                <a:lnTo>
                  <a:pt x="6" y="43"/>
                </a:lnTo>
                <a:lnTo>
                  <a:pt x="5" y="32"/>
                </a:lnTo>
                <a:lnTo>
                  <a:pt x="9" y="20"/>
                </a:lnTo>
                <a:lnTo>
                  <a:pt x="15" y="12"/>
                </a:lnTo>
                <a:lnTo>
                  <a:pt x="14" y="10"/>
                </a:lnTo>
                <a:lnTo>
                  <a:pt x="19" y="2"/>
                </a:lnTo>
                <a:lnTo>
                  <a:pt x="52" y="0"/>
                </a:lnTo>
                <a:lnTo>
                  <a:pt x="53" y="2"/>
                </a:lnTo>
                <a:lnTo>
                  <a:pt x="52" y="62"/>
                </a:lnTo>
                <a:lnTo>
                  <a:pt x="56" y="91"/>
                </a:lnTo>
                <a:lnTo>
                  <a:pt x="54" y="92"/>
                </a:lnTo>
                <a:lnTo>
                  <a:pt x="52" y="91"/>
                </a:lnTo>
                <a:lnTo>
                  <a:pt x="50" y="92"/>
                </a:lnTo>
                <a:lnTo>
                  <a:pt x="47" y="90"/>
                </a:lnTo>
                <a:lnTo>
                  <a:pt x="47" y="91"/>
                </a:lnTo>
                <a:lnTo>
                  <a:pt x="44" y="91"/>
                </a:lnTo>
                <a:lnTo>
                  <a:pt x="41" y="93"/>
                </a:lnTo>
                <a:lnTo>
                  <a:pt x="40" y="92"/>
                </a:lnTo>
                <a:lnTo>
                  <a:pt x="38" y="96"/>
                </a:lnTo>
                <a:lnTo>
                  <a:pt x="36" y="96"/>
                </a:lnTo>
                <a:lnTo>
                  <a:pt x="31" y="87"/>
                </a:lnTo>
                <a:lnTo>
                  <a:pt x="32" y="80"/>
                </a:lnTo>
                <a:lnTo>
                  <a:pt x="0" y="82"/>
                </a:lnTo>
                <a:close/>
              </a:path>
            </a:pathLst>
          </a:custGeom>
          <a:solidFill>
            <a:srgbClr val="6600CC"/>
          </a:solidFill>
          <a:ln w="15875">
            <a:solidFill>
              <a:srgbClr val="FFFFFF"/>
            </a:solidFill>
            <a:prstDash val="solid"/>
            <a:round/>
            <a:headEnd/>
            <a:tailEnd/>
          </a:ln>
        </p:spPr>
        <p:txBody>
          <a:bodyPr/>
          <a:lstStyle/>
          <a:p>
            <a:endParaRPr lang="en-US"/>
          </a:p>
        </p:txBody>
      </p:sp>
      <p:sp>
        <p:nvSpPr>
          <p:cNvPr id="209957" name="Montana"/>
          <p:cNvSpPr>
            <a:spLocks noChangeAspect="1"/>
          </p:cNvSpPr>
          <p:nvPr/>
        </p:nvSpPr>
        <p:spPr bwMode="auto">
          <a:xfrm>
            <a:off x="2832100" y="1512888"/>
            <a:ext cx="1239838" cy="793750"/>
          </a:xfrm>
          <a:custGeom>
            <a:avLst/>
            <a:gdLst>
              <a:gd name="T0" fmla="*/ 0 w 158"/>
              <a:gd name="T1" fmla="*/ 2147483646 h 102"/>
              <a:gd name="T2" fmla="*/ 2147483646 w 158"/>
              <a:gd name="T3" fmla="*/ 2147483646 h 102"/>
              <a:gd name="T4" fmla="*/ 2147483646 w 158"/>
              <a:gd name="T5" fmla="*/ 2147483646 h 102"/>
              <a:gd name="T6" fmla="*/ 2147483646 w 158"/>
              <a:gd name="T7" fmla="*/ 2147483646 h 102"/>
              <a:gd name="T8" fmla="*/ 2147483646 w 158"/>
              <a:gd name="T9" fmla="*/ 2147483646 h 102"/>
              <a:gd name="T10" fmla="*/ 2147483646 w 158"/>
              <a:gd name="T11" fmla="*/ 2147483646 h 102"/>
              <a:gd name="T12" fmla="*/ 2147483646 w 158"/>
              <a:gd name="T13" fmla="*/ 2147483646 h 102"/>
              <a:gd name="T14" fmla="*/ 2147483646 w 158"/>
              <a:gd name="T15" fmla="*/ 2147483646 h 102"/>
              <a:gd name="T16" fmla="*/ 2147483646 w 158"/>
              <a:gd name="T17" fmla="*/ 2147483646 h 102"/>
              <a:gd name="T18" fmla="*/ 2147483646 w 158"/>
              <a:gd name="T19" fmla="*/ 2147483646 h 102"/>
              <a:gd name="T20" fmla="*/ 2147483646 w 158"/>
              <a:gd name="T21" fmla="*/ 2147483646 h 102"/>
              <a:gd name="T22" fmla="*/ 2147483646 w 158"/>
              <a:gd name="T23" fmla="*/ 2147483646 h 102"/>
              <a:gd name="T24" fmla="*/ 2147483646 w 158"/>
              <a:gd name="T25" fmla="*/ 2147483646 h 102"/>
              <a:gd name="T26" fmla="*/ 2147483646 w 158"/>
              <a:gd name="T27" fmla="*/ 2147483646 h 102"/>
              <a:gd name="T28" fmla="*/ 2147483646 w 158"/>
              <a:gd name="T29" fmla="*/ 2147483646 h 102"/>
              <a:gd name="T30" fmla="*/ 2147483646 w 158"/>
              <a:gd name="T31" fmla="*/ 2147483646 h 102"/>
              <a:gd name="T32" fmla="*/ 2147483646 w 158"/>
              <a:gd name="T33" fmla="*/ 2147483646 h 102"/>
              <a:gd name="T34" fmla="*/ 2147483646 w 158"/>
              <a:gd name="T35" fmla="*/ 2147483646 h 102"/>
              <a:gd name="T36" fmla="*/ 2147483646 w 158"/>
              <a:gd name="T37" fmla="*/ 2147483646 h 102"/>
              <a:gd name="T38" fmla="*/ 2147483646 w 158"/>
              <a:gd name="T39" fmla="*/ 2147483646 h 102"/>
              <a:gd name="T40" fmla="*/ 2147483646 w 158"/>
              <a:gd name="T41" fmla="*/ 2147483646 h 102"/>
              <a:gd name="T42" fmla="*/ 2147483646 w 158"/>
              <a:gd name="T43" fmla="*/ 2147483646 h 102"/>
              <a:gd name="T44" fmla="*/ 2147483646 w 158"/>
              <a:gd name="T45" fmla="*/ 2147483646 h 102"/>
              <a:gd name="T46" fmla="*/ 2147483646 w 158"/>
              <a:gd name="T47" fmla="*/ 2147483646 h 102"/>
              <a:gd name="T48" fmla="*/ 2147483646 w 158"/>
              <a:gd name="T49" fmla="*/ 2147483646 h 102"/>
              <a:gd name="T50" fmla="*/ 2147483646 w 158"/>
              <a:gd name="T51" fmla="*/ 2147483646 h 102"/>
              <a:gd name="T52" fmla="*/ 2147483646 w 158"/>
              <a:gd name="T53" fmla="*/ 2147483646 h 102"/>
              <a:gd name="T54" fmla="*/ 2147483646 w 158"/>
              <a:gd name="T55" fmla="*/ 2147483646 h 102"/>
              <a:gd name="T56" fmla="*/ 2147483646 w 158"/>
              <a:gd name="T57" fmla="*/ 2147483646 h 102"/>
              <a:gd name="T58" fmla="*/ 2147483646 w 158"/>
              <a:gd name="T59" fmla="*/ 2147483646 h 102"/>
              <a:gd name="T60" fmla="*/ 2147483646 w 158"/>
              <a:gd name="T61" fmla="*/ 2147483646 h 102"/>
              <a:gd name="T62" fmla="*/ 2147483646 w 158"/>
              <a:gd name="T63" fmla="*/ 2147483646 h 102"/>
              <a:gd name="T64" fmla="*/ 2147483646 w 158"/>
              <a:gd name="T65" fmla="*/ 2147483646 h 102"/>
              <a:gd name="T66" fmla="*/ 2147483646 w 158"/>
              <a:gd name="T67" fmla="*/ 0 h 102"/>
              <a:gd name="T68" fmla="*/ 0 w 158"/>
              <a:gd name="T69" fmla="*/ 2147483646 h 10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8"/>
              <a:gd name="T106" fmla="*/ 0 h 102"/>
              <a:gd name="T107" fmla="*/ 158 w 158"/>
              <a:gd name="T108" fmla="*/ 102 h 10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8" h="102">
                <a:moveTo>
                  <a:pt x="0" y="19"/>
                </a:moveTo>
                <a:lnTo>
                  <a:pt x="2" y="26"/>
                </a:lnTo>
                <a:lnTo>
                  <a:pt x="2" y="30"/>
                </a:lnTo>
                <a:lnTo>
                  <a:pt x="1" y="31"/>
                </a:lnTo>
                <a:lnTo>
                  <a:pt x="6" y="35"/>
                </a:lnTo>
                <a:lnTo>
                  <a:pt x="11" y="47"/>
                </a:lnTo>
                <a:lnTo>
                  <a:pt x="12" y="47"/>
                </a:lnTo>
                <a:lnTo>
                  <a:pt x="12" y="49"/>
                </a:lnTo>
                <a:lnTo>
                  <a:pt x="15" y="49"/>
                </a:lnTo>
                <a:lnTo>
                  <a:pt x="17" y="50"/>
                </a:lnTo>
                <a:lnTo>
                  <a:pt x="12" y="58"/>
                </a:lnTo>
                <a:lnTo>
                  <a:pt x="13" y="64"/>
                </a:lnTo>
                <a:lnTo>
                  <a:pt x="10" y="70"/>
                </a:lnTo>
                <a:lnTo>
                  <a:pt x="11" y="72"/>
                </a:lnTo>
                <a:lnTo>
                  <a:pt x="18" y="69"/>
                </a:lnTo>
                <a:lnTo>
                  <a:pt x="23" y="88"/>
                </a:lnTo>
                <a:lnTo>
                  <a:pt x="26" y="89"/>
                </a:lnTo>
                <a:lnTo>
                  <a:pt x="26" y="95"/>
                </a:lnTo>
                <a:lnTo>
                  <a:pt x="29" y="97"/>
                </a:lnTo>
                <a:lnTo>
                  <a:pt x="31" y="95"/>
                </a:lnTo>
                <a:lnTo>
                  <a:pt x="35" y="97"/>
                </a:lnTo>
                <a:lnTo>
                  <a:pt x="37" y="95"/>
                </a:lnTo>
                <a:lnTo>
                  <a:pt x="46" y="97"/>
                </a:lnTo>
                <a:lnTo>
                  <a:pt x="48" y="97"/>
                </a:lnTo>
                <a:lnTo>
                  <a:pt x="50" y="93"/>
                </a:lnTo>
                <a:lnTo>
                  <a:pt x="53" y="99"/>
                </a:lnTo>
                <a:lnTo>
                  <a:pt x="55" y="90"/>
                </a:lnTo>
                <a:lnTo>
                  <a:pt x="98" y="96"/>
                </a:lnTo>
                <a:lnTo>
                  <a:pt x="152" y="102"/>
                </a:lnTo>
                <a:lnTo>
                  <a:pt x="153" y="83"/>
                </a:lnTo>
                <a:lnTo>
                  <a:pt x="158" y="24"/>
                </a:lnTo>
                <a:lnTo>
                  <a:pt x="88" y="16"/>
                </a:lnTo>
                <a:lnTo>
                  <a:pt x="53" y="10"/>
                </a:lnTo>
                <a:lnTo>
                  <a:pt x="4" y="0"/>
                </a:lnTo>
                <a:lnTo>
                  <a:pt x="0" y="19"/>
                </a:lnTo>
                <a:close/>
              </a:path>
            </a:pathLst>
          </a:custGeom>
          <a:solidFill>
            <a:srgbClr val="A64DFF"/>
          </a:solidFill>
          <a:ln w="15875">
            <a:solidFill>
              <a:srgbClr val="FFFFFF"/>
            </a:solidFill>
            <a:prstDash val="solid"/>
            <a:round/>
            <a:headEnd/>
            <a:tailEnd/>
          </a:ln>
        </p:spPr>
        <p:txBody>
          <a:bodyPr/>
          <a:lstStyle/>
          <a:p>
            <a:endParaRPr lang="en-US"/>
          </a:p>
        </p:txBody>
      </p:sp>
      <p:sp>
        <p:nvSpPr>
          <p:cNvPr id="209958" name="Nebraska"/>
          <p:cNvSpPr>
            <a:spLocks noChangeAspect="1"/>
          </p:cNvSpPr>
          <p:nvPr/>
        </p:nvSpPr>
        <p:spPr bwMode="auto">
          <a:xfrm>
            <a:off x="3962400" y="2608263"/>
            <a:ext cx="1011238" cy="498475"/>
          </a:xfrm>
          <a:custGeom>
            <a:avLst/>
            <a:gdLst>
              <a:gd name="T0" fmla="*/ 0 w 129"/>
              <a:gd name="T1" fmla="*/ 2147483646 h 64"/>
              <a:gd name="T2" fmla="*/ 2147483646 w 129"/>
              <a:gd name="T3" fmla="*/ 0 h 64"/>
              <a:gd name="T4" fmla="*/ 2147483646 w 129"/>
              <a:gd name="T5" fmla="*/ 2147483646 h 64"/>
              <a:gd name="T6" fmla="*/ 2147483646 w 129"/>
              <a:gd name="T7" fmla="*/ 2147483646 h 64"/>
              <a:gd name="T8" fmla="*/ 2147483646 w 129"/>
              <a:gd name="T9" fmla="*/ 2147483646 h 64"/>
              <a:gd name="T10" fmla="*/ 2147483646 w 129"/>
              <a:gd name="T11" fmla="*/ 2147483646 h 64"/>
              <a:gd name="T12" fmla="*/ 2147483646 w 129"/>
              <a:gd name="T13" fmla="*/ 2147483646 h 64"/>
              <a:gd name="T14" fmla="*/ 2147483646 w 129"/>
              <a:gd name="T15" fmla="*/ 2147483646 h 64"/>
              <a:gd name="T16" fmla="*/ 2147483646 w 129"/>
              <a:gd name="T17" fmla="*/ 2147483646 h 64"/>
              <a:gd name="T18" fmla="*/ 2147483646 w 129"/>
              <a:gd name="T19" fmla="*/ 2147483646 h 64"/>
              <a:gd name="T20" fmla="*/ 2147483646 w 129"/>
              <a:gd name="T21" fmla="*/ 2147483646 h 64"/>
              <a:gd name="T22" fmla="*/ 2147483646 w 129"/>
              <a:gd name="T23" fmla="*/ 2147483646 h 64"/>
              <a:gd name="T24" fmla="*/ 2147483646 w 129"/>
              <a:gd name="T25" fmla="*/ 2147483646 h 64"/>
              <a:gd name="T26" fmla="*/ 2147483646 w 129"/>
              <a:gd name="T27" fmla="*/ 2147483646 h 64"/>
              <a:gd name="T28" fmla="*/ 2147483646 w 129"/>
              <a:gd name="T29" fmla="*/ 2147483646 h 64"/>
              <a:gd name="T30" fmla="*/ 2147483646 w 129"/>
              <a:gd name="T31" fmla="*/ 2147483646 h 64"/>
              <a:gd name="T32" fmla="*/ 2147483646 w 129"/>
              <a:gd name="T33" fmla="*/ 2147483646 h 64"/>
              <a:gd name="T34" fmla="*/ 2147483646 w 129"/>
              <a:gd name="T35" fmla="*/ 2147483646 h 64"/>
              <a:gd name="T36" fmla="*/ 2147483646 w 129"/>
              <a:gd name="T37" fmla="*/ 2147483646 h 64"/>
              <a:gd name="T38" fmla="*/ 0 w 129"/>
              <a:gd name="T39" fmla="*/ 2147483646 h 6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9"/>
              <a:gd name="T61" fmla="*/ 0 h 64"/>
              <a:gd name="T62" fmla="*/ 129 w 129"/>
              <a:gd name="T63" fmla="*/ 64 h 6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9" h="64">
                <a:moveTo>
                  <a:pt x="0" y="39"/>
                </a:moveTo>
                <a:lnTo>
                  <a:pt x="4" y="0"/>
                </a:lnTo>
                <a:lnTo>
                  <a:pt x="83" y="5"/>
                </a:lnTo>
                <a:lnTo>
                  <a:pt x="89" y="9"/>
                </a:lnTo>
                <a:lnTo>
                  <a:pt x="98" y="9"/>
                </a:lnTo>
                <a:lnTo>
                  <a:pt x="102" y="9"/>
                </a:lnTo>
                <a:lnTo>
                  <a:pt x="108" y="12"/>
                </a:lnTo>
                <a:lnTo>
                  <a:pt x="110" y="15"/>
                </a:lnTo>
                <a:lnTo>
                  <a:pt x="113" y="16"/>
                </a:lnTo>
                <a:lnTo>
                  <a:pt x="117" y="28"/>
                </a:lnTo>
                <a:lnTo>
                  <a:pt x="117" y="32"/>
                </a:lnTo>
                <a:lnTo>
                  <a:pt x="120" y="37"/>
                </a:lnTo>
                <a:lnTo>
                  <a:pt x="122" y="47"/>
                </a:lnTo>
                <a:lnTo>
                  <a:pt x="121" y="50"/>
                </a:lnTo>
                <a:lnTo>
                  <a:pt x="123" y="53"/>
                </a:lnTo>
                <a:lnTo>
                  <a:pt x="129" y="64"/>
                </a:lnTo>
                <a:lnTo>
                  <a:pt x="71" y="64"/>
                </a:lnTo>
                <a:lnTo>
                  <a:pt x="28" y="61"/>
                </a:lnTo>
                <a:lnTo>
                  <a:pt x="30" y="42"/>
                </a:lnTo>
                <a:lnTo>
                  <a:pt x="0" y="39"/>
                </a:lnTo>
                <a:close/>
              </a:path>
            </a:pathLst>
          </a:custGeom>
          <a:solidFill>
            <a:srgbClr val="A64DFF"/>
          </a:solidFill>
          <a:ln w="15875">
            <a:solidFill>
              <a:srgbClr val="FFFFFF"/>
            </a:solidFill>
            <a:prstDash val="solid"/>
            <a:round/>
            <a:headEnd/>
            <a:tailEnd/>
          </a:ln>
        </p:spPr>
        <p:txBody>
          <a:bodyPr/>
          <a:lstStyle/>
          <a:p>
            <a:endParaRPr lang="en-US"/>
          </a:p>
        </p:txBody>
      </p:sp>
      <p:sp>
        <p:nvSpPr>
          <p:cNvPr id="209959" name="Nevada"/>
          <p:cNvSpPr>
            <a:spLocks noChangeAspect="1"/>
          </p:cNvSpPr>
          <p:nvPr/>
        </p:nvSpPr>
        <p:spPr bwMode="auto">
          <a:xfrm>
            <a:off x="2079625" y="2446338"/>
            <a:ext cx="768350" cy="1195387"/>
          </a:xfrm>
          <a:custGeom>
            <a:avLst/>
            <a:gdLst>
              <a:gd name="T0" fmla="*/ 0 w 98"/>
              <a:gd name="T1" fmla="*/ 2147483646 h 154"/>
              <a:gd name="T2" fmla="*/ 2147483646 w 98"/>
              <a:gd name="T3" fmla="*/ 2147483646 h 154"/>
              <a:gd name="T4" fmla="*/ 2147483646 w 98"/>
              <a:gd name="T5" fmla="*/ 2147483646 h 154"/>
              <a:gd name="T6" fmla="*/ 2147483646 w 98"/>
              <a:gd name="T7" fmla="*/ 2147483646 h 154"/>
              <a:gd name="T8" fmla="*/ 2147483646 w 98"/>
              <a:gd name="T9" fmla="*/ 2147483646 h 154"/>
              <a:gd name="T10" fmla="*/ 2147483646 w 98"/>
              <a:gd name="T11" fmla="*/ 2147483646 h 154"/>
              <a:gd name="T12" fmla="*/ 2147483646 w 98"/>
              <a:gd name="T13" fmla="*/ 2147483646 h 154"/>
              <a:gd name="T14" fmla="*/ 2147483646 w 98"/>
              <a:gd name="T15" fmla="*/ 2147483646 h 154"/>
              <a:gd name="T16" fmla="*/ 2147483646 w 98"/>
              <a:gd name="T17" fmla="*/ 2147483646 h 154"/>
              <a:gd name="T18" fmla="*/ 2147483646 w 98"/>
              <a:gd name="T19" fmla="*/ 0 h 154"/>
              <a:gd name="T20" fmla="*/ 0 w 98"/>
              <a:gd name="T21" fmla="*/ 2147483646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8"/>
              <a:gd name="T34" fmla="*/ 0 h 154"/>
              <a:gd name="T35" fmla="*/ 98 w 98"/>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8" h="154">
                <a:moveTo>
                  <a:pt x="0" y="57"/>
                </a:moveTo>
                <a:lnTo>
                  <a:pt x="4" y="66"/>
                </a:lnTo>
                <a:lnTo>
                  <a:pt x="63" y="154"/>
                </a:lnTo>
                <a:lnTo>
                  <a:pt x="64" y="133"/>
                </a:lnTo>
                <a:lnTo>
                  <a:pt x="68" y="132"/>
                </a:lnTo>
                <a:lnTo>
                  <a:pt x="74" y="135"/>
                </a:lnTo>
                <a:lnTo>
                  <a:pt x="79" y="117"/>
                </a:lnTo>
                <a:lnTo>
                  <a:pt x="98" y="20"/>
                </a:lnTo>
                <a:lnTo>
                  <a:pt x="56" y="11"/>
                </a:lnTo>
                <a:lnTo>
                  <a:pt x="14" y="0"/>
                </a:lnTo>
                <a:lnTo>
                  <a:pt x="0" y="57"/>
                </a:lnTo>
                <a:close/>
              </a:path>
            </a:pathLst>
          </a:custGeom>
          <a:solidFill>
            <a:srgbClr val="6600CC"/>
          </a:solidFill>
          <a:ln w="15875">
            <a:solidFill>
              <a:srgbClr val="FFFFFF"/>
            </a:solidFill>
            <a:prstDash val="solid"/>
            <a:round/>
            <a:headEnd/>
            <a:tailEnd/>
          </a:ln>
        </p:spPr>
        <p:txBody>
          <a:bodyPr/>
          <a:lstStyle/>
          <a:p>
            <a:endParaRPr lang="en-US"/>
          </a:p>
        </p:txBody>
      </p:sp>
      <p:sp>
        <p:nvSpPr>
          <p:cNvPr id="209960" name="New Hampshire"/>
          <p:cNvSpPr>
            <a:spLocks noChangeAspect="1"/>
          </p:cNvSpPr>
          <p:nvPr/>
        </p:nvSpPr>
        <p:spPr bwMode="auto">
          <a:xfrm>
            <a:off x="7508875" y="1963738"/>
            <a:ext cx="196850" cy="419100"/>
          </a:xfrm>
          <a:custGeom>
            <a:avLst/>
            <a:gdLst>
              <a:gd name="T0" fmla="*/ 0 w 25"/>
              <a:gd name="T1" fmla="*/ 2147483646 h 54"/>
              <a:gd name="T2" fmla="*/ 2147483646 w 25"/>
              <a:gd name="T3" fmla="*/ 2147483646 h 54"/>
              <a:gd name="T4" fmla="*/ 2147483646 w 25"/>
              <a:gd name="T5" fmla="*/ 2147483646 h 54"/>
              <a:gd name="T6" fmla="*/ 2147483646 w 25"/>
              <a:gd name="T7" fmla="*/ 2147483646 h 54"/>
              <a:gd name="T8" fmla="*/ 2147483646 w 25"/>
              <a:gd name="T9" fmla="*/ 2147483646 h 54"/>
              <a:gd name="T10" fmla="*/ 2147483646 w 25"/>
              <a:gd name="T11" fmla="*/ 0 h 54"/>
              <a:gd name="T12" fmla="*/ 2147483646 w 25"/>
              <a:gd name="T13" fmla="*/ 2147483646 h 54"/>
              <a:gd name="T14" fmla="*/ 2147483646 w 25"/>
              <a:gd name="T15" fmla="*/ 2147483646 h 54"/>
              <a:gd name="T16" fmla="*/ 2147483646 w 25"/>
              <a:gd name="T17" fmla="*/ 2147483646 h 54"/>
              <a:gd name="T18" fmla="*/ 2147483646 w 25"/>
              <a:gd name="T19" fmla="*/ 2147483646 h 54"/>
              <a:gd name="T20" fmla="*/ 2147483646 w 25"/>
              <a:gd name="T21" fmla="*/ 2147483646 h 54"/>
              <a:gd name="T22" fmla="*/ 2147483646 w 25"/>
              <a:gd name="T23" fmla="*/ 2147483646 h 54"/>
              <a:gd name="T24" fmla="*/ 0 w 25"/>
              <a:gd name="T25" fmla="*/ 2147483646 h 5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5"/>
              <a:gd name="T40" fmla="*/ 0 h 54"/>
              <a:gd name="T41" fmla="*/ 25 w 25"/>
              <a:gd name="T42" fmla="*/ 54 h 5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5" h="54">
                <a:moveTo>
                  <a:pt x="0" y="37"/>
                </a:moveTo>
                <a:lnTo>
                  <a:pt x="1" y="25"/>
                </a:lnTo>
                <a:lnTo>
                  <a:pt x="4" y="19"/>
                </a:lnTo>
                <a:lnTo>
                  <a:pt x="5" y="7"/>
                </a:lnTo>
                <a:lnTo>
                  <a:pt x="4" y="2"/>
                </a:lnTo>
                <a:lnTo>
                  <a:pt x="8" y="0"/>
                </a:lnTo>
                <a:lnTo>
                  <a:pt x="19" y="34"/>
                </a:lnTo>
                <a:lnTo>
                  <a:pt x="25" y="41"/>
                </a:lnTo>
                <a:lnTo>
                  <a:pt x="25" y="43"/>
                </a:lnTo>
                <a:lnTo>
                  <a:pt x="25" y="46"/>
                </a:lnTo>
                <a:lnTo>
                  <a:pt x="19" y="49"/>
                </a:lnTo>
                <a:lnTo>
                  <a:pt x="2" y="54"/>
                </a:lnTo>
                <a:lnTo>
                  <a:pt x="0" y="37"/>
                </a:lnTo>
                <a:close/>
              </a:path>
            </a:pathLst>
          </a:custGeom>
          <a:solidFill>
            <a:srgbClr val="6600CC"/>
          </a:solidFill>
          <a:ln w="15875">
            <a:solidFill>
              <a:srgbClr val="FFFFFF"/>
            </a:solidFill>
            <a:prstDash val="solid"/>
            <a:round/>
            <a:headEnd/>
            <a:tailEnd/>
          </a:ln>
        </p:spPr>
        <p:txBody>
          <a:bodyPr/>
          <a:lstStyle/>
          <a:p>
            <a:endParaRPr lang="en-US"/>
          </a:p>
        </p:txBody>
      </p:sp>
      <p:sp>
        <p:nvSpPr>
          <p:cNvPr id="209961" name="New Jersey"/>
          <p:cNvSpPr>
            <a:spLocks noChangeAspect="1"/>
          </p:cNvSpPr>
          <p:nvPr/>
        </p:nvSpPr>
        <p:spPr bwMode="auto">
          <a:xfrm>
            <a:off x="7291388" y="2641600"/>
            <a:ext cx="163512" cy="373063"/>
          </a:xfrm>
          <a:custGeom>
            <a:avLst/>
            <a:gdLst>
              <a:gd name="T0" fmla="*/ 0 w 21"/>
              <a:gd name="T1" fmla="*/ 2147483646 h 48"/>
              <a:gd name="T2" fmla="*/ 2147483646 w 21"/>
              <a:gd name="T3" fmla="*/ 2147483646 h 48"/>
              <a:gd name="T4" fmla="*/ 2147483646 w 21"/>
              <a:gd name="T5" fmla="*/ 2147483646 h 48"/>
              <a:gd name="T6" fmla="*/ 2147483646 w 21"/>
              <a:gd name="T7" fmla="*/ 2147483646 h 48"/>
              <a:gd name="T8" fmla="*/ 2147483646 w 21"/>
              <a:gd name="T9" fmla="*/ 2147483646 h 48"/>
              <a:gd name="T10" fmla="*/ 2147483646 w 21"/>
              <a:gd name="T11" fmla="*/ 2147483646 h 48"/>
              <a:gd name="T12" fmla="*/ 0 w 21"/>
              <a:gd name="T13" fmla="*/ 2147483646 h 48"/>
              <a:gd name="T14" fmla="*/ 2147483646 w 21"/>
              <a:gd name="T15" fmla="*/ 0 h 48"/>
              <a:gd name="T16" fmla="*/ 2147483646 w 21"/>
              <a:gd name="T17" fmla="*/ 2147483646 h 48"/>
              <a:gd name="T18" fmla="*/ 2147483646 w 21"/>
              <a:gd name="T19" fmla="*/ 2147483646 h 48"/>
              <a:gd name="T20" fmla="*/ 2147483646 w 21"/>
              <a:gd name="T21" fmla="*/ 2147483646 h 48"/>
              <a:gd name="T22" fmla="*/ 2147483646 w 21"/>
              <a:gd name="T23" fmla="*/ 2147483646 h 48"/>
              <a:gd name="T24" fmla="*/ 2147483646 w 21"/>
              <a:gd name="T25" fmla="*/ 2147483646 h 48"/>
              <a:gd name="T26" fmla="*/ 2147483646 w 21"/>
              <a:gd name="T27" fmla="*/ 2147483646 h 48"/>
              <a:gd name="T28" fmla="*/ 2147483646 w 21"/>
              <a:gd name="T29" fmla="*/ 2147483646 h 48"/>
              <a:gd name="T30" fmla="*/ 2147483646 w 21"/>
              <a:gd name="T31" fmla="*/ 2147483646 h 48"/>
              <a:gd name="T32" fmla="*/ 2147483646 w 21"/>
              <a:gd name="T33" fmla="*/ 2147483646 h 48"/>
              <a:gd name="T34" fmla="*/ 2147483646 w 21"/>
              <a:gd name="T35" fmla="*/ 2147483646 h 48"/>
              <a:gd name="T36" fmla="*/ 2147483646 w 21"/>
              <a:gd name="T37" fmla="*/ 2147483646 h 48"/>
              <a:gd name="T38" fmla="*/ 2147483646 w 21"/>
              <a:gd name="T39" fmla="*/ 2147483646 h 48"/>
              <a:gd name="T40" fmla="*/ 2147483646 w 21"/>
              <a:gd name="T41" fmla="*/ 2147483646 h 48"/>
              <a:gd name="T42" fmla="*/ 2147483646 w 21"/>
              <a:gd name="T43" fmla="*/ 2147483646 h 48"/>
              <a:gd name="T44" fmla="*/ 2147483646 w 21"/>
              <a:gd name="T45" fmla="*/ 2147483646 h 48"/>
              <a:gd name="T46" fmla="*/ 2147483646 w 21"/>
              <a:gd name="T47" fmla="*/ 2147483646 h 48"/>
              <a:gd name="T48" fmla="*/ 2147483646 w 21"/>
              <a:gd name="T49" fmla="*/ 2147483646 h 48"/>
              <a:gd name="T50" fmla="*/ 2147483646 w 21"/>
              <a:gd name="T51" fmla="*/ 2147483646 h 48"/>
              <a:gd name="T52" fmla="*/ 2147483646 w 21"/>
              <a:gd name="T53" fmla="*/ 2147483646 h 48"/>
              <a:gd name="T54" fmla="*/ 2147483646 w 21"/>
              <a:gd name="T55" fmla="*/ 2147483646 h 48"/>
              <a:gd name="T56" fmla="*/ 2147483646 w 21"/>
              <a:gd name="T57" fmla="*/ 2147483646 h 48"/>
              <a:gd name="T58" fmla="*/ 2147483646 w 21"/>
              <a:gd name="T59" fmla="*/ 2147483646 h 48"/>
              <a:gd name="T60" fmla="*/ 2147483646 w 21"/>
              <a:gd name="T61" fmla="*/ 2147483646 h 48"/>
              <a:gd name="T62" fmla="*/ 2147483646 w 21"/>
              <a:gd name="T63" fmla="*/ 2147483646 h 48"/>
              <a:gd name="T64" fmla="*/ 2147483646 w 21"/>
              <a:gd name="T65" fmla="*/ 2147483646 h 48"/>
              <a:gd name="T66" fmla="*/ 2147483646 w 21"/>
              <a:gd name="T67" fmla="*/ 2147483646 h 48"/>
              <a:gd name="T68" fmla="*/ 2147483646 w 21"/>
              <a:gd name="T69" fmla="*/ 2147483646 h 48"/>
              <a:gd name="T70" fmla="*/ 2147483646 w 21"/>
              <a:gd name="T71" fmla="*/ 2147483646 h 48"/>
              <a:gd name="T72" fmla="*/ 2147483646 w 21"/>
              <a:gd name="T73" fmla="*/ 2147483646 h 48"/>
              <a:gd name="T74" fmla="*/ 0 w 21"/>
              <a:gd name="T75" fmla="*/ 2147483646 h 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1"/>
              <a:gd name="T115" fmla="*/ 0 h 48"/>
              <a:gd name="T116" fmla="*/ 21 w 21"/>
              <a:gd name="T117" fmla="*/ 48 h 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1" h="48">
                <a:moveTo>
                  <a:pt x="0" y="36"/>
                </a:moveTo>
                <a:lnTo>
                  <a:pt x="1" y="33"/>
                </a:lnTo>
                <a:lnTo>
                  <a:pt x="5" y="31"/>
                </a:lnTo>
                <a:lnTo>
                  <a:pt x="6" y="27"/>
                </a:lnTo>
                <a:lnTo>
                  <a:pt x="10" y="24"/>
                </a:lnTo>
                <a:lnTo>
                  <a:pt x="1" y="17"/>
                </a:lnTo>
                <a:lnTo>
                  <a:pt x="0" y="10"/>
                </a:lnTo>
                <a:lnTo>
                  <a:pt x="4" y="0"/>
                </a:lnTo>
                <a:lnTo>
                  <a:pt x="18" y="5"/>
                </a:lnTo>
                <a:lnTo>
                  <a:pt x="18" y="7"/>
                </a:lnTo>
                <a:lnTo>
                  <a:pt x="16" y="12"/>
                </a:lnTo>
                <a:lnTo>
                  <a:pt x="15" y="14"/>
                </a:lnTo>
                <a:lnTo>
                  <a:pt x="15" y="16"/>
                </a:lnTo>
                <a:lnTo>
                  <a:pt x="16" y="17"/>
                </a:lnTo>
                <a:lnTo>
                  <a:pt x="18" y="17"/>
                </a:lnTo>
                <a:lnTo>
                  <a:pt x="19" y="17"/>
                </a:lnTo>
                <a:lnTo>
                  <a:pt x="19" y="16"/>
                </a:lnTo>
                <a:lnTo>
                  <a:pt x="21" y="19"/>
                </a:lnTo>
                <a:lnTo>
                  <a:pt x="21" y="29"/>
                </a:lnTo>
                <a:lnTo>
                  <a:pt x="20" y="27"/>
                </a:lnTo>
                <a:lnTo>
                  <a:pt x="19" y="24"/>
                </a:lnTo>
                <a:lnTo>
                  <a:pt x="19" y="26"/>
                </a:lnTo>
                <a:lnTo>
                  <a:pt x="20" y="28"/>
                </a:lnTo>
                <a:lnTo>
                  <a:pt x="19" y="29"/>
                </a:lnTo>
                <a:lnTo>
                  <a:pt x="19" y="32"/>
                </a:lnTo>
                <a:lnTo>
                  <a:pt x="18" y="35"/>
                </a:lnTo>
                <a:lnTo>
                  <a:pt x="17" y="35"/>
                </a:lnTo>
                <a:lnTo>
                  <a:pt x="18" y="37"/>
                </a:lnTo>
                <a:lnTo>
                  <a:pt x="16" y="40"/>
                </a:lnTo>
                <a:lnTo>
                  <a:pt x="13" y="48"/>
                </a:lnTo>
                <a:lnTo>
                  <a:pt x="11" y="48"/>
                </a:lnTo>
                <a:lnTo>
                  <a:pt x="12" y="45"/>
                </a:lnTo>
                <a:lnTo>
                  <a:pt x="11" y="44"/>
                </a:lnTo>
                <a:lnTo>
                  <a:pt x="8" y="44"/>
                </a:lnTo>
                <a:lnTo>
                  <a:pt x="3" y="41"/>
                </a:lnTo>
                <a:lnTo>
                  <a:pt x="1" y="40"/>
                </a:lnTo>
                <a:lnTo>
                  <a:pt x="0" y="36"/>
                </a:lnTo>
                <a:close/>
              </a:path>
            </a:pathLst>
          </a:custGeom>
          <a:solidFill>
            <a:srgbClr val="A64DFF"/>
          </a:solidFill>
          <a:ln w="15875">
            <a:solidFill>
              <a:srgbClr val="FFFFFF"/>
            </a:solidFill>
            <a:prstDash val="solid"/>
            <a:round/>
            <a:headEnd/>
            <a:tailEnd/>
          </a:ln>
        </p:spPr>
        <p:txBody>
          <a:bodyPr/>
          <a:lstStyle/>
          <a:p>
            <a:endParaRPr lang="en-US"/>
          </a:p>
        </p:txBody>
      </p:sp>
      <p:sp>
        <p:nvSpPr>
          <p:cNvPr id="209962" name="North Carolina"/>
          <p:cNvSpPr>
            <a:spLocks noChangeAspect="1"/>
          </p:cNvSpPr>
          <p:nvPr/>
        </p:nvSpPr>
        <p:spPr bwMode="auto">
          <a:xfrm>
            <a:off x="6354763" y="3400425"/>
            <a:ext cx="1035050" cy="460375"/>
          </a:xfrm>
          <a:custGeom>
            <a:avLst/>
            <a:gdLst>
              <a:gd name="T0" fmla="*/ 0 w 132"/>
              <a:gd name="T1" fmla="*/ 2147483646 h 59"/>
              <a:gd name="T2" fmla="*/ 2147483646 w 132"/>
              <a:gd name="T3" fmla="*/ 2147483646 h 59"/>
              <a:gd name="T4" fmla="*/ 2147483646 w 132"/>
              <a:gd name="T5" fmla="*/ 2147483646 h 59"/>
              <a:gd name="T6" fmla="*/ 2147483646 w 132"/>
              <a:gd name="T7" fmla="*/ 2147483646 h 59"/>
              <a:gd name="T8" fmla="*/ 2147483646 w 132"/>
              <a:gd name="T9" fmla="*/ 2147483646 h 59"/>
              <a:gd name="T10" fmla="*/ 2147483646 w 132"/>
              <a:gd name="T11" fmla="*/ 2147483646 h 59"/>
              <a:gd name="T12" fmla="*/ 2147483646 w 132"/>
              <a:gd name="T13" fmla="*/ 2147483646 h 59"/>
              <a:gd name="T14" fmla="*/ 2147483646 w 132"/>
              <a:gd name="T15" fmla="*/ 2147483646 h 59"/>
              <a:gd name="T16" fmla="*/ 2147483646 w 132"/>
              <a:gd name="T17" fmla="*/ 2147483646 h 59"/>
              <a:gd name="T18" fmla="*/ 2147483646 w 132"/>
              <a:gd name="T19" fmla="*/ 2147483646 h 59"/>
              <a:gd name="T20" fmla="*/ 2147483646 w 132"/>
              <a:gd name="T21" fmla="*/ 2147483646 h 59"/>
              <a:gd name="T22" fmla="*/ 2147483646 w 132"/>
              <a:gd name="T23" fmla="*/ 2147483646 h 59"/>
              <a:gd name="T24" fmla="*/ 2147483646 w 132"/>
              <a:gd name="T25" fmla="*/ 2147483646 h 59"/>
              <a:gd name="T26" fmla="*/ 2147483646 w 132"/>
              <a:gd name="T27" fmla="*/ 2147483646 h 59"/>
              <a:gd name="T28" fmla="*/ 2147483646 w 132"/>
              <a:gd name="T29" fmla="*/ 2147483646 h 59"/>
              <a:gd name="T30" fmla="*/ 2147483646 w 132"/>
              <a:gd name="T31" fmla="*/ 2147483646 h 59"/>
              <a:gd name="T32" fmla="*/ 2147483646 w 132"/>
              <a:gd name="T33" fmla="*/ 2147483646 h 59"/>
              <a:gd name="T34" fmla="*/ 2147483646 w 132"/>
              <a:gd name="T35" fmla="*/ 2147483646 h 59"/>
              <a:gd name="T36" fmla="*/ 2147483646 w 132"/>
              <a:gd name="T37" fmla="*/ 2147483646 h 59"/>
              <a:gd name="T38" fmla="*/ 2147483646 w 132"/>
              <a:gd name="T39" fmla="*/ 2147483646 h 59"/>
              <a:gd name="T40" fmla="*/ 2147483646 w 132"/>
              <a:gd name="T41" fmla="*/ 2147483646 h 59"/>
              <a:gd name="T42" fmla="*/ 2147483646 w 132"/>
              <a:gd name="T43" fmla="*/ 2147483646 h 59"/>
              <a:gd name="T44" fmla="*/ 2147483646 w 132"/>
              <a:gd name="T45" fmla="*/ 2147483646 h 59"/>
              <a:gd name="T46" fmla="*/ 2147483646 w 132"/>
              <a:gd name="T47" fmla="*/ 2147483646 h 59"/>
              <a:gd name="T48" fmla="*/ 2147483646 w 132"/>
              <a:gd name="T49" fmla="*/ 2147483646 h 59"/>
              <a:gd name="T50" fmla="*/ 2147483646 w 132"/>
              <a:gd name="T51" fmla="*/ 2147483646 h 59"/>
              <a:gd name="T52" fmla="*/ 2147483646 w 132"/>
              <a:gd name="T53" fmla="*/ 2147483646 h 59"/>
              <a:gd name="T54" fmla="*/ 2147483646 w 132"/>
              <a:gd name="T55" fmla="*/ 2147483646 h 59"/>
              <a:gd name="T56" fmla="*/ 2147483646 w 132"/>
              <a:gd name="T57" fmla="*/ 2147483646 h 59"/>
              <a:gd name="T58" fmla="*/ 2147483646 w 132"/>
              <a:gd name="T59" fmla="*/ 2147483646 h 59"/>
              <a:gd name="T60" fmla="*/ 2147483646 w 132"/>
              <a:gd name="T61" fmla="*/ 2147483646 h 59"/>
              <a:gd name="T62" fmla="*/ 2147483646 w 132"/>
              <a:gd name="T63" fmla="*/ 2147483646 h 59"/>
              <a:gd name="T64" fmla="*/ 2147483646 w 132"/>
              <a:gd name="T65" fmla="*/ 2147483646 h 59"/>
              <a:gd name="T66" fmla="*/ 2147483646 w 132"/>
              <a:gd name="T67" fmla="*/ 2147483646 h 59"/>
              <a:gd name="T68" fmla="*/ 2147483646 w 132"/>
              <a:gd name="T69" fmla="*/ 2147483646 h 59"/>
              <a:gd name="T70" fmla="*/ 2147483646 w 132"/>
              <a:gd name="T71" fmla="*/ 2147483646 h 59"/>
              <a:gd name="T72" fmla="*/ 2147483646 w 132"/>
              <a:gd name="T73" fmla="*/ 2147483646 h 59"/>
              <a:gd name="T74" fmla="*/ 2147483646 w 132"/>
              <a:gd name="T75" fmla="*/ 2147483646 h 59"/>
              <a:gd name="T76" fmla="*/ 2147483646 w 132"/>
              <a:gd name="T77" fmla="*/ 2147483646 h 59"/>
              <a:gd name="T78" fmla="*/ 2147483646 w 132"/>
              <a:gd name="T79" fmla="*/ 2147483646 h 59"/>
              <a:gd name="T80" fmla="*/ 2147483646 w 132"/>
              <a:gd name="T81" fmla="*/ 2147483646 h 59"/>
              <a:gd name="T82" fmla="*/ 2147483646 w 132"/>
              <a:gd name="T83" fmla="*/ 2147483646 h 59"/>
              <a:gd name="T84" fmla="*/ 2147483646 w 132"/>
              <a:gd name="T85" fmla="*/ 2147483646 h 59"/>
              <a:gd name="T86" fmla="*/ 2147483646 w 132"/>
              <a:gd name="T87" fmla="*/ 2147483646 h 59"/>
              <a:gd name="T88" fmla="*/ 2147483646 w 132"/>
              <a:gd name="T89" fmla="*/ 2147483646 h 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2"/>
              <a:gd name="T136" fmla="*/ 0 h 59"/>
              <a:gd name="T137" fmla="*/ 132 w 132"/>
              <a:gd name="T138" fmla="*/ 59 h 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2" h="59">
                <a:moveTo>
                  <a:pt x="0" y="47"/>
                </a:moveTo>
                <a:lnTo>
                  <a:pt x="0" y="51"/>
                </a:lnTo>
                <a:lnTo>
                  <a:pt x="19" y="49"/>
                </a:lnTo>
                <a:lnTo>
                  <a:pt x="30" y="43"/>
                </a:lnTo>
                <a:lnTo>
                  <a:pt x="51" y="41"/>
                </a:lnTo>
                <a:lnTo>
                  <a:pt x="60" y="46"/>
                </a:lnTo>
                <a:lnTo>
                  <a:pt x="74" y="45"/>
                </a:lnTo>
                <a:lnTo>
                  <a:pt x="95" y="59"/>
                </a:lnTo>
                <a:lnTo>
                  <a:pt x="97" y="58"/>
                </a:lnTo>
                <a:lnTo>
                  <a:pt x="103" y="58"/>
                </a:lnTo>
                <a:lnTo>
                  <a:pt x="104" y="54"/>
                </a:lnTo>
                <a:lnTo>
                  <a:pt x="105" y="56"/>
                </a:lnTo>
                <a:lnTo>
                  <a:pt x="106" y="49"/>
                </a:lnTo>
                <a:lnTo>
                  <a:pt x="109" y="45"/>
                </a:lnTo>
                <a:lnTo>
                  <a:pt x="111" y="43"/>
                </a:lnTo>
                <a:lnTo>
                  <a:pt x="110" y="42"/>
                </a:lnTo>
                <a:lnTo>
                  <a:pt x="110" y="41"/>
                </a:lnTo>
                <a:lnTo>
                  <a:pt x="109" y="39"/>
                </a:lnTo>
                <a:lnTo>
                  <a:pt x="111" y="41"/>
                </a:lnTo>
                <a:lnTo>
                  <a:pt x="111" y="42"/>
                </a:lnTo>
                <a:lnTo>
                  <a:pt x="112" y="42"/>
                </a:lnTo>
                <a:lnTo>
                  <a:pt x="114" y="41"/>
                </a:lnTo>
                <a:lnTo>
                  <a:pt x="115" y="41"/>
                </a:lnTo>
                <a:lnTo>
                  <a:pt x="114" y="38"/>
                </a:lnTo>
                <a:lnTo>
                  <a:pt x="115" y="38"/>
                </a:lnTo>
                <a:lnTo>
                  <a:pt x="115" y="39"/>
                </a:lnTo>
                <a:lnTo>
                  <a:pt x="120" y="37"/>
                </a:lnTo>
                <a:lnTo>
                  <a:pt x="124" y="37"/>
                </a:lnTo>
                <a:lnTo>
                  <a:pt x="127" y="32"/>
                </a:lnTo>
                <a:lnTo>
                  <a:pt x="126" y="31"/>
                </a:lnTo>
                <a:lnTo>
                  <a:pt x="124" y="32"/>
                </a:lnTo>
                <a:lnTo>
                  <a:pt x="124" y="30"/>
                </a:lnTo>
                <a:lnTo>
                  <a:pt x="122" y="32"/>
                </a:lnTo>
                <a:lnTo>
                  <a:pt x="122" y="33"/>
                </a:lnTo>
                <a:lnTo>
                  <a:pt x="121" y="32"/>
                </a:lnTo>
                <a:lnTo>
                  <a:pt x="121" y="34"/>
                </a:lnTo>
                <a:lnTo>
                  <a:pt x="117" y="33"/>
                </a:lnTo>
                <a:lnTo>
                  <a:pt x="114" y="31"/>
                </a:lnTo>
                <a:lnTo>
                  <a:pt x="114" y="30"/>
                </a:lnTo>
                <a:lnTo>
                  <a:pt x="119" y="33"/>
                </a:lnTo>
                <a:lnTo>
                  <a:pt x="122" y="29"/>
                </a:lnTo>
                <a:lnTo>
                  <a:pt x="120" y="28"/>
                </a:lnTo>
                <a:lnTo>
                  <a:pt x="122" y="26"/>
                </a:lnTo>
                <a:lnTo>
                  <a:pt x="120" y="26"/>
                </a:lnTo>
                <a:lnTo>
                  <a:pt x="113" y="24"/>
                </a:lnTo>
                <a:lnTo>
                  <a:pt x="117" y="23"/>
                </a:lnTo>
                <a:lnTo>
                  <a:pt x="120" y="24"/>
                </a:lnTo>
                <a:lnTo>
                  <a:pt x="119" y="22"/>
                </a:lnTo>
                <a:lnTo>
                  <a:pt x="120" y="22"/>
                </a:lnTo>
                <a:lnTo>
                  <a:pt x="122" y="20"/>
                </a:lnTo>
                <a:lnTo>
                  <a:pt x="121" y="22"/>
                </a:lnTo>
                <a:lnTo>
                  <a:pt x="121" y="24"/>
                </a:lnTo>
                <a:lnTo>
                  <a:pt x="123" y="22"/>
                </a:lnTo>
                <a:lnTo>
                  <a:pt x="124" y="24"/>
                </a:lnTo>
                <a:lnTo>
                  <a:pt x="125" y="24"/>
                </a:lnTo>
                <a:lnTo>
                  <a:pt x="128" y="24"/>
                </a:lnTo>
                <a:lnTo>
                  <a:pt x="129" y="22"/>
                </a:lnTo>
                <a:lnTo>
                  <a:pt x="130" y="18"/>
                </a:lnTo>
                <a:lnTo>
                  <a:pt x="132" y="17"/>
                </a:lnTo>
                <a:lnTo>
                  <a:pt x="132" y="15"/>
                </a:lnTo>
                <a:lnTo>
                  <a:pt x="131" y="12"/>
                </a:lnTo>
                <a:lnTo>
                  <a:pt x="129" y="12"/>
                </a:lnTo>
                <a:lnTo>
                  <a:pt x="127" y="17"/>
                </a:lnTo>
                <a:lnTo>
                  <a:pt x="126" y="14"/>
                </a:lnTo>
                <a:lnTo>
                  <a:pt x="126" y="11"/>
                </a:lnTo>
                <a:lnTo>
                  <a:pt x="121" y="13"/>
                </a:lnTo>
                <a:lnTo>
                  <a:pt x="116" y="14"/>
                </a:lnTo>
                <a:lnTo>
                  <a:pt x="117" y="12"/>
                </a:lnTo>
                <a:lnTo>
                  <a:pt x="119" y="10"/>
                </a:lnTo>
                <a:lnTo>
                  <a:pt x="125" y="8"/>
                </a:lnTo>
                <a:lnTo>
                  <a:pt x="123" y="5"/>
                </a:lnTo>
                <a:lnTo>
                  <a:pt x="128" y="7"/>
                </a:lnTo>
                <a:lnTo>
                  <a:pt x="126" y="5"/>
                </a:lnTo>
                <a:lnTo>
                  <a:pt x="130" y="8"/>
                </a:lnTo>
                <a:lnTo>
                  <a:pt x="127" y="2"/>
                </a:lnTo>
                <a:lnTo>
                  <a:pt x="124" y="0"/>
                </a:lnTo>
                <a:lnTo>
                  <a:pt x="76" y="9"/>
                </a:lnTo>
                <a:lnTo>
                  <a:pt x="38" y="14"/>
                </a:lnTo>
                <a:lnTo>
                  <a:pt x="37" y="19"/>
                </a:lnTo>
                <a:lnTo>
                  <a:pt x="35" y="20"/>
                </a:lnTo>
                <a:lnTo>
                  <a:pt x="32" y="25"/>
                </a:lnTo>
                <a:lnTo>
                  <a:pt x="30" y="25"/>
                </a:lnTo>
                <a:lnTo>
                  <a:pt x="28" y="26"/>
                </a:lnTo>
                <a:lnTo>
                  <a:pt x="26" y="28"/>
                </a:lnTo>
                <a:lnTo>
                  <a:pt x="23" y="27"/>
                </a:lnTo>
                <a:lnTo>
                  <a:pt x="20" y="30"/>
                </a:lnTo>
                <a:lnTo>
                  <a:pt x="19" y="33"/>
                </a:lnTo>
                <a:lnTo>
                  <a:pt x="4" y="41"/>
                </a:lnTo>
                <a:lnTo>
                  <a:pt x="4" y="45"/>
                </a:lnTo>
                <a:lnTo>
                  <a:pt x="0" y="47"/>
                </a:lnTo>
                <a:close/>
              </a:path>
            </a:pathLst>
          </a:custGeom>
          <a:solidFill>
            <a:srgbClr val="A64DFF"/>
          </a:solidFill>
          <a:ln w="15875">
            <a:solidFill>
              <a:srgbClr val="FFFFFF"/>
            </a:solidFill>
            <a:prstDash val="solid"/>
            <a:round/>
            <a:headEnd/>
            <a:tailEnd/>
          </a:ln>
        </p:spPr>
        <p:txBody>
          <a:bodyPr/>
          <a:lstStyle/>
          <a:p>
            <a:endParaRPr lang="en-US"/>
          </a:p>
        </p:txBody>
      </p:sp>
      <p:sp>
        <p:nvSpPr>
          <p:cNvPr id="209963" name="North Dakota"/>
          <p:cNvSpPr>
            <a:spLocks noChangeAspect="1"/>
          </p:cNvSpPr>
          <p:nvPr/>
        </p:nvSpPr>
        <p:spPr bwMode="auto">
          <a:xfrm>
            <a:off x="4033838" y="1700213"/>
            <a:ext cx="809625" cy="504825"/>
          </a:xfrm>
          <a:custGeom>
            <a:avLst/>
            <a:gdLst>
              <a:gd name="T0" fmla="*/ 0 w 103"/>
              <a:gd name="T1" fmla="*/ 2147483646 h 65"/>
              <a:gd name="T2" fmla="*/ 2147483646 w 103"/>
              <a:gd name="T3" fmla="*/ 0 h 65"/>
              <a:gd name="T4" fmla="*/ 2147483646 w 103"/>
              <a:gd name="T5" fmla="*/ 2147483646 h 65"/>
              <a:gd name="T6" fmla="*/ 2147483646 w 103"/>
              <a:gd name="T7" fmla="*/ 2147483646 h 65"/>
              <a:gd name="T8" fmla="*/ 2147483646 w 103"/>
              <a:gd name="T9" fmla="*/ 2147483646 h 65"/>
              <a:gd name="T10" fmla="*/ 2147483646 w 103"/>
              <a:gd name="T11" fmla="*/ 2147483646 h 65"/>
              <a:gd name="T12" fmla="*/ 2147483646 w 103"/>
              <a:gd name="T13" fmla="*/ 2147483646 h 65"/>
              <a:gd name="T14" fmla="*/ 2147483646 w 103"/>
              <a:gd name="T15" fmla="*/ 2147483646 h 65"/>
              <a:gd name="T16" fmla="*/ 2147483646 w 103"/>
              <a:gd name="T17" fmla="*/ 2147483646 h 65"/>
              <a:gd name="T18" fmla="*/ 0 w 103"/>
              <a:gd name="T19" fmla="*/ 2147483646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3"/>
              <a:gd name="T31" fmla="*/ 0 h 65"/>
              <a:gd name="T32" fmla="*/ 103 w 103"/>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3" h="65">
                <a:moveTo>
                  <a:pt x="0" y="59"/>
                </a:moveTo>
                <a:lnTo>
                  <a:pt x="5" y="0"/>
                </a:lnTo>
                <a:lnTo>
                  <a:pt x="56" y="3"/>
                </a:lnTo>
                <a:lnTo>
                  <a:pt x="95" y="4"/>
                </a:lnTo>
                <a:lnTo>
                  <a:pt x="96" y="21"/>
                </a:lnTo>
                <a:lnTo>
                  <a:pt x="100" y="34"/>
                </a:lnTo>
                <a:lnTo>
                  <a:pt x="100" y="51"/>
                </a:lnTo>
                <a:lnTo>
                  <a:pt x="103" y="65"/>
                </a:lnTo>
                <a:lnTo>
                  <a:pt x="49" y="63"/>
                </a:lnTo>
                <a:lnTo>
                  <a:pt x="0" y="59"/>
                </a:lnTo>
                <a:close/>
              </a:path>
            </a:pathLst>
          </a:custGeom>
          <a:solidFill>
            <a:srgbClr val="6600CC"/>
          </a:solidFill>
          <a:ln w="15875">
            <a:solidFill>
              <a:srgbClr val="FFFFFF"/>
            </a:solidFill>
            <a:prstDash val="solid"/>
            <a:round/>
            <a:headEnd/>
            <a:tailEnd/>
          </a:ln>
        </p:spPr>
        <p:txBody>
          <a:bodyPr/>
          <a:lstStyle/>
          <a:p>
            <a:endParaRPr lang="en-US"/>
          </a:p>
        </p:txBody>
      </p:sp>
      <p:sp>
        <p:nvSpPr>
          <p:cNvPr id="209964" name="Ohio"/>
          <p:cNvSpPr>
            <a:spLocks noChangeAspect="1"/>
          </p:cNvSpPr>
          <p:nvPr/>
        </p:nvSpPr>
        <p:spPr bwMode="auto">
          <a:xfrm>
            <a:off x="6173788" y="2679700"/>
            <a:ext cx="511175" cy="566738"/>
          </a:xfrm>
          <a:custGeom>
            <a:avLst/>
            <a:gdLst>
              <a:gd name="T0" fmla="*/ 0 w 65"/>
              <a:gd name="T1" fmla="*/ 2147483646 h 73"/>
              <a:gd name="T2" fmla="*/ 2147483646 w 65"/>
              <a:gd name="T3" fmla="*/ 2147483646 h 73"/>
              <a:gd name="T4" fmla="*/ 2147483646 w 65"/>
              <a:gd name="T5" fmla="*/ 2147483646 h 73"/>
              <a:gd name="T6" fmla="*/ 2147483646 w 65"/>
              <a:gd name="T7" fmla="*/ 2147483646 h 73"/>
              <a:gd name="T8" fmla="*/ 2147483646 w 65"/>
              <a:gd name="T9" fmla="*/ 2147483646 h 73"/>
              <a:gd name="T10" fmla="*/ 2147483646 w 65"/>
              <a:gd name="T11" fmla="*/ 2147483646 h 73"/>
              <a:gd name="T12" fmla="*/ 2147483646 w 65"/>
              <a:gd name="T13" fmla="*/ 2147483646 h 73"/>
              <a:gd name="T14" fmla="*/ 2147483646 w 65"/>
              <a:gd name="T15" fmla="*/ 2147483646 h 73"/>
              <a:gd name="T16" fmla="*/ 2147483646 w 65"/>
              <a:gd name="T17" fmla="*/ 2147483646 h 73"/>
              <a:gd name="T18" fmla="*/ 2147483646 w 65"/>
              <a:gd name="T19" fmla="*/ 2147483646 h 73"/>
              <a:gd name="T20" fmla="*/ 2147483646 w 65"/>
              <a:gd name="T21" fmla="*/ 2147483646 h 73"/>
              <a:gd name="T22" fmla="*/ 2147483646 w 65"/>
              <a:gd name="T23" fmla="*/ 2147483646 h 73"/>
              <a:gd name="T24" fmla="*/ 2147483646 w 65"/>
              <a:gd name="T25" fmla="*/ 2147483646 h 73"/>
              <a:gd name="T26" fmla="*/ 2147483646 w 65"/>
              <a:gd name="T27" fmla="*/ 2147483646 h 73"/>
              <a:gd name="T28" fmla="*/ 2147483646 w 65"/>
              <a:gd name="T29" fmla="*/ 2147483646 h 73"/>
              <a:gd name="T30" fmla="*/ 2147483646 w 65"/>
              <a:gd name="T31" fmla="*/ 2147483646 h 73"/>
              <a:gd name="T32" fmla="*/ 2147483646 w 65"/>
              <a:gd name="T33" fmla="*/ 2147483646 h 73"/>
              <a:gd name="T34" fmla="*/ 2147483646 w 65"/>
              <a:gd name="T35" fmla="*/ 2147483646 h 73"/>
              <a:gd name="T36" fmla="*/ 2147483646 w 65"/>
              <a:gd name="T37" fmla="*/ 2147483646 h 73"/>
              <a:gd name="T38" fmla="*/ 2147483646 w 65"/>
              <a:gd name="T39" fmla="*/ 0 h 73"/>
              <a:gd name="T40" fmla="*/ 2147483646 w 65"/>
              <a:gd name="T41" fmla="*/ 2147483646 h 73"/>
              <a:gd name="T42" fmla="*/ 2147483646 w 65"/>
              <a:gd name="T43" fmla="*/ 2147483646 h 73"/>
              <a:gd name="T44" fmla="*/ 2147483646 w 65"/>
              <a:gd name="T45" fmla="*/ 2147483646 h 73"/>
              <a:gd name="T46" fmla="*/ 2147483646 w 65"/>
              <a:gd name="T47" fmla="*/ 2147483646 h 73"/>
              <a:gd name="T48" fmla="*/ 2147483646 w 65"/>
              <a:gd name="T49" fmla="*/ 2147483646 h 73"/>
              <a:gd name="T50" fmla="*/ 2147483646 w 65"/>
              <a:gd name="T51" fmla="*/ 2147483646 h 73"/>
              <a:gd name="T52" fmla="*/ 2147483646 w 65"/>
              <a:gd name="T53" fmla="*/ 2147483646 h 73"/>
              <a:gd name="T54" fmla="*/ 2147483646 w 65"/>
              <a:gd name="T55" fmla="*/ 2147483646 h 73"/>
              <a:gd name="T56" fmla="*/ 2147483646 w 65"/>
              <a:gd name="T57" fmla="*/ 2147483646 h 73"/>
              <a:gd name="T58" fmla="*/ 2147483646 w 65"/>
              <a:gd name="T59" fmla="*/ 2147483646 h 73"/>
              <a:gd name="T60" fmla="*/ 2147483646 w 65"/>
              <a:gd name="T61" fmla="*/ 2147483646 h 73"/>
              <a:gd name="T62" fmla="*/ 2147483646 w 65"/>
              <a:gd name="T63" fmla="*/ 2147483646 h 73"/>
              <a:gd name="T64" fmla="*/ 2147483646 w 65"/>
              <a:gd name="T65" fmla="*/ 2147483646 h 73"/>
              <a:gd name="T66" fmla="*/ 2147483646 w 65"/>
              <a:gd name="T67" fmla="*/ 2147483646 h 73"/>
              <a:gd name="T68" fmla="*/ 2147483646 w 65"/>
              <a:gd name="T69" fmla="*/ 2147483646 h 73"/>
              <a:gd name="T70" fmla="*/ 2147483646 w 65"/>
              <a:gd name="T71" fmla="*/ 2147483646 h 73"/>
              <a:gd name="T72" fmla="*/ 2147483646 w 65"/>
              <a:gd name="T73" fmla="*/ 2147483646 h 73"/>
              <a:gd name="T74" fmla="*/ 0 w 65"/>
              <a:gd name="T75" fmla="*/ 2147483646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
              <a:gd name="T115" fmla="*/ 0 h 73"/>
              <a:gd name="T116" fmla="*/ 65 w 65"/>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 h="73">
                <a:moveTo>
                  <a:pt x="0" y="13"/>
                </a:moveTo>
                <a:lnTo>
                  <a:pt x="6" y="64"/>
                </a:lnTo>
                <a:lnTo>
                  <a:pt x="10" y="64"/>
                </a:lnTo>
                <a:lnTo>
                  <a:pt x="13" y="65"/>
                </a:lnTo>
                <a:lnTo>
                  <a:pt x="15" y="69"/>
                </a:lnTo>
                <a:lnTo>
                  <a:pt x="20" y="69"/>
                </a:lnTo>
                <a:lnTo>
                  <a:pt x="23" y="71"/>
                </a:lnTo>
                <a:lnTo>
                  <a:pt x="31" y="71"/>
                </a:lnTo>
                <a:lnTo>
                  <a:pt x="33" y="69"/>
                </a:lnTo>
                <a:lnTo>
                  <a:pt x="41" y="73"/>
                </a:lnTo>
                <a:lnTo>
                  <a:pt x="46" y="69"/>
                </a:lnTo>
                <a:lnTo>
                  <a:pt x="47" y="61"/>
                </a:lnTo>
                <a:lnTo>
                  <a:pt x="50" y="63"/>
                </a:lnTo>
                <a:lnTo>
                  <a:pt x="52" y="56"/>
                </a:lnTo>
                <a:lnTo>
                  <a:pt x="60" y="50"/>
                </a:lnTo>
                <a:lnTo>
                  <a:pt x="63" y="46"/>
                </a:lnTo>
                <a:lnTo>
                  <a:pt x="64" y="31"/>
                </a:lnTo>
                <a:lnTo>
                  <a:pt x="63" y="27"/>
                </a:lnTo>
                <a:lnTo>
                  <a:pt x="65" y="25"/>
                </a:lnTo>
                <a:lnTo>
                  <a:pt x="61" y="0"/>
                </a:lnTo>
                <a:lnTo>
                  <a:pt x="54" y="3"/>
                </a:lnTo>
                <a:lnTo>
                  <a:pt x="50" y="6"/>
                </a:lnTo>
                <a:lnTo>
                  <a:pt x="48" y="8"/>
                </a:lnTo>
                <a:lnTo>
                  <a:pt x="45" y="12"/>
                </a:lnTo>
                <a:lnTo>
                  <a:pt x="41" y="12"/>
                </a:lnTo>
                <a:lnTo>
                  <a:pt x="36" y="14"/>
                </a:lnTo>
                <a:lnTo>
                  <a:pt x="34" y="15"/>
                </a:lnTo>
                <a:lnTo>
                  <a:pt x="31" y="14"/>
                </a:lnTo>
                <a:lnTo>
                  <a:pt x="28" y="15"/>
                </a:lnTo>
                <a:lnTo>
                  <a:pt x="27" y="15"/>
                </a:lnTo>
                <a:lnTo>
                  <a:pt x="31" y="12"/>
                </a:lnTo>
                <a:lnTo>
                  <a:pt x="29" y="12"/>
                </a:lnTo>
                <a:lnTo>
                  <a:pt x="27" y="13"/>
                </a:lnTo>
                <a:lnTo>
                  <a:pt x="21" y="11"/>
                </a:lnTo>
                <a:lnTo>
                  <a:pt x="19" y="12"/>
                </a:lnTo>
                <a:lnTo>
                  <a:pt x="20" y="10"/>
                </a:lnTo>
                <a:lnTo>
                  <a:pt x="0" y="13"/>
                </a:lnTo>
                <a:close/>
              </a:path>
            </a:pathLst>
          </a:custGeom>
          <a:solidFill>
            <a:srgbClr val="6600CC"/>
          </a:solidFill>
          <a:ln w="15875">
            <a:solidFill>
              <a:srgbClr val="FFFFFF"/>
            </a:solidFill>
            <a:prstDash val="solid"/>
            <a:round/>
            <a:headEnd/>
            <a:tailEnd/>
          </a:ln>
        </p:spPr>
        <p:txBody>
          <a:bodyPr/>
          <a:lstStyle/>
          <a:p>
            <a:endParaRPr lang="en-US"/>
          </a:p>
        </p:txBody>
      </p:sp>
      <p:sp>
        <p:nvSpPr>
          <p:cNvPr id="209965" name="Oregon"/>
          <p:cNvSpPr>
            <a:spLocks noChangeAspect="1"/>
          </p:cNvSpPr>
          <p:nvPr/>
        </p:nvSpPr>
        <p:spPr bwMode="auto">
          <a:xfrm>
            <a:off x="1733550" y="1706563"/>
            <a:ext cx="973138" cy="823912"/>
          </a:xfrm>
          <a:custGeom>
            <a:avLst/>
            <a:gdLst>
              <a:gd name="T0" fmla="*/ 0 w 124"/>
              <a:gd name="T1" fmla="*/ 2147483646 h 106"/>
              <a:gd name="T2" fmla="*/ 2147483646 w 124"/>
              <a:gd name="T3" fmla="*/ 2147483646 h 106"/>
              <a:gd name="T4" fmla="*/ 2147483646 w 124"/>
              <a:gd name="T5" fmla="*/ 2147483646 h 106"/>
              <a:gd name="T6" fmla="*/ 2147483646 w 124"/>
              <a:gd name="T7" fmla="*/ 0 h 106"/>
              <a:gd name="T8" fmla="*/ 2147483646 w 124"/>
              <a:gd name="T9" fmla="*/ 2147483646 h 106"/>
              <a:gd name="T10" fmla="*/ 2147483646 w 124"/>
              <a:gd name="T11" fmla="*/ 2147483646 h 106"/>
              <a:gd name="T12" fmla="*/ 2147483646 w 124"/>
              <a:gd name="T13" fmla="*/ 2147483646 h 106"/>
              <a:gd name="T14" fmla="*/ 2147483646 w 124"/>
              <a:gd name="T15" fmla="*/ 2147483646 h 106"/>
              <a:gd name="T16" fmla="*/ 2147483646 w 124"/>
              <a:gd name="T17" fmla="*/ 2147483646 h 106"/>
              <a:gd name="T18" fmla="*/ 2147483646 w 124"/>
              <a:gd name="T19" fmla="*/ 2147483646 h 106"/>
              <a:gd name="T20" fmla="*/ 2147483646 w 124"/>
              <a:gd name="T21" fmla="*/ 2147483646 h 106"/>
              <a:gd name="T22" fmla="*/ 2147483646 w 124"/>
              <a:gd name="T23" fmla="*/ 2147483646 h 106"/>
              <a:gd name="T24" fmla="*/ 2147483646 w 124"/>
              <a:gd name="T25" fmla="*/ 2147483646 h 106"/>
              <a:gd name="T26" fmla="*/ 2147483646 w 124"/>
              <a:gd name="T27" fmla="*/ 2147483646 h 106"/>
              <a:gd name="T28" fmla="*/ 2147483646 w 124"/>
              <a:gd name="T29" fmla="*/ 2147483646 h 106"/>
              <a:gd name="T30" fmla="*/ 2147483646 w 124"/>
              <a:gd name="T31" fmla="*/ 2147483646 h 106"/>
              <a:gd name="T32" fmla="*/ 2147483646 w 124"/>
              <a:gd name="T33" fmla="*/ 2147483646 h 106"/>
              <a:gd name="T34" fmla="*/ 2147483646 w 124"/>
              <a:gd name="T35" fmla="*/ 2147483646 h 106"/>
              <a:gd name="T36" fmla="*/ 2147483646 w 124"/>
              <a:gd name="T37" fmla="*/ 2147483646 h 106"/>
              <a:gd name="T38" fmla="*/ 2147483646 w 124"/>
              <a:gd name="T39" fmla="*/ 2147483646 h 106"/>
              <a:gd name="T40" fmla="*/ 2147483646 w 124"/>
              <a:gd name="T41" fmla="*/ 2147483646 h 106"/>
              <a:gd name="T42" fmla="*/ 2147483646 w 124"/>
              <a:gd name="T43" fmla="*/ 2147483646 h 106"/>
              <a:gd name="T44" fmla="*/ 2147483646 w 124"/>
              <a:gd name="T45" fmla="*/ 2147483646 h 106"/>
              <a:gd name="T46" fmla="*/ 2147483646 w 124"/>
              <a:gd name="T47" fmla="*/ 2147483646 h 106"/>
              <a:gd name="T48" fmla="*/ 2147483646 w 124"/>
              <a:gd name="T49" fmla="*/ 2147483646 h 106"/>
              <a:gd name="T50" fmla="*/ 0 w 124"/>
              <a:gd name="T51" fmla="*/ 2147483646 h 10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4"/>
              <a:gd name="T79" fmla="*/ 0 h 106"/>
              <a:gd name="T80" fmla="*/ 124 w 124"/>
              <a:gd name="T81" fmla="*/ 106 h 10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4" h="106">
                <a:moveTo>
                  <a:pt x="0" y="79"/>
                </a:moveTo>
                <a:lnTo>
                  <a:pt x="2" y="60"/>
                </a:lnTo>
                <a:lnTo>
                  <a:pt x="11" y="44"/>
                </a:lnTo>
                <a:lnTo>
                  <a:pt x="27" y="0"/>
                </a:lnTo>
                <a:lnTo>
                  <a:pt x="34" y="2"/>
                </a:lnTo>
                <a:lnTo>
                  <a:pt x="35" y="4"/>
                </a:lnTo>
                <a:lnTo>
                  <a:pt x="37" y="4"/>
                </a:lnTo>
                <a:lnTo>
                  <a:pt x="41" y="12"/>
                </a:lnTo>
                <a:lnTo>
                  <a:pt x="40" y="15"/>
                </a:lnTo>
                <a:lnTo>
                  <a:pt x="46" y="20"/>
                </a:lnTo>
                <a:lnTo>
                  <a:pt x="57" y="19"/>
                </a:lnTo>
                <a:lnTo>
                  <a:pt x="65" y="23"/>
                </a:lnTo>
                <a:lnTo>
                  <a:pt x="68" y="22"/>
                </a:lnTo>
                <a:lnTo>
                  <a:pt x="92" y="23"/>
                </a:lnTo>
                <a:lnTo>
                  <a:pt x="119" y="29"/>
                </a:lnTo>
                <a:lnTo>
                  <a:pt x="121" y="33"/>
                </a:lnTo>
                <a:lnTo>
                  <a:pt x="124" y="38"/>
                </a:lnTo>
                <a:lnTo>
                  <a:pt x="120" y="44"/>
                </a:lnTo>
                <a:lnTo>
                  <a:pt x="115" y="52"/>
                </a:lnTo>
                <a:lnTo>
                  <a:pt x="109" y="57"/>
                </a:lnTo>
                <a:lnTo>
                  <a:pt x="108" y="61"/>
                </a:lnTo>
                <a:lnTo>
                  <a:pt x="111" y="65"/>
                </a:lnTo>
                <a:lnTo>
                  <a:pt x="107" y="74"/>
                </a:lnTo>
                <a:lnTo>
                  <a:pt x="100" y="106"/>
                </a:lnTo>
                <a:lnTo>
                  <a:pt x="58" y="95"/>
                </a:lnTo>
                <a:lnTo>
                  <a:pt x="0" y="79"/>
                </a:lnTo>
                <a:close/>
              </a:path>
            </a:pathLst>
          </a:custGeom>
          <a:solidFill>
            <a:srgbClr val="6600CC"/>
          </a:solidFill>
          <a:ln w="15875">
            <a:solidFill>
              <a:srgbClr val="FFFFFF"/>
            </a:solidFill>
            <a:prstDash val="solid"/>
            <a:round/>
            <a:headEnd/>
            <a:tailEnd/>
          </a:ln>
        </p:spPr>
        <p:txBody>
          <a:bodyPr/>
          <a:lstStyle/>
          <a:p>
            <a:endParaRPr lang="en-US"/>
          </a:p>
        </p:txBody>
      </p:sp>
      <p:sp>
        <p:nvSpPr>
          <p:cNvPr id="209966" name="Pennsylvania"/>
          <p:cNvSpPr>
            <a:spLocks noChangeAspect="1"/>
          </p:cNvSpPr>
          <p:nvPr/>
        </p:nvSpPr>
        <p:spPr bwMode="auto">
          <a:xfrm>
            <a:off x="6653213" y="2562225"/>
            <a:ext cx="714375" cy="458788"/>
          </a:xfrm>
          <a:custGeom>
            <a:avLst/>
            <a:gdLst>
              <a:gd name="T0" fmla="*/ 0 w 91"/>
              <a:gd name="T1" fmla="*/ 2147483646 h 59"/>
              <a:gd name="T2" fmla="*/ 2147483646 w 91"/>
              <a:gd name="T3" fmla="*/ 2147483646 h 59"/>
              <a:gd name="T4" fmla="*/ 2147483646 w 91"/>
              <a:gd name="T5" fmla="*/ 2147483646 h 59"/>
              <a:gd name="T6" fmla="*/ 2147483646 w 91"/>
              <a:gd name="T7" fmla="*/ 2147483646 h 59"/>
              <a:gd name="T8" fmla="*/ 2147483646 w 91"/>
              <a:gd name="T9" fmla="*/ 2147483646 h 59"/>
              <a:gd name="T10" fmla="*/ 2147483646 w 91"/>
              <a:gd name="T11" fmla="*/ 2147483646 h 59"/>
              <a:gd name="T12" fmla="*/ 2147483646 w 91"/>
              <a:gd name="T13" fmla="*/ 2147483646 h 59"/>
              <a:gd name="T14" fmla="*/ 2147483646 w 91"/>
              <a:gd name="T15" fmla="*/ 2147483646 h 59"/>
              <a:gd name="T16" fmla="*/ 2147483646 w 91"/>
              <a:gd name="T17" fmla="*/ 2147483646 h 59"/>
              <a:gd name="T18" fmla="*/ 2147483646 w 91"/>
              <a:gd name="T19" fmla="*/ 2147483646 h 59"/>
              <a:gd name="T20" fmla="*/ 2147483646 w 91"/>
              <a:gd name="T21" fmla="*/ 2147483646 h 59"/>
              <a:gd name="T22" fmla="*/ 2147483646 w 91"/>
              <a:gd name="T23" fmla="*/ 2147483646 h 59"/>
              <a:gd name="T24" fmla="*/ 2147483646 w 91"/>
              <a:gd name="T25" fmla="*/ 2147483646 h 59"/>
              <a:gd name="T26" fmla="*/ 2147483646 w 91"/>
              <a:gd name="T27" fmla="*/ 2147483646 h 59"/>
              <a:gd name="T28" fmla="*/ 2147483646 w 91"/>
              <a:gd name="T29" fmla="*/ 2147483646 h 59"/>
              <a:gd name="T30" fmla="*/ 2147483646 w 91"/>
              <a:gd name="T31" fmla="*/ 0 h 59"/>
              <a:gd name="T32" fmla="*/ 2147483646 w 91"/>
              <a:gd name="T33" fmla="*/ 2147483646 h 59"/>
              <a:gd name="T34" fmla="*/ 2147483646 w 91"/>
              <a:gd name="T35" fmla="*/ 2147483646 h 59"/>
              <a:gd name="T36" fmla="*/ 0 w 91"/>
              <a:gd name="T37" fmla="*/ 2147483646 h 5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1"/>
              <a:gd name="T58" fmla="*/ 0 h 59"/>
              <a:gd name="T59" fmla="*/ 91 w 91"/>
              <a:gd name="T60" fmla="*/ 59 h 5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1" h="59">
                <a:moveTo>
                  <a:pt x="0" y="15"/>
                </a:moveTo>
                <a:lnTo>
                  <a:pt x="4" y="40"/>
                </a:lnTo>
                <a:lnTo>
                  <a:pt x="7" y="59"/>
                </a:lnTo>
                <a:lnTo>
                  <a:pt x="23" y="56"/>
                </a:lnTo>
                <a:lnTo>
                  <a:pt x="77" y="46"/>
                </a:lnTo>
                <a:lnTo>
                  <a:pt x="79" y="43"/>
                </a:lnTo>
                <a:lnTo>
                  <a:pt x="82" y="43"/>
                </a:lnTo>
                <a:lnTo>
                  <a:pt x="86" y="41"/>
                </a:lnTo>
                <a:lnTo>
                  <a:pt x="87" y="37"/>
                </a:lnTo>
                <a:lnTo>
                  <a:pt x="91" y="34"/>
                </a:lnTo>
                <a:lnTo>
                  <a:pt x="82" y="27"/>
                </a:lnTo>
                <a:lnTo>
                  <a:pt x="81" y="20"/>
                </a:lnTo>
                <a:lnTo>
                  <a:pt x="85" y="10"/>
                </a:lnTo>
                <a:lnTo>
                  <a:pt x="80" y="7"/>
                </a:lnTo>
                <a:lnTo>
                  <a:pt x="77" y="3"/>
                </a:lnTo>
                <a:lnTo>
                  <a:pt x="73" y="0"/>
                </a:lnTo>
                <a:lnTo>
                  <a:pt x="13" y="12"/>
                </a:lnTo>
                <a:lnTo>
                  <a:pt x="10" y="7"/>
                </a:lnTo>
                <a:lnTo>
                  <a:pt x="0" y="15"/>
                </a:lnTo>
                <a:close/>
              </a:path>
            </a:pathLst>
          </a:custGeom>
          <a:solidFill>
            <a:srgbClr val="A64DFF"/>
          </a:solidFill>
          <a:ln w="15875">
            <a:solidFill>
              <a:srgbClr val="FFFFFF"/>
            </a:solidFill>
            <a:prstDash val="solid"/>
            <a:round/>
            <a:headEnd/>
            <a:tailEnd/>
          </a:ln>
        </p:spPr>
        <p:txBody>
          <a:bodyPr/>
          <a:lstStyle/>
          <a:p>
            <a:endParaRPr lang="en-US"/>
          </a:p>
        </p:txBody>
      </p:sp>
      <p:sp>
        <p:nvSpPr>
          <p:cNvPr id="209967" name="Rhode Island"/>
          <p:cNvSpPr>
            <a:spLocks noChangeAspect="1"/>
          </p:cNvSpPr>
          <p:nvPr/>
        </p:nvSpPr>
        <p:spPr bwMode="auto">
          <a:xfrm>
            <a:off x="7626350" y="2462213"/>
            <a:ext cx="95250" cy="114300"/>
          </a:xfrm>
          <a:custGeom>
            <a:avLst/>
            <a:gdLst>
              <a:gd name="T0" fmla="*/ 0 w 12"/>
              <a:gd name="T1" fmla="*/ 2147483646 h 15"/>
              <a:gd name="T2" fmla="*/ 2147483646 w 12"/>
              <a:gd name="T3" fmla="*/ 2147483646 h 15"/>
              <a:gd name="T4" fmla="*/ 2147483646 w 12"/>
              <a:gd name="T5" fmla="*/ 2147483646 h 15"/>
              <a:gd name="T6" fmla="*/ 2147483646 w 12"/>
              <a:gd name="T7" fmla="*/ 2147483646 h 15"/>
              <a:gd name="T8" fmla="*/ 2147483646 w 12"/>
              <a:gd name="T9" fmla="*/ 2147483646 h 15"/>
              <a:gd name="T10" fmla="*/ 2147483646 w 12"/>
              <a:gd name="T11" fmla="*/ 2147483646 h 15"/>
              <a:gd name="T12" fmla="*/ 2147483646 w 12"/>
              <a:gd name="T13" fmla="*/ 2147483646 h 15"/>
              <a:gd name="T14" fmla="*/ 2147483646 w 12"/>
              <a:gd name="T15" fmla="*/ 2147483646 h 15"/>
              <a:gd name="T16" fmla="*/ 2147483646 w 12"/>
              <a:gd name="T17" fmla="*/ 2147483646 h 15"/>
              <a:gd name="T18" fmla="*/ 2147483646 w 12"/>
              <a:gd name="T19" fmla="*/ 2147483646 h 15"/>
              <a:gd name="T20" fmla="*/ 2147483646 w 12"/>
              <a:gd name="T21" fmla="*/ 2147483646 h 15"/>
              <a:gd name="T22" fmla="*/ 2147483646 w 12"/>
              <a:gd name="T23" fmla="*/ 2147483646 h 15"/>
              <a:gd name="T24" fmla="*/ 2147483646 w 12"/>
              <a:gd name="T25" fmla="*/ 0 h 15"/>
              <a:gd name="T26" fmla="*/ 2147483646 w 12"/>
              <a:gd name="T27" fmla="*/ 0 h 15"/>
              <a:gd name="T28" fmla="*/ 0 w 12"/>
              <a:gd name="T29" fmla="*/ 2147483646 h 1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
              <a:gd name="T46" fmla="*/ 0 h 15"/>
              <a:gd name="T47" fmla="*/ 12 w 12"/>
              <a:gd name="T48" fmla="*/ 15 h 1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 h="15">
                <a:moveTo>
                  <a:pt x="0" y="1"/>
                </a:moveTo>
                <a:lnTo>
                  <a:pt x="2" y="14"/>
                </a:lnTo>
                <a:lnTo>
                  <a:pt x="3" y="15"/>
                </a:lnTo>
                <a:lnTo>
                  <a:pt x="8" y="12"/>
                </a:lnTo>
                <a:lnTo>
                  <a:pt x="7" y="8"/>
                </a:lnTo>
                <a:lnTo>
                  <a:pt x="8" y="6"/>
                </a:lnTo>
                <a:lnTo>
                  <a:pt x="9" y="8"/>
                </a:lnTo>
                <a:lnTo>
                  <a:pt x="10" y="11"/>
                </a:lnTo>
                <a:lnTo>
                  <a:pt x="11" y="10"/>
                </a:lnTo>
                <a:lnTo>
                  <a:pt x="12" y="8"/>
                </a:lnTo>
                <a:lnTo>
                  <a:pt x="11" y="5"/>
                </a:lnTo>
                <a:lnTo>
                  <a:pt x="8" y="4"/>
                </a:lnTo>
                <a:lnTo>
                  <a:pt x="6" y="0"/>
                </a:lnTo>
                <a:lnTo>
                  <a:pt x="4" y="0"/>
                </a:lnTo>
                <a:lnTo>
                  <a:pt x="0" y="1"/>
                </a:lnTo>
                <a:close/>
              </a:path>
            </a:pathLst>
          </a:custGeom>
          <a:solidFill>
            <a:srgbClr val="6600CC"/>
          </a:solidFill>
          <a:ln w="15875">
            <a:solidFill>
              <a:srgbClr val="FFFFFF"/>
            </a:solidFill>
            <a:prstDash val="solid"/>
            <a:round/>
            <a:headEnd/>
            <a:tailEnd/>
          </a:ln>
        </p:spPr>
        <p:txBody>
          <a:bodyPr/>
          <a:lstStyle/>
          <a:p>
            <a:endParaRPr lang="en-US"/>
          </a:p>
        </p:txBody>
      </p:sp>
      <p:sp>
        <p:nvSpPr>
          <p:cNvPr id="209968" name="South Carolina"/>
          <p:cNvSpPr>
            <a:spLocks noChangeAspect="1"/>
          </p:cNvSpPr>
          <p:nvPr/>
        </p:nvSpPr>
        <p:spPr bwMode="auto">
          <a:xfrm>
            <a:off x="6481763" y="3719513"/>
            <a:ext cx="619125" cy="466725"/>
          </a:xfrm>
          <a:custGeom>
            <a:avLst/>
            <a:gdLst>
              <a:gd name="T0" fmla="*/ 0 w 79"/>
              <a:gd name="T1" fmla="*/ 2147483646 h 60"/>
              <a:gd name="T2" fmla="*/ 2147483646 w 79"/>
              <a:gd name="T3" fmla="*/ 2147483646 h 60"/>
              <a:gd name="T4" fmla="*/ 2147483646 w 79"/>
              <a:gd name="T5" fmla="*/ 2147483646 h 60"/>
              <a:gd name="T6" fmla="*/ 2147483646 w 79"/>
              <a:gd name="T7" fmla="*/ 0 h 60"/>
              <a:gd name="T8" fmla="*/ 2147483646 w 79"/>
              <a:gd name="T9" fmla="*/ 2147483646 h 60"/>
              <a:gd name="T10" fmla="*/ 2147483646 w 79"/>
              <a:gd name="T11" fmla="*/ 2147483646 h 60"/>
              <a:gd name="T12" fmla="*/ 2147483646 w 79"/>
              <a:gd name="T13" fmla="*/ 2147483646 h 60"/>
              <a:gd name="T14" fmla="*/ 2147483646 w 79"/>
              <a:gd name="T15" fmla="*/ 2147483646 h 60"/>
              <a:gd name="T16" fmla="*/ 2147483646 w 79"/>
              <a:gd name="T17" fmla="*/ 2147483646 h 60"/>
              <a:gd name="T18" fmla="*/ 2147483646 w 79"/>
              <a:gd name="T19" fmla="*/ 2147483646 h 60"/>
              <a:gd name="T20" fmla="*/ 2147483646 w 79"/>
              <a:gd name="T21" fmla="*/ 2147483646 h 60"/>
              <a:gd name="T22" fmla="*/ 2147483646 w 79"/>
              <a:gd name="T23" fmla="*/ 2147483646 h 60"/>
              <a:gd name="T24" fmla="*/ 2147483646 w 79"/>
              <a:gd name="T25" fmla="*/ 2147483646 h 60"/>
              <a:gd name="T26" fmla="*/ 2147483646 w 79"/>
              <a:gd name="T27" fmla="*/ 2147483646 h 60"/>
              <a:gd name="T28" fmla="*/ 2147483646 w 79"/>
              <a:gd name="T29" fmla="*/ 2147483646 h 60"/>
              <a:gd name="T30" fmla="*/ 2147483646 w 79"/>
              <a:gd name="T31" fmla="*/ 2147483646 h 60"/>
              <a:gd name="T32" fmla="*/ 2147483646 w 79"/>
              <a:gd name="T33" fmla="*/ 2147483646 h 60"/>
              <a:gd name="T34" fmla="*/ 2147483646 w 79"/>
              <a:gd name="T35" fmla="*/ 2147483646 h 60"/>
              <a:gd name="T36" fmla="*/ 2147483646 w 79"/>
              <a:gd name="T37" fmla="*/ 2147483646 h 60"/>
              <a:gd name="T38" fmla="*/ 2147483646 w 79"/>
              <a:gd name="T39" fmla="*/ 2147483646 h 60"/>
              <a:gd name="T40" fmla="*/ 2147483646 w 79"/>
              <a:gd name="T41" fmla="*/ 2147483646 h 60"/>
              <a:gd name="T42" fmla="*/ 2147483646 w 79"/>
              <a:gd name="T43" fmla="*/ 2147483646 h 60"/>
              <a:gd name="T44" fmla="*/ 2147483646 w 79"/>
              <a:gd name="T45" fmla="*/ 2147483646 h 60"/>
              <a:gd name="T46" fmla="*/ 2147483646 w 79"/>
              <a:gd name="T47" fmla="*/ 2147483646 h 60"/>
              <a:gd name="T48" fmla="*/ 2147483646 w 79"/>
              <a:gd name="T49" fmla="*/ 2147483646 h 60"/>
              <a:gd name="T50" fmla="*/ 2147483646 w 79"/>
              <a:gd name="T51" fmla="*/ 2147483646 h 60"/>
              <a:gd name="T52" fmla="*/ 2147483646 w 79"/>
              <a:gd name="T53" fmla="*/ 2147483646 h 60"/>
              <a:gd name="T54" fmla="*/ 0 w 79"/>
              <a:gd name="T55" fmla="*/ 2147483646 h 6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9"/>
              <a:gd name="T85" fmla="*/ 0 h 60"/>
              <a:gd name="T86" fmla="*/ 79 w 79"/>
              <a:gd name="T87" fmla="*/ 60 h 6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9" h="60">
                <a:moveTo>
                  <a:pt x="0" y="14"/>
                </a:moveTo>
                <a:lnTo>
                  <a:pt x="3" y="8"/>
                </a:lnTo>
                <a:lnTo>
                  <a:pt x="14" y="2"/>
                </a:lnTo>
                <a:lnTo>
                  <a:pt x="35" y="0"/>
                </a:lnTo>
                <a:lnTo>
                  <a:pt x="44" y="5"/>
                </a:lnTo>
                <a:lnTo>
                  <a:pt x="58" y="4"/>
                </a:lnTo>
                <a:lnTo>
                  <a:pt x="79" y="18"/>
                </a:lnTo>
                <a:lnTo>
                  <a:pt x="72" y="26"/>
                </a:lnTo>
                <a:lnTo>
                  <a:pt x="70" y="30"/>
                </a:lnTo>
                <a:lnTo>
                  <a:pt x="70" y="35"/>
                </a:lnTo>
                <a:lnTo>
                  <a:pt x="64" y="40"/>
                </a:lnTo>
                <a:lnTo>
                  <a:pt x="60" y="46"/>
                </a:lnTo>
                <a:lnTo>
                  <a:pt x="54" y="50"/>
                </a:lnTo>
                <a:lnTo>
                  <a:pt x="51" y="51"/>
                </a:lnTo>
                <a:lnTo>
                  <a:pt x="50" y="55"/>
                </a:lnTo>
                <a:lnTo>
                  <a:pt x="47" y="52"/>
                </a:lnTo>
                <a:lnTo>
                  <a:pt x="50" y="57"/>
                </a:lnTo>
                <a:lnTo>
                  <a:pt x="47" y="60"/>
                </a:lnTo>
                <a:lnTo>
                  <a:pt x="44" y="60"/>
                </a:lnTo>
                <a:lnTo>
                  <a:pt x="42" y="57"/>
                </a:lnTo>
                <a:lnTo>
                  <a:pt x="39" y="51"/>
                </a:lnTo>
                <a:lnTo>
                  <a:pt x="37" y="51"/>
                </a:lnTo>
                <a:lnTo>
                  <a:pt x="33" y="43"/>
                </a:lnTo>
                <a:lnTo>
                  <a:pt x="28" y="39"/>
                </a:lnTo>
                <a:lnTo>
                  <a:pt x="24" y="34"/>
                </a:lnTo>
                <a:lnTo>
                  <a:pt x="14" y="27"/>
                </a:lnTo>
                <a:lnTo>
                  <a:pt x="10" y="21"/>
                </a:lnTo>
                <a:lnTo>
                  <a:pt x="0" y="14"/>
                </a:lnTo>
                <a:close/>
              </a:path>
            </a:pathLst>
          </a:custGeom>
          <a:solidFill>
            <a:srgbClr val="A64DFF"/>
          </a:solidFill>
          <a:ln w="15875">
            <a:solidFill>
              <a:srgbClr val="FFFFFF"/>
            </a:solidFill>
            <a:prstDash val="solid"/>
            <a:round/>
            <a:headEnd/>
            <a:tailEnd/>
          </a:ln>
        </p:spPr>
        <p:txBody>
          <a:bodyPr/>
          <a:lstStyle/>
          <a:p>
            <a:endParaRPr lang="en-US"/>
          </a:p>
        </p:txBody>
      </p:sp>
      <p:sp>
        <p:nvSpPr>
          <p:cNvPr id="209969" name="South Dakota"/>
          <p:cNvSpPr>
            <a:spLocks noChangeAspect="1"/>
          </p:cNvSpPr>
          <p:nvPr/>
        </p:nvSpPr>
        <p:spPr bwMode="auto">
          <a:xfrm>
            <a:off x="3992563" y="2157413"/>
            <a:ext cx="857250" cy="576262"/>
          </a:xfrm>
          <a:custGeom>
            <a:avLst/>
            <a:gdLst>
              <a:gd name="T0" fmla="*/ 0 w 109"/>
              <a:gd name="T1" fmla="*/ 2147483646 h 74"/>
              <a:gd name="T2" fmla="*/ 2147483646 w 109"/>
              <a:gd name="T3" fmla="*/ 2147483646 h 74"/>
              <a:gd name="T4" fmla="*/ 2147483646 w 109"/>
              <a:gd name="T5" fmla="*/ 0 h 74"/>
              <a:gd name="T6" fmla="*/ 2147483646 w 109"/>
              <a:gd name="T7" fmla="*/ 2147483646 h 74"/>
              <a:gd name="T8" fmla="*/ 2147483646 w 109"/>
              <a:gd name="T9" fmla="*/ 2147483646 h 74"/>
              <a:gd name="T10" fmla="*/ 2147483646 w 109"/>
              <a:gd name="T11" fmla="*/ 2147483646 h 74"/>
              <a:gd name="T12" fmla="*/ 2147483646 w 109"/>
              <a:gd name="T13" fmla="*/ 2147483646 h 74"/>
              <a:gd name="T14" fmla="*/ 2147483646 w 109"/>
              <a:gd name="T15" fmla="*/ 2147483646 h 74"/>
              <a:gd name="T16" fmla="*/ 2147483646 w 109"/>
              <a:gd name="T17" fmla="*/ 2147483646 h 74"/>
              <a:gd name="T18" fmla="*/ 2147483646 w 109"/>
              <a:gd name="T19" fmla="*/ 2147483646 h 74"/>
              <a:gd name="T20" fmla="*/ 2147483646 w 109"/>
              <a:gd name="T21" fmla="*/ 2147483646 h 74"/>
              <a:gd name="T22" fmla="*/ 2147483646 w 109"/>
              <a:gd name="T23" fmla="*/ 2147483646 h 74"/>
              <a:gd name="T24" fmla="*/ 2147483646 w 109"/>
              <a:gd name="T25" fmla="*/ 2147483646 h 74"/>
              <a:gd name="T26" fmla="*/ 2147483646 w 109"/>
              <a:gd name="T27" fmla="*/ 2147483646 h 74"/>
              <a:gd name="T28" fmla="*/ 2147483646 w 109"/>
              <a:gd name="T29" fmla="*/ 2147483646 h 74"/>
              <a:gd name="T30" fmla="*/ 2147483646 w 109"/>
              <a:gd name="T31" fmla="*/ 2147483646 h 74"/>
              <a:gd name="T32" fmla="*/ 2147483646 w 109"/>
              <a:gd name="T33" fmla="*/ 2147483646 h 74"/>
              <a:gd name="T34" fmla="*/ 2147483646 w 109"/>
              <a:gd name="T35" fmla="*/ 2147483646 h 74"/>
              <a:gd name="T36" fmla="*/ 2147483646 w 109"/>
              <a:gd name="T37" fmla="*/ 2147483646 h 74"/>
              <a:gd name="T38" fmla="*/ 0 w 109"/>
              <a:gd name="T39" fmla="*/ 2147483646 h 7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9"/>
              <a:gd name="T61" fmla="*/ 0 h 74"/>
              <a:gd name="T62" fmla="*/ 109 w 109"/>
              <a:gd name="T63" fmla="*/ 74 h 7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9" h="74">
                <a:moveTo>
                  <a:pt x="0" y="58"/>
                </a:moveTo>
                <a:lnTo>
                  <a:pt x="4" y="19"/>
                </a:lnTo>
                <a:lnTo>
                  <a:pt x="5" y="0"/>
                </a:lnTo>
                <a:lnTo>
                  <a:pt x="54" y="4"/>
                </a:lnTo>
                <a:lnTo>
                  <a:pt x="108" y="6"/>
                </a:lnTo>
                <a:lnTo>
                  <a:pt x="104" y="12"/>
                </a:lnTo>
                <a:lnTo>
                  <a:pt x="109" y="18"/>
                </a:lnTo>
                <a:lnTo>
                  <a:pt x="109" y="54"/>
                </a:lnTo>
                <a:lnTo>
                  <a:pt x="107" y="53"/>
                </a:lnTo>
                <a:lnTo>
                  <a:pt x="107" y="58"/>
                </a:lnTo>
                <a:lnTo>
                  <a:pt x="109" y="62"/>
                </a:lnTo>
                <a:lnTo>
                  <a:pt x="108" y="65"/>
                </a:lnTo>
                <a:lnTo>
                  <a:pt x="109" y="74"/>
                </a:lnTo>
                <a:lnTo>
                  <a:pt x="106" y="73"/>
                </a:lnTo>
                <a:lnTo>
                  <a:pt x="104" y="70"/>
                </a:lnTo>
                <a:lnTo>
                  <a:pt x="98" y="67"/>
                </a:lnTo>
                <a:lnTo>
                  <a:pt x="94" y="67"/>
                </a:lnTo>
                <a:lnTo>
                  <a:pt x="85" y="67"/>
                </a:lnTo>
                <a:lnTo>
                  <a:pt x="79" y="63"/>
                </a:lnTo>
                <a:lnTo>
                  <a:pt x="0" y="58"/>
                </a:lnTo>
                <a:close/>
              </a:path>
            </a:pathLst>
          </a:custGeom>
          <a:solidFill>
            <a:srgbClr val="6600CC"/>
          </a:solidFill>
          <a:ln w="15875">
            <a:solidFill>
              <a:srgbClr val="FFFFFF"/>
            </a:solidFill>
            <a:prstDash val="solid"/>
            <a:round/>
            <a:headEnd/>
            <a:tailEnd/>
          </a:ln>
        </p:spPr>
        <p:txBody>
          <a:bodyPr/>
          <a:lstStyle/>
          <a:p>
            <a:endParaRPr lang="en-US"/>
          </a:p>
        </p:txBody>
      </p:sp>
      <p:sp>
        <p:nvSpPr>
          <p:cNvPr id="209970" name="Tennessee"/>
          <p:cNvSpPr>
            <a:spLocks noChangeAspect="1"/>
          </p:cNvSpPr>
          <p:nvPr/>
        </p:nvSpPr>
        <p:spPr bwMode="auto">
          <a:xfrm>
            <a:off x="5608638" y="3509963"/>
            <a:ext cx="1044575" cy="350837"/>
          </a:xfrm>
          <a:custGeom>
            <a:avLst/>
            <a:gdLst>
              <a:gd name="T0" fmla="*/ 0 w 133"/>
              <a:gd name="T1" fmla="*/ 2147483646 h 45"/>
              <a:gd name="T2" fmla="*/ 2147483646 w 133"/>
              <a:gd name="T3" fmla="*/ 2147483646 h 45"/>
              <a:gd name="T4" fmla="*/ 2147483646 w 133"/>
              <a:gd name="T5" fmla="*/ 2147483646 h 45"/>
              <a:gd name="T6" fmla="*/ 2147483646 w 133"/>
              <a:gd name="T7" fmla="*/ 2147483646 h 45"/>
              <a:gd name="T8" fmla="*/ 2147483646 w 133"/>
              <a:gd name="T9" fmla="*/ 2147483646 h 45"/>
              <a:gd name="T10" fmla="*/ 2147483646 w 133"/>
              <a:gd name="T11" fmla="*/ 2147483646 h 45"/>
              <a:gd name="T12" fmla="*/ 2147483646 w 133"/>
              <a:gd name="T13" fmla="*/ 2147483646 h 45"/>
              <a:gd name="T14" fmla="*/ 2147483646 w 133"/>
              <a:gd name="T15" fmla="*/ 2147483646 h 45"/>
              <a:gd name="T16" fmla="*/ 2147483646 w 133"/>
              <a:gd name="T17" fmla="*/ 2147483646 h 45"/>
              <a:gd name="T18" fmla="*/ 2147483646 w 133"/>
              <a:gd name="T19" fmla="*/ 2147483646 h 45"/>
              <a:gd name="T20" fmla="*/ 2147483646 w 133"/>
              <a:gd name="T21" fmla="*/ 2147483646 h 45"/>
              <a:gd name="T22" fmla="*/ 2147483646 w 133"/>
              <a:gd name="T23" fmla="*/ 2147483646 h 45"/>
              <a:gd name="T24" fmla="*/ 2147483646 w 133"/>
              <a:gd name="T25" fmla="*/ 2147483646 h 45"/>
              <a:gd name="T26" fmla="*/ 2147483646 w 133"/>
              <a:gd name="T27" fmla="*/ 0 h 45"/>
              <a:gd name="T28" fmla="*/ 2147483646 w 133"/>
              <a:gd name="T29" fmla="*/ 2147483646 h 45"/>
              <a:gd name="T30" fmla="*/ 2147483646 w 133"/>
              <a:gd name="T31" fmla="*/ 2147483646 h 45"/>
              <a:gd name="T32" fmla="*/ 2147483646 w 133"/>
              <a:gd name="T33" fmla="*/ 2147483646 h 45"/>
              <a:gd name="T34" fmla="*/ 2147483646 w 133"/>
              <a:gd name="T35" fmla="*/ 2147483646 h 45"/>
              <a:gd name="T36" fmla="*/ 2147483646 w 133"/>
              <a:gd name="T37" fmla="*/ 2147483646 h 45"/>
              <a:gd name="T38" fmla="*/ 2147483646 w 133"/>
              <a:gd name="T39" fmla="*/ 2147483646 h 45"/>
              <a:gd name="T40" fmla="*/ 2147483646 w 133"/>
              <a:gd name="T41" fmla="*/ 2147483646 h 45"/>
              <a:gd name="T42" fmla="*/ 2147483646 w 133"/>
              <a:gd name="T43" fmla="*/ 2147483646 h 45"/>
              <a:gd name="T44" fmla="*/ 2147483646 w 133"/>
              <a:gd name="T45" fmla="*/ 2147483646 h 45"/>
              <a:gd name="T46" fmla="*/ 2147483646 w 133"/>
              <a:gd name="T47" fmla="*/ 2147483646 h 45"/>
              <a:gd name="T48" fmla="*/ 2147483646 w 133"/>
              <a:gd name="T49" fmla="*/ 2147483646 h 45"/>
              <a:gd name="T50" fmla="*/ 2147483646 w 133"/>
              <a:gd name="T51" fmla="*/ 2147483646 h 45"/>
              <a:gd name="T52" fmla="*/ 2147483646 w 133"/>
              <a:gd name="T53" fmla="*/ 2147483646 h 45"/>
              <a:gd name="T54" fmla="*/ 2147483646 w 133"/>
              <a:gd name="T55" fmla="*/ 2147483646 h 45"/>
              <a:gd name="T56" fmla="*/ 2147483646 w 133"/>
              <a:gd name="T57" fmla="*/ 2147483646 h 45"/>
              <a:gd name="T58" fmla="*/ 0 w 133"/>
              <a:gd name="T59" fmla="*/ 2147483646 h 4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3"/>
              <a:gd name="T91" fmla="*/ 0 h 45"/>
              <a:gd name="T92" fmla="*/ 133 w 133"/>
              <a:gd name="T93" fmla="*/ 45 h 4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3" h="45">
                <a:moveTo>
                  <a:pt x="0" y="45"/>
                </a:moveTo>
                <a:lnTo>
                  <a:pt x="2" y="38"/>
                </a:lnTo>
                <a:lnTo>
                  <a:pt x="1" y="37"/>
                </a:lnTo>
                <a:lnTo>
                  <a:pt x="5" y="33"/>
                </a:lnTo>
                <a:lnTo>
                  <a:pt x="9" y="27"/>
                </a:lnTo>
                <a:lnTo>
                  <a:pt x="8" y="25"/>
                </a:lnTo>
                <a:lnTo>
                  <a:pt x="9" y="22"/>
                </a:lnTo>
                <a:lnTo>
                  <a:pt x="10" y="18"/>
                </a:lnTo>
                <a:lnTo>
                  <a:pt x="12" y="15"/>
                </a:lnTo>
                <a:lnTo>
                  <a:pt x="33" y="13"/>
                </a:lnTo>
                <a:lnTo>
                  <a:pt x="33" y="10"/>
                </a:lnTo>
                <a:lnTo>
                  <a:pt x="39" y="10"/>
                </a:lnTo>
                <a:lnTo>
                  <a:pt x="102" y="5"/>
                </a:lnTo>
                <a:lnTo>
                  <a:pt x="133" y="0"/>
                </a:lnTo>
                <a:lnTo>
                  <a:pt x="132" y="5"/>
                </a:lnTo>
                <a:lnTo>
                  <a:pt x="130" y="6"/>
                </a:lnTo>
                <a:lnTo>
                  <a:pt x="127" y="11"/>
                </a:lnTo>
                <a:lnTo>
                  <a:pt x="125" y="11"/>
                </a:lnTo>
                <a:lnTo>
                  <a:pt x="123" y="12"/>
                </a:lnTo>
                <a:lnTo>
                  <a:pt x="121" y="14"/>
                </a:lnTo>
                <a:lnTo>
                  <a:pt x="118" y="13"/>
                </a:lnTo>
                <a:lnTo>
                  <a:pt x="115" y="16"/>
                </a:lnTo>
                <a:lnTo>
                  <a:pt x="114" y="19"/>
                </a:lnTo>
                <a:lnTo>
                  <a:pt x="99" y="27"/>
                </a:lnTo>
                <a:lnTo>
                  <a:pt x="99" y="31"/>
                </a:lnTo>
                <a:lnTo>
                  <a:pt x="95" y="33"/>
                </a:lnTo>
                <a:lnTo>
                  <a:pt x="95" y="37"/>
                </a:lnTo>
                <a:lnTo>
                  <a:pt x="74" y="40"/>
                </a:lnTo>
                <a:lnTo>
                  <a:pt x="33" y="43"/>
                </a:lnTo>
                <a:lnTo>
                  <a:pt x="0" y="45"/>
                </a:lnTo>
                <a:close/>
              </a:path>
            </a:pathLst>
          </a:custGeom>
          <a:solidFill>
            <a:srgbClr val="6600CC"/>
          </a:solidFill>
          <a:ln w="15875">
            <a:solidFill>
              <a:srgbClr val="FFFFFF"/>
            </a:solidFill>
            <a:prstDash val="solid"/>
            <a:round/>
            <a:headEnd/>
            <a:tailEnd/>
          </a:ln>
        </p:spPr>
        <p:txBody>
          <a:bodyPr/>
          <a:lstStyle/>
          <a:p>
            <a:endParaRPr lang="en-US"/>
          </a:p>
        </p:txBody>
      </p:sp>
      <p:sp>
        <p:nvSpPr>
          <p:cNvPr id="209971" name="Texas"/>
          <p:cNvSpPr>
            <a:spLocks noChangeAspect="1"/>
          </p:cNvSpPr>
          <p:nvPr/>
        </p:nvSpPr>
        <p:spPr bwMode="auto">
          <a:xfrm>
            <a:off x="3498850" y="3619500"/>
            <a:ext cx="1711325" cy="1639888"/>
          </a:xfrm>
          <a:custGeom>
            <a:avLst/>
            <a:gdLst>
              <a:gd name="T0" fmla="*/ 2147483646 w 218"/>
              <a:gd name="T1" fmla="*/ 2147483646 h 211"/>
              <a:gd name="T2" fmla="*/ 2147483646 w 218"/>
              <a:gd name="T3" fmla="*/ 2147483646 h 211"/>
              <a:gd name="T4" fmla="*/ 2147483646 w 218"/>
              <a:gd name="T5" fmla="*/ 2147483646 h 211"/>
              <a:gd name="T6" fmla="*/ 2147483646 w 218"/>
              <a:gd name="T7" fmla="*/ 2147483646 h 211"/>
              <a:gd name="T8" fmla="*/ 2147483646 w 218"/>
              <a:gd name="T9" fmla="*/ 2147483646 h 211"/>
              <a:gd name="T10" fmla="*/ 2147483646 w 218"/>
              <a:gd name="T11" fmla="*/ 2147483646 h 211"/>
              <a:gd name="T12" fmla="*/ 2147483646 w 218"/>
              <a:gd name="T13" fmla="*/ 2147483646 h 211"/>
              <a:gd name="T14" fmla="*/ 2147483646 w 218"/>
              <a:gd name="T15" fmla="*/ 2147483646 h 211"/>
              <a:gd name="T16" fmla="*/ 2147483646 w 218"/>
              <a:gd name="T17" fmla="*/ 2147483646 h 211"/>
              <a:gd name="T18" fmla="*/ 2147483646 w 218"/>
              <a:gd name="T19" fmla="*/ 2147483646 h 211"/>
              <a:gd name="T20" fmla="*/ 2147483646 w 218"/>
              <a:gd name="T21" fmla="*/ 2147483646 h 211"/>
              <a:gd name="T22" fmla="*/ 2147483646 w 218"/>
              <a:gd name="T23" fmla="*/ 2147483646 h 211"/>
              <a:gd name="T24" fmla="*/ 2147483646 w 218"/>
              <a:gd name="T25" fmla="*/ 2147483646 h 211"/>
              <a:gd name="T26" fmla="*/ 2147483646 w 218"/>
              <a:gd name="T27" fmla="*/ 2147483646 h 211"/>
              <a:gd name="T28" fmla="*/ 2147483646 w 218"/>
              <a:gd name="T29" fmla="*/ 2147483646 h 211"/>
              <a:gd name="T30" fmla="*/ 2147483646 w 218"/>
              <a:gd name="T31" fmla="*/ 2147483646 h 211"/>
              <a:gd name="T32" fmla="*/ 2147483646 w 218"/>
              <a:gd name="T33" fmla="*/ 2147483646 h 211"/>
              <a:gd name="T34" fmla="*/ 2147483646 w 218"/>
              <a:gd name="T35" fmla="*/ 2147483646 h 211"/>
              <a:gd name="T36" fmla="*/ 2147483646 w 218"/>
              <a:gd name="T37" fmla="*/ 2147483646 h 211"/>
              <a:gd name="T38" fmla="*/ 2147483646 w 218"/>
              <a:gd name="T39" fmla="*/ 2147483646 h 211"/>
              <a:gd name="T40" fmla="*/ 2147483646 w 218"/>
              <a:gd name="T41" fmla="*/ 2147483646 h 211"/>
              <a:gd name="T42" fmla="*/ 2147483646 w 218"/>
              <a:gd name="T43" fmla="*/ 2147483646 h 211"/>
              <a:gd name="T44" fmla="*/ 2147483646 w 218"/>
              <a:gd name="T45" fmla="*/ 2147483646 h 211"/>
              <a:gd name="T46" fmla="*/ 2147483646 w 218"/>
              <a:gd name="T47" fmla="*/ 2147483646 h 211"/>
              <a:gd name="T48" fmla="*/ 2147483646 w 218"/>
              <a:gd name="T49" fmla="*/ 2147483646 h 211"/>
              <a:gd name="T50" fmla="*/ 2147483646 w 218"/>
              <a:gd name="T51" fmla="*/ 2147483646 h 211"/>
              <a:gd name="T52" fmla="*/ 2147483646 w 218"/>
              <a:gd name="T53" fmla="*/ 2147483646 h 211"/>
              <a:gd name="T54" fmla="*/ 2147483646 w 218"/>
              <a:gd name="T55" fmla="*/ 2147483646 h 211"/>
              <a:gd name="T56" fmla="*/ 2147483646 w 218"/>
              <a:gd name="T57" fmla="*/ 2147483646 h 211"/>
              <a:gd name="T58" fmla="*/ 2147483646 w 218"/>
              <a:gd name="T59" fmla="*/ 2147483646 h 211"/>
              <a:gd name="T60" fmla="*/ 2147483646 w 218"/>
              <a:gd name="T61" fmla="*/ 2147483646 h 211"/>
              <a:gd name="T62" fmla="*/ 2147483646 w 218"/>
              <a:gd name="T63" fmla="*/ 2147483646 h 211"/>
              <a:gd name="T64" fmla="*/ 2147483646 w 218"/>
              <a:gd name="T65" fmla="*/ 2147483646 h 211"/>
              <a:gd name="T66" fmla="*/ 2147483646 w 218"/>
              <a:gd name="T67" fmla="*/ 2147483646 h 211"/>
              <a:gd name="T68" fmla="*/ 2147483646 w 218"/>
              <a:gd name="T69" fmla="*/ 2147483646 h 211"/>
              <a:gd name="T70" fmla="*/ 2147483646 w 218"/>
              <a:gd name="T71" fmla="*/ 2147483646 h 211"/>
              <a:gd name="T72" fmla="*/ 2147483646 w 218"/>
              <a:gd name="T73" fmla="*/ 2147483646 h 211"/>
              <a:gd name="T74" fmla="*/ 2147483646 w 218"/>
              <a:gd name="T75" fmla="*/ 2147483646 h 211"/>
              <a:gd name="T76" fmla="*/ 2147483646 w 218"/>
              <a:gd name="T77" fmla="*/ 2147483646 h 211"/>
              <a:gd name="T78" fmla="*/ 2147483646 w 218"/>
              <a:gd name="T79" fmla="*/ 2147483646 h 211"/>
              <a:gd name="T80" fmla="*/ 2147483646 w 218"/>
              <a:gd name="T81" fmla="*/ 2147483646 h 211"/>
              <a:gd name="T82" fmla="*/ 2147483646 w 218"/>
              <a:gd name="T83" fmla="*/ 2147483646 h 211"/>
              <a:gd name="T84" fmla="*/ 2147483646 w 218"/>
              <a:gd name="T85" fmla="*/ 2147483646 h 2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1"/>
              <a:gd name="T131" fmla="*/ 218 w 218"/>
              <a:gd name="T132" fmla="*/ 211 h 2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1">
                <a:moveTo>
                  <a:pt x="2" y="87"/>
                </a:moveTo>
                <a:lnTo>
                  <a:pt x="0" y="83"/>
                </a:lnTo>
                <a:lnTo>
                  <a:pt x="5" y="83"/>
                </a:lnTo>
                <a:lnTo>
                  <a:pt x="60" y="88"/>
                </a:lnTo>
                <a:lnTo>
                  <a:pt x="68" y="0"/>
                </a:lnTo>
                <a:lnTo>
                  <a:pt x="115" y="3"/>
                </a:lnTo>
                <a:lnTo>
                  <a:pt x="113" y="41"/>
                </a:lnTo>
                <a:lnTo>
                  <a:pt x="118" y="44"/>
                </a:lnTo>
                <a:lnTo>
                  <a:pt x="122" y="45"/>
                </a:lnTo>
                <a:lnTo>
                  <a:pt x="124" y="43"/>
                </a:lnTo>
                <a:lnTo>
                  <a:pt x="126" y="45"/>
                </a:lnTo>
                <a:lnTo>
                  <a:pt x="126" y="48"/>
                </a:lnTo>
                <a:lnTo>
                  <a:pt x="130" y="48"/>
                </a:lnTo>
                <a:lnTo>
                  <a:pt x="133" y="50"/>
                </a:lnTo>
                <a:lnTo>
                  <a:pt x="135" y="49"/>
                </a:lnTo>
                <a:lnTo>
                  <a:pt x="138" y="51"/>
                </a:lnTo>
                <a:lnTo>
                  <a:pt x="139" y="50"/>
                </a:lnTo>
                <a:lnTo>
                  <a:pt x="143" y="50"/>
                </a:lnTo>
                <a:lnTo>
                  <a:pt x="145" y="55"/>
                </a:lnTo>
                <a:lnTo>
                  <a:pt x="147" y="56"/>
                </a:lnTo>
                <a:lnTo>
                  <a:pt x="150" y="53"/>
                </a:lnTo>
                <a:lnTo>
                  <a:pt x="155" y="57"/>
                </a:lnTo>
                <a:lnTo>
                  <a:pt x="158" y="55"/>
                </a:lnTo>
                <a:lnTo>
                  <a:pt x="159" y="59"/>
                </a:lnTo>
                <a:lnTo>
                  <a:pt x="159" y="56"/>
                </a:lnTo>
                <a:lnTo>
                  <a:pt x="162" y="54"/>
                </a:lnTo>
                <a:lnTo>
                  <a:pt x="163" y="57"/>
                </a:lnTo>
                <a:lnTo>
                  <a:pt x="168" y="56"/>
                </a:lnTo>
                <a:lnTo>
                  <a:pt x="171" y="59"/>
                </a:lnTo>
                <a:lnTo>
                  <a:pt x="180" y="56"/>
                </a:lnTo>
                <a:lnTo>
                  <a:pt x="188" y="55"/>
                </a:lnTo>
                <a:lnTo>
                  <a:pt x="191" y="54"/>
                </a:lnTo>
                <a:lnTo>
                  <a:pt x="197" y="59"/>
                </a:lnTo>
                <a:lnTo>
                  <a:pt x="202" y="60"/>
                </a:lnTo>
                <a:lnTo>
                  <a:pt x="203" y="62"/>
                </a:lnTo>
                <a:lnTo>
                  <a:pt x="209" y="62"/>
                </a:lnTo>
                <a:lnTo>
                  <a:pt x="209" y="72"/>
                </a:lnTo>
                <a:lnTo>
                  <a:pt x="210" y="93"/>
                </a:lnTo>
                <a:lnTo>
                  <a:pt x="213" y="96"/>
                </a:lnTo>
                <a:lnTo>
                  <a:pt x="213" y="101"/>
                </a:lnTo>
                <a:lnTo>
                  <a:pt x="218" y="108"/>
                </a:lnTo>
                <a:lnTo>
                  <a:pt x="218" y="115"/>
                </a:lnTo>
                <a:lnTo>
                  <a:pt x="215" y="120"/>
                </a:lnTo>
                <a:lnTo>
                  <a:pt x="215" y="124"/>
                </a:lnTo>
                <a:lnTo>
                  <a:pt x="216" y="127"/>
                </a:lnTo>
                <a:lnTo>
                  <a:pt x="216" y="130"/>
                </a:lnTo>
                <a:lnTo>
                  <a:pt x="214" y="132"/>
                </a:lnTo>
                <a:lnTo>
                  <a:pt x="212" y="135"/>
                </a:lnTo>
                <a:lnTo>
                  <a:pt x="214" y="137"/>
                </a:lnTo>
                <a:lnTo>
                  <a:pt x="205" y="140"/>
                </a:lnTo>
                <a:lnTo>
                  <a:pt x="198" y="144"/>
                </a:lnTo>
                <a:lnTo>
                  <a:pt x="202" y="140"/>
                </a:lnTo>
                <a:lnTo>
                  <a:pt x="197" y="140"/>
                </a:lnTo>
                <a:lnTo>
                  <a:pt x="199" y="135"/>
                </a:lnTo>
                <a:lnTo>
                  <a:pt x="195" y="138"/>
                </a:lnTo>
                <a:lnTo>
                  <a:pt x="193" y="137"/>
                </a:lnTo>
                <a:lnTo>
                  <a:pt x="194" y="141"/>
                </a:lnTo>
                <a:lnTo>
                  <a:pt x="195" y="142"/>
                </a:lnTo>
                <a:lnTo>
                  <a:pt x="195" y="144"/>
                </a:lnTo>
                <a:lnTo>
                  <a:pt x="193" y="147"/>
                </a:lnTo>
                <a:lnTo>
                  <a:pt x="191" y="147"/>
                </a:lnTo>
                <a:lnTo>
                  <a:pt x="191" y="151"/>
                </a:lnTo>
                <a:lnTo>
                  <a:pt x="170" y="163"/>
                </a:lnTo>
                <a:lnTo>
                  <a:pt x="171" y="162"/>
                </a:lnTo>
                <a:lnTo>
                  <a:pt x="180" y="156"/>
                </a:lnTo>
                <a:lnTo>
                  <a:pt x="173" y="160"/>
                </a:lnTo>
                <a:lnTo>
                  <a:pt x="173" y="156"/>
                </a:lnTo>
                <a:lnTo>
                  <a:pt x="171" y="158"/>
                </a:lnTo>
                <a:lnTo>
                  <a:pt x="169" y="157"/>
                </a:lnTo>
                <a:lnTo>
                  <a:pt x="168" y="160"/>
                </a:lnTo>
                <a:lnTo>
                  <a:pt x="165" y="157"/>
                </a:lnTo>
                <a:lnTo>
                  <a:pt x="165" y="160"/>
                </a:lnTo>
                <a:lnTo>
                  <a:pt x="169" y="162"/>
                </a:lnTo>
                <a:lnTo>
                  <a:pt x="165" y="164"/>
                </a:lnTo>
                <a:lnTo>
                  <a:pt x="163" y="161"/>
                </a:lnTo>
                <a:lnTo>
                  <a:pt x="161" y="170"/>
                </a:lnTo>
                <a:lnTo>
                  <a:pt x="159" y="166"/>
                </a:lnTo>
                <a:lnTo>
                  <a:pt x="156" y="167"/>
                </a:lnTo>
                <a:lnTo>
                  <a:pt x="155" y="170"/>
                </a:lnTo>
                <a:lnTo>
                  <a:pt x="157" y="173"/>
                </a:lnTo>
                <a:lnTo>
                  <a:pt x="149" y="173"/>
                </a:lnTo>
                <a:lnTo>
                  <a:pt x="152" y="174"/>
                </a:lnTo>
                <a:lnTo>
                  <a:pt x="152" y="178"/>
                </a:lnTo>
                <a:lnTo>
                  <a:pt x="154" y="177"/>
                </a:lnTo>
                <a:lnTo>
                  <a:pt x="153" y="179"/>
                </a:lnTo>
                <a:lnTo>
                  <a:pt x="150" y="185"/>
                </a:lnTo>
                <a:lnTo>
                  <a:pt x="150" y="182"/>
                </a:lnTo>
                <a:lnTo>
                  <a:pt x="148" y="184"/>
                </a:lnTo>
                <a:lnTo>
                  <a:pt x="145" y="181"/>
                </a:lnTo>
                <a:lnTo>
                  <a:pt x="146" y="185"/>
                </a:lnTo>
                <a:lnTo>
                  <a:pt x="151" y="185"/>
                </a:lnTo>
                <a:lnTo>
                  <a:pt x="149" y="191"/>
                </a:lnTo>
                <a:lnTo>
                  <a:pt x="151" y="202"/>
                </a:lnTo>
                <a:lnTo>
                  <a:pt x="155" y="211"/>
                </a:lnTo>
                <a:lnTo>
                  <a:pt x="149" y="211"/>
                </a:lnTo>
                <a:lnTo>
                  <a:pt x="143" y="208"/>
                </a:lnTo>
                <a:lnTo>
                  <a:pt x="138" y="209"/>
                </a:lnTo>
                <a:lnTo>
                  <a:pt x="130" y="204"/>
                </a:lnTo>
                <a:lnTo>
                  <a:pt x="122" y="201"/>
                </a:lnTo>
                <a:lnTo>
                  <a:pt x="121" y="197"/>
                </a:lnTo>
                <a:lnTo>
                  <a:pt x="118" y="192"/>
                </a:lnTo>
                <a:lnTo>
                  <a:pt x="116" y="188"/>
                </a:lnTo>
                <a:lnTo>
                  <a:pt x="116" y="185"/>
                </a:lnTo>
                <a:lnTo>
                  <a:pt x="114" y="183"/>
                </a:lnTo>
                <a:lnTo>
                  <a:pt x="115" y="178"/>
                </a:lnTo>
                <a:lnTo>
                  <a:pt x="109" y="174"/>
                </a:lnTo>
                <a:lnTo>
                  <a:pt x="104" y="165"/>
                </a:lnTo>
                <a:lnTo>
                  <a:pt x="94" y="144"/>
                </a:lnTo>
                <a:lnTo>
                  <a:pt x="87" y="139"/>
                </a:lnTo>
                <a:lnTo>
                  <a:pt x="85" y="134"/>
                </a:lnTo>
                <a:lnTo>
                  <a:pt x="79" y="133"/>
                </a:lnTo>
                <a:lnTo>
                  <a:pt x="73" y="132"/>
                </a:lnTo>
                <a:lnTo>
                  <a:pt x="69" y="130"/>
                </a:lnTo>
                <a:lnTo>
                  <a:pt x="68" y="132"/>
                </a:lnTo>
                <a:lnTo>
                  <a:pt x="63" y="132"/>
                </a:lnTo>
                <a:lnTo>
                  <a:pt x="59" y="143"/>
                </a:lnTo>
                <a:lnTo>
                  <a:pt x="54" y="147"/>
                </a:lnTo>
                <a:lnTo>
                  <a:pt x="51" y="147"/>
                </a:lnTo>
                <a:lnTo>
                  <a:pt x="43" y="140"/>
                </a:lnTo>
                <a:lnTo>
                  <a:pt x="39" y="139"/>
                </a:lnTo>
                <a:lnTo>
                  <a:pt x="31" y="132"/>
                </a:lnTo>
                <a:lnTo>
                  <a:pt x="29" y="126"/>
                </a:lnTo>
                <a:lnTo>
                  <a:pt x="29" y="120"/>
                </a:lnTo>
                <a:lnTo>
                  <a:pt x="26" y="112"/>
                </a:lnTo>
                <a:lnTo>
                  <a:pt x="19" y="107"/>
                </a:lnTo>
                <a:lnTo>
                  <a:pt x="10" y="95"/>
                </a:lnTo>
                <a:lnTo>
                  <a:pt x="6" y="93"/>
                </a:lnTo>
                <a:lnTo>
                  <a:pt x="4" y="87"/>
                </a:lnTo>
                <a:lnTo>
                  <a:pt x="2" y="87"/>
                </a:lnTo>
                <a:close/>
              </a:path>
            </a:pathLst>
          </a:custGeom>
          <a:solidFill>
            <a:srgbClr val="6600CC"/>
          </a:solidFill>
          <a:ln w="15875">
            <a:solidFill>
              <a:srgbClr val="FFFFFF"/>
            </a:solidFill>
            <a:prstDash val="solid"/>
            <a:round/>
            <a:headEnd/>
            <a:tailEnd/>
          </a:ln>
        </p:spPr>
        <p:txBody>
          <a:bodyPr/>
          <a:lstStyle/>
          <a:p>
            <a:endParaRPr lang="en-US"/>
          </a:p>
        </p:txBody>
      </p:sp>
      <p:sp>
        <p:nvSpPr>
          <p:cNvPr id="209972" name="Utah"/>
          <p:cNvSpPr>
            <a:spLocks noChangeAspect="1"/>
          </p:cNvSpPr>
          <p:nvPr/>
        </p:nvSpPr>
        <p:spPr bwMode="auto">
          <a:xfrm>
            <a:off x="2698750" y="2601913"/>
            <a:ext cx="690563" cy="854075"/>
          </a:xfrm>
          <a:custGeom>
            <a:avLst/>
            <a:gdLst>
              <a:gd name="T0" fmla="*/ 0 w 88"/>
              <a:gd name="T1" fmla="*/ 2147483646 h 110"/>
              <a:gd name="T2" fmla="*/ 2147483646 w 88"/>
              <a:gd name="T3" fmla="*/ 0 h 110"/>
              <a:gd name="T4" fmla="*/ 2147483646 w 88"/>
              <a:gd name="T5" fmla="*/ 2147483646 h 110"/>
              <a:gd name="T6" fmla="*/ 2147483646 w 88"/>
              <a:gd name="T7" fmla="*/ 2147483646 h 110"/>
              <a:gd name="T8" fmla="*/ 2147483646 w 88"/>
              <a:gd name="T9" fmla="*/ 2147483646 h 110"/>
              <a:gd name="T10" fmla="*/ 2147483646 w 88"/>
              <a:gd name="T11" fmla="*/ 2147483646 h 110"/>
              <a:gd name="T12" fmla="*/ 0 w 88"/>
              <a:gd name="T13" fmla="*/ 2147483646 h 110"/>
              <a:gd name="T14" fmla="*/ 0 60000 65536"/>
              <a:gd name="T15" fmla="*/ 0 60000 65536"/>
              <a:gd name="T16" fmla="*/ 0 60000 65536"/>
              <a:gd name="T17" fmla="*/ 0 60000 65536"/>
              <a:gd name="T18" fmla="*/ 0 60000 65536"/>
              <a:gd name="T19" fmla="*/ 0 60000 65536"/>
              <a:gd name="T20" fmla="*/ 0 60000 65536"/>
              <a:gd name="T21" fmla="*/ 0 w 88"/>
              <a:gd name="T22" fmla="*/ 0 h 110"/>
              <a:gd name="T23" fmla="*/ 88 w 88"/>
              <a:gd name="T24" fmla="*/ 110 h 1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8" h="110">
                <a:moveTo>
                  <a:pt x="0" y="97"/>
                </a:moveTo>
                <a:lnTo>
                  <a:pt x="19" y="0"/>
                </a:lnTo>
                <a:lnTo>
                  <a:pt x="62" y="8"/>
                </a:lnTo>
                <a:lnTo>
                  <a:pt x="59" y="27"/>
                </a:lnTo>
                <a:lnTo>
                  <a:pt x="88" y="32"/>
                </a:lnTo>
                <a:lnTo>
                  <a:pt x="77" y="110"/>
                </a:lnTo>
                <a:lnTo>
                  <a:pt x="0" y="97"/>
                </a:lnTo>
                <a:close/>
              </a:path>
            </a:pathLst>
          </a:custGeom>
          <a:solidFill>
            <a:srgbClr val="CC99FF"/>
          </a:solidFill>
          <a:ln w="15875">
            <a:solidFill>
              <a:srgbClr val="FFFFFF"/>
            </a:solidFill>
            <a:prstDash val="solid"/>
            <a:round/>
            <a:headEnd/>
            <a:tailEnd/>
          </a:ln>
        </p:spPr>
        <p:txBody>
          <a:bodyPr/>
          <a:lstStyle/>
          <a:p>
            <a:endParaRPr lang="en-US"/>
          </a:p>
        </p:txBody>
      </p:sp>
      <p:sp>
        <p:nvSpPr>
          <p:cNvPr id="209973" name="Vermont"/>
          <p:cNvSpPr>
            <a:spLocks noChangeAspect="1"/>
          </p:cNvSpPr>
          <p:nvPr/>
        </p:nvSpPr>
        <p:spPr bwMode="auto">
          <a:xfrm>
            <a:off x="7350125" y="2017713"/>
            <a:ext cx="196850" cy="382587"/>
          </a:xfrm>
          <a:custGeom>
            <a:avLst/>
            <a:gdLst>
              <a:gd name="T0" fmla="*/ 0 w 25"/>
              <a:gd name="T1" fmla="*/ 2147483646 h 49"/>
              <a:gd name="T2" fmla="*/ 2147483646 w 25"/>
              <a:gd name="T3" fmla="*/ 2147483646 h 49"/>
              <a:gd name="T4" fmla="*/ 2147483646 w 25"/>
              <a:gd name="T5" fmla="*/ 2147483646 h 49"/>
              <a:gd name="T6" fmla="*/ 2147483646 w 25"/>
              <a:gd name="T7" fmla="*/ 2147483646 h 49"/>
              <a:gd name="T8" fmla="*/ 2147483646 w 25"/>
              <a:gd name="T9" fmla="*/ 2147483646 h 49"/>
              <a:gd name="T10" fmla="*/ 2147483646 w 25"/>
              <a:gd name="T11" fmla="*/ 2147483646 h 49"/>
              <a:gd name="T12" fmla="*/ 2147483646 w 25"/>
              <a:gd name="T13" fmla="*/ 2147483646 h 49"/>
              <a:gd name="T14" fmla="*/ 2147483646 w 25"/>
              <a:gd name="T15" fmla="*/ 2147483646 h 49"/>
              <a:gd name="T16" fmla="*/ 2147483646 w 25"/>
              <a:gd name="T17" fmla="*/ 2147483646 h 49"/>
              <a:gd name="T18" fmla="*/ 2147483646 w 25"/>
              <a:gd name="T19" fmla="*/ 0 h 49"/>
              <a:gd name="T20" fmla="*/ 0 w 25"/>
              <a:gd name="T21" fmla="*/ 2147483646 h 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5"/>
              <a:gd name="T34" fmla="*/ 0 h 49"/>
              <a:gd name="T35" fmla="*/ 25 w 25"/>
              <a:gd name="T36" fmla="*/ 49 h 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5" h="49">
                <a:moveTo>
                  <a:pt x="0" y="6"/>
                </a:moveTo>
                <a:lnTo>
                  <a:pt x="3" y="20"/>
                </a:lnTo>
                <a:lnTo>
                  <a:pt x="4" y="29"/>
                </a:lnTo>
                <a:lnTo>
                  <a:pt x="8" y="38"/>
                </a:lnTo>
                <a:lnTo>
                  <a:pt x="11" y="49"/>
                </a:lnTo>
                <a:lnTo>
                  <a:pt x="22" y="47"/>
                </a:lnTo>
                <a:lnTo>
                  <a:pt x="20" y="30"/>
                </a:lnTo>
                <a:lnTo>
                  <a:pt x="21" y="18"/>
                </a:lnTo>
                <a:lnTo>
                  <a:pt x="24" y="12"/>
                </a:lnTo>
                <a:lnTo>
                  <a:pt x="25" y="0"/>
                </a:lnTo>
                <a:lnTo>
                  <a:pt x="0" y="6"/>
                </a:lnTo>
                <a:close/>
              </a:path>
            </a:pathLst>
          </a:custGeom>
          <a:solidFill>
            <a:srgbClr val="6600CC"/>
          </a:solidFill>
          <a:ln w="15875">
            <a:solidFill>
              <a:srgbClr val="FFFFFF"/>
            </a:solidFill>
            <a:prstDash val="solid"/>
            <a:round/>
            <a:headEnd/>
            <a:tailEnd/>
          </a:ln>
        </p:spPr>
        <p:txBody>
          <a:bodyPr/>
          <a:lstStyle/>
          <a:p>
            <a:endParaRPr lang="en-US"/>
          </a:p>
        </p:txBody>
      </p:sp>
      <p:sp>
        <p:nvSpPr>
          <p:cNvPr id="209974" name="West Virginia"/>
          <p:cNvSpPr>
            <a:spLocks noChangeAspect="1"/>
          </p:cNvSpPr>
          <p:nvPr/>
        </p:nvSpPr>
        <p:spPr bwMode="auto">
          <a:xfrm>
            <a:off x="6497638" y="2871788"/>
            <a:ext cx="549275" cy="546100"/>
          </a:xfrm>
          <a:custGeom>
            <a:avLst/>
            <a:gdLst>
              <a:gd name="T0" fmla="*/ 0 w 70"/>
              <a:gd name="T1" fmla="*/ 2147483646 h 70"/>
              <a:gd name="T2" fmla="*/ 2147483646 w 70"/>
              <a:gd name="T3" fmla="*/ 2147483646 h 70"/>
              <a:gd name="T4" fmla="*/ 2147483646 w 70"/>
              <a:gd name="T5" fmla="*/ 2147483646 h 70"/>
              <a:gd name="T6" fmla="*/ 2147483646 w 70"/>
              <a:gd name="T7" fmla="*/ 2147483646 h 70"/>
              <a:gd name="T8" fmla="*/ 2147483646 w 70"/>
              <a:gd name="T9" fmla="*/ 2147483646 h 70"/>
              <a:gd name="T10" fmla="*/ 2147483646 w 70"/>
              <a:gd name="T11" fmla="*/ 2147483646 h 70"/>
              <a:gd name="T12" fmla="*/ 2147483646 w 70"/>
              <a:gd name="T13" fmla="*/ 2147483646 h 70"/>
              <a:gd name="T14" fmla="*/ 2147483646 w 70"/>
              <a:gd name="T15" fmla="*/ 2147483646 h 70"/>
              <a:gd name="T16" fmla="*/ 2147483646 w 70"/>
              <a:gd name="T17" fmla="*/ 2147483646 h 70"/>
              <a:gd name="T18" fmla="*/ 2147483646 w 70"/>
              <a:gd name="T19" fmla="*/ 2147483646 h 70"/>
              <a:gd name="T20" fmla="*/ 2147483646 w 70"/>
              <a:gd name="T21" fmla="*/ 2147483646 h 70"/>
              <a:gd name="T22" fmla="*/ 2147483646 w 70"/>
              <a:gd name="T23" fmla="*/ 2147483646 h 70"/>
              <a:gd name="T24" fmla="*/ 2147483646 w 70"/>
              <a:gd name="T25" fmla="*/ 2147483646 h 70"/>
              <a:gd name="T26" fmla="*/ 2147483646 w 70"/>
              <a:gd name="T27" fmla="*/ 2147483646 h 70"/>
              <a:gd name="T28" fmla="*/ 2147483646 w 70"/>
              <a:gd name="T29" fmla="*/ 2147483646 h 70"/>
              <a:gd name="T30" fmla="*/ 2147483646 w 70"/>
              <a:gd name="T31" fmla="*/ 2147483646 h 70"/>
              <a:gd name="T32" fmla="*/ 2147483646 w 70"/>
              <a:gd name="T33" fmla="*/ 2147483646 h 70"/>
              <a:gd name="T34" fmla="*/ 2147483646 w 70"/>
              <a:gd name="T35" fmla="*/ 2147483646 h 70"/>
              <a:gd name="T36" fmla="*/ 2147483646 w 70"/>
              <a:gd name="T37" fmla="*/ 2147483646 h 70"/>
              <a:gd name="T38" fmla="*/ 2147483646 w 70"/>
              <a:gd name="T39" fmla="*/ 2147483646 h 70"/>
              <a:gd name="T40" fmla="*/ 2147483646 w 70"/>
              <a:gd name="T41" fmla="*/ 2147483646 h 70"/>
              <a:gd name="T42" fmla="*/ 2147483646 w 70"/>
              <a:gd name="T43" fmla="*/ 2147483646 h 70"/>
              <a:gd name="T44" fmla="*/ 2147483646 w 70"/>
              <a:gd name="T45" fmla="*/ 2147483646 h 70"/>
              <a:gd name="T46" fmla="*/ 2147483646 w 70"/>
              <a:gd name="T47" fmla="*/ 2147483646 h 70"/>
              <a:gd name="T48" fmla="*/ 2147483646 w 70"/>
              <a:gd name="T49" fmla="*/ 2147483646 h 70"/>
              <a:gd name="T50" fmla="*/ 2147483646 w 70"/>
              <a:gd name="T51" fmla="*/ 2147483646 h 70"/>
              <a:gd name="T52" fmla="*/ 2147483646 w 70"/>
              <a:gd name="T53" fmla="*/ 2147483646 h 70"/>
              <a:gd name="T54" fmla="*/ 2147483646 w 70"/>
              <a:gd name="T55" fmla="*/ 2147483646 h 70"/>
              <a:gd name="T56" fmla="*/ 2147483646 w 70"/>
              <a:gd name="T57" fmla="*/ 2147483646 h 70"/>
              <a:gd name="T58" fmla="*/ 2147483646 w 70"/>
              <a:gd name="T59" fmla="*/ 0 h 70"/>
              <a:gd name="T60" fmla="*/ 2147483646 w 70"/>
              <a:gd name="T61" fmla="*/ 2147483646 h 70"/>
              <a:gd name="T62" fmla="*/ 2147483646 w 70"/>
              <a:gd name="T63" fmla="*/ 2147483646 h 70"/>
              <a:gd name="T64" fmla="*/ 2147483646 w 70"/>
              <a:gd name="T65" fmla="*/ 2147483646 h 70"/>
              <a:gd name="T66" fmla="*/ 2147483646 w 70"/>
              <a:gd name="T67" fmla="*/ 2147483646 h 70"/>
              <a:gd name="T68" fmla="*/ 2147483646 w 70"/>
              <a:gd name="T69" fmla="*/ 2147483646 h 70"/>
              <a:gd name="T70" fmla="*/ 2147483646 w 70"/>
              <a:gd name="T71" fmla="*/ 2147483646 h 70"/>
              <a:gd name="T72" fmla="*/ 2147483646 w 70"/>
              <a:gd name="T73" fmla="*/ 2147483646 h 70"/>
              <a:gd name="T74" fmla="*/ 2147483646 w 70"/>
              <a:gd name="T75" fmla="*/ 2147483646 h 70"/>
              <a:gd name="T76" fmla="*/ 0 w 70"/>
              <a:gd name="T77" fmla="*/ 2147483646 h 7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0"/>
              <a:gd name="T118" fmla="*/ 0 h 70"/>
              <a:gd name="T119" fmla="*/ 70 w 70"/>
              <a:gd name="T120" fmla="*/ 70 h 7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0" h="70">
                <a:moveTo>
                  <a:pt x="0" y="48"/>
                </a:moveTo>
                <a:lnTo>
                  <a:pt x="3" y="58"/>
                </a:lnTo>
                <a:lnTo>
                  <a:pt x="6" y="61"/>
                </a:lnTo>
                <a:lnTo>
                  <a:pt x="12" y="65"/>
                </a:lnTo>
                <a:lnTo>
                  <a:pt x="16" y="70"/>
                </a:lnTo>
                <a:lnTo>
                  <a:pt x="22" y="67"/>
                </a:lnTo>
                <a:lnTo>
                  <a:pt x="24" y="69"/>
                </a:lnTo>
                <a:lnTo>
                  <a:pt x="27" y="67"/>
                </a:lnTo>
                <a:lnTo>
                  <a:pt x="29" y="64"/>
                </a:lnTo>
                <a:lnTo>
                  <a:pt x="35" y="63"/>
                </a:lnTo>
                <a:lnTo>
                  <a:pt x="39" y="59"/>
                </a:lnTo>
                <a:lnTo>
                  <a:pt x="37" y="58"/>
                </a:lnTo>
                <a:lnTo>
                  <a:pt x="43" y="45"/>
                </a:lnTo>
                <a:lnTo>
                  <a:pt x="44" y="39"/>
                </a:lnTo>
                <a:lnTo>
                  <a:pt x="49" y="41"/>
                </a:lnTo>
                <a:lnTo>
                  <a:pt x="52" y="34"/>
                </a:lnTo>
                <a:lnTo>
                  <a:pt x="55" y="33"/>
                </a:lnTo>
                <a:lnTo>
                  <a:pt x="59" y="26"/>
                </a:lnTo>
                <a:lnTo>
                  <a:pt x="60" y="18"/>
                </a:lnTo>
                <a:lnTo>
                  <a:pt x="69" y="23"/>
                </a:lnTo>
                <a:lnTo>
                  <a:pt x="70" y="19"/>
                </a:lnTo>
                <a:lnTo>
                  <a:pt x="68" y="16"/>
                </a:lnTo>
                <a:lnTo>
                  <a:pt x="64" y="14"/>
                </a:lnTo>
                <a:lnTo>
                  <a:pt x="59" y="15"/>
                </a:lnTo>
                <a:lnTo>
                  <a:pt x="58" y="18"/>
                </a:lnTo>
                <a:lnTo>
                  <a:pt x="49" y="20"/>
                </a:lnTo>
                <a:lnTo>
                  <a:pt x="44" y="26"/>
                </a:lnTo>
                <a:lnTo>
                  <a:pt x="43" y="16"/>
                </a:lnTo>
                <a:lnTo>
                  <a:pt x="27" y="19"/>
                </a:lnTo>
                <a:lnTo>
                  <a:pt x="24" y="0"/>
                </a:lnTo>
                <a:lnTo>
                  <a:pt x="22" y="2"/>
                </a:lnTo>
                <a:lnTo>
                  <a:pt x="23" y="6"/>
                </a:lnTo>
                <a:lnTo>
                  <a:pt x="22" y="21"/>
                </a:lnTo>
                <a:lnTo>
                  <a:pt x="19" y="25"/>
                </a:lnTo>
                <a:lnTo>
                  <a:pt x="11" y="31"/>
                </a:lnTo>
                <a:lnTo>
                  <a:pt x="9" y="38"/>
                </a:lnTo>
                <a:lnTo>
                  <a:pt x="6" y="36"/>
                </a:lnTo>
                <a:lnTo>
                  <a:pt x="5" y="44"/>
                </a:lnTo>
                <a:lnTo>
                  <a:pt x="0" y="48"/>
                </a:lnTo>
                <a:close/>
              </a:path>
            </a:pathLst>
          </a:custGeom>
          <a:solidFill>
            <a:srgbClr val="6600CC"/>
          </a:solidFill>
          <a:ln w="15875">
            <a:solidFill>
              <a:srgbClr val="FFFFFF"/>
            </a:solidFill>
            <a:prstDash val="solid"/>
            <a:round/>
            <a:headEnd/>
            <a:tailEnd/>
          </a:ln>
        </p:spPr>
        <p:txBody>
          <a:bodyPr/>
          <a:lstStyle/>
          <a:p>
            <a:endParaRPr lang="en-US"/>
          </a:p>
        </p:txBody>
      </p:sp>
      <p:sp>
        <p:nvSpPr>
          <p:cNvPr id="209975" name="Wisconsin"/>
          <p:cNvSpPr>
            <a:spLocks noChangeAspect="1"/>
          </p:cNvSpPr>
          <p:nvPr/>
        </p:nvSpPr>
        <p:spPr bwMode="auto">
          <a:xfrm>
            <a:off x="5233988" y="2043113"/>
            <a:ext cx="642937" cy="666750"/>
          </a:xfrm>
          <a:custGeom>
            <a:avLst/>
            <a:gdLst>
              <a:gd name="T0" fmla="*/ 0 w 82"/>
              <a:gd name="T1" fmla="*/ 2147483646 h 86"/>
              <a:gd name="T2" fmla="*/ 2147483646 w 82"/>
              <a:gd name="T3" fmla="*/ 2147483646 h 86"/>
              <a:gd name="T4" fmla="*/ 2147483646 w 82"/>
              <a:gd name="T5" fmla="*/ 2147483646 h 86"/>
              <a:gd name="T6" fmla="*/ 2147483646 w 82"/>
              <a:gd name="T7" fmla="*/ 2147483646 h 86"/>
              <a:gd name="T8" fmla="*/ 2147483646 w 82"/>
              <a:gd name="T9" fmla="*/ 2147483646 h 86"/>
              <a:gd name="T10" fmla="*/ 2147483646 w 82"/>
              <a:gd name="T11" fmla="*/ 2147483646 h 86"/>
              <a:gd name="T12" fmla="*/ 2147483646 w 82"/>
              <a:gd name="T13" fmla="*/ 2147483646 h 86"/>
              <a:gd name="T14" fmla="*/ 2147483646 w 82"/>
              <a:gd name="T15" fmla="*/ 2147483646 h 86"/>
              <a:gd name="T16" fmla="*/ 2147483646 w 82"/>
              <a:gd name="T17" fmla="*/ 2147483646 h 86"/>
              <a:gd name="T18" fmla="*/ 2147483646 w 82"/>
              <a:gd name="T19" fmla="*/ 2147483646 h 86"/>
              <a:gd name="T20" fmla="*/ 2147483646 w 82"/>
              <a:gd name="T21" fmla="*/ 2147483646 h 86"/>
              <a:gd name="T22" fmla="*/ 2147483646 w 82"/>
              <a:gd name="T23" fmla="*/ 2147483646 h 86"/>
              <a:gd name="T24" fmla="*/ 2147483646 w 82"/>
              <a:gd name="T25" fmla="*/ 2147483646 h 86"/>
              <a:gd name="T26" fmla="*/ 2147483646 w 82"/>
              <a:gd name="T27" fmla="*/ 2147483646 h 86"/>
              <a:gd name="T28" fmla="*/ 2147483646 w 82"/>
              <a:gd name="T29" fmla="*/ 2147483646 h 86"/>
              <a:gd name="T30" fmla="*/ 2147483646 w 82"/>
              <a:gd name="T31" fmla="*/ 2147483646 h 86"/>
              <a:gd name="T32" fmla="*/ 2147483646 w 82"/>
              <a:gd name="T33" fmla="*/ 2147483646 h 86"/>
              <a:gd name="T34" fmla="*/ 2147483646 w 82"/>
              <a:gd name="T35" fmla="*/ 2147483646 h 86"/>
              <a:gd name="T36" fmla="*/ 2147483646 w 82"/>
              <a:gd name="T37" fmla="*/ 2147483646 h 86"/>
              <a:gd name="T38" fmla="*/ 2147483646 w 82"/>
              <a:gd name="T39" fmla="*/ 2147483646 h 86"/>
              <a:gd name="T40" fmla="*/ 2147483646 w 82"/>
              <a:gd name="T41" fmla="*/ 2147483646 h 86"/>
              <a:gd name="T42" fmla="*/ 2147483646 w 82"/>
              <a:gd name="T43" fmla="*/ 2147483646 h 86"/>
              <a:gd name="T44" fmla="*/ 2147483646 w 82"/>
              <a:gd name="T45" fmla="*/ 2147483646 h 86"/>
              <a:gd name="T46" fmla="*/ 2147483646 w 82"/>
              <a:gd name="T47" fmla="*/ 2147483646 h 86"/>
              <a:gd name="T48" fmla="*/ 2147483646 w 82"/>
              <a:gd name="T49" fmla="*/ 2147483646 h 86"/>
              <a:gd name="T50" fmla="*/ 2147483646 w 82"/>
              <a:gd name="T51" fmla="*/ 2147483646 h 86"/>
              <a:gd name="T52" fmla="*/ 2147483646 w 82"/>
              <a:gd name="T53" fmla="*/ 2147483646 h 86"/>
              <a:gd name="T54" fmla="*/ 2147483646 w 82"/>
              <a:gd name="T55" fmla="*/ 2147483646 h 86"/>
              <a:gd name="T56" fmla="*/ 2147483646 w 82"/>
              <a:gd name="T57" fmla="*/ 2147483646 h 86"/>
              <a:gd name="T58" fmla="*/ 2147483646 w 82"/>
              <a:gd name="T59" fmla="*/ 2147483646 h 86"/>
              <a:gd name="T60" fmla="*/ 2147483646 w 82"/>
              <a:gd name="T61" fmla="*/ 2147483646 h 86"/>
              <a:gd name="T62" fmla="*/ 2147483646 w 82"/>
              <a:gd name="T63" fmla="*/ 2147483646 h 86"/>
              <a:gd name="T64" fmla="*/ 2147483646 w 82"/>
              <a:gd name="T65" fmla="*/ 2147483646 h 86"/>
              <a:gd name="T66" fmla="*/ 2147483646 w 82"/>
              <a:gd name="T67" fmla="*/ 2147483646 h 86"/>
              <a:gd name="T68" fmla="*/ 2147483646 w 82"/>
              <a:gd name="T69" fmla="*/ 2147483646 h 86"/>
              <a:gd name="T70" fmla="*/ 2147483646 w 82"/>
              <a:gd name="T71" fmla="*/ 2147483646 h 86"/>
              <a:gd name="T72" fmla="*/ 2147483646 w 82"/>
              <a:gd name="T73" fmla="*/ 2147483646 h 86"/>
              <a:gd name="T74" fmla="*/ 2147483646 w 82"/>
              <a:gd name="T75" fmla="*/ 2147483646 h 86"/>
              <a:gd name="T76" fmla="*/ 2147483646 w 82"/>
              <a:gd name="T77" fmla="*/ 2147483646 h 86"/>
              <a:gd name="T78" fmla="*/ 2147483646 w 82"/>
              <a:gd name="T79" fmla="*/ 0 h 86"/>
              <a:gd name="T80" fmla="*/ 2147483646 w 82"/>
              <a:gd name="T81" fmla="*/ 0 h 86"/>
              <a:gd name="T82" fmla="*/ 2147483646 w 82"/>
              <a:gd name="T83" fmla="*/ 2147483646 h 86"/>
              <a:gd name="T84" fmla="*/ 2147483646 w 82"/>
              <a:gd name="T85" fmla="*/ 2147483646 h 86"/>
              <a:gd name="T86" fmla="*/ 2147483646 w 82"/>
              <a:gd name="T87" fmla="*/ 2147483646 h 86"/>
              <a:gd name="T88" fmla="*/ 2147483646 w 82"/>
              <a:gd name="T89" fmla="*/ 2147483646 h 86"/>
              <a:gd name="T90" fmla="*/ 2147483646 w 82"/>
              <a:gd name="T91" fmla="*/ 2147483646 h 86"/>
              <a:gd name="T92" fmla="*/ 2147483646 w 82"/>
              <a:gd name="T93" fmla="*/ 2147483646 h 86"/>
              <a:gd name="T94" fmla="*/ 2147483646 w 82"/>
              <a:gd name="T95" fmla="*/ 2147483646 h 86"/>
              <a:gd name="T96" fmla="*/ 2147483646 w 82"/>
              <a:gd name="T97" fmla="*/ 2147483646 h 86"/>
              <a:gd name="T98" fmla="*/ 0 w 82"/>
              <a:gd name="T99" fmla="*/ 2147483646 h 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2"/>
              <a:gd name="T151" fmla="*/ 0 h 86"/>
              <a:gd name="T152" fmla="*/ 82 w 82"/>
              <a:gd name="T153" fmla="*/ 86 h 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2" h="86">
                <a:moveTo>
                  <a:pt x="0" y="26"/>
                </a:moveTo>
                <a:lnTo>
                  <a:pt x="2" y="33"/>
                </a:lnTo>
                <a:lnTo>
                  <a:pt x="2" y="43"/>
                </a:lnTo>
                <a:lnTo>
                  <a:pt x="12" y="49"/>
                </a:lnTo>
                <a:lnTo>
                  <a:pt x="16" y="54"/>
                </a:lnTo>
                <a:lnTo>
                  <a:pt x="22" y="58"/>
                </a:lnTo>
                <a:lnTo>
                  <a:pt x="24" y="60"/>
                </a:lnTo>
                <a:lnTo>
                  <a:pt x="25" y="67"/>
                </a:lnTo>
                <a:lnTo>
                  <a:pt x="27" y="77"/>
                </a:lnTo>
                <a:lnTo>
                  <a:pt x="35" y="86"/>
                </a:lnTo>
                <a:lnTo>
                  <a:pt x="75" y="84"/>
                </a:lnTo>
                <a:lnTo>
                  <a:pt x="73" y="70"/>
                </a:lnTo>
                <a:lnTo>
                  <a:pt x="74" y="57"/>
                </a:lnTo>
                <a:lnTo>
                  <a:pt x="77" y="50"/>
                </a:lnTo>
                <a:lnTo>
                  <a:pt x="77" y="45"/>
                </a:lnTo>
                <a:lnTo>
                  <a:pt x="82" y="32"/>
                </a:lnTo>
                <a:lnTo>
                  <a:pt x="82" y="29"/>
                </a:lnTo>
                <a:lnTo>
                  <a:pt x="81" y="28"/>
                </a:lnTo>
                <a:lnTo>
                  <a:pt x="79" y="31"/>
                </a:lnTo>
                <a:lnTo>
                  <a:pt x="77" y="37"/>
                </a:lnTo>
                <a:lnTo>
                  <a:pt x="74" y="38"/>
                </a:lnTo>
                <a:lnTo>
                  <a:pt x="72" y="42"/>
                </a:lnTo>
                <a:lnTo>
                  <a:pt x="69" y="44"/>
                </a:lnTo>
                <a:lnTo>
                  <a:pt x="69" y="40"/>
                </a:lnTo>
                <a:lnTo>
                  <a:pt x="71" y="36"/>
                </a:lnTo>
                <a:lnTo>
                  <a:pt x="74" y="34"/>
                </a:lnTo>
                <a:lnTo>
                  <a:pt x="74" y="33"/>
                </a:lnTo>
                <a:lnTo>
                  <a:pt x="70" y="21"/>
                </a:lnTo>
                <a:lnTo>
                  <a:pt x="66" y="20"/>
                </a:lnTo>
                <a:lnTo>
                  <a:pt x="65" y="17"/>
                </a:lnTo>
                <a:lnTo>
                  <a:pt x="58" y="16"/>
                </a:lnTo>
                <a:lnTo>
                  <a:pt x="40" y="12"/>
                </a:lnTo>
                <a:lnTo>
                  <a:pt x="33" y="7"/>
                </a:lnTo>
                <a:lnTo>
                  <a:pt x="29" y="5"/>
                </a:lnTo>
                <a:lnTo>
                  <a:pt x="27" y="7"/>
                </a:lnTo>
                <a:lnTo>
                  <a:pt x="26" y="6"/>
                </a:lnTo>
                <a:lnTo>
                  <a:pt x="28" y="5"/>
                </a:lnTo>
                <a:lnTo>
                  <a:pt x="28" y="3"/>
                </a:lnTo>
                <a:lnTo>
                  <a:pt x="28" y="2"/>
                </a:lnTo>
                <a:lnTo>
                  <a:pt x="28" y="0"/>
                </a:lnTo>
                <a:lnTo>
                  <a:pt x="18" y="4"/>
                </a:lnTo>
                <a:lnTo>
                  <a:pt x="14" y="5"/>
                </a:lnTo>
                <a:lnTo>
                  <a:pt x="13" y="6"/>
                </a:lnTo>
                <a:lnTo>
                  <a:pt x="10" y="4"/>
                </a:lnTo>
                <a:lnTo>
                  <a:pt x="10" y="5"/>
                </a:lnTo>
                <a:lnTo>
                  <a:pt x="10" y="4"/>
                </a:lnTo>
                <a:lnTo>
                  <a:pt x="7" y="6"/>
                </a:lnTo>
                <a:lnTo>
                  <a:pt x="8" y="16"/>
                </a:lnTo>
                <a:lnTo>
                  <a:pt x="0" y="26"/>
                </a:lnTo>
                <a:close/>
              </a:path>
            </a:pathLst>
          </a:custGeom>
          <a:solidFill>
            <a:srgbClr val="A64DFF"/>
          </a:solidFill>
          <a:ln w="15875">
            <a:solidFill>
              <a:srgbClr val="FFFFFF"/>
            </a:solidFill>
            <a:prstDash val="solid"/>
            <a:round/>
            <a:headEnd/>
            <a:tailEnd/>
          </a:ln>
        </p:spPr>
        <p:txBody>
          <a:bodyPr/>
          <a:lstStyle/>
          <a:p>
            <a:endParaRPr lang="en-US"/>
          </a:p>
        </p:txBody>
      </p:sp>
      <p:sp>
        <p:nvSpPr>
          <p:cNvPr id="209976" name="Wyoming"/>
          <p:cNvSpPr>
            <a:spLocks noChangeAspect="1"/>
          </p:cNvSpPr>
          <p:nvPr/>
        </p:nvSpPr>
        <p:spPr bwMode="auto">
          <a:xfrm>
            <a:off x="3160713" y="2212975"/>
            <a:ext cx="866775" cy="698500"/>
          </a:xfrm>
          <a:custGeom>
            <a:avLst/>
            <a:gdLst>
              <a:gd name="T0" fmla="*/ 0 w 110"/>
              <a:gd name="T1" fmla="*/ 2147483646 h 90"/>
              <a:gd name="T2" fmla="*/ 2147483646 w 110"/>
              <a:gd name="T3" fmla="*/ 2147483646 h 90"/>
              <a:gd name="T4" fmla="*/ 2147483646 w 110"/>
              <a:gd name="T5" fmla="*/ 2147483646 h 90"/>
              <a:gd name="T6" fmla="*/ 2147483646 w 110"/>
              <a:gd name="T7" fmla="*/ 0 h 90"/>
              <a:gd name="T8" fmla="*/ 2147483646 w 110"/>
              <a:gd name="T9" fmla="*/ 2147483646 h 90"/>
              <a:gd name="T10" fmla="*/ 2147483646 w 110"/>
              <a:gd name="T11" fmla="*/ 2147483646 h 90"/>
              <a:gd name="T12" fmla="*/ 2147483646 w 110"/>
              <a:gd name="T13" fmla="*/ 2147483646 h 90"/>
              <a:gd name="T14" fmla="*/ 2147483646 w 110"/>
              <a:gd name="T15" fmla="*/ 2147483646 h 90"/>
              <a:gd name="T16" fmla="*/ 2147483646 w 110"/>
              <a:gd name="T17" fmla="*/ 2147483646 h 90"/>
              <a:gd name="T18" fmla="*/ 0 w 110"/>
              <a:gd name="T19" fmla="*/ 2147483646 h 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0"/>
              <a:gd name="T31" fmla="*/ 0 h 90"/>
              <a:gd name="T32" fmla="*/ 110 w 110"/>
              <a:gd name="T33" fmla="*/ 90 h 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0" h="90">
                <a:moveTo>
                  <a:pt x="0" y="77"/>
                </a:moveTo>
                <a:lnTo>
                  <a:pt x="3" y="58"/>
                </a:lnTo>
                <a:lnTo>
                  <a:pt x="11" y="9"/>
                </a:lnTo>
                <a:lnTo>
                  <a:pt x="13" y="0"/>
                </a:lnTo>
                <a:lnTo>
                  <a:pt x="56" y="6"/>
                </a:lnTo>
                <a:lnTo>
                  <a:pt x="110" y="12"/>
                </a:lnTo>
                <a:lnTo>
                  <a:pt x="106" y="51"/>
                </a:lnTo>
                <a:lnTo>
                  <a:pt x="102" y="90"/>
                </a:lnTo>
                <a:lnTo>
                  <a:pt x="29" y="82"/>
                </a:lnTo>
                <a:lnTo>
                  <a:pt x="0" y="77"/>
                </a:lnTo>
                <a:close/>
              </a:path>
            </a:pathLst>
          </a:custGeom>
          <a:solidFill>
            <a:srgbClr val="A64DFF"/>
          </a:solidFill>
          <a:ln w="15875">
            <a:solidFill>
              <a:srgbClr val="FFFFFF"/>
            </a:solidFill>
            <a:prstDash val="solid"/>
            <a:round/>
            <a:headEnd/>
            <a:tailEnd/>
          </a:ln>
        </p:spPr>
        <p:txBody>
          <a:bodyPr/>
          <a:lstStyle/>
          <a:p>
            <a:endParaRPr lang="en-US"/>
          </a:p>
        </p:txBody>
      </p:sp>
      <p:sp>
        <p:nvSpPr>
          <p:cNvPr id="209977" name="Massachusetts"/>
          <p:cNvSpPr>
            <a:spLocks noChangeAspect="1"/>
          </p:cNvSpPr>
          <p:nvPr/>
        </p:nvSpPr>
        <p:spPr bwMode="auto">
          <a:xfrm>
            <a:off x="7439025" y="2320925"/>
            <a:ext cx="407988" cy="201613"/>
          </a:xfrm>
          <a:custGeom>
            <a:avLst/>
            <a:gdLst>
              <a:gd name="T0" fmla="*/ 0 w 52"/>
              <a:gd name="T1" fmla="*/ 2147483646 h 26"/>
              <a:gd name="T2" fmla="*/ 0 w 52"/>
              <a:gd name="T3" fmla="*/ 2147483646 h 26"/>
              <a:gd name="T4" fmla="*/ 2147483646 w 52"/>
              <a:gd name="T5" fmla="*/ 2147483646 h 26"/>
              <a:gd name="T6" fmla="*/ 2147483646 w 52"/>
              <a:gd name="T7" fmla="*/ 2147483646 h 26"/>
              <a:gd name="T8" fmla="*/ 2147483646 w 52"/>
              <a:gd name="T9" fmla="*/ 2147483646 h 26"/>
              <a:gd name="T10" fmla="*/ 2147483646 w 52"/>
              <a:gd name="T11" fmla="*/ 2147483646 h 26"/>
              <a:gd name="T12" fmla="*/ 2147483646 w 52"/>
              <a:gd name="T13" fmla="*/ 2147483646 h 26"/>
              <a:gd name="T14" fmla="*/ 2147483646 w 52"/>
              <a:gd name="T15" fmla="*/ 2147483646 h 26"/>
              <a:gd name="T16" fmla="*/ 2147483646 w 52"/>
              <a:gd name="T17" fmla="*/ 2147483646 h 26"/>
              <a:gd name="T18" fmla="*/ 2147483646 w 52"/>
              <a:gd name="T19" fmla="*/ 2147483646 h 26"/>
              <a:gd name="T20" fmla="*/ 2147483646 w 52"/>
              <a:gd name="T21" fmla="*/ 2147483646 h 26"/>
              <a:gd name="T22" fmla="*/ 2147483646 w 52"/>
              <a:gd name="T23" fmla="*/ 2147483646 h 26"/>
              <a:gd name="T24" fmla="*/ 2147483646 w 52"/>
              <a:gd name="T25" fmla="*/ 2147483646 h 26"/>
              <a:gd name="T26" fmla="*/ 2147483646 w 52"/>
              <a:gd name="T27" fmla="*/ 2147483646 h 26"/>
              <a:gd name="T28" fmla="*/ 2147483646 w 52"/>
              <a:gd name="T29" fmla="*/ 2147483646 h 26"/>
              <a:gd name="T30" fmla="*/ 2147483646 w 52"/>
              <a:gd name="T31" fmla="*/ 2147483646 h 26"/>
              <a:gd name="T32" fmla="*/ 2147483646 w 52"/>
              <a:gd name="T33" fmla="*/ 2147483646 h 26"/>
              <a:gd name="T34" fmla="*/ 2147483646 w 52"/>
              <a:gd name="T35" fmla="*/ 2147483646 h 26"/>
              <a:gd name="T36" fmla="*/ 2147483646 w 52"/>
              <a:gd name="T37" fmla="*/ 2147483646 h 26"/>
              <a:gd name="T38" fmla="*/ 2147483646 w 52"/>
              <a:gd name="T39" fmla="*/ 2147483646 h 26"/>
              <a:gd name="T40" fmla="*/ 2147483646 w 52"/>
              <a:gd name="T41" fmla="*/ 2147483646 h 26"/>
              <a:gd name="T42" fmla="*/ 2147483646 w 52"/>
              <a:gd name="T43" fmla="*/ 2147483646 h 26"/>
              <a:gd name="T44" fmla="*/ 2147483646 w 52"/>
              <a:gd name="T45" fmla="*/ 2147483646 h 26"/>
              <a:gd name="T46" fmla="*/ 2147483646 w 52"/>
              <a:gd name="T47" fmla="*/ 2147483646 h 26"/>
              <a:gd name="T48" fmla="*/ 2147483646 w 52"/>
              <a:gd name="T49" fmla="*/ 2147483646 h 26"/>
              <a:gd name="T50" fmla="*/ 2147483646 w 52"/>
              <a:gd name="T51" fmla="*/ 2147483646 h 26"/>
              <a:gd name="T52" fmla="*/ 2147483646 w 52"/>
              <a:gd name="T53" fmla="*/ 2147483646 h 26"/>
              <a:gd name="T54" fmla="*/ 2147483646 w 52"/>
              <a:gd name="T55" fmla="*/ 2147483646 h 26"/>
              <a:gd name="T56" fmla="*/ 2147483646 w 52"/>
              <a:gd name="T57" fmla="*/ 2147483646 h 26"/>
              <a:gd name="T58" fmla="*/ 2147483646 w 52"/>
              <a:gd name="T59" fmla="*/ 2147483646 h 26"/>
              <a:gd name="T60" fmla="*/ 2147483646 w 52"/>
              <a:gd name="T61" fmla="*/ 2147483646 h 26"/>
              <a:gd name="T62" fmla="*/ 2147483646 w 52"/>
              <a:gd name="T63" fmla="*/ 2147483646 h 26"/>
              <a:gd name="T64" fmla="*/ 2147483646 w 52"/>
              <a:gd name="T65" fmla="*/ 2147483646 h 26"/>
              <a:gd name="T66" fmla="*/ 2147483646 w 52"/>
              <a:gd name="T67" fmla="*/ 2147483646 h 26"/>
              <a:gd name="T68" fmla="*/ 2147483646 w 52"/>
              <a:gd name="T69" fmla="*/ 2147483646 h 26"/>
              <a:gd name="T70" fmla="*/ 2147483646 w 52"/>
              <a:gd name="T71" fmla="*/ 2147483646 h 26"/>
              <a:gd name="T72" fmla="*/ 2147483646 w 52"/>
              <a:gd name="T73" fmla="*/ 2147483646 h 26"/>
              <a:gd name="T74" fmla="*/ 2147483646 w 52"/>
              <a:gd name="T75" fmla="*/ 2147483646 h 26"/>
              <a:gd name="T76" fmla="*/ 2147483646 w 52"/>
              <a:gd name="T77" fmla="*/ 2147483646 h 26"/>
              <a:gd name="T78" fmla="*/ 2147483646 w 52"/>
              <a:gd name="T79" fmla="*/ 2147483646 h 26"/>
              <a:gd name="T80" fmla="*/ 2147483646 w 52"/>
              <a:gd name="T81" fmla="*/ 2147483646 h 26"/>
              <a:gd name="T82" fmla="*/ 2147483646 w 52"/>
              <a:gd name="T83" fmla="*/ 2147483646 h 26"/>
              <a:gd name="T84" fmla="*/ 2147483646 w 52"/>
              <a:gd name="T85" fmla="*/ 2147483646 h 26"/>
              <a:gd name="T86" fmla="*/ 2147483646 w 52"/>
              <a:gd name="T87" fmla="*/ 2147483646 h 26"/>
              <a:gd name="T88" fmla="*/ 2147483646 w 52"/>
              <a:gd name="T89" fmla="*/ 0 h 26"/>
              <a:gd name="T90" fmla="*/ 2147483646 w 52"/>
              <a:gd name="T91" fmla="*/ 2147483646 h 26"/>
              <a:gd name="T92" fmla="*/ 2147483646 w 52"/>
              <a:gd name="T93" fmla="*/ 2147483646 h 26"/>
              <a:gd name="T94" fmla="*/ 0 w 52"/>
              <a:gd name="T95" fmla="*/ 2147483646 h 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2"/>
              <a:gd name="T145" fmla="*/ 0 h 26"/>
              <a:gd name="T146" fmla="*/ 52 w 52"/>
              <a:gd name="T147" fmla="*/ 26 h 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2" h="26">
                <a:moveTo>
                  <a:pt x="0" y="10"/>
                </a:moveTo>
                <a:lnTo>
                  <a:pt x="0" y="24"/>
                </a:lnTo>
                <a:lnTo>
                  <a:pt x="24" y="19"/>
                </a:lnTo>
                <a:lnTo>
                  <a:pt x="28" y="18"/>
                </a:lnTo>
                <a:lnTo>
                  <a:pt x="30" y="18"/>
                </a:lnTo>
                <a:lnTo>
                  <a:pt x="32" y="22"/>
                </a:lnTo>
                <a:lnTo>
                  <a:pt x="35" y="23"/>
                </a:lnTo>
                <a:lnTo>
                  <a:pt x="36" y="26"/>
                </a:lnTo>
                <a:lnTo>
                  <a:pt x="38" y="26"/>
                </a:lnTo>
                <a:lnTo>
                  <a:pt x="38" y="24"/>
                </a:lnTo>
                <a:lnTo>
                  <a:pt x="40" y="23"/>
                </a:lnTo>
                <a:lnTo>
                  <a:pt x="40" y="21"/>
                </a:lnTo>
                <a:lnTo>
                  <a:pt x="41" y="20"/>
                </a:lnTo>
                <a:lnTo>
                  <a:pt x="42" y="24"/>
                </a:lnTo>
                <a:lnTo>
                  <a:pt x="45" y="23"/>
                </a:lnTo>
                <a:lnTo>
                  <a:pt x="45" y="22"/>
                </a:lnTo>
                <a:lnTo>
                  <a:pt x="48" y="20"/>
                </a:lnTo>
                <a:lnTo>
                  <a:pt x="50" y="19"/>
                </a:lnTo>
                <a:lnTo>
                  <a:pt x="52" y="21"/>
                </a:lnTo>
                <a:lnTo>
                  <a:pt x="51" y="17"/>
                </a:lnTo>
                <a:lnTo>
                  <a:pt x="49" y="13"/>
                </a:lnTo>
                <a:lnTo>
                  <a:pt x="48" y="12"/>
                </a:lnTo>
                <a:lnTo>
                  <a:pt x="46" y="12"/>
                </a:lnTo>
                <a:lnTo>
                  <a:pt x="46" y="13"/>
                </a:lnTo>
                <a:lnTo>
                  <a:pt x="47" y="13"/>
                </a:lnTo>
                <a:lnTo>
                  <a:pt x="48" y="13"/>
                </a:lnTo>
                <a:lnTo>
                  <a:pt x="49" y="14"/>
                </a:lnTo>
                <a:lnTo>
                  <a:pt x="50" y="16"/>
                </a:lnTo>
                <a:lnTo>
                  <a:pt x="49" y="18"/>
                </a:lnTo>
                <a:lnTo>
                  <a:pt x="45" y="20"/>
                </a:lnTo>
                <a:lnTo>
                  <a:pt x="43" y="19"/>
                </a:lnTo>
                <a:lnTo>
                  <a:pt x="42" y="16"/>
                </a:lnTo>
                <a:lnTo>
                  <a:pt x="40" y="16"/>
                </a:lnTo>
                <a:lnTo>
                  <a:pt x="40" y="14"/>
                </a:lnTo>
                <a:lnTo>
                  <a:pt x="38" y="12"/>
                </a:lnTo>
                <a:lnTo>
                  <a:pt x="35" y="11"/>
                </a:lnTo>
                <a:lnTo>
                  <a:pt x="35" y="12"/>
                </a:lnTo>
                <a:lnTo>
                  <a:pt x="34" y="12"/>
                </a:lnTo>
                <a:lnTo>
                  <a:pt x="33" y="10"/>
                </a:lnTo>
                <a:lnTo>
                  <a:pt x="34" y="8"/>
                </a:lnTo>
                <a:lnTo>
                  <a:pt x="35" y="7"/>
                </a:lnTo>
                <a:lnTo>
                  <a:pt x="34" y="6"/>
                </a:lnTo>
                <a:lnTo>
                  <a:pt x="37" y="4"/>
                </a:lnTo>
                <a:lnTo>
                  <a:pt x="34" y="2"/>
                </a:lnTo>
                <a:lnTo>
                  <a:pt x="34" y="0"/>
                </a:lnTo>
                <a:lnTo>
                  <a:pt x="28" y="3"/>
                </a:lnTo>
                <a:lnTo>
                  <a:pt x="11" y="8"/>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09978" name="Freeform 59"/>
          <p:cNvSpPr>
            <a:spLocks noChangeAspect="1"/>
          </p:cNvSpPr>
          <p:nvPr/>
        </p:nvSpPr>
        <p:spPr bwMode="auto">
          <a:xfrm>
            <a:off x="7758113" y="2514600"/>
            <a:ext cx="39687" cy="33338"/>
          </a:xfrm>
          <a:custGeom>
            <a:avLst/>
            <a:gdLst>
              <a:gd name="T0" fmla="*/ 0 w 5"/>
              <a:gd name="T1" fmla="*/ 2147483646 h 4"/>
              <a:gd name="T2" fmla="*/ 2147483646 w 5"/>
              <a:gd name="T3" fmla="*/ 0 h 4"/>
              <a:gd name="T4" fmla="*/ 2147483646 w 5"/>
              <a:gd name="T5" fmla="*/ 2147483646 h 4"/>
              <a:gd name="T6" fmla="*/ 0 w 5"/>
              <a:gd name="T7" fmla="*/ 2147483646 h 4"/>
              <a:gd name="T8" fmla="*/ 0 60000 65536"/>
              <a:gd name="T9" fmla="*/ 0 60000 65536"/>
              <a:gd name="T10" fmla="*/ 0 60000 65536"/>
              <a:gd name="T11" fmla="*/ 0 60000 65536"/>
              <a:gd name="T12" fmla="*/ 0 w 5"/>
              <a:gd name="T13" fmla="*/ 0 h 4"/>
              <a:gd name="T14" fmla="*/ 5 w 5"/>
              <a:gd name="T15" fmla="*/ 4 h 4"/>
            </a:gdLst>
            <a:ahLst/>
            <a:cxnLst>
              <a:cxn ang="T8">
                <a:pos x="T0" y="T1"/>
              </a:cxn>
              <a:cxn ang="T9">
                <a:pos x="T2" y="T3"/>
              </a:cxn>
              <a:cxn ang="T10">
                <a:pos x="T4" y="T5"/>
              </a:cxn>
              <a:cxn ang="T11">
                <a:pos x="T6" y="T7"/>
              </a:cxn>
            </a:cxnLst>
            <a:rect l="T12" t="T13" r="T14" b="T15"/>
            <a:pathLst>
              <a:path w="5" h="4">
                <a:moveTo>
                  <a:pt x="0" y="4"/>
                </a:moveTo>
                <a:lnTo>
                  <a:pt x="2" y="0"/>
                </a:lnTo>
                <a:lnTo>
                  <a:pt x="5" y="2"/>
                </a:lnTo>
                <a:lnTo>
                  <a:pt x="0" y="4"/>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79" name="Freeform 60"/>
          <p:cNvSpPr>
            <a:spLocks noChangeAspect="1"/>
          </p:cNvSpPr>
          <p:nvPr/>
        </p:nvSpPr>
        <p:spPr bwMode="auto">
          <a:xfrm>
            <a:off x="7831138" y="2514600"/>
            <a:ext cx="31750" cy="15875"/>
          </a:xfrm>
          <a:custGeom>
            <a:avLst/>
            <a:gdLst>
              <a:gd name="T0" fmla="*/ 0 w 4"/>
              <a:gd name="T1" fmla="*/ 2147483646 h 2"/>
              <a:gd name="T2" fmla="*/ 2147483646 w 4"/>
              <a:gd name="T3" fmla="*/ 0 h 2"/>
              <a:gd name="T4" fmla="*/ 2147483646 w 4"/>
              <a:gd name="T5" fmla="*/ 2147483646 h 2"/>
              <a:gd name="T6" fmla="*/ 0 w 4"/>
              <a:gd name="T7" fmla="*/ 2147483646 h 2"/>
              <a:gd name="T8" fmla="*/ 0 60000 65536"/>
              <a:gd name="T9" fmla="*/ 0 60000 65536"/>
              <a:gd name="T10" fmla="*/ 0 60000 65536"/>
              <a:gd name="T11" fmla="*/ 0 60000 65536"/>
              <a:gd name="T12" fmla="*/ 0 w 4"/>
              <a:gd name="T13" fmla="*/ 0 h 2"/>
              <a:gd name="T14" fmla="*/ 4 w 4"/>
              <a:gd name="T15" fmla="*/ 2 h 2"/>
            </a:gdLst>
            <a:ahLst/>
            <a:cxnLst>
              <a:cxn ang="T8">
                <a:pos x="T0" y="T1"/>
              </a:cxn>
              <a:cxn ang="T9">
                <a:pos x="T2" y="T3"/>
              </a:cxn>
              <a:cxn ang="T10">
                <a:pos x="T4" y="T5"/>
              </a:cxn>
              <a:cxn ang="T11">
                <a:pos x="T6" y="T7"/>
              </a:cxn>
            </a:cxnLst>
            <a:rect l="T12" t="T13" r="T14" b="T15"/>
            <a:pathLst>
              <a:path w="4" h="2">
                <a:moveTo>
                  <a:pt x="0" y="2"/>
                </a:moveTo>
                <a:lnTo>
                  <a:pt x="2" y="0"/>
                </a:lnTo>
                <a:lnTo>
                  <a:pt x="4" y="2"/>
                </a:lnTo>
                <a:lnTo>
                  <a:pt x="0" y="2"/>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80" name="Virginia"/>
          <p:cNvSpPr>
            <a:spLocks noChangeAspect="1"/>
          </p:cNvSpPr>
          <p:nvPr/>
        </p:nvSpPr>
        <p:spPr bwMode="auto">
          <a:xfrm>
            <a:off x="6410325" y="3014663"/>
            <a:ext cx="939800" cy="533400"/>
          </a:xfrm>
          <a:custGeom>
            <a:avLst/>
            <a:gdLst>
              <a:gd name="T0" fmla="*/ 2147483646 w 120"/>
              <a:gd name="T1" fmla="*/ 2147483646 h 69"/>
              <a:gd name="T2" fmla="*/ 2147483646 w 120"/>
              <a:gd name="T3" fmla="*/ 2147483646 h 69"/>
              <a:gd name="T4" fmla="*/ 2147483646 w 120"/>
              <a:gd name="T5" fmla="*/ 2147483646 h 69"/>
              <a:gd name="T6" fmla="*/ 2147483646 w 120"/>
              <a:gd name="T7" fmla="*/ 2147483646 h 69"/>
              <a:gd name="T8" fmla="*/ 2147483646 w 120"/>
              <a:gd name="T9" fmla="*/ 2147483646 h 69"/>
              <a:gd name="T10" fmla="*/ 2147483646 w 120"/>
              <a:gd name="T11" fmla="*/ 2147483646 h 69"/>
              <a:gd name="T12" fmla="*/ 2147483646 w 120"/>
              <a:gd name="T13" fmla="*/ 2147483646 h 69"/>
              <a:gd name="T14" fmla="*/ 2147483646 w 120"/>
              <a:gd name="T15" fmla="*/ 2147483646 h 69"/>
              <a:gd name="T16" fmla="*/ 2147483646 w 120"/>
              <a:gd name="T17" fmla="*/ 2147483646 h 69"/>
              <a:gd name="T18" fmla="*/ 2147483646 w 120"/>
              <a:gd name="T19" fmla="*/ 2147483646 h 69"/>
              <a:gd name="T20" fmla="*/ 2147483646 w 120"/>
              <a:gd name="T21" fmla="*/ 2147483646 h 69"/>
              <a:gd name="T22" fmla="*/ 2147483646 w 120"/>
              <a:gd name="T23" fmla="*/ 2147483646 h 69"/>
              <a:gd name="T24" fmla="*/ 2147483646 w 120"/>
              <a:gd name="T25" fmla="*/ 2147483646 h 69"/>
              <a:gd name="T26" fmla="*/ 2147483646 w 120"/>
              <a:gd name="T27" fmla="*/ 2147483646 h 69"/>
              <a:gd name="T28" fmla="*/ 2147483646 w 120"/>
              <a:gd name="T29" fmla="*/ 2147483646 h 69"/>
              <a:gd name="T30" fmla="*/ 2147483646 w 120"/>
              <a:gd name="T31" fmla="*/ 2147483646 h 69"/>
              <a:gd name="T32" fmla="*/ 2147483646 w 120"/>
              <a:gd name="T33" fmla="*/ 2147483646 h 69"/>
              <a:gd name="T34" fmla="*/ 2147483646 w 120"/>
              <a:gd name="T35" fmla="*/ 2147483646 h 69"/>
              <a:gd name="T36" fmla="*/ 2147483646 w 120"/>
              <a:gd name="T37" fmla="*/ 2147483646 h 69"/>
              <a:gd name="T38" fmla="*/ 2147483646 w 120"/>
              <a:gd name="T39" fmla="*/ 2147483646 h 69"/>
              <a:gd name="T40" fmla="*/ 2147483646 w 120"/>
              <a:gd name="T41" fmla="*/ 2147483646 h 69"/>
              <a:gd name="T42" fmla="*/ 2147483646 w 120"/>
              <a:gd name="T43" fmla="*/ 2147483646 h 69"/>
              <a:gd name="T44" fmla="*/ 2147483646 w 120"/>
              <a:gd name="T45" fmla="*/ 2147483646 h 69"/>
              <a:gd name="T46" fmla="*/ 2147483646 w 120"/>
              <a:gd name="T47" fmla="*/ 2147483646 h 69"/>
              <a:gd name="T48" fmla="*/ 2147483646 w 120"/>
              <a:gd name="T49" fmla="*/ 2147483646 h 69"/>
              <a:gd name="T50" fmla="*/ 2147483646 w 120"/>
              <a:gd name="T51" fmla="*/ 2147483646 h 69"/>
              <a:gd name="T52" fmla="*/ 2147483646 w 120"/>
              <a:gd name="T53" fmla="*/ 2147483646 h 69"/>
              <a:gd name="T54" fmla="*/ 2147483646 w 120"/>
              <a:gd name="T55" fmla="*/ 2147483646 h 69"/>
              <a:gd name="T56" fmla="*/ 2147483646 w 120"/>
              <a:gd name="T57" fmla="*/ 2147483646 h 69"/>
              <a:gd name="T58" fmla="*/ 2147483646 w 120"/>
              <a:gd name="T59" fmla="*/ 2147483646 h 69"/>
              <a:gd name="T60" fmla="*/ 2147483646 w 120"/>
              <a:gd name="T61" fmla="*/ 2147483646 h 69"/>
              <a:gd name="T62" fmla="*/ 2147483646 w 120"/>
              <a:gd name="T63" fmla="*/ 2147483646 h 69"/>
              <a:gd name="T64" fmla="*/ 2147483646 w 120"/>
              <a:gd name="T65" fmla="*/ 2147483646 h 69"/>
              <a:gd name="T66" fmla="*/ 2147483646 w 120"/>
              <a:gd name="T67" fmla="*/ 2147483646 h 69"/>
              <a:gd name="T68" fmla="*/ 2147483646 w 120"/>
              <a:gd name="T69" fmla="*/ 2147483646 h 69"/>
              <a:gd name="T70" fmla="*/ 2147483646 w 120"/>
              <a:gd name="T71" fmla="*/ 2147483646 h 69"/>
              <a:gd name="T72" fmla="*/ 2147483646 w 120"/>
              <a:gd name="T73" fmla="*/ 2147483646 h 69"/>
              <a:gd name="T74" fmla="*/ 2147483646 w 120"/>
              <a:gd name="T75" fmla="*/ 2147483646 h 69"/>
              <a:gd name="T76" fmla="*/ 2147483646 w 120"/>
              <a:gd name="T77" fmla="*/ 2147483646 h 69"/>
              <a:gd name="T78" fmla="*/ 0 w 120"/>
              <a:gd name="T79" fmla="*/ 2147483646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20"/>
              <a:gd name="T121" fmla="*/ 0 h 69"/>
              <a:gd name="T122" fmla="*/ 120 w 120"/>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20" h="69">
                <a:moveTo>
                  <a:pt x="0" y="69"/>
                </a:moveTo>
                <a:lnTo>
                  <a:pt x="11" y="61"/>
                </a:lnTo>
                <a:lnTo>
                  <a:pt x="11" y="59"/>
                </a:lnTo>
                <a:lnTo>
                  <a:pt x="15" y="55"/>
                </a:lnTo>
                <a:lnTo>
                  <a:pt x="19" y="52"/>
                </a:lnTo>
                <a:lnTo>
                  <a:pt x="23" y="47"/>
                </a:lnTo>
                <a:lnTo>
                  <a:pt x="27" y="52"/>
                </a:lnTo>
                <a:lnTo>
                  <a:pt x="33" y="49"/>
                </a:lnTo>
                <a:lnTo>
                  <a:pt x="35" y="51"/>
                </a:lnTo>
                <a:lnTo>
                  <a:pt x="38" y="49"/>
                </a:lnTo>
                <a:lnTo>
                  <a:pt x="40" y="46"/>
                </a:lnTo>
                <a:lnTo>
                  <a:pt x="46" y="45"/>
                </a:lnTo>
                <a:lnTo>
                  <a:pt x="50" y="41"/>
                </a:lnTo>
                <a:lnTo>
                  <a:pt x="48" y="40"/>
                </a:lnTo>
                <a:lnTo>
                  <a:pt x="54" y="27"/>
                </a:lnTo>
                <a:lnTo>
                  <a:pt x="55" y="21"/>
                </a:lnTo>
                <a:lnTo>
                  <a:pt x="60" y="23"/>
                </a:lnTo>
                <a:lnTo>
                  <a:pt x="63" y="16"/>
                </a:lnTo>
                <a:lnTo>
                  <a:pt x="66" y="15"/>
                </a:lnTo>
                <a:lnTo>
                  <a:pt x="70" y="8"/>
                </a:lnTo>
                <a:lnTo>
                  <a:pt x="71" y="0"/>
                </a:lnTo>
                <a:lnTo>
                  <a:pt x="80" y="5"/>
                </a:lnTo>
                <a:lnTo>
                  <a:pt x="81" y="1"/>
                </a:lnTo>
                <a:lnTo>
                  <a:pt x="85" y="2"/>
                </a:lnTo>
                <a:lnTo>
                  <a:pt x="88" y="5"/>
                </a:lnTo>
                <a:lnTo>
                  <a:pt x="91" y="7"/>
                </a:lnTo>
                <a:lnTo>
                  <a:pt x="93" y="9"/>
                </a:lnTo>
                <a:lnTo>
                  <a:pt x="93" y="12"/>
                </a:lnTo>
                <a:lnTo>
                  <a:pt x="90" y="16"/>
                </a:lnTo>
                <a:lnTo>
                  <a:pt x="91" y="19"/>
                </a:lnTo>
                <a:lnTo>
                  <a:pt x="94" y="18"/>
                </a:lnTo>
                <a:lnTo>
                  <a:pt x="95" y="20"/>
                </a:lnTo>
                <a:lnTo>
                  <a:pt x="97" y="21"/>
                </a:lnTo>
                <a:lnTo>
                  <a:pt x="102" y="21"/>
                </a:lnTo>
                <a:lnTo>
                  <a:pt x="103" y="23"/>
                </a:lnTo>
                <a:lnTo>
                  <a:pt x="109" y="24"/>
                </a:lnTo>
                <a:lnTo>
                  <a:pt x="107" y="26"/>
                </a:lnTo>
                <a:lnTo>
                  <a:pt x="108" y="29"/>
                </a:lnTo>
                <a:lnTo>
                  <a:pt x="108" y="30"/>
                </a:lnTo>
                <a:lnTo>
                  <a:pt x="106" y="30"/>
                </a:lnTo>
                <a:lnTo>
                  <a:pt x="103" y="28"/>
                </a:lnTo>
                <a:lnTo>
                  <a:pt x="98" y="24"/>
                </a:lnTo>
                <a:lnTo>
                  <a:pt x="105" y="31"/>
                </a:lnTo>
                <a:lnTo>
                  <a:pt x="109" y="31"/>
                </a:lnTo>
                <a:lnTo>
                  <a:pt x="107" y="32"/>
                </a:lnTo>
                <a:lnTo>
                  <a:pt x="111" y="34"/>
                </a:lnTo>
                <a:lnTo>
                  <a:pt x="111" y="36"/>
                </a:lnTo>
                <a:lnTo>
                  <a:pt x="109" y="35"/>
                </a:lnTo>
                <a:lnTo>
                  <a:pt x="108" y="35"/>
                </a:lnTo>
                <a:lnTo>
                  <a:pt x="108" y="36"/>
                </a:lnTo>
                <a:lnTo>
                  <a:pt x="109" y="37"/>
                </a:lnTo>
                <a:lnTo>
                  <a:pt x="108" y="38"/>
                </a:lnTo>
                <a:lnTo>
                  <a:pt x="103" y="35"/>
                </a:lnTo>
                <a:lnTo>
                  <a:pt x="102" y="33"/>
                </a:lnTo>
                <a:lnTo>
                  <a:pt x="103" y="35"/>
                </a:lnTo>
                <a:lnTo>
                  <a:pt x="107" y="38"/>
                </a:lnTo>
                <a:lnTo>
                  <a:pt x="109" y="38"/>
                </a:lnTo>
                <a:lnTo>
                  <a:pt x="111" y="39"/>
                </a:lnTo>
                <a:lnTo>
                  <a:pt x="110" y="40"/>
                </a:lnTo>
                <a:lnTo>
                  <a:pt x="111" y="40"/>
                </a:lnTo>
                <a:lnTo>
                  <a:pt x="112" y="41"/>
                </a:lnTo>
                <a:lnTo>
                  <a:pt x="110" y="43"/>
                </a:lnTo>
                <a:lnTo>
                  <a:pt x="107" y="41"/>
                </a:lnTo>
                <a:lnTo>
                  <a:pt x="106" y="40"/>
                </a:lnTo>
                <a:lnTo>
                  <a:pt x="102" y="39"/>
                </a:lnTo>
                <a:lnTo>
                  <a:pt x="101" y="38"/>
                </a:lnTo>
                <a:lnTo>
                  <a:pt x="100" y="40"/>
                </a:lnTo>
                <a:lnTo>
                  <a:pt x="105" y="41"/>
                </a:lnTo>
                <a:lnTo>
                  <a:pt x="105" y="42"/>
                </a:lnTo>
                <a:lnTo>
                  <a:pt x="110" y="44"/>
                </a:lnTo>
                <a:lnTo>
                  <a:pt x="112" y="44"/>
                </a:lnTo>
                <a:lnTo>
                  <a:pt x="112" y="43"/>
                </a:lnTo>
                <a:lnTo>
                  <a:pt x="113" y="43"/>
                </a:lnTo>
                <a:lnTo>
                  <a:pt x="116" y="43"/>
                </a:lnTo>
                <a:lnTo>
                  <a:pt x="120" y="49"/>
                </a:lnTo>
                <a:lnTo>
                  <a:pt x="118" y="48"/>
                </a:lnTo>
                <a:lnTo>
                  <a:pt x="117" y="50"/>
                </a:lnTo>
                <a:lnTo>
                  <a:pt x="69" y="59"/>
                </a:lnTo>
                <a:lnTo>
                  <a:pt x="31" y="64"/>
                </a:lnTo>
                <a:lnTo>
                  <a:pt x="0" y="69"/>
                </a:lnTo>
                <a:close/>
              </a:path>
            </a:pathLst>
          </a:custGeom>
          <a:solidFill>
            <a:srgbClr val="A64DFF"/>
          </a:solidFill>
          <a:ln w="15875">
            <a:solidFill>
              <a:srgbClr val="FFFFFF"/>
            </a:solidFill>
            <a:prstDash val="solid"/>
            <a:round/>
            <a:headEnd/>
            <a:tailEnd/>
          </a:ln>
        </p:spPr>
        <p:txBody>
          <a:bodyPr/>
          <a:lstStyle/>
          <a:p>
            <a:endParaRPr lang="en-US"/>
          </a:p>
        </p:txBody>
      </p:sp>
      <p:sp>
        <p:nvSpPr>
          <p:cNvPr id="209981" name="Freeform 62"/>
          <p:cNvSpPr>
            <a:spLocks noChangeAspect="1"/>
          </p:cNvSpPr>
          <p:nvPr/>
        </p:nvSpPr>
        <p:spPr bwMode="auto">
          <a:xfrm>
            <a:off x="7313613" y="3160713"/>
            <a:ext cx="46037" cy="146050"/>
          </a:xfrm>
          <a:custGeom>
            <a:avLst/>
            <a:gdLst>
              <a:gd name="T0" fmla="*/ 0 w 6"/>
              <a:gd name="T1" fmla="*/ 2147483646 h 19"/>
              <a:gd name="T2" fmla="*/ 0 w 6"/>
              <a:gd name="T3" fmla="*/ 2147483646 h 19"/>
              <a:gd name="T4" fmla="*/ 2147483646 w 6"/>
              <a:gd name="T5" fmla="*/ 2147483646 h 19"/>
              <a:gd name="T6" fmla="*/ 2147483646 w 6"/>
              <a:gd name="T7" fmla="*/ 2147483646 h 19"/>
              <a:gd name="T8" fmla="*/ 2147483646 w 6"/>
              <a:gd name="T9" fmla="*/ 2147483646 h 19"/>
              <a:gd name="T10" fmla="*/ 2147483646 w 6"/>
              <a:gd name="T11" fmla="*/ 0 h 19"/>
              <a:gd name="T12" fmla="*/ 2147483646 w 6"/>
              <a:gd name="T13" fmla="*/ 2147483646 h 19"/>
              <a:gd name="T14" fmla="*/ 0 w 6"/>
              <a:gd name="T15" fmla="*/ 2147483646 h 19"/>
              <a:gd name="T16" fmla="*/ 0 60000 65536"/>
              <a:gd name="T17" fmla="*/ 0 60000 65536"/>
              <a:gd name="T18" fmla="*/ 0 60000 65536"/>
              <a:gd name="T19" fmla="*/ 0 60000 65536"/>
              <a:gd name="T20" fmla="*/ 0 60000 65536"/>
              <a:gd name="T21" fmla="*/ 0 60000 65536"/>
              <a:gd name="T22" fmla="*/ 0 60000 65536"/>
              <a:gd name="T23" fmla="*/ 0 60000 65536"/>
              <a:gd name="T24" fmla="*/ 0 w 6"/>
              <a:gd name="T25" fmla="*/ 0 h 19"/>
              <a:gd name="T26" fmla="*/ 6 w 6"/>
              <a:gd name="T27" fmla="*/ 19 h 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 h="19">
                <a:moveTo>
                  <a:pt x="0" y="11"/>
                </a:moveTo>
                <a:lnTo>
                  <a:pt x="0" y="17"/>
                </a:lnTo>
                <a:lnTo>
                  <a:pt x="1" y="19"/>
                </a:lnTo>
                <a:lnTo>
                  <a:pt x="2" y="13"/>
                </a:lnTo>
                <a:lnTo>
                  <a:pt x="5" y="10"/>
                </a:lnTo>
                <a:lnTo>
                  <a:pt x="6" y="0"/>
                </a:lnTo>
                <a:lnTo>
                  <a:pt x="2" y="2"/>
                </a:lnTo>
                <a:lnTo>
                  <a:pt x="0" y="11"/>
                </a:lnTo>
                <a:close/>
              </a:path>
            </a:pathLst>
          </a:custGeom>
          <a:noFill/>
          <a:ln w="15875">
            <a:solidFill>
              <a:srgbClr val="FFFFFF"/>
            </a:solidFill>
            <a:prstDash val="solid"/>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09982" name="Hawaii"/>
          <p:cNvGrpSpPr>
            <a:grpSpLocks/>
          </p:cNvGrpSpPr>
          <p:nvPr/>
        </p:nvGrpSpPr>
        <p:grpSpPr bwMode="auto">
          <a:xfrm>
            <a:off x="682625" y="3846513"/>
            <a:ext cx="963613" cy="498475"/>
            <a:chOff x="582" y="2987"/>
            <a:chExt cx="659" cy="352"/>
          </a:xfrm>
        </p:grpSpPr>
        <p:sp>
          <p:nvSpPr>
            <p:cNvPr id="210007" name="Freeform 64"/>
            <p:cNvSpPr>
              <a:spLocks noChangeAspect="1"/>
            </p:cNvSpPr>
            <p:nvPr/>
          </p:nvSpPr>
          <p:spPr bwMode="auto">
            <a:xfrm>
              <a:off x="754" y="2987"/>
              <a:ext cx="48" cy="39"/>
            </a:xfrm>
            <a:custGeom>
              <a:avLst/>
              <a:gdLst>
                <a:gd name="T0" fmla="*/ 0 w 9"/>
                <a:gd name="T1" fmla="*/ 2147483646 h 7"/>
                <a:gd name="T2" fmla="*/ 2147483646 w 9"/>
                <a:gd name="T3" fmla="*/ 2147483646 h 7"/>
                <a:gd name="T4" fmla="*/ 2147483646 w 9"/>
                <a:gd name="T5" fmla="*/ 2147483646 h 7"/>
                <a:gd name="T6" fmla="*/ 2147483646 w 9"/>
                <a:gd name="T7" fmla="*/ 2147483646 h 7"/>
                <a:gd name="T8" fmla="*/ 2147483646 w 9"/>
                <a:gd name="T9" fmla="*/ 2147483646 h 7"/>
                <a:gd name="T10" fmla="*/ 2147483646 w 9"/>
                <a:gd name="T11" fmla="*/ 0 h 7"/>
                <a:gd name="T12" fmla="*/ 2147483646 w 9"/>
                <a:gd name="T13" fmla="*/ 0 h 7"/>
                <a:gd name="T14" fmla="*/ 0 w 9"/>
                <a:gd name="T15" fmla="*/ 2147483646 h 7"/>
                <a:gd name="T16" fmla="*/ 0 60000 65536"/>
                <a:gd name="T17" fmla="*/ 0 60000 65536"/>
                <a:gd name="T18" fmla="*/ 0 60000 65536"/>
                <a:gd name="T19" fmla="*/ 0 60000 65536"/>
                <a:gd name="T20" fmla="*/ 0 60000 65536"/>
                <a:gd name="T21" fmla="*/ 0 60000 65536"/>
                <a:gd name="T22" fmla="*/ 0 60000 65536"/>
                <a:gd name="T23" fmla="*/ 0 60000 65536"/>
                <a:gd name="T24" fmla="*/ 0 w 9"/>
                <a:gd name="T25" fmla="*/ 0 h 7"/>
                <a:gd name="T26" fmla="*/ 9 w 9"/>
                <a:gd name="T27" fmla="*/ 7 h 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 h="7">
                  <a:moveTo>
                    <a:pt x="0" y="4"/>
                  </a:moveTo>
                  <a:lnTo>
                    <a:pt x="3" y="7"/>
                  </a:lnTo>
                  <a:lnTo>
                    <a:pt x="5" y="7"/>
                  </a:lnTo>
                  <a:lnTo>
                    <a:pt x="8" y="6"/>
                  </a:lnTo>
                  <a:lnTo>
                    <a:pt x="9" y="2"/>
                  </a:lnTo>
                  <a:lnTo>
                    <a:pt x="7" y="0"/>
                  </a:lnTo>
                  <a:lnTo>
                    <a:pt x="4" y="0"/>
                  </a:lnTo>
                  <a:lnTo>
                    <a:pt x="0" y="4"/>
                  </a:lnTo>
                  <a:close/>
                </a:path>
              </a:pathLst>
            </a:custGeom>
            <a:solidFill>
              <a:srgbClr val="6600CC"/>
            </a:solidFill>
            <a:ln w="15875">
              <a:solidFill>
                <a:srgbClr val="FFFFFF"/>
              </a:solidFill>
              <a:prstDash val="solid"/>
              <a:round/>
              <a:headEnd/>
              <a:tailEnd/>
            </a:ln>
          </p:spPr>
          <p:txBody>
            <a:bodyPr/>
            <a:lstStyle/>
            <a:p>
              <a:endParaRPr lang="en-US"/>
            </a:p>
          </p:txBody>
        </p:sp>
        <p:sp>
          <p:nvSpPr>
            <p:cNvPr id="210008" name="Freeform 65"/>
            <p:cNvSpPr>
              <a:spLocks noChangeAspect="1"/>
            </p:cNvSpPr>
            <p:nvPr/>
          </p:nvSpPr>
          <p:spPr bwMode="auto">
            <a:xfrm>
              <a:off x="903" y="3048"/>
              <a:ext cx="54" cy="49"/>
            </a:xfrm>
            <a:custGeom>
              <a:avLst/>
              <a:gdLst>
                <a:gd name="T0" fmla="*/ 0 w 10"/>
                <a:gd name="T1" fmla="*/ 2147483646 h 9"/>
                <a:gd name="T2" fmla="*/ 2147483646 w 10"/>
                <a:gd name="T3" fmla="*/ 2147483646 h 9"/>
                <a:gd name="T4" fmla="*/ 2147483646 w 10"/>
                <a:gd name="T5" fmla="*/ 2147483646 h 9"/>
                <a:gd name="T6" fmla="*/ 2147483646 w 10"/>
                <a:gd name="T7" fmla="*/ 2147483646 h 9"/>
                <a:gd name="T8" fmla="*/ 2147483646 w 10"/>
                <a:gd name="T9" fmla="*/ 2147483646 h 9"/>
                <a:gd name="T10" fmla="*/ 2147483646 w 10"/>
                <a:gd name="T11" fmla="*/ 2147483646 h 9"/>
                <a:gd name="T12" fmla="*/ 2147483646 w 10"/>
                <a:gd name="T13" fmla="*/ 2147483646 h 9"/>
                <a:gd name="T14" fmla="*/ 2147483646 w 10"/>
                <a:gd name="T15" fmla="*/ 2147483646 h 9"/>
                <a:gd name="T16" fmla="*/ 2147483646 w 10"/>
                <a:gd name="T17" fmla="*/ 0 h 9"/>
                <a:gd name="T18" fmla="*/ 0 w 10"/>
                <a:gd name="T19" fmla="*/ 2147483646 h 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
                <a:gd name="T31" fmla="*/ 0 h 9"/>
                <a:gd name="T32" fmla="*/ 10 w 10"/>
                <a:gd name="T33" fmla="*/ 9 h 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 h="9">
                  <a:moveTo>
                    <a:pt x="0" y="2"/>
                  </a:moveTo>
                  <a:lnTo>
                    <a:pt x="2" y="7"/>
                  </a:lnTo>
                  <a:lnTo>
                    <a:pt x="5" y="7"/>
                  </a:lnTo>
                  <a:lnTo>
                    <a:pt x="5" y="6"/>
                  </a:lnTo>
                  <a:lnTo>
                    <a:pt x="8" y="9"/>
                  </a:lnTo>
                  <a:lnTo>
                    <a:pt x="10" y="8"/>
                  </a:lnTo>
                  <a:lnTo>
                    <a:pt x="10" y="5"/>
                  </a:lnTo>
                  <a:lnTo>
                    <a:pt x="8" y="5"/>
                  </a:lnTo>
                  <a:lnTo>
                    <a:pt x="6" y="0"/>
                  </a:lnTo>
                  <a:lnTo>
                    <a:pt x="0" y="2"/>
                  </a:lnTo>
                  <a:close/>
                </a:path>
              </a:pathLst>
            </a:custGeom>
            <a:solidFill>
              <a:srgbClr val="6600CC"/>
            </a:solidFill>
            <a:ln w="15875">
              <a:solidFill>
                <a:srgbClr val="FFFFFF"/>
              </a:solidFill>
              <a:prstDash val="solid"/>
              <a:round/>
              <a:headEnd/>
              <a:tailEnd/>
            </a:ln>
          </p:spPr>
          <p:txBody>
            <a:bodyPr/>
            <a:lstStyle/>
            <a:p>
              <a:endParaRPr lang="en-US"/>
            </a:p>
          </p:txBody>
        </p:sp>
        <p:sp>
          <p:nvSpPr>
            <p:cNvPr id="210009" name="Freeform 66"/>
            <p:cNvSpPr>
              <a:spLocks noChangeAspect="1"/>
            </p:cNvSpPr>
            <p:nvPr/>
          </p:nvSpPr>
          <p:spPr bwMode="auto">
            <a:xfrm>
              <a:off x="994" y="3097"/>
              <a:ext cx="60" cy="16"/>
            </a:xfrm>
            <a:custGeom>
              <a:avLst/>
              <a:gdLst>
                <a:gd name="T0" fmla="*/ 0 w 11"/>
                <a:gd name="T1" fmla="*/ 2147483646 h 3"/>
                <a:gd name="T2" fmla="*/ 2147483646 w 11"/>
                <a:gd name="T3" fmla="*/ 0 h 3"/>
                <a:gd name="T4" fmla="*/ 2147483646 w 11"/>
                <a:gd name="T5" fmla="*/ 2147483646 h 3"/>
                <a:gd name="T6" fmla="*/ 2147483646 w 11"/>
                <a:gd name="T7" fmla="*/ 2147483646 h 3"/>
                <a:gd name="T8" fmla="*/ 0 w 11"/>
                <a:gd name="T9" fmla="*/ 2147483646 h 3"/>
                <a:gd name="T10" fmla="*/ 0 60000 65536"/>
                <a:gd name="T11" fmla="*/ 0 60000 65536"/>
                <a:gd name="T12" fmla="*/ 0 60000 65536"/>
                <a:gd name="T13" fmla="*/ 0 60000 65536"/>
                <a:gd name="T14" fmla="*/ 0 60000 65536"/>
                <a:gd name="T15" fmla="*/ 0 w 11"/>
                <a:gd name="T16" fmla="*/ 0 h 3"/>
                <a:gd name="T17" fmla="*/ 11 w 11"/>
                <a:gd name="T18" fmla="*/ 3 h 3"/>
              </a:gdLst>
              <a:ahLst/>
              <a:cxnLst>
                <a:cxn ang="T10">
                  <a:pos x="T0" y="T1"/>
                </a:cxn>
                <a:cxn ang="T11">
                  <a:pos x="T2" y="T3"/>
                </a:cxn>
                <a:cxn ang="T12">
                  <a:pos x="T4" y="T5"/>
                </a:cxn>
                <a:cxn ang="T13">
                  <a:pos x="T6" y="T7"/>
                </a:cxn>
                <a:cxn ang="T14">
                  <a:pos x="T8" y="T9"/>
                </a:cxn>
              </a:cxnLst>
              <a:rect l="T15" t="T16" r="T17" b="T18"/>
              <a:pathLst>
                <a:path w="11" h="3">
                  <a:moveTo>
                    <a:pt x="0" y="3"/>
                  </a:moveTo>
                  <a:lnTo>
                    <a:pt x="1" y="0"/>
                  </a:lnTo>
                  <a:lnTo>
                    <a:pt x="11" y="1"/>
                  </a:lnTo>
                  <a:lnTo>
                    <a:pt x="9" y="3"/>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0010" name="Freeform 67"/>
            <p:cNvSpPr>
              <a:spLocks noChangeAspect="1"/>
            </p:cNvSpPr>
            <p:nvPr/>
          </p:nvSpPr>
          <p:spPr bwMode="auto">
            <a:xfrm>
              <a:off x="1022" y="3129"/>
              <a:ext cx="21" cy="17"/>
            </a:xfrm>
            <a:custGeom>
              <a:avLst/>
              <a:gdLst>
                <a:gd name="T0" fmla="*/ 0 w 4"/>
                <a:gd name="T1" fmla="*/ 0 h 3"/>
                <a:gd name="T2" fmla="*/ 2147483646 w 4"/>
                <a:gd name="T3" fmla="*/ 2147483646 h 3"/>
                <a:gd name="T4" fmla="*/ 2147483646 w 4"/>
                <a:gd name="T5" fmla="*/ 2147483646 h 3"/>
                <a:gd name="T6" fmla="*/ 2147483646 w 4"/>
                <a:gd name="T7" fmla="*/ 0 h 3"/>
                <a:gd name="T8" fmla="*/ 0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0" y="0"/>
                  </a:moveTo>
                  <a:lnTo>
                    <a:pt x="1" y="3"/>
                  </a:lnTo>
                  <a:lnTo>
                    <a:pt x="4" y="2"/>
                  </a:lnTo>
                  <a:lnTo>
                    <a:pt x="3" y="0"/>
                  </a:lnTo>
                  <a:lnTo>
                    <a:pt x="0" y="0"/>
                  </a:lnTo>
                  <a:close/>
                </a:path>
              </a:pathLst>
            </a:custGeom>
            <a:solidFill>
              <a:srgbClr val="6600CC"/>
            </a:solidFill>
            <a:ln w="15875">
              <a:solidFill>
                <a:srgbClr val="FFFFFF"/>
              </a:solidFill>
              <a:prstDash val="solid"/>
              <a:round/>
              <a:headEnd/>
              <a:tailEnd/>
            </a:ln>
          </p:spPr>
          <p:txBody>
            <a:bodyPr/>
            <a:lstStyle/>
            <a:p>
              <a:endParaRPr lang="en-US"/>
            </a:p>
          </p:txBody>
        </p:sp>
        <p:sp>
          <p:nvSpPr>
            <p:cNvPr id="210011" name="Freeform 68"/>
            <p:cNvSpPr>
              <a:spLocks noChangeAspect="1"/>
            </p:cNvSpPr>
            <p:nvPr/>
          </p:nvSpPr>
          <p:spPr bwMode="auto">
            <a:xfrm>
              <a:off x="1054" y="3113"/>
              <a:ext cx="75" cy="44"/>
            </a:xfrm>
            <a:custGeom>
              <a:avLst/>
              <a:gdLst>
                <a:gd name="T0" fmla="*/ 0 w 14"/>
                <a:gd name="T1" fmla="*/ 2147483646 h 8"/>
                <a:gd name="T2" fmla="*/ 2147483646 w 14"/>
                <a:gd name="T3" fmla="*/ 0 h 8"/>
                <a:gd name="T4" fmla="*/ 2147483646 w 14"/>
                <a:gd name="T5" fmla="*/ 2147483646 h 8"/>
                <a:gd name="T6" fmla="*/ 2147483646 w 14"/>
                <a:gd name="T7" fmla="*/ 2147483646 h 8"/>
                <a:gd name="T8" fmla="*/ 2147483646 w 14"/>
                <a:gd name="T9" fmla="*/ 2147483646 h 8"/>
                <a:gd name="T10" fmla="*/ 2147483646 w 14"/>
                <a:gd name="T11" fmla="*/ 2147483646 h 8"/>
                <a:gd name="T12" fmla="*/ 2147483646 w 14"/>
                <a:gd name="T13" fmla="*/ 2147483646 h 8"/>
                <a:gd name="T14" fmla="*/ 2147483646 w 14"/>
                <a:gd name="T15" fmla="*/ 2147483646 h 8"/>
                <a:gd name="T16" fmla="*/ 2147483646 w 14"/>
                <a:gd name="T17" fmla="*/ 2147483646 h 8"/>
                <a:gd name="T18" fmla="*/ 0 w 14"/>
                <a:gd name="T19" fmla="*/ 214748364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
                <a:gd name="T31" fmla="*/ 0 h 8"/>
                <a:gd name="T32" fmla="*/ 14 w 14"/>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 h="8">
                  <a:moveTo>
                    <a:pt x="0" y="3"/>
                  </a:moveTo>
                  <a:lnTo>
                    <a:pt x="2" y="0"/>
                  </a:lnTo>
                  <a:lnTo>
                    <a:pt x="4" y="3"/>
                  </a:lnTo>
                  <a:lnTo>
                    <a:pt x="8" y="2"/>
                  </a:lnTo>
                  <a:lnTo>
                    <a:pt x="14" y="6"/>
                  </a:lnTo>
                  <a:lnTo>
                    <a:pt x="12" y="7"/>
                  </a:lnTo>
                  <a:lnTo>
                    <a:pt x="6" y="8"/>
                  </a:lnTo>
                  <a:lnTo>
                    <a:pt x="4" y="5"/>
                  </a:lnTo>
                  <a:lnTo>
                    <a:pt x="2" y="5"/>
                  </a:lnTo>
                  <a:lnTo>
                    <a:pt x="0" y="3"/>
                  </a:lnTo>
                  <a:close/>
                </a:path>
              </a:pathLst>
            </a:custGeom>
            <a:solidFill>
              <a:srgbClr val="6600CC"/>
            </a:solidFill>
            <a:ln w="15875">
              <a:solidFill>
                <a:srgbClr val="FFFFFF"/>
              </a:solidFill>
              <a:prstDash val="solid"/>
              <a:round/>
              <a:headEnd/>
              <a:tailEnd/>
            </a:ln>
          </p:spPr>
          <p:txBody>
            <a:bodyPr/>
            <a:lstStyle/>
            <a:p>
              <a:endParaRPr lang="en-US"/>
            </a:p>
          </p:txBody>
        </p:sp>
        <p:sp>
          <p:nvSpPr>
            <p:cNvPr id="210012" name="Freeform 69"/>
            <p:cNvSpPr>
              <a:spLocks noChangeAspect="1"/>
            </p:cNvSpPr>
            <p:nvPr/>
          </p:nvSpPr>
          <p:spPr bwMode="auto">
            <a:xfrm>
              <a:off x="1118" y="3196"/>
              <a:ext cx="123" cy="143"/>
            </a:xfrm>
            <a:custGeom>
              <a:avLst/>
              <a:gdLst>
                <a:gd name="T0" fmla="*/ 0 w 23"/>
                <a:gd name="T1" fmla="*/ 2147483646 h 26"/>
                <a:gd name="T2" fmla="*/ 2147483646 w 23"/>
                <a:gd name="T3" fmla="*/ 2147483646 h 26"/>
                <a:gd name="T4" fmla="*/ 2147483646 w 23"/>
                <a:gd name="T5" fmla="*/ 2147483646 h 26"/>
                <a:gd name="T6" fmla="*/ 2147483646 w 23"/>
                <a:gd name="T7" fmla="*/ 2147483646 h 26"/>
                <a:gd name="T8" fmla="*/ 2147483646 w 23"/>
                <a:gd name="T9" fmla="*/ 2147483646 h 26"/>
                <a:gd name="T10" fmla="*/ 2147483646 w 23"/>
                <a:gd name="T11" fmla="*/ 2147483646 h 26"/>
                <a:gd name="T12" fmla="*/ 2147483646 w 23"/>
                <a:gd name="T13" fmla="*/ 2147483646 h 26"/>
                <a:gd name="T14" fmla="*/ 2147483646 w 23"/>
                <a:gd name="T15" fmla="*/ 2147483646 h 26"/>
                <a:gd name="T16" fmla="*/ 2147483646 w 23"/>
                <a:gd name="T17" fmla="*/ 0 h 26"/>
                <a:gd name="T18" fmla="*/ 2147483646 w 23"/>
                <a:gd name="T19" fmla="*/ 2147483646 h 26"/>
                <a:gd name="T20" fmla="*/ 2147483646 w 23"/>
                <a:gd name="T21" fmla="*/ 2147483646 h 26"/>
                <a:gd name="T22" fmla="*/ 0 w 23"/>
                <a:gd name="T23" fmla="*/ 214748364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3"/>
                <a:gd name="T37" fmla="*/ 0 h 26"/>
                <a:gd name="T38" fmla="*/ 23 w 23"/>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3" h="26">
                  <a:moveTo>
                    <a:pt x="0" y="10"/>
                  </a:moveTo>
                  <a:lnTo>
                    <a:pt x="3" y="17"/>
                  </a:lnTo>
                  <a:lnTo>
                    <a:pt x="3" y="23"/>
                  </a:lnTo>
                  <a:lnTo>
                    <a:pt x="8" y="26"/>
                  </a:lnTo>
                  <a:lnTo>
                    <a:pt x="10" y="22"/>
                  </a:lnTo>
                  <a:lnTo>
                    <a:pt x="20" y="18"/>
                  </a:lnTo>
                  <a:lnTo>
                    <a:pt x="23" y="15"/>
                  </a:lnTo>
                  <a:lnTo>
                    <a:pt x="15" y="5"/>
                  </a:lnTo>
                  <a:lnTo>
                    <a:pt x="4" y="0"/>
                  </a:lnTo>
                  <a:lnTo>
                    <a:pt x="3" y="2"/>
                  </a:lnTo>
                  <a:lnTo>
                    <a:pt x="4" y="5"/>
                  </a:lnTo>
                  <a:lnTo>
                    <a:pt x="0" y="10"/>
                  </a:lnTo>
                  <a:close/>
                </a:path>
              </a:pathLst>
            </a:custGeom>
            <a:solidFill>
              <a:srgbClr val="6600CC"/>
            </a:solidFill>
            <a:ln w="15875">
              <a:solidFill>
                <a:srgbClr val="FFFFFF"/>
              </a:solidFill>
              <a:prstDash val="solid"/>
              <a:round/>
              <a:headEnd/>
              <a:tailEnd/>
            </a:ln>
          </p:spPr>
          <p:txBody>
            <a:bodyPr/>
            <a:lstStyle/>
            <a:p>
              <a:endParaRPr lang="en-US"/>
            </a:p>
          </p:txBody>
        </p:sp>
        <p:sp>
          <p:nvSpPr>
            <p:cNvPr id="210013" name="Freeform 70"/>
            <p:cNvSpPr>
              <a:spLocks noChangeAspect="1"/>
            </p:cNvSpPr>
            <p:nvPr/>
          </p:nvSpPr>
          <p:spPr bwMode="auto">
            <a:xfrm>
              <a:off x="582" y="3064"/>
              <a:ext cx="48" cy="12"/>
            </a:xfrm>
            <a:custGeom>
              <a:avLst/>
              <a:gdLst>
                <a:gd name="T0" fmla="*/ 2147483646 w 9"/>
                <a:gd name="T1" fmla="*/ 2147483646 h 2"/>
                <a:gd name="T2" fmla="*/ 2147483646 w 9"/>
                <a:gd name="T3" fmla="*/ 0 h 2"/>
                <a:gd name="T4" fmla="*/ 2147483646 w 9"/>
                <a:gd name="T5" fmla="*/ 0 h 2"/>
                <a:gd name="T6" fmla="*/ 2147483646 w 9"/>
                <a:gd name="T7" fmla="*/ 0 h 2"/>
                <a:gd name="T8" fmla="*/ 2147483646 w 9"/>
                <a:gd name="T9" fmla="*/ 0 h 2"/>
                <a:gd name="T10" fmla="*/ 2147483646 w 9"/>
                <a:gd name="T11" fmla="*/ 0 h 2"/>
                <a:gd name="T12" fmla="*/ 2147483646 w 9"/>
                <a:gd name="T13" fmla="*/ 0 h 2"/>
                <a:gd name="T14" fmla="*/ 2147483646 w 9"/>
                <a:gd name="T15" fmla="*/ 0 h 2"/>
                <a:gd name="T16" fmla="*/ 2147483646 w 9"/>
                <a:gd name="T17" fmla="*/ 0 h 2"/>
                <a:gd name="T18" fmla="*/ 2147483646 w 9"/>
                <a:gd name="T19" fmla="*/ 2147483646 h 2"/>
                <a:gd name="T20" fmla="*/ 2147483646 w 9"/>
                <a:gd name="T21" fmla="*/ 2147483646 h 2"/>
                <a:gd name="T22" fmla="*/ 2147483646 w 9"/>
                <a:gd name="T23" fmla="*/ 2147483646 h 2"/>
                <a:gd name="T24" fmla="*/ 2147483646 w 9"/>
                <a:gd name="T25" fmla="*/ 2147483646 h 2"/>
                <a:gd name="T26" fmla="*/ 2147483646 w 9"/>
                <a:gd name="T27" fmla="*/ 2147483646 h 2"/>
                <a:gd name="T28" fmla="*/ 2147483646 w 9"/>
                <a:gd name="T29" fmla="*/ 2147483646 h 2"/>
                <a:gd name="T30" fmla="*/ 2147483646 w 9"/>
                <a:gd name="T31" fmla="*/ 2147483646 h 2"/>
                <a:gd name="T32" fmla="*/ 2147483646 w 9"/>
                <a:gd name="T33" fmla="*/ 2147483646 h 2"/>
                <a:gd name="T34" fmla="*/ 2147483646 w 9"/>
                <a:gd name="T35" fmla="*/ 2147483646 h 2"/>
                <a:gd name="T36" fmla="*/ 2147483646 w 9"/>
                <a:gd name="T37" fmla="*/ 2147483646 h 2"/>
                <a:gd name="T38" fmla="*/ 2147483646 w 9"/>
                <a:gd name="T39" fmla="*/ 2147483646 h 2"/>
                <a:gd name="T40" fmla="*/ 0 w 9"/>
                <a:gd name="T41" fmla="*/ 2147483646 h 2"/>
                <a:gd name="T42" fmla="*/ 0 w 9"/>
                <a:gd name="T43" fmla="*/ 2147483646 h 2"/>
                <a:gd name="T44" fmla="*/ 2147483646 w 9"/>
                <a:gd name="T45" fmla="*/ 2147483646 h 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
                <a:gd name="T70" fmla="*/ 0 h 2"/>
                <a:gd name="T71" fmla="*/ 9 w 9"/>
                <a:gd name="T72" fmla="*/ 2 h 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 h="2">
                  <a:moveTo>
                    <a:pt x="1" y="1"/>
                  </a:moveTo>
                  <a:lnTo>
                    <a:pt x="4" y="0"/>
                  </a:lnTo>
                  <a:lnTo>
                    <a:pt x="5" y="0"/>
                  </a:lnTo>
                  <a:lnTo>
                    <a:pt x="6" y="0"/>
                  </a:lnTo>
                  <a:lnTo>
                    <a:pt x="7" y="0"/>
                  </a:lnTo>
                  <a:lnTo>
                    <a:pt x="8" y="0"/>
                  </a:lnTo>
                  <a:lnTo>
                    <a:pt x="9" y="0"/>
                  </a:lnTo>
                  <a:lnTo>
                    <a:pt x="9" y="1"/>
                  </a:lnTo>
                  <a:lnTo>
                    <a:pt x="7" y="1"/>
                  </a:lnTo>
                  <a:lnTo>
                    <a:pt x="6" y="1"/>
                  </a:lnTo>
                  <a:lnTo>
                    <a:pt x="5" y="1"/>
                  </a:lnTo>
                  <a:lnTo>
                    <a:pt x="4" y="2"/>
                  </a:lnTo>
                  <a:lnTo>
                    <a:pt x="3" y="2"/>
                  </a:lnTo>
                  <a:lnTo>
                    <a:pt x="2" y="2"/>
                  </a:lnTo>
                  <a:lnTo>
                    <a:pt x="1" y="2"/>
                  </a:lnTo>
                  <a:lnTo>
                    <a:pt x="0" y="1"/>
                  </a:lnTo>
                  <a:lnTo>
                    <a:pt x="1" y="1"/>
                  </a:lnTo>
                  <a:close/>
                </a:path>
              </a:pathLst>
            </a:custGeom>
            <a:solidFill>
              <a:srgbClr val="6600CC"/>
            </a:solidFill>
            <a:ln w="15875">
              <a:solidFill>
                <a:srgbClr val="FFFFFF"/>
              </a:solidFill>
              <a:prstDash val="solid"/>
              <a:round/>
              <a:headEnd/>
              <a:tailEnd/>
            </a:ln>
          </p:spPr>
          <p:txBody>
            <a:bodyPr/>
            <a:lstStyle/>
            <a:p>
              <a:endParaRPr lang="en-US"/>
            </a:p>
          </p:txBody>
        </p:sp>
        <p:sp>
          <p:nvSpPr>
            <p:cNvPr id="210014" name="Freeform 71"/>
            <p:cNvSpPr>
              <a:spLocks noChangeAspect="1"/>
            </p:cNvSpPr>
            <p:nvPr/>
          </p:nvSpPr>
          <p:spPr bwMode="auto">
            <a:xfrm>
              <a:off x="619" y="3031"/>
              <a:ext cx="16" cy="12"/>
            </a:xfrm>
            <a:custGeom>
              <a:avLst/>
              <a:gdLst>
                <a:gd name="T0" fmla="*/ 0 w 3"/>
                <a:gd name="T1" fmla="*/ 0 h 2"/>
                <a:gd name="T2" fmla="*/ 0 w 3"/>
                <a:gd name="T3" fmla="*/ 2147483646 h 2"/>
                <a:gd name="T4" fmla="*/ 2147483646 w 3"/>
                <a:gd name="T5" fmla="*/ 2147483646 h 2"/>
                <a:gd name="T6" fmla="*/ 2147483646 w 3"/>
                <a:gd name="T7" fmla="*/ 2147483646 h 2"/>
                <a:gd name="T8" fmla="*/ 2147483646 w 3"/>
                <a:gd name="T9" fmla="*/ 2147483646 h 2"/>
                <a:gd name="T10" fmla="*/ 2147483646 w 3"/>
                <a:gd name="T11" fmla="*/ 2147483646 h 2"/>
                <a:gd name="T12" fmla="*/ 2147483646 w 3"/>
                <a:gd name="T13" fmla="*/ 2147483646 h 2"/>
                <a:gd name="T14" fmla="*/ 2147483646 w 3"/>
                <a:gd name="T15" fmla="*/ 2147483646 h 2"/>
                <a:gd name="T16" fmla="*/ 2147483646 w 3"/>
                <a:gd name="T17" fmla="*/ 2147483646 h 2"/>
                <a:gd name="T18" fmla="*/ 2147483646 w 3"/>
                <a:gd name="T19" fmla="*/ 2147483646 h 2"/>
                <a:gd name="T20" fmla="*/ 2147483646 w 3"/>
                <a:gd name="T21" fmla="*/ 2147483646 h 2"/>
                <a:gd name="T22" fmla="*/ 0 w 3"/>
                <a:gd name="T23" fmla="*/ 2147483646 h 2"/>
                <a:gd name="T24" fmla="*/ 0 w 3"/>
                <a:gd name="T25" fmla="*/ 0 h 2"/>
                <a:gd name="T26" fmla="*/ 0 w 3"/>
                <a:gd name="T27" fmla="*/ 0 h 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
                <a:gd name="T43" fmla="*/ 0 h 2"/>
                <a:gd name="T44" fmla="*/ 3 w 3"/>
                <a:gd name="T45" fmla="*/ 2 h 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 h="2">
                  <a:moveTo>
                    <a:pt x="0" y="0"/>
                  </a:moveTo>
                  <a:lnTo>
                    <a:pt x="0" y="1"/>
                  </a:lnTo>
                  <a:lnTo>
                    <a:pt x="1" y="2"/>
                  </a:lnTo>
                  <a:lnTo>
                    <a:pt x="2" y="2"/>
                  </a:lnTo>
                  <a:lnTo>
                    <a:pt x="3" y="2"/>
                  </a:lnTo>
                  <a:lnTo>
                    <a:pt x="2" y="1"/>
                  </a:lnTo>
                  <a:lnTo>
                    <a:pt x="1" y="1"/>
                  </a:lnTo>
                  <a:lnTo>
                    <a:pt x="0" y="1"/>
                  </a:lnTo>
                  <a:lnTo>
                    <a:pt x="0" y="0"/>
                  </a:lnTo>
                  <a:close/>
                </a:path>
              </a:pathLst>
            </a:custGeom>
            <a:solidFill>
              <a:srgbClr val="6600CC"/>
            </a:solidFill>
            <a:ln w="15875">
              <a:solidFill>
                <a:srgbClr val="FFFFFF"/>
              </a:solidFill>
              <a:prstDash val="solid"/>
              <a:round/>
              <a:headEnd/>
              <a:tailEnd/>
            </a:ln>
          </p:spPr>
          <p:txBody>
            <a:bodyPr/>
            <a:lstStyle/>
            <a:p>
              <a:endParaRPr lang="en-US"/>
            </a:p>
          </p:txBody>
        </p:sp>
      </p:grpSp>
      <p:grpSp>
        <p:nvGrpSpPr>
          <p:cNvPr id="209983" name="Alaska"/>
          <p:cNvGrpSpPr>
            <a:grpSpLocks/>
          </p:cNvGrpSpPr>
          <p:nvPr/>
        </p:nvGrpSpPr>
        <p:grpSpPr bwMode="auto">
          <a:xfrm>
            <a:off x="660400" y="4448175"/>
            <a:ext cx="2776538" cy="987425"/>
            <a:chOff x="523" y="3048"/>
            <a:chExt cx="1899" cy="696"/>
          </a:xfrm>
        </p:grpSpPr>
        <p:sp>
          <p:nvSpPr>
            <p:cNvPr id="209997" name="Freeform 73"/>
            <p:cNvSpPr>
              <a:spLocks noChangeAspect="1"/>
            </p:cNvSpPr>
            <p:nvPr/>
          </p:nvSpPr>
          <p:spPr bwMode="auto">
            <a:xfrm>
              <a:off x="1451" y="3048"/>
              <a:ext cx="971" cy="668"/>
            </a:xfrm>
            <a:custGeom>
              <a:avLst/>
              <a:gdLst>
                <a:gd name="T0" fmla="*/ 2147483646 w 181"/>
                <a:gd name="T1" fmla="*/ 2147483646 h 122"/>
                <a:gd name="T2" fmla="*/ 2147483646 w 181"/>
                <a:gd name="T3" fmla="*/ 2147483646 h 122"/>
                <a:gd name="T4" fmla="*/ 2147483646 w 181"/>
                <a:gd name="T5" fmla="*/ 2147483646 h 122"/>
                <a:gd name="T6" fmla="*/ 2147483646 w 181"/>
                <a:gd name="T7" fmla="*/ 2147483646 h 122"/>
                <a:gd name="T8" fmla="*/ 2147483646 w 181"/>
                <a:gd name="T9" fmla="*/ 2147483646 h 122"/>
                <a:gd name="T10" fmla="*/ 2147483646 w 181"/>
                <a:gd name="T11" fmla="*/ 2147483646 h 122"/>
                <a:gd name="T12" fmla="*/ 2147483646 w 181"/>
                <a:gd name="T13" fmla="*/ 2147483646 h 122"/>
                <a:gd name="T14" fmla="*/ 2147483646 w 181"/>
                <a:gd name="T15" fmla="*/ 2147483646 h 122"/>
                <a:gd name="T16" fmla="*/ 2147483646 w 181"/>
                <a:gd name="T17" fmla="*/ 2147483646 h 122"/>
                <a:gd name="T18" fmla="*/ 2147483646 w 181"/>
                <a:gd name="T19" fmla="*/ 2147483646 h 122"/>
                <a:gd name="T20" fmla="*/ 2147483646 w 181"/>
                <a:gd name="T21" fmla="*/ 2147483646 h 122"/>
                <a:gd name="T22" fmla="*/ 2147483646 w 181"/>
                <a:gd name="T23" fmla="*/ 2147483646 h 122"/>
                <a:gd name="T24" fmla="*/ 2147483646 w 181"/>
                <a:gd name="T25" fmla="*/ 2147483646 h 122"/>
                <a:gd name="T26" fmla="*/ 2147483646 w 181"/>
                <a:gd name="T27" fmla="*/ 2147483646 h 122"/>
                <a:gd name="T28" fmla="*/ 2147483646 w 181"/>
                <a:gd name="T29" fmla="*/ 2147483646 h 122"/>
                <a:gd name="T30" fmla="*/ 2147483646 w 181"/>
                <a:gd name="T31" fmla="*/ 2147483646 h 122"/>
                <a:gd name="T32" fmla="*/ 2147483646 w 181"/>
                <a:gd name="T33" fmla="*/ 2147483646 h 122"/>
                <a:gd name="T34" fmla="*/ 2147483646 w 181"/>
                <a:gd name="T35" fmla="*/ 2147483646 h 122"/>
                <a:gd name="T36" fmla="*/ 2147483646 w 181"/>
                <a:gd name="T37" fmla="*/ 2147483646 h 122"/>
                <a:gd name="T38" fmla="*/ 2147483646 w 181"/>
                <a:gd name="T39" fmla="*/ 2147483646 h 122"/>
                <a:gd name="T40" fmla="*/ 2147483646 w 181"/>
                <a:gd name="T41" fmla="*/ 2147483646 h 122"/>
                <a:gd name="T42" fmla="*/ 2147483646 w 181"/>
                <a:gd name="T43" fmla="*/ 2147483646 h 122"/>
                <a:gd name="T44" fmla="*/ 2147483646 w 181"/>
                <a:gd name="T45" fmla="*/ 2147483646 h 122"/>
                <a:gd name="T46" fmla="*/ 2147483646 w 181"/>
                <a:gd name="T47" fmla="*/ 2147483646 h 122"/>
                <a:gd name="T48" fmla="*/ 2147483646 w 181"/>
                <a:gd name="T49" fmla="*/ 2147483646 h 122"/>
                <a:gd name="T50" fmla="*/ 2147483646 w 181"/>
                <a:gd name="T51" fmla="*/ 2147483646 h 122"/>
                <a:gd name="T52" fmla="*/ 2147483646 w 181"/>
                <a:gd name="T53" fmla="*/ 2147483646 h 122"/>
                <a:gd name="T54" fmla="*/ 2147483646 w 181"/>
                <a:gd name="T55" fmla="*/ 2147483646 h 122"/>
                <a:gd name="T56" fmla="*/ 2147483646 w 181"/>
                <a:gd name="T57" fmla="*/ 2147483646 h 122"/>
                <a:gd name="T58" fmla="*/ 2147483646 w 181"/>
                <a:gd name="T59" fmla="*/ 2147483646 h 122"/>
                <a:gd name="T60" fmla="*/ 2147483646 w 181"/>
                <a:gd name="T61" fmla="*/ 2147483646 h 122"/>
                <a:gd name="T62" fmla="*/ 2147483646 w 181"/>
                <a:gd name="T63" fmla="*/ 2147483646 h 122"/>
                <a:gd name="T64" fmla="*/ 2147483646 w 181"/>
                <a:gd name="T65" fmla="*/ 2147483646 h 122"/>
                <a:gd name="T66" fmla="*/ 2147483646 w 181"/>
                <a:gd name="T67" fmla="*/ 2147483646 h 122"/>
                <a:gd name="T68" fmla="*/ 2147483646 w 181"/>
                <a:gd name="T69" fmla="*/ 2147483646 h 122"/>
                <a:gd name="T70" fmla="*/ 2147483646 w 181"/>
                <a:gd name="T71" fmla="*/ 2147483646 h 122"/>
                <a:gd name="T72" fmla="*/ 2147483646 w 181"/>
                <a:gd name="T73" fmla="*/ 2147483646 h 122"/>
                <a:gd name="T74" fmla="*/ 2147483646 w 181"/>
                <a:gd name="T75" fmla="*/ 2147483646 h 122"/>
                <a:gd name="T76" fmla="*/ 2147483646 w 181"/>
                <a:gd name="T77" fmla="*/ 2147483646 h 122"/>
                <a:gd name="T78" fmla="*/ 2147483646 w 181"/>
                <a:gd name="T79" fmla="*/ 2147483646 h 122"/>
                <a:gd name="T80" fmla="*/ 2147483646 w 181"/>
                <a:gd name="T81" fmla="*/ 2147483646 h 122"/>
                <a:gd name="T82" fmla="*/ 2147483646 w 181"/>
                <a:gd name="T83" fmla="*/ 2147483646 h 122"/>
                <a:gd name="T84" fmla="*/ 2147483646 w 181"/>
                <a:gd name="T85" fmla="*/ 2147483646 h 122"/>
                <a:gd name="T86" fmla="*/ 2147483646 w 181"/>
                <a:gd name="T87" fmla="*/ 2147483646 h 122"/>
                <a:gd name="T88" fmla="*/ 2147483646 w 181"/>
                <a:gd name="T89" fmla="*/ 2147483646 h 122"/>
                <a:gd name="T90" fmla="*/ 2147483646 w 181"/>
                <a:gd name="T91" fmla="*/ 2147483646 h 122"/>
                <a:gd name="T92" fmla="*/ 2147483646 w 181"/>
                <a:gd name="T93" fmla="*/ 2147483646 h 122"/>
                <a:gd name="T94" fmla="*/ 2147483646 w 181"/>
                <a:gd name="T95" fmla="*/ 2147483646 h 122"/>
                <a:gd name="T96" fmla="*/ 2147483646 w 181"/>
                <a:gd name="T97" fmla="*/ 2147483646 h 122"/>
                <a:gd name="T98" fmla="*/ 2147483646 w 181"/>
                <a:gd name="T99" fmla="*/ 2147483646 h 122"/>
                <a:gd name="T100" fmla="*/ 2147483646 w 181"/>
                <a:gd name="T101" fmla="*/ 2147483646 h 122"/>
                <a:gd name="T102" fmla="*/ 2147483646 w 181"/>
                <a:gd name="T103" fmla="*/ 0 h 122"/>
                <a:gd name="T104" fmla="*/ 2147483646 w 181"/>
                <a:gd name="T105" fmla="*/ 2147483646 h 122"/>
                <a:gd name="T106" fmla="*/ 2147483646 w 181"/>
                <a:gd name="T107" fmla="*/ 2147483646 h 122"/>
                <a:gd name="T108" fmla="*/ 2147483646 w 181"/>
                <a:gd name="T109" fmla="*/ 2147483646 h 122"/>
                <a:gd name="T110" fmla="*/ 2147483646 w 181"/>
                <a:gd name="T111" fmla="*/ 2147483646 h 1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81"/>
                <a:gd name="T169" fmla="*/ 0 h 122"/>
                <a:gd name="T170" fmla="*/ 181 w 181"/>
                <a:gd name="T171" fmla="*/ 122 h 1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81" h="122">
                  <a:moveTo>
                    <a:pt x="83" y="7"/>
                  </a:moveTo>
                  <a:lnTo>
                    <a:pt x="107" y="77"/>
                  </a:lnTo>
                  <a:lnTo>
                    <a:pt x="110" y="77"/>
                  </a:lnTo>
                  <a:lnTo>
                    <a:pt x="112" y="77"/>
                  </a:lnTo>
                  <a:lnTo>
                    <a:pt x="117" y="74"/>
                  </a:lnTo>
                  <a:lnTo>
                    <a:pt x="120" y="77"/>
                  </a:lnTo>
                  <a:lnTo>
                    <a:pt x="125" y="77"/>
                  </a:lnTo>
                  <a:lnTo>
                    <a:pt x="128" y="79"/>
                  </a:lnTo>
                  <a:lnTo>
                    <a:pt x="129" y="79"/>
                  </a:lnTo>
                  <a:lnTo>
                    <a:pt x="131" y="79"/>
                  </a:lnTo>
                  <a:lnTo>
                    <a:pt x="132" y="75"/>
                  </a:lnTo>
                  <a:lnTo>
                    <a:pt x="134" y="70"/>
                  </a:lnTo>
                  <a:lnTo>
                    <a:pt x="138" y="71"/>
                  </a:lnTo>
                  <a:lnTo>
                    <a:pt x="142" y="72"/>
                  </a:lnTo>
                  <a:lnTo>
                    <a:pt x="164" y="79"/>
                  </a:lnTo>
                  <a:lnTo>
                    <a:pt x="172" y="78"/>
                  </a:lnTo>
                  <a:lnTo>
                    <a:pt x="176" y="78"/>
                  </a:lnTo>
                  <a:lnTo>
                    <a:pt x="180" y="81"/>
                  </a:lnTo>
                  <a:lnTo>
                    <a:pt x="181" y="86"/>
                  </a:lnTo>
                  <a:lnTo>
                    <a:pt x="180" y="90"/>
                  </a:lnTo>
                  <a:lnTo>
                    <a:pt x="173" y="94"/>
                  </a:lnTo>
                  <a:lnTo>
                    <a:pt x="170" y="94"/>
                  </a:lnTo>
                  <a:lnTo>
                    <a:pt x="166" y="93"/>
                  </a:lnTo>
                  <a:lnTo>
                    <a:pt x="163" y="89"/>
                  </a:lnTo>
                  <a:lnTo>
                    <a:pt x="160" y="89"/>
                  </a:lnTo>
                  <a:lnTo>
                    <a:pt x="161" y="92"/>
                  </a:lnTo>
                  <a:lnTo>
                    <a:pt x="160" y="93"/>
                  </a:lnTo>
                  <a:lnTo>
                    <a:pt x="158" y="94"/>
                  </a:lnTo>
                  <a:lnTo>
                    <a:pt x="142" y="86"/>
                  </a:lnTo>
                  <a:lnTo>
                    <a:pt x="138" y="85"/>
                  </a:lnTo>
                  <a:lnTo>
                    <a:pt x="138" y="84"/>
                  </a:lnTo>
                  <a:lnTo>
                    <a:pt x="138" y="82"/>
                  </a:lnTo>
                  <a:lnTo>
                    <a:pt x="138" y="80"/>
                  </a:lnTo>
                  <a:lnTo>
                    <a:pt x="137" y="80"/>
                  </a:lnTo>
                  <a:lnTo>
                    <a:pt x="137" y="82"/>
                  </a:lnTo>
                  <a:lnTo>
                    <a:pt x="137" y="85"/>
                  </a:lnTo>
                  <a:lnTo>
                    <a:pt x="124" y="84"/>
                  </a:lnTo>
                  <a:lnTo>
                    <a:pt x="116" y="81"/>
                  </a:lnTo>
                  <a:lnTo>
                    <a:pt x="115" y="82"/>
                  </a:lnTo>
                  <a:lnTo>
                    <a:pt x="110" y="82"/>
                  </a:lnTo>
                  <a:lnTo>
                    <a:pt x="103" y="84"/>
                  </a:lnTo>
                  <a:lnTo>
                    <a:pt x="97" y="85"/>
                  </a:lnTo>
                  <a:lnTo>
                    <a:pt x="94" y="85"/>
                  </a:lnTo>
                  <a:lnTo>
                    <a:pt x="91" y="82"/>
                  </a:lnTo>
                  <a:lnTo>
                    <a:pt x="88" y="85"/>
                  </a:lnTo>
                  <a:lnTo>
                    <a:pt x="86" y="84"/>
                  </a:lnTo>
                  <a:lnTo>
                    <a:pt x="83" y="82"/>
                  </a:lnTo>
                  <a:lnTo>
                    <a:pt x="80" y="84"/>
                  </a:lnTo>
                  <a:lnTo>
                    <a:pt x="77" y="88"/>
                  </a:lnTo>
                  <a:lnTo>
                    <a:pt x="77" y="90"/>
                  </a:lnTo>
                  <a:lnTo>
                    <a:pt x="70" y="95"/>
                  </a:lnTo>
                  <a:lnTo>
                    <a:pt x="63" y="98"/>
                  </a:lnTo>
                  <a:lnTo>
                    <a:pt x="61" y="98"/>
                  </a:lnTo>
                  <a:lnTo>
                    <a:pt x="62" y="94"/>
                  </a:lnTo>
                  <a:lnTo>
                    <a:pt x="61" y="92"/>
                  </a:lnTo>
                  <a:lnTo>
                    <a:pt x="62" y="88"/>
                  </a:lnTo>
                  <a:lnTo>
                    <a:pt x="61" y="86"/>
                  </a:lnTo>
                  <a:lnTo>
                    <a:pt x="60" y="90"/>
                  </a:lnTo>
                  <a:lnTo>
                    <a:pt x="52" y="97"/>
                  </a:lnTo>
                  <a:lnTo>
                    <a:pt x="51" y="98"/>
                  </a:lnTo>
                  <a:lnTo>
                    <a:pt x="53" y="100"/>
                  </a:lnTo>
                  <a:lnTo>
                    <a:pt x="55" y="100"/>
                  </a:lnTo>
                  <a:lnTo>
                    <a:pt x="52" y="103"/>
                  </a:lnTo>
                  <a:lnTo>
                    <a:pt x="49" y="107"/>
                  </a:lnTo>
                  <a:lnTo>
                    <a:pt x="43" y="110"/>
                  </a:lnTo>
                  <a:lnTo>
                    <a:pt x="36" y="115"/>
                  </a:lnTo>
                  <a:lnTo>
                    <a:pt x="27" y="117"/>
                  </a:lnTo>
                  <a:lnTo>
                    <a:pt x="26" y="120"/>
                  </a:lnTo>
                  <a:lnTo>
                    <a:pt x="20" y="122"/>
                  </a:lnTo>
                  <a:lnTo>
                    <a:pt x="15" y="122"/>
                  </a:lnTo>
                  <a:lnTo>
                    <a:pt x="11" y="121"/>
                  </a:lnTo>
                  <a:lnTo>
                    <a:pt x="11" y="120"/>
                  </a:lnTo>
                  <a:lnTo>
                    <a:pt x="13" y="118"/>
                  </a:lnTo>
                  <a:lnTo>
                    <a:pt x="22" y="115"/>
                  </a:lnTo>
                  <a:lnTo>
                    <a:pt x="29" y="111"/>
                  </a:lnTo>
                  <a:lnTo>
                    <a:pt x="30" y="108"/>
                  </a:lnTo>
                  <a:lnTo>
                    <a:pt x="31" y="102"/>
                  </a:lnTo>
                  <a:lnTo>
                    <a:pt x="33" y="100"/>
                  </a:lnTo>
                  <a:lnTo>
                    <a:pt x="30" y="100"/>
                  </a:lnTo>
                  <a:lnTo>
                    <a:pt x="28" y="100"/>
                  </a:lnTo>
                  <a:lnTo>
                    <a:pt x="27" y="100"/>
                  </a:lnTo>
                  <a:lnTo>
                    <a:pt x="25" y="101"/>
                  </a:lnTo>
                  <a:lnTo>
                    <a:pt x="24" y="101"/>
                  </a:lnTo>
                  <a:lnTo>
                    <a:pt x="19" y="98"/>
                  </a:lnTo>
                  <a:lnTo>
                    <a:pt x="18" y="97"/>
                  </a:lnTo>
                  <a:lnTo>
                    <a:pt x="13" y="98"/>
                  </a:lnTo>
                  <a:lnTo>
                    <a:pt x="10" y="98"/>
                  </a:lnTo>
                  <a:lnTo>
                    <a:pt x="10" y="96"/>
                  </a:lnTo>
                  <a:lnTo>
                    <a:pt x="11" y="90"/>
                  </a:lnTo>
                  <a:lnTo>
                    <a:pt x="12" y="89"/>
                  </a:lnTo>
                  <a:lnTo>
                    <a:pt x="12" y="86"/>
                  </a:lnTo>
                  <a:lnTo>
                    <a:pt x="11" y="86"/>
                  </a:lnTo>
                  <a:lnTo>
                    <a:pt x="5" y="86"/>
                  </a:lnTo>
                  <a:lnTo>
                    <a:pt x="3" y="85"/>
                  </a:lnTo>
                  <a:lnTo>
                    <a:pt x="3" y="81"/>
                  </a:lnTo>
                  <a:lnTo>
                    <a:pt x="1" y="79"/>
                  </a:lnTo>
                  <a:lnTo>
                    <a:pt x="1" y="78"/>
                  </a:lnTo>
                  <a:lnTo>
                    <a:pt x="4" y="78"/>
                  </a:lnTo>
                  <a:lnTo>
                    <a:pt x="4" y="77"/>
                  </a:lnTo>
                  <a:lnTo>
                    <a:pt x="2" y="73"/>
                  </a:lnTo>
                  <a:lnTo>
                    <a:pt x="0" y="71"/>
                  </a:lnTo>
                  <a:lnTo>
                    <a:pt x="1" y="68"/>
                  </a:lnTo>
                  <a:lnTo>
                    <a:pt x="6" y="65"/>
                  </a:lnTo>
                  <a:lnTo>
                    <a:pt x="7" y="64"/>
                  </a:lnTo>
                  <a:lnTo>
                    <a:pt x="9" y="61"/>
                  </a:lnTo>
                  <a:lnTo>
                    <a:pt x="12" y="59"/>
                  </a:lnTo>
                  <a:lnTo>
                    <a:pt x="13" y="59"/>
                  </a:lnTo>
                  <a:lnTo>
                    <a:pt x="15" y="62"/>
                  </a:lnTo>
                  <a:lnTo>
                    <a:pt x="17" y="62"/>
                  </a:lnTo>
                  <a:lnTo>
                    <a:pt x="20" y="59"/>
                  </a:lnTo>
                  <a:lnTo>
                    <a:pt x="21" y="59"/>
                  </a:lnTo>
                  <a:lnTo>
                    <a:pt x="25" y="59"/>
                  </a:lnTo>
                  <a:lnTo>
                    <a:pt x="26" y="58"/>
                  </a:lnTo>
                  <a:lnTo>
                    <a:pt x="25" y="55"/>
                  </a:lnTo>
                  <a:lnTo>
                    <a:pt x="25" y="52"/>
                  </a:lnTo>
                  <a:lnTo>
                    <a:pt x="29" y="49"/>
                  </a:lnTo>
                  <a:lnTo>
                    <a:pt x="27" y="49"/>
                  </a:lnTo>
                  <a:lnTo>
                    <a:pt x="21" y="52"/>
                  </a:lnTo>
                  <a:lnTo>
                    <a:pt x="19" y="52"/>
                  </a:lnTo>
                  <a:lnTo>
                    <a:pt x="17" y="49"/>
                  </a:lnTo>
                  <a:lnTo>
                    <a:pt x="15" y="49"/>
                  </a:lnTo>
                  <a:lnTo>
                    <a:pt x="12" y="49"/>
                  </a:lnTo>
                  <a:lnTo>
                    <a:pt x="10" y="48"/>
                  </a:lnTo>
                  <a:lnTo>
                    <a:pt x="8" y="47"/>
                  </a:lnTo>
                  <a:lnTo>
                    <a:pt x="8" y="45"/>
                  </a:lnTo>
                  <a:lnTo>
                    <a:pt x="10" y="41"/>
                  </a:lnTo>
                  <a:lnTo>
                    <a:pt x="10" y="40"/>
                  </a:lnTo>
                  <a:lnTo>
                    <a:pt x="8" y="38"/>
                  </a:lnTo>
                  <a:lnTo>
                    <a:pt x="8" y="37"/>
                  </a:lnTo>
                  <a:lnTo>
                    <a:pt x="11" y="34"/>
                  </a:lnTo>
                  <a:lnTo>
                    <a:pt x="13" y="34"/>
                  </a:lnTo>
                  <a:lnTo>
                    <a:pt x="16" y="35"/>
                  </a:lnTo>
                  <a:lnTo>
                    <a:pt x="17" y="34"/>
                  </a:lnTo>
                  <a:lnTo>
                    <a:pt x="19" y="34"/>
                  </a:lnTo>
                  <a:lnTo>
                    <a:pt x="21" y="34"/>
                  </a:lnTo>
                  <a:lnTo>
                    <a:pt x="22" y="36"/>
                  </a:lnTo>
                  <a:lnTo>
                    <a:pt x="22" y="37"/>
                  </a:lnTo>
                  <a:lnTo>
                    <a:pt x="26" y="41"/>
                  </a:lnTo>
                  <a:lnTo>
                    <a:pt x="28" y="41"/>
                  </a:lnTo>
                  <a:lnTo>
                    <a:pt x="30" y="39"/>
                  </a:lnTo>
                  <a:lnTo>
                    <a:pt x="32" y="38"/>
                  </a:lnTo>
                  <a:lnTo>
                    <a:pt x="29" y="37"/>
                  </a:lnTo>
                  <a:lnTo>
                    <a:pt x="30" y="32"/>
                  </a:lnTo>
                  <a:lnTo>
                    <a:pt x="24" y="31"/>
                  </a:lnTo>
                  <a:lnTo>
                    <a:pt x="24" y="27"/>
                  </a:lnTo>
                  <a:lnTo>
                    <a:pt x="21" y="22"/>
                  </a:lnTo>
                  <a:lnTo>
                    <a:pt x="19" y="19"/>
                  </a:lnTo>
                  <a:lnTo>
                    <a:pt x="21" y="16"/>
                  </a:lnTo>
                  <a:lnTo>
                    <a:pt x="25" y="16"/>
                  </a:lnTo>
                  <a:lnTo>
                    <a:pt x="29" y="15"/>
                  </a:lnTo>
                  <a:lnTo>
                    <a:pt x="32" y="9"/>
                  </a:lnTo>
                  <a:lnTo>
                    <a:pt x="35" y="6"/>
                  </a:lnTo>
                  <a:lnTo>
                    <a:pt x="39" y="4"/>
                  </a:lnTo>
                  <a:lnTo>
                    <a:pt x="42" y="2"/>
                  </a:lnTo>
                  <a:lnTo>
                    <a:pt x="44" y="3"/>
                  </a:lnTo>
                  <a:lnTo>
                    <a:pt x="49" y="0"/>
                  </a:lnTo>
                  <a:lnTo>
                    <a:pt x="50" y="3"/>
                  </a:lnTo>
                  <a:lnTo>
                    <a:pt x="57" y="3"/>
                  </a:lnTo>
                  <a:lnTo>
                    <a:pt x="59" y="6"/>
                  </a:lnTo>
                  <a:lnTo>
                    <a:pt x="60" y="7"/>
                  </a:lnTo>
                  <a:lnTo>
                    <a:pt x="64" y="7"/>
                  </a:lnTo>
                  <a:lnTo>
                    <a:pt x="69" y="9"/>
                  </a:lnTo>
                  <a:lnTo>
                    <a:pt x="72" y="9"/>
                  </a:lnTo>
                  <a:lnTo>
                    <a:pt x="73" y="8"/>
                  </a:lnTo>
                  <a:lnTo>
                    <a:pt x="75" y="6"/>
                  </a:lnTo>
                  <a:lnTo>
                    <a:pt x="77" y="6"/>
                  </a:lnTo>
                  <a:lnTo>
                    <a:pt x="82" y="7"/>
                  </a:lnTo>
                  <a:lnTo>
                    <a:pt x="83" y="7"/>
                  </a:lnTo>
                  <a:close/>
                </a:path>
              </a:pathLst>
            </a:custGeom>
            <a:solidFill>
              <a:srgbClr val="A64DFF"/>
            </a:solidFill>
            <a:ln w="15875">
              <a:solidFill>
                <a:srgbClr val="FFFFFF"/>
              </a:solidFill>
              <a:prstDash val="solid"/>
              <a:round/>
              <a:headEnd/>
              <a:tailEnd/>
            </a:ln>
          </p:spPr>
          <p:txBody>
            <a:bodyPr/>
            <a:lstStyle/>
            <a:p>
              <a:endParaRPr lang="en-US"/>
            </a:p>
          </p:txBody>
        </p:sp>
        <p:sp>
          <p:nvSpPr>
            <p:cNvPr id="209998" name="Freeform 74"/>
            <p:cNvSpPr>
              <a:spLocks noChangeAspect="1"/>
            </p:cNvSpPr>
            <p:nvPr/>
          </p:nvSpPr>
          <p:spPr bwMode="auto">
            <a:xfrm>
              <a:off x="1708" y="3613"/>
              <a:ext cx="71" cy="75"/>
            </a:xfrm>
            <a:custGeom>
              <a:avLst/>
              <a:gdLst>
                <a:gd name="T0" fmla="*/ 2147483646 w 13"/>
                <a:gd name="T1" fmla="*/ 0 h 14"/>
                <a:gd name="T2" fmla="*/ 2147483646 w 13"/>
                <a:gd name="T3" fmla="*/ 2147483646 h 14"/>
                <a:gd name="T4" fmla="*/ 2147483646 w 13"/>
                <a:gd name="T5" fmla="*/ 2147483646 h 14"/>
                <a:gd name="T6" fmla="*/ 2147483646 w 13"/>
                <a:gd name="T7" fmla="*/ 2147483646 h 14"/>
                <a:gd name="T8" fmla="*/ 0 w 13"/>
                <a:gd name="T9" fmla="*/ 2147483646 h 14"/>
                <a:gd name="T10" fmla="*/ 0 w 13"/>
                <a:gd name="T11" fmla="*/ 2147483646 h 14"/>
                <a:gd name="T12" fmla="*/ 0 w 13"/>
                <a:gd name="T13" fmla="*/ 2147483646 h 14"/>
                <a:gd name="T14" fmla="*/ 2147483646 w 13"/>
                <a:gd name="T15" fmla="*/ 2147483646 h 14"/>
                <a:gd name="T16" fmla="*/ 2147483646 w 13"/>
                <a:gd name="T17" fmla="*/ 2147483646 h 14"/>
                <a:gd name="T18" fmla="*/ 2147483646 w 13"/>
                <a:gd name="T19" fmla="*/ 2147483646 h 14"/>
                <a:gd name="T20" fmla="*/ 2147483646 w 13"/>
                <a:gd name="T21" fmla="*/ 2147483646 h 14"/>
                <a:gd name="T22" fmla="*/ 2147483646 w 13"/>
                <a:gd name="T23" fmla="*/ 2147483646 h 14"/>
                <a:gd name="T24" fmla="*/ 2147483646 w 13"/>
                <a:gd name="T25" fmla="*/ 2147483646 h 14"/>
                <a:gd name="T26" fmla="*/ 2147483646 w 13"/>
                <a:gd name="T27" fmla="*/ 2147483646 h 14"/>
                <a:gd name="T28" fmla="*/ 2147483646 w 13"/>
                <a:gd name="T29" fmla="*/ 0 h 14"/>
                <a:gd name="T30" fmla="*/ 2147483646 w 13"/>
                <a:gd name="T31" fmla="*/ 0 h 14"/>
                <a:gd name="T32" fmla="*/ 2147483646 w 13"/>
                <a:gd name="T33" fmla="*/ 0 h 1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
                <a:gd name="T52" fmla="*/ 0 h 14"/>
                <a:gd name="T53" fmla="*/ 13 w 13"/>
                <a:gd name="T54" fmla="*/ 14 h 1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 h="14">
                  <a:moveTo>
                    <a:pt x="10" y="0"/>
                  </a:moveTo>
                  <a:lnTo>
                    <a:pt x="7" y="2"/>
                  </a:lnTo>
                  <a:lnTo>
                    <a:pt x="6" y="6"/>
                  </a:lnTo>
                  <a:lnTo>
                    <a:pt x="3" y="8"/>
                  </a:lnTo>
                  <a:lnTo>
                    <a:pt x="0" y="8"/>
                  </a:lnTo>
                  <a:lnTo>
                    <a:pt x="0" y="10"/>
                  </a:lnTo>
                  <a:lnTo>
                    <a:pt x="0" y="12"/>
                  </a:lnTo>
                  <a:lnTo>
                    <a:pt x="1" y="14"/>
                  </a:lnTo>
                  <a:lnTo>
                    <a:pt x="4" y="13"/>
                  </a:lnTo>
                  <a:lnTo>
                    <a:pt x="5" y="12"/>
                  </a:lnTo>
                  <a:lnTo>
                    <a:pt x="11" y="10"/>
                  </a:lnTo>
                  <a:lnTo>
                    <a:pt x="13" y="7"/>
                  </a:lnTo>
                  <a:lnTo>
                    <a:pt x="12" y="5"/>
                  </a:lnTo>
                  <a:lnTo>
                    <a:pt x="13" y="2"/>
                  </a:lnTo>
                  <a:lnTo>
                    <a:pt x="13" y="0"/>
                  </a:lnTo>
                  <a:lnTo>
                    <a:pt x="12" y="0"/>
                  </a:lnTo>
                  <a:lnTo>
                    <a:pt x="10" y="0"/>
                  </a:lnTo>
                  <a:close/>
                </a:path>
              </a:pathLst>
            </a:custGeom>
            <a:solidFill>
              <a:srgbClr val="A64DFF"/>
            </a:solidFill>
            <a:ln w="15875">
              <a:solidFill>
                <a:srgbClr val="FFFFFF"/>
              </a:solidFill>
              <a:prstDash val="solid"/>
              <a:round/>
              <a:headEnd/>
              <a:tailEnd/>
            </a:ln>
          </p:spPr>
          <p:txBody>
            <a:bodyPr/>
            <a:lstStyle/>
            <a:p>
              <a:endParaRPr lang="en-US"/>
            </a:p>
          </p:txBody>
        </p:sp>
        <p:sp>
          <p:nvSpPr>
            <p:cNvPr id="209999" name="Freeform 75"/>
            <p:cNvSpPr>
              <a:spLocks noChangeAspect="1"/>
            </p:cNvSpPr>
            <p:nvPr/>
          </p:nvSpPr>
          <p:spPr bwMode="auto">
            <a:xfrm>
              <a:off x="1397" y="3311"/>
              <a:ext cx="38" cy="44"/>
            </a:xfrm>
            <a:custGeom>
              <a:avLst/>
              <a:gdLst>
                <a:gd name="T0" fmla="*/ 0 w 7"/>
                <a:gd name="T1" fmla="*/ 0 h 8"/>
                <a:gd name="T2" fmla="*/ 2147483646 w 7"/>
                <a:gd name="T3" fmla="*/ 2147483646 h 8"/>
                <a:gd name="T4" fmla="*/ 2147483646 w 7"/>
                <a:gd name="T5" fmla="*/ 2147483646 h 8"/>
                <a:gd name="T6" fmla="*/ 2147483646 w 7"/>
                <a:gd name="T7" fmla="*/ 2147483646 h 8"/>
                <a:gd name="T8" fmla="*/ 2147483646 w 7"/>
                <a:gd name="T9" fmla="*/ 2147483646 h 8"/>
                <a:gd name="T10" fmla="*/ 2147483646 w 7"/>
                <a:gd name="T11" fmla="*/ 2147483646 h 8"/>
                <a:gd name="T12" fmla="*/ 2147483646 w 7"/>
                <a:gd name="T13" fmla="*/ 2147483646 h 8"/>
                <a:gd name="T14" fmla="*/ 2147483646 w 7"/>
                <a:gd name="T15" fmla="*/ 2147483646 h 8"/>
                <a:gd name="T16" fmla="*/ 2147483646 w 7"/>
                <a:gd name="T17" fmla="*/ 0 h 8"/>
                <a:gd name="T18" fmla="*/ 2147483646 w 7"/>
                <a:gd name="T19" fmla="*/ 0 h 8"/>
                <a:gd name="T20" fmla="*/ 0 w 7"/>
                <a:gd name="T21" fmla="*/ 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
                <a:gd name="T34" fmla="*/ 0 h 8"/>
                <a:gd name="T35" fmla="*/ 7 w 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 h="8">
                  <a:moveTo>
                    <a:pt x="0" y="0"/>
                  </a:moveTo>
                  <a:lnTo>
                    <a:pt x="1" y="2"/>
                  </a:lnTo>
                  <a:lnTo>
                    <a:pt x="1" y="5"/>
                  </a:lnTo>
                  <a:lnTo>
                    <a:pt x="2" y="6"/>
                  </a:lnTo>
                  <a:lnTo>
                    <a:pt x="4" y="6"/>
                  </a:lnTo>
                  <a:lnTo>
                    <a:pt x="5" y="8"/>
                  </a:lnTo>
                  <a:lnTo>
                    <a:pt x="7" y="6"/>
                  </a:lnTo>
                  <a:lnTo>
                    <a:pt x="5" y="3"/>
                  </a:lnTo>
                  <a:lnTo>
                    <a:pt x="2" y="0"/>
                  </a:lnTo>
                  <a:lnTo>
                    <a:pt x="1" y="0"/>
                  </a:lnTo>
                  <a:lnTo>
                    <a:pt x="0" y="0"/>
                  </a:lnTo>
                  <a:close/>
                </a:path>
              </a:pathLst>
            </a:custGeom>
            <a:solidFill>
              <a:srgbClr val="A64DFF"/>
            </a:solidFill>
            <a:ln w="15875">
              <a:solidFill>
                <a:srgbClr val="FFFFFF"/>
              </a:solidFill>
              <a:prstDash val="solid"/>
              <a:round/>
              <a:headEnd/>
              <a:tailEnd/>
            </a:ln>
          </p:spPr>
          <p:txBody>
            <a:bodyPr/>
            <a:lstStyle/>
            <a:p>
              <a:endParaRPr lang="en-US"/>
            </a:p>
          </p:txBody>
        </p:sp>
        <p:sp>
          <p:nvSpPr>
            <p:cNvPr id="210000" name="Freeform 76"/>
            <p:cNvSpPr>
              <a:spLocks noChangeAspect="1"/>
            </p:cNvSpPr>
            <p:nvPr/>
          </p:nvSpPr>
          <p:spPr bwMode="auto">
            <a:xfrm>
              <a:off x="1349" y="3694"/>
              <a:ext cx="156" cy="39"/>
            </a:xfrm>
            <a:custGeom>
              <a:avLst/>
              <a:gdLst>
                <a:gd name="T0" fmla="*/ 2147483646 w 29"/>
                <a:gd name="T1" fmla="*/ 2147483646 h 7"/>
                <a:gd name="T2" fmla="*/ 2147483646 w 29"/>
                <a:gd name="T3" fmla="*/ 0 h 7"/>
                <a:gd name="T4" fmla="*/ 2147483646 w 29"/>
                <a:gd name="T5" fmla="*/ 0 h 7"/>
                <a:gd name="T6" fmla="*/ 2147483646 w 29"/>
                <a:gd name="T7" fmla="*/ 0 h 7"/>
                <a:gd name="T8" fmla="*/ 2147483646 w 29"/>
                <a:gd name="T9" fmla="*/ 2147483646 h 7"/>
                <a:gd name="T10" fmla="*/ 2147483646 w 29"/>
                <a:gd name="T11" fmla="*/ 2147483646 h 7"/>
                <a:gd name="T12" fmla="*/ 2147483646 w 29"/>
                <a:gd name="T13" fmla="*/ 2147483646 h 7"/>
                <a:gd name="T14" fmla="*/ 2147483646 w 29"/>
                <a:gd name="T15" fmla="*/ 2147483646 h 7"/>
                <a:gd name="T16" fmla="*/ 0 w 29"/>
                <a:gd name="T17" fmla="*/ 2147483646 h 7"/>
                <a:gd name="T18" fmla="*/ 0 w 29"/>
                <a:gd name="T19" fmla="*/ 2147483646 h 7"/>
                <a:gd name="T20" fmla="*/ 2147483646 w 29"/>
                <a:gd name="T21" fmla="*/ 2147483646 h 7"/>
                <a:gd name="T22" fmla="*/ 2147483646 w 29"/>
                <a:gd name="T23" fmla="*/ 2147483646 h 7"/>
                <a:gd name="T24" fmla="*/ 2147483646 w 29"/>
                <a:gd name="T25" fmla="*/ 2147483646 h 7"/>
                <a:gd name="T26" fmla="*/ 2147483646 w 29"/>
                <a:gd name="T27" fmla="*/ 2147483646 h 7"/>
                <a:gd name="T28" fmla="*/ 2147483646 w 29"/>
                <a:gd name="T29" fmla="*/ 2147483646 h 7"/>
                <a:gd name="T30" fmla="*/ 2147483646 w 29"/>
                <a:gd name="T31" fmla="*/ 2147483646 h 7"/>
                <a:gd name="T32" fmla="*/ 2147483646 w 29"/>
                <a:gd name="T33" fmla="*/ 2147483646 h 7"/>
                <a:gd name="T34" fmla="*/ 2147483646 w 29"/>
                <a:gd name="T35" fmla="*/ 2147483646 h 7"/>
                <a:gd name="T36" fmla="*/ 2147483646 w 29"/>
                <a:gd name="T37" fmla="*/ 2147483646 h 7"/>
                <a:gd name="T38" fmla="*/ 2147483646 w 29"/>
                <a:gd name="T39" fmla="*/ 2147483646 h 7"/>
                <a:gd name="T40" fmla="*/ 2147483646 w 29"/>
                <a:gd name="T41" fmla="*/ 2147483646 h 7"/>
                <a:gd name="T42" fmla="*/ 2147483646 w 29"/>
                <a:gd name="T43" fmla="*/ 2147483646 h 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9"/>
                <a:gd name="T67" fmla="*/ 0 h 7"/>
                <a:gd name="T68" fmla="*/ 29 w 29"/>
                <a:gd name="T69" fmla="*/ 7 h 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9" h="7">
                  <a:moveTo>
                    <a:pt x="29" y="2"/>
                  </a:moveTo>
                  <a:lnTo>
                    <a:pt x="26" y="0"/>
                  </a:lnTo>
                  <a:lnTo>
                    <a:pt x="23" y="0"/>
                  </a:lnTo>
                  <a:lnTo>
                    <a:pt x="21" y="0"/>
                  </a:lnTo>
                  <a:lnTo>
                    <a:pt x="19" y="1"/>
                  </a:lnTo>
                  <a:lnTo>
                    <a:pt x="15" y="3"/>
                  </a:lnTo>
                  <a:lnTo>
                    <a:pt x="10" y="4"/>
                  </a:lnTo>
                  <a:lnTo>
                    <a:pt x="1" y="3"/>
                  </a:lnTo>
                  <a:lnTo>
                    <a:pt x="0" y="4"/>
                  </a:lnTo>
                  <a:lnTo>
                    <a:pt x="0" y="5"/>
                  </a:lnTo>
                  <a:lnTo>
                    <a:pt x="1" y="6"/>
                  </a:lnTo>
                  <a:lnTo>
                    <a:pt x="4" y="6"/>
                  </a:lnTo>
                  <a:lnTo>
                    <a:pt x="8" y="7"/>
                  </a:lnTo>
                  <a:lnTo>
                    <a:pt x="10" y="7"/>
                  </a:lnTo>
                  <a:lnTo>
                    <a:pt x="12" y="6"/>
                  </a:lnTo>
                  <a:lnTo>
                    <a:pt x="13" y="6"/>
                  </a:lnTo>
                  <a:lnTo>
                    <a:pt x="20" y="6"/>
                  </a:lnTo>
                  <a:lnTo>
                    <a:pt x="23" y="5"/>
                  </a:lnTo>
                  <a:lnTo>
                    <a:pt x="24" y="5"/>
                  </a:lnTo>
                  <a:lnTo>
                    <a:pt x="28" y="5"/>
                  </a:lnTo>
                  <a:lnTo>
                    <a:pt x="29" y="4"/>
                  </a:lnTo>
                  <a:lnTo>
                    <a:pt x="29" y="2"/>
                  </a:lnTo>
                  <a:close/>
                </a:path>
              </a:pathLst>
            </a:custGeom>
            <a:solidFill>
              <a:srgbClr val="A64DFF"/>
            </a:solidFill>
            <a:ln w="15875">
              <a:solidFill>
                <a:srgbClr val="FFFFFF"/>
              </a:solidFill>
              <a:prstDash val="solid"/>
              <a:round/>
              <a:headEnd/>
              <a:tailEnd/>
            </a:ln>
          </p:spPr>
          <p:txBody>
            <a:bodyPr/>
            <a:lstStyle/>
            <a:p>
              <a:endParaRPr lang="en-US"/>
            </a:p>
          </p:txBody>
        </p:sp>
        <p:sp>
          <p:nvSpPr>
            <p:cNvPr id="210001" name="Freeform 77"/>
            <p:cNvSpPr>
              <a:spLocks noChangeAspect="1"/>
            </p:cNvSpPr>
            <p:nvPr/>
          </p:nvSpPr>
          <p:spPr bwMode="auto">
            <a:xfrm>
              <a:off x="1385" y="3470"/>
              <a:ext cx="50" cy="27"/>
            </a:xfrm>
            <a:custGeom>
              <a:avLst/>
              <a:gdLst>
                <a:gd name="T0" fmla="*/ 2147483646 w 9"/>
                <a:gd name="T1" fmla="*/ 0 h 5"/>
                <a:gd name="T2" fmla="*/ 0 w 9"/>
                <a:gd name="T3" fmla="*/ 2147483646 h 5"/>
                <a:gd name="T4" fmla="*/ 2147483646 w 9"/>
                <a:gd name="T5" fmla="*/ 2147483646 h 5"/>
                <a:gd name="T6" fmla="*/ 2147483646 w 9"/>
                <a:gd name="T7" fmla="*/ 2147483646 h 5"/>
                <a:gd name="T8" fmla="*/ 2147483646 w 9"/>
                <a:gd name="T9" fmla="*/ 2147483646 h 5"/>
                <a:gd name="T10" fmla="*/ 2147483646 w 9"/>
                <a:gd name="T11" fmla="*/ 2147483646 h 5"/>
                <a:gd name="T12" fmla="*/ 2147483646 w 9"/>
                <a:gd name="T13" fmla="*/ 2147483646 h 5"/>
                <a:gd name="T14" fmla="*/ 2147483646 w 9"/>
                <a:gd name="T15" fmla="*/ 2147483646 h 5"/>
                <a:gd name="T16" fmla="*/ 2147483646 w 9"/>
                <a:gd name="T17" fmla="*/ 0 h 5"/>
                <a:gd name="T18" fmla="*/ 2147483646 w 9"/>
                <a:gd name="T19" fmla="*/ 0 h 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
                <a:gd name="T31" fmla="*/ 0 h 5"/>
                <a:gd name="T32" fmla="*/ 9 w 9"/>
                <a:gd name="T33" fmla="*/ 5 h 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 h="5">
                  <a:moveTo>
                    <a:pt x="1" y="0"/>
                  </a:moveTo>
                  <a:lnTo>
                    <a:pt x="0" y="2"/>
                  </a:lnTo>
                  <a:lnTo>
                    <a:pt x="3" y="5"/>
                  </a:lnTo>
                  <a:lnTo>
                    <a:pt x="5" y="5"/>
                  </a:lnTo>
                  <a:lnTo>
                    <a:pt x="7" y="5"/>
                  </a:lnTo>
                  <a:lnTo>
                    <a:pt x="9" y="3"/>
                  </a:lnTo>
                  <a:lnTo>
                    <a:pt x="7" y="1"/>
                  </a:lnTo>
                  <a:lnTo>
                    <a:pt x="4" y="1"/>
                  </a:lnTo>
                  <a:lnTo>
                    <a:pt x="3" y="0"/>
                  </a:lnTo>
                  <a:lnTo>
                    <a:pt x="1" y="0"/>
                  </a:lnTo>
                  <a:close/>
                </a:path>
              </a:pathLst>
            </a:custGeom>
            <a:solidFill>
              <a:srgbClr val="A64DFF"/>
            </a:solidFill>
            <a:ln w="15875">
              <a:solidFill>
                <a:srgbClr val="FFFFFF"/>
              </a:solidFill>
              <a:prstDash val="solid"/>
              <a:round/>
              <a:headEnd/>
              <a:tailEnd/>
            </a:ln>
          </p:spPr>
          <p:txBody>
            <a:bodyPr/>
            <a:lstStyle/>
            <a:p>
              <a:endParaRPr lang="en-US"/>
            </a:p>
          </p:txBody>
        </p:sp>
        <p:sp>
          <p:nvSpPr>
            <p:cNvPr id="210002" name="Freeform 78"/>
            <p:cNvSpPr>
              <a:spLocks noChangeAspect="1"/>
            </p:cNvSpPr>
            <p:nvPr/>
          </p:nvSpPr>
          <p:spPr bwMode="auto">
            <a:xfrm>
              <a:off x="1216" y="3722"/>
              <a:ext cx="68" cy="22"/>
            </a:xfrm>
            <a:custGeom>
              <a:avLst/>
              <a:gdLst>
                <a:gd name="T0" fmla="*/ 0 w 13"/>
                <a:gd name="T1" fmla="*/ 2147483646 h 4"/>
                <a:gd name="T2" fmla="*/ 2084227179 w 13"/>
                <a:gd name="T3" fmla="*/ 2147483646 h 4"/>
                <a:gd name="T4" fmla="*/ 2147483646 w 13"/>
                <a:gd name="T5" fmla="*/ 2147483646 h 4"/>
                <a:gd name="T6" fmla="*/ 2147483646 w 13"/>
                <a:gd name="T7" fmla="*/ 2147483646 h 4"/>
                <a:gd name="T8" fmla="*/ 2147483646 w 13"/>
                <a:gd name="T9" fmla="*/ 2147483646 h 4"/>
                <a:gd name="T10" fmla="*/ 2147483646 w 13"/>
                <a:gd name="T11" fmla="*/ 2147483646 h 4"/>
                <a:gd name="T12" fmla="*/ 2147483646 w 13"/>
                <a:gd name="T13" fmla="*/ 2147483646 h 4"/>
                <a:gd name="T14" fmla="*/ 2147483646 w 13"/>
                <a:gd name="T15" fmla="*/ 0 h 4"/>
                <a:gd name="T16" fmla="*/ 2147483646 w 13"/>
                <a:gd name="T17" fmla="*/ 0 h 4"/>
                <a:gd name="T18" fmla="*/ 2147483646 w 13"/>
                <a:gd name="T19" fmla="*/ 2147483646 h 4"/>
                <a:gd name="T20" fmla="*/ 2147483646 w 13"/>
                <a:gd name="T21" fmla="*/ 2147483646 h 4"/>
                <a:gd name="T22" fmla="*/ 2147483646 w 13"/>
                <a:gd name="T23" fmla="*/ 2147483646 h 4"/>
                <a:gd name="T24" fmla="*/ 0 w 13"/>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
                <a:gd name="T40" fmla="*/ 0 h 4"/>
                <a:gd name="T41" fmla="*/ 13 w 13"/>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 h="4">
                  <a:moveTo>
                    <a:pt x="0" y="2"/>
                  </a:moveTo>
                  <a:lnTo>
                    <a:pt x="1" y="3"/>
                  </a:lnTo>
                  <a:lnTo>
                    <a:pt x="2" y="4"/>
                  </a:lnTo>
                  <a:lnTo>
                    <a:pt x="7" y="4"/>
                  </a:lnTo>
                  <a:lnTo>
                    <a:pt x="10" y="4"/>
                  </a:lnTo>
                  <a:lnTo>
                    <a:pt x="13" y="3"/>
                  </a:lnTo>
                  <a:lnTo>
                    <a:pt x="13" y="2"/>
                  </a:lnTo>
                  <a:lnTo>
                    <a:pt x="10" y="0"/>
                  </a:lnTo>
                  <a:lnTo>
                    <a:pt x="9" y="0"/>
                  </a:lnTo>
                  <a:lnTo>
                    <a:pt x="7" y="2"/>
                  </a:lnTo>
                  <a:lnTo>
                    <a:pt x="6" y="2"/>
                  </a:lnTo>
                  <a:lnTo>
                    <a:pt x="2" y="1"/>
                  </a:lnTo>
                  <a:lnTo>
                    <a:pt x="0" y="2"/>
                  </a:lnTo>
                  <a:close/>
                </a:path>
              </a:pathLst>
            </a:custGeom>
            <a:solidFill>
              <a:srgbClr val="A64DFF"/>
            </a:solidFill>
            <a:ln w="15875">
              <a:solidFill>
                <a:srgbClr val="FFFFFF"/>
              </a:solidFill>
              <a:prstDash val="solid"/>
              <a:round/>
              <a:headEnd/>
              <a:tailEnd/>
            </a:ln>
          </p:spPr>
          <p:txBody>
            <a:bodyPr/>
            <a:lstStyle/>
            <a:p>
              <a:endParaRPr lang="en-US"/>
            </a:p>
          </p:txBody>
        </p:sp>
        <p:sp>
          <p:nvSpPr>
            <p:cNvPr id="210003" name="Freeform 79"/>
            <p:cNvSpPr>
              <a:spLocks noChangeAspect="1"/>
            </p:cNvSpPr>
            <p:nvPr/>
          </p:nvSpPr>
          <p:spPr bwMode="auto">
            <a:xfrm>
              <a:off x="925" y="3672"/>
              <a:ext cx="80" cy="22"/>
            </a:xfrm>
            <a:custGeom>
              <a:avLst/>
              <a:gdLst>
                <a:gd name="T0" fmla="*/ 0 w 15"/>
                <a:gd name="T1" fmla="*/ 2147483646 h 4"/>
                <a:gd name="T2" fmla="*/ 2147483646 w 15"/>
                <a:gd name="T3" fmla="*/ 2147483646 h 4"/>
                <a:gd name="T4" fmla="*/ 2147483646 w 15"/>
                <a:gd name="T5" fmla="*/ 2147483646 h 4"/>
                <a:gd name="T6" fmla="*/ 2147483646 w 15"/>
                <a:gd name="T7" fmla="*/ 2147483646 h 4"/>
                <a:gd name="T8" fmla="*/ 2147483646 w 15"/>
                <a:gd name="T9" fmla="*/ 2147483646 h 4"/>
                <a:gd name="T10" fmla="*/ 2147483646 w 15"/>
                <a:gd name="T11" fmla="*/ 2147483646 h 4"/>
                <a:gd name="T12" fmla="*/ 2147483646 w 15"/>
                <a:gd name="T13" fmla="*/ 2147483646 h 4"/>
                <a:gd name="T14" fmla="*/ 2147483646 w 15"/>
                <a:gd name="T15" fmla="*/ 2147483646 h 4"/>
                <a:gd name="T16" fmla="*/ 2147483646 w 15"/>
                <a:gd name="T17" fmla="*/ 2147483646 h 4"/>
                <a:gd name="T18" fmla="*/ 2147483646 w 15"/>
                <a:gd name="T19" fmla="*/ 0 h 4"/>
                <a:gd name="T20" fmla="*/ 2147483646 w 15"/>
                <a:gd name="T21" fmla="*/ 0 h 4"/>
                <a:gd name="T22" fmla="*/ 2147483646 w 15"/>
                <a:gd name="T23" fmla="*/ 0 h 4"/>
                <a:gd name="T24" fmla="*/ 0 w 15"/>
                <a:gd name="T25" fmla="*/ 2147483646 h 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
                <a:gd name="T40" fmla="*/ 0 h 4"/>
                <a:gd name="T41" fmla="*/ 15 w 15"/>
                <a:gd name="T42" fmla="*/ 4 h 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 h="4">
                  <a:moveTo>
                    <a:pt x="0" y="1"/>
                  </a:moveTo>
                  <a:lnTo>
                    <a:pt x="1" y="1"/>
                  </a:lnTo>
                  <a:lnTo>
                    <a:pt x="3" y="2"/>
                  </a:lnTo>
                  <a:lnTo>
                    <a:pt x="7" y="2"/>
                  </a:lnTo>
                  <a:lnTo>
                    <a:pt x="12" y="3"/>
                  </a:lnTo>
                  <a:lnTo>
                    <a:pt x="15" y="4"/>
                  </a:lnTo>
                  <a:lnTo>
                    <a:pt x="15" y="3"/>
                  </a:lnTo>
                  <a:lnTo>
                    <a:pt x="15" y="2"/>
                  </a:lnTo>
                  <a:lnTo>
                    <a:pt x="11" y="1"/>
                  </a:lnTo>
                  <a:lnTo>
                    <a:pt x="7" y="0"/>
                  </a:lnTo>
                  <a:lnTo>
                    <a:pt x="5"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4" name="Freeform 80"/>
            <p:cNvSpPr>
              <a:spLocks noChangeAspect="1"/>
            </p:cNvSpPr>
            <p:nvPr/>
          </p:nvSpPr>
          <p:spPr bwMode="auto">
            <a:xfrm>
              <a:off x="855" y="3663"/>
              <a:ext cx="32" cy="15"/>
            </a:xfrm>
            <a:custGeom>
              <a:avLst/>
              <a:gdLst>
                <a:gd name="T0" fmla="*/ 0 w 6"/>
                <a:gd name="T1" fmla="*/ 1220703125 h 3"/>
                <a:gd name="T2" fmla="*/ 2147483646 w 6"/>
                <a:gd name="T3" fmla="*/ 2147483646 h 3"/>
                <a:gd name="T4" fmla="*/ 2147483646 w 6"/>
                <a:gd name="T5" fmla="*/ 2147483646 h 3"/>
                <a:gd name="T6" fmla="*/ 2147483646 w 6"/>
                <a:gd name="T7" fmla="*/ 2147483646 h 3"/>
                <a:gd name="T8" fmla="*/ 2147483646 w 6"/>
                <a:gd name="T9" fmla="*/ 2147483646 h 3"/>
                <a:gd name="T10" fmla="*/ 2147483646 w 6"/>
                <a:gd name="T11" fmla="*/ 2147483646 h 3"/>
                <a:gd name="T12" fmla="*/ 2147483646 w 6"/>
                <a:gd name="T13" fmla="*/ 0 h 3"/>
                <a:gd name="T14" fmla="*/ 2147483646 w 6"/>
                <a:gd name="T15" fmla="*/ 0 h 3"/>
                <a:gd name="T16" fmla="*/ 0 w 6"/>
                <a:gd name="T17" fmla="*/ 1220703125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
                <a:gd name="T28" fmla="*/ 0 h 3"/>
                <a:gd name="T29" fmla="*/ 6 w 6"/>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 h="3">
                  <a:moveTo>
                    <a:pt x="0" y="1"/>
                  </a:moveTo>
                  <a:lnTo>
                    <a:pt x="1" y="3"/>
                  </a:lnTo>
                  <a:lnTo>
                    <a:pt x="2" y="3"/>
                  </a:lnTo>
                  <a:lnTo>
                    <a:pt x="4" y="3"/>
                  </a:lnTo>
                  <a:lnTo>
                    <a:pt x="6" y="3"/>
                  </a:lnTo>
                  <a:lnTo>
                    <a:pt x="6" y="2"/>
                  </a:lnTo>
                  <a:lnTo>
                    <a:pt x="4"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5" name="Freeform 81"/>
            <p:cNvSpPr>
              <a:spLocks noChangeAspect="1"/>
            </p:cNvSpPr>
            <p:nvPr/>
          </p:nvSpPr>
          <p:spPr bwMode="auto">
            <a:xfrm>
              <a:off x="731" y="3602"/>
              <a:ext cx="23" cy="16"/>
            </a:xfrm>
            <a:custGeom>
              <a:avLst/>
              <a:gdLst>
                <a:gd name="T0" fmla="*/ 0 w 4"/>
                <a:gd name="T1" fmla="*/ 2147483646 h 3"/>
                <a:gd name="T2" fmla="*/ 0 w 4"/>
                <a:gd name="T3" fmla="*/ 2147483646 h 3"/>
                <a:gd name="T4" fmla="*/ 2147483646 w 4"/>
                <a:gd name="T5" fmla="*/ 2147483646 h 3"/>
                <a:gd name="T6" fmla="*/ 2147483646 w 4"/>
                <a:gd name="T7" fmla="*/ 2147483646 h 3"/>
                <a:gd name="T8" fmla="*/ 2147483646 w 4"/>
                <a:gd name="T9" fmla="*/ 2147483646 h 3"/>
                <a:gd name="T10" fmla="*/ 2147483646 w 4"/>
                <a:gd name="T11" fmla="*/ 2147483646 h 3"/>
                <a:gd name="T12" fmla="*/ 2147483646 w 4"/>
                <a:gd name="T13" fmla="*/ 0 h 3"/>
                <a:gd name="T14" fmla="*/ 2147483646 w 4"/>
                <a:gd name="T15" fmla="*/ 0 h 3"/>
                <a:gd name="T16" fmla="*/ 0 w 4"/>
                <a:gd name="T17" fmla="*/ 2147483646 h 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
                <a:gd name="T28" fmla="*/ 0 h 3"/>
                <a:gd name="T29" fmla="*/ 4 w 4"/>
                <a:gd name="T30" fmla="*/ 3 h 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 h="3">
                  <a:moveTo>
                    <a:pt x="0" y="1"/>
                  </a:moveTo>
                  <a:lnTo>
                    <a:pt x="0" y="2"/>
                  </a:lnTo>
                  <a:lnTo>
                    <a:pt x="2" y="3"/>
                  </a:lnTo>
                  <a:lnTo>
                    <a:pt x="3" y="3"/>
                  </a:lnTo>
                  <a:lnTo>
                    <a:pt x="4" y="2"/>
                  </a:lnTo>
                  <a:lnTo>
                    <a:pt x="4" y="1"/>
                  </a:lnTo>
                  <a:lnTo>
                    <a:pt x="2" y="0"/>
                  </a:lnTo>
                  <a:lnTo>
                    <a:pt x="1" y="0"/>
                  </a:lnTo>
                  <a:lnTo>
                    <a:pt x="0" y="1"/>
                  </a:lnTo>
                  <a:close/>
                </a:path>
              </a:pathLst>
            </a:custGeom>
            <a:solidFill>
              <a:srgbClr val="A64DFF"/>
            </a:solidFill>
            <a:ln w="15875">
              <a:solidFill>
                <a:srgbClr val="FFFFFF"/>
              </a:solidFill>
              <a:prstDash val="solid"/>
              <a:round/>
              <a:headEnd/>
              <a:tailEnd/>
            </a:ln>
          </p:spPr>
          <p:txBody>
            <a:bodyPr/>
            <a:lstStyle/>
            <a:p>
              <a:endParaRPr lang="en-US"/>
            </a:p>
          </p:txBody>
        </p:sp>
        <p:sp>
          <p:nvSpPr>
            <p:cNvPr id="210006" name="Freeform 82"/>
            <p:cNvSpPr>
              <a:spLocks noChangeAspect="1"/>
            </p:cNvSpPr>
            <p:nvPr/>
          </p:nvSpPr>
          <p:spPr bwMode="auto">
            <a:xfrm>
              <a:off x="523" y="3420"/>
              <a:ext cx="43" cy="28"/>
            </a:xfrm>
            <a:custGeom>
              <a:avLst/>
              <a:gdLst>
                <a:gd name="T0" fmla="*/ 0 w 8"/>
                <a:gd name="T1" fmla="*/ 2147483646 h 5"/>
                <a:gd name="T2" fmla="*/ 2147483646 w 8"/>
                <a:gd name="T3" fmla="*/ 2147483646 h 5"/>
                <a:gd name="T4" fmla="*/ 2147483646 w 8"/>
                <a:gd name="T5" fmla="*/ 2147483646 h 5"/>
                <a:gd name="T6" fmla="*/ 2147483646 w 8"/>
                <a:gd name="T7" fmla="*/ 2147483646 h 5"/>
                <a:gd name="T8" fmla="*/ 2147483646 w 8"/>
                <a:gd name="T9" fmla="*/ 2147483646 h 5"/>
                <a:gd name="T10" fmla="*/ 2147483646 w 8"/>
                <a:gd name="T11" fmla="*/ 2147483646 h 5"/>
                <a:gd name="T12" fmla="*/ 2147483646 w 8"/>
                <a:gd name="T13" fmla="*/ 2147483646 h 5"/>
                <a:gd name="T14" fmla="*/ 2147483646 w 8"/>
                <a:gd name="T15" fmla="*/ 2147483646 h 5"/>
                <a:gd name="T16" fmla="*/ 2147483646 w 8"/>
                <a:gd name="T17" fmla="*/ 0 h 5"/>
                <a:gd name="T18" fmla="*/ 2147483646 w 8"/>
                <a:gd name="T19" fmla="*/ 2147483646 h 5"/>
                <a:gd name="T20" fmla="*/ 0 w 8"/>
                <a:gd name="T21" fmla="*/ 2147483646 h 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
                <a:gd name="T34" fmla="*/ 0 h 5"/>
                <a:gd name="T35" fmla="*/ 8 w 8"/>
                <a:gd name="T36" fmla="*/ 5 h 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 h="5">
                  <a:moveTo>
                    <a:pt x="0" y="2"/>
                  </a:moveTo>
                  <a:lnTo>
                    <a:pt x="2" y="3"/>
                  </a:lnTo>
                  <a:lnTo>
                    <a:pt x="6" y="5"/>
                  </a:lnTo>
                  <a:lnTo>
                    <a:pt x="7" y="5"/>
                  </a:lnTo>
                  <a:lnTo>
                    <a:pt x="8" y="4"/>
                  </a:lnTo>
                  <a:lnTo>
                    <a:pt x="8" y="2"/>
                  </a:lnTo>
                  <a:lnTo>
                    <a:pt x="6" y="1"/>
                  </a:lnTo>
                  <a:lnTo>
                    <a:pt x="3" y="1"/>
                  </a:lnTo>
                  <a:lnTo>
                    <a:pt x="1" y="0"/>
                  </a:lnTo>
                  <a:lnTo>
                    <a:pt x="1" y="1"/>
                  </a:lnTo>
                  <a:lnTo>
                    <a:pt x="0" y="2"/>
                  </a:lnTo>
                  <a:close/>
                </a:path>
              </a:pathLst>
            </a:custGeom>
            <a:solidFill>
              <a:srgbClr val="A64DFF"/>
            </a:solidFill>
            <a:ln w="15875">
              <a:solidFill>
                <a:srgbClr val="FFFFFF"/>
              </a:solidFill>
              <a:prstDash val="solid"/>
              <a:round/>
              <a:headEnd/>
              <a:tailEnd/>
            </a:ln>
          </p:spPr>
          <p:txBody>
            <a:bodyPr/>
            <a:lstStyle/>
            <a:p>
              <a:endParaRPr lang="en-US"/>
            </a:p>
          </p:txBody>
        </p:sp>
      </p:grpSp>
      <p:sp>
        <p:nvSpPr>
          <p:cNvPr id="209984" name="Rectangle 109"/>
          <p:cNvSpPr>
            <a:spLocks noChangeArrowheads="1"/>
          </p:cNvSpPr>
          <p:nvPr/>
        </p:nvSpPr>
        <p:spPr bwMode="auto">
          <a:xfrm>
            <a:off x="7608888" y="3251200"/>
            <a:ext cx="279400" cy="139700"/>
          </a:xfrm>
          <a:prstGeom prst="rect">
            <a:avLst/>
          </a:prstGeom>
          <a:solidFill>
            <a:srgbClr val="E6CC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5" name="Rectangle 110"/>
          <p:cNvSpPr>
            <a:spLocks noChangeArrowheads="1"/>
          </p:cNvSpPr>
          <p:nvPr/>
        </p:nvSpPr>
        <p:spPr bwMode="auto">
          <a:xfrm>
            <a:off x="7608888" y="3594100"/>
            <a:ext cx="279400" cy="139700"/>
          </a:xfrm>
          <a:prstGeom prst="rect">
            <a:avLst/>
          </a:prstGeom>
          <a:solidFill>
            <a:srgbClr val="CC99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6" name="Rectangle 111"/>
          <p:cNvSpPr>
            <a:spLocks noChangeArrowheads="1"/>
          </p:cNvSpPr>
          <p:nvPr/>
        </p:nvSpPr>
        <p:spPr bwMode="auto">
          <a:xfrm>
            <a:off x="7608888" y="3937000"/>
            <a:ext cx="279400" cy="139700"/>
          </a:xfrm>
          <a:prstGeom prst="rect">
            <a:avLst/>
          </a:prstGeom>
          <a:solidFill>
            <a:srgbClr val="A64DFF"/>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7" name="Rectangle 112"/>
          <p:cNvSpPr>
            <a:spLocks noChangeArrowheads="1"/>
          </p:cNvSpPr>
          <p:nvPr/>
        </p:nvSpPr>
        <p:spPr bwMode="auto">
          <a:xfrm>
            <a:off x="7608888" y="4267200"/>
            <a:ext cx="279400" cy="139700"/>
          </a:xfrm>
          <a:prstGeom prst="rect">
            <a:avLst/>
          </a:prstGeom>
          <a:solidFill>
            <a:srgbClr val="6600CC"/>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8" name="Rectangle 113"/>
          <p:cNvSpPr>
            <a:spLocks noChangeArrowheads="1"/>
          </p:cNvSpPr>
          <p:nvPr/>
        </p:nvSpPr>
        <p:spPr bwMode="auto">
          <a:xfrm>
            <a:off x="7608888" y="4584700"/>
            <a:ext cx="279400" cy="139700"/>
          </a:xfrm>
          <a:prstGeom prst="rect">
            <a:avLst/>
          </a:prstGeom>
          <a:solidFill>
            <a:srgbClr val="FFFFCD"/>
          </a:solidFill>
          <a:ln w="15875" algn="ctr">
            <a:solidFill>
              <a:srgbClr val="FFFFFF"/>
            </a:solidFill>
            <a:miter lim="800000"/>
            <a:headEnd/>
            <a:tailEnd/>
          </a:ln>
        </p:spPr>
        <p:txBody>
          <a:bodyPr wrap="none" anchor="ct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endParaRPr lang="en-US" altLang="en-US" sz="1800">
              <a:solidFill>
                <a:schemeClr val="tx2"/>
              </a:solidFill>
            </a:endParaRPr>
          </a:p>
        </p:txBody>
      </p:sp>
      <p:sp>
        <p:nvSpPr>
          <p:cNvPr id="209989" name="Text Box 114"/>
          <p:cNvSpPr txBox="1">
            <a:spLocks noChangeArrowheads="1"/>
          </p:cNvSpPr>
          <p:nvPr/>
        </p:nvSpPr>
        <p:spPr bwMode="auto">
          <a:xfrm>
            <a:off x="7929563" y="4529138"/>
            <a:ext cx="758825" cy="27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No Data</a:t>
            </a:r>
          </a:p>
        </p:txBody>
      </p:sp>
      <p:sp>
        <p:nvSpPr>
          <p:cNvPr id="209990" name="Text Box 105"/>
          <p:cNvSpPr txBox="1">
            <a:spLocks noChangeArrowheads="1"/>
          </p:cNvSpPr>
          <p:nvPr/>
        </p:nvSpPr>
        <p:spPr bwMode="auto">
          <a:xfrm>
            <a:off x="7910513" y="3182938"/>
            <a:ext cx="84931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0% - 24%</a:t>
            </a:r>
          </a:p>
        </p:txBody>
      </p:sp>
      <p:sp>
        <p:nvSpPr>
          <p:cNvPr id="209991" name="Text Box 106"/>
          <p:cNvSpPr txBox="1">
            <a:spLocks noChangeArrowheads="1"/>
          </p:cNvSpPr>
          <p:nvPr/>
        </p:nvSpPr>
        <p:spPr bwMode="auto">
          <a:xfrm>
            <a:off x="7867650" y="35385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25% - 49%</a:t>
            </a:r>
          </a:p>
        </p:txBody>
      </p:sp>
      <p:sp>
        <p:nvSpPr>
          <p:cNvPr id="209992" name="Text Box 107"/>
          <p:cNvSpPr txBox="1">
            <a:spLocks noChangeArrowheads="1"/>
          </p:cNvSpPr>
          <p:nvPr/>
        </p:nvSpPr>
        <p:spPr bwMode="auto">
          <a:xfrm>
            <a:off x="7867650" y="3868738"/>
            <a:ext cx="935038"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50% - 74%</a:t>
            </a:r>
          </a:p>
        </p:txBody>
      </p:sp>
      <p:sp>
        <p:nvSpPr>
          <p:cNvPr id="209993" name="Text Box 108"/>
          <p:cNvSpPr txBox="1">
            <a:spLocks noChangeArrowheads="1"/>
          </p:cNvSpPr>
          <p:nvPr/>
        </p:nvSpPr>
        <p:spPr bwMode="auto">
          <a:xfrm>
            <a:off x="7824788" y="4211638"/>
            <a:ext cx="1020762"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wrap="none">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lgn="ctr">
              <a:spcAft>
                <a:spcPct val="0"/>
              </a:spcAft>
              <a:buClrTx/>
              <a:buSzTx/>
              <a:buFontTx/>
              <a:buNone/>
            </a:pPr>
            <a:r>
              <a:rPr lang="en-US" altLang="en-US" sz="1200"/>
              <a:t>75% - 100%</a:t>
            </a:r>
          </a:p>
        </p:txBody>
      </p:sp>
      <p:sp>
        <p:nvSpPr>
          <p:cNvPr id="209994" name="Rectangle 7"/>
          <p:cNvSpPr>
            <a:spLocks noGrp="1" noChangeArrowheads="1"/>
          </p:cNvSpPr>
          <p:nvPr>
            <p:ph type="title" idx="4294967295"/>
          </p:nvPr>
        </p:nvSpPr>
        <p:spPr>
          <a:xfrm>
            <a:off x="250825" y="41275"/>
            <a:ext cx="8618538" cy="1406525"/>
          </a:xfrm>
          <a:noFill/>
        </p:spPr>
        <p:txBody>
          <a:bodyPr anchor="ctr"/>
          <a:lstStyle/>
          <a:p>
            <a:r>
              <a:rPr lang="en-US" altLang="en-US" sz="1700" smtClean="0"/>
              <a:t>Percentage of secondary schools in which students could not purchase salty snacks that are not low in fat* from vending machines or at the school store, canteen, or snack bar</a:t>
            </a:r>
          </a:p>
        </p:txBody>
      </p:sp>
      <p:sp>
        <p:nvSpPr>
          <p:cNvPr id="209995" name="Text Box 101"/>
          <p:cNvSpPr txBox="1">
            <a:spLocks noChangeArrowheads="1"/>
          </p:cNvSpPr>
          <p:nvPr/>
        </p:nvSpPr>
        <p:spPr bwMode="auto">
          <a:xfrm>
            <a:off x="279400" y="5554663"/>
            <a:ext cx="8051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5875" algn="ctr">
                <a:solidFill>
                  <a:srgbClr val="000000"/>
                </a:solidFill>
                <a:miter lim="800000"/>
                <a:headEnd/>
                <a:tailEnd/>
              </a14:hiddenLine>
            </a:ext>
          </a:extLst>
        </p:spPr>
        <p:txBody>
          <a:bodyPr>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Bef>
                <a:spcPct val="50000"/>
              </a:spcBef>
              <a:spcAft>
                <a:spcPct val="0"/>
              </a:spcAft>
              <a:buClrTx/>
              <a:buSzTx/>
              <a:buFontTx/>
              <a:buNone/>
            </a:pPr>
            <a:r>
              <a:rPr lang="en-US" altLang="en-US" sz="1000"/>
              <a:t>*Such as regular potato chips.</a:t>
            </a:r>
          </a:p>
        </p:txBody>
      </p:sp>
      <p:sp>
        <p:nvSpPr>
          <p:cNvPr id="209996" name="Text Box 116"/>
          <p:cNvSpPr txBox="1">
            <a:spLocks noChangeArrowheads="1"/>
          </p:cNvSpPr>
          <p:nvPr/>
        </p:nvSpPr>
        <p:spPr bwMode="auto">
          <a:xfrm>
            <a:off x="271463" y="6038850"/>
            <a:ext cx="3000375" cy="27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lgn="ctr">
                <a:solidFill>
                  <a:srgbClr val="000000"/>
                </a:solidFill>
                <a:miter lim="800000"/>
                <a:headEnd/>
                <a:tailEnd/>
              </a14:hiddenLine>
            </a:ext>
          </a:extLst>
        </p:spPr>
        <p:txBody>
          <a:bodyPr lIns="90488" tIns="44450" rIns="90488" bIns="44450">
            <a:spAutoFit/>
          </a:bodyPr>
          <a:lstStyle>
            <a:lvl1pPr>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1pPr>
            <a:lvl2pPr marL="742950" indent="-285750">
              <a:spcAft>
                <a:spcPct val="50000"/>
              </a:spcAft>
              <a:buClr>
                <a:schemeClr val="tx2"/>
              </a:buClr>
              <a:buSzPct val="70000"/>
              <a:buFont typeface="Monotype Sorts" pitchFamily="2" charset="2"/>
              <a:buChar char="l"/>
              <a:defRPr sz="2800">
                <a:solidFill>
                  <a:schemeClr val="tx1"/>
                </a:solidFill>
                <a:latin typeface="Arial" panose="020B0604020202020204" pitchFamily="34" charset="0"/>
              </a:defRPr>
            </a:lvl2pPr>
            <a:lvl3pPr marL="1143000" indent="-228600">
              <a:spcAft>
                <a:spcPct val="50000"/>
              </a:spcAft>
              <a:buClr>
                <a:schemeClr val="tx2"/>
              </a:buClr>
              <a:buSzPct val="70000"/>
              <a:buFont typeface="Monotype Sorts" pitchFamily="2" charset="2"/>
              <a:buChar char="ä"/>
              <a:defRPr sz="2800">
                <a:solidFill>
                  <a:schemeClr val="tx1"/>
                </a:solidFill>
                <a:latin typeface="Arial" panose="020B0604020202020204" pitchFamily="34" charset="0"/>
              </a:defRPr>
            </a:lvl3pPr>
            <a:lvl4pPr marL="1600200" indent="-228600">
              <a:spcAft>
                <a:spcPct val="50000"/>
              </a:spcAft>
              <a:buClr>
                <a:schemeClr val="tx2"/>
              </a:buClr>
              <a:buSzPct val="70000"/>
              <a:buFont typeface="Monotype Sorts" pitchFamily="2" charset="2"/>
              <a:buChar char="n"/>
              <a:defRPr sz="2800">
                <a:solidFill>
                  <a:schemeClr val="tx1"/>
                </a:solidFill>
                <a:latin typeface="Arial" panose="020B0604020202020204" pitchFamily="34" charset="0"/>
              </a:defRPr>
            </a:lvl4pPr>
            <a:lvl5pPr marL="2057400" indent="-228600">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5pPr>
            <a:lvl6pPr marL="25146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6pPr>
            <a:lvl7pPr marL="29718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7pPr>
            <a:lvl8pPr marL="34290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8pPr>
            <a:lvl9pPr marL="3886200" indent="-228600" eaLnBrk="0" fontAlgn="base" hangingPunct="0">
              <a:spcBef>
                <a:spcPct val="0"/>
              </a:spcBef>
              <a:spcAft>
                <a:spcPct val="50000"/>
              </a:spcAft>
              <a:buClr>
                <a:schemeClr val="tx2"/>
              </a:buClr>
              <a:buSzPct val="70000"/>
              <a:buFont typeface="Monotype Sorts" pitchFamily="2" charset="2"/>
              <a:buChar char="è"/>
              <a:defRPr sz="2800">
                <a:solidFill>
                  <a:schemeClr val="tx1"/>
                </a:solidFill>
                <a:latin typeface="Arial" panose="020B0604020202020204" pitchFamily="34" charset="0"/>
              </a:defRPr>
            </a:lvl9pPr>
          </a:lstStyle>
          <a:p>
            <a:pPr>
              <a:spcAft>
                <a:spcPct val="0"/>
              </a:spcAft>
              <a:buClrTx/>
              <a:buSzTx/>
              <a:buFontTx/>
              <a:buNone/>
            </a:pPr>
            <a:r>
              <a:rPr lang="en-US" altLang="en-US" sz="1200" b="0" i="1">
                <a:solidFill>
                  <a:schemeClr val="tx2"/>
                </a:solidFill>
              </a:rPr>
              <a:t>School Health Profiles, 2014</a:t>
            </a:r>
          </a:p>
        </p:txBody>
      </p:sp>
    </p:spTree>
  </p:cSld>
  <p:clrMapOvr>
    <a:masterClrMapping/>
  </p:clrMapOvr>
  <p:transition>
    <p:fade/>
  </p:transition>
  <p:timing>
    <p:tnLst>
      <p:par>
        <p:cTn id="1" dur="indefinite" restart="never" nodeType="tmRoot"/>
      </p:par>
    </p:tnLst>
  </p:timing>
</p:sld>
</file>

<file path=ppt/theme/theme1.xml><?xml version="1.0" encoding="utf-8"?>
<a:theme xmlns:a="http://schemas.openxmlformats.org/drawingml/2006/main" name="Dashtem">
  <a:themeElements>
    <a:clrScheme name="">
      <a:dk1>
        <a:srgbClr val="00279F"/>
      </a:dk1>
      <a:lt1>
        <a:srgbClr val="FFFFFF"/>
      </a:lt1>
      <a:dk2>
        <a:srgbClr val="0000FF"/>
      </a:dk2>
      <a:lt2>
        <a:srgbClr val="FFFF00"/>
      </a:lt2>
      <a:accent1>
        <a:srgbClr val="26CA59"/>
      </a:accent1>
      <a:accent2>
        <a:srgbClr val="6E4EAE"/>
      </a:accent2>
      <a:accent3>
        <a:srgbClr val="AAAAFF"/>
      </a:accent3>
      <a:accent4>
        <a:srgbClr val="DADADA"/>
      </a:accent4>
      <a:accent5>
        <a:srgbClr val="ACE1B5"/>
      </a:accent5>
      <a:accent6>
        <a:srgbClr val="63469D"/>
      </a:accent6>
      <a:hlink>
        <a:srgbClr val="00FFFF"/>
      </a:hlink>
      <a:folHlink>
        <a:srgbClr val="EF3333"/>
      </a:folHlink>
    </a:clrScheme>
    <a:fontScheme name="Dashtem">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spDef>
    <a:lnDef>
      <a:spPr bwMode="auto">
        <a:xfrm>
          <a:off x="0" y="0"/>
          <a:ext cx="1" cy="1"/>
        </a:xfrm>
        <a:custGeom>
          <a:avLst/>
          <a:gdLst/>
          <a:ahLst/>
          <a:cxnLst/>
          <a:rect l="0" t="0" r="0" b="0"/>
          <a:pathLst/>
        </a:custGeom>
        <a:noFill/>
        <a:ln w="12700" cap="flat" cmpd="sng" algn="ctr">
          <a:noFill/>
          <a:prstDash val="solid"/>
          <a:round/>
          <a:headEnd type="none" w="med" len="med"/>
          <a:tailEnd type="none" w="med" len="med"/>
        </a:ln>
        <a:effectLst/>
      </a:spPr>
      <a:bodyPr vert="horz" wrap="square" lIns="90488" tIns="44450" rIns="90488" bIns="44450" numCol="1" anchor="t"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1800" b="1" i="0" u="none" strike="noStrike" cap="none" normalizeH="0" baseline="0" smtClean="0">
            <a:ln>
              <a:noFill/>
            </a:ln>
            <a:solidFill>
              <a:schemeClr val="tx2"/>
            </a:solidFill>
            <a:effectLst/>
            <a:latin typeface="Arial" charset="0"/>
          </a:defRPr>
        </a:defPPr>
      </a:lstStyle>
    </a:lnDef>
  </a:objectDefaults>
  <a:extraClrSchemeLst>
    <a:extraClrScheme>
      <a:clrScheme name="Dashtem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ashtem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ashtem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ashtem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shtem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ashtem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ashtem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Theme1">
  <a:themeElements>
    <a:clrScheme name="CDC OD Dark PPT Colors">
      <a:dk1>
        <a:srgbClr val="0F56DC"/>
      </a:dk1>
      <a:lt1>
        <a:srgbClr val="FFC000"/>
      </a:lt1>
      <a:dk2>
        <a:srgbClr val="FFFFFF"/>
      </a:dk2>
      <a:lt2>
        <a:srgbClr val="FFFFFF"/>
      </a:lt2>
      <a:accent1>
        <a:srgbClr val="4983F2"/>
      </a:accent1>
      <a:accent2>
        <a:srgbClr val="007D57"/>
      </a:accent2>
      <a:accent3>
        <a:srgbClr val="9A3B26"/>
      </a:accent3>
      <a:accent4>
        <a:srgbClr val="7F7F7F"/>
      </a:accent4>
      <a:accent5>
        <a:srgbClr val="0F56DC"/>
      </a:accent5>
      <a:accent6>
        <a:srgbClr val="002060"/>
      </a:accent6>
      <a:hlink>
        <a:srgbClr val="FFC000"/>
      </a:hlink>
      <a:folHlink>
        <a:srgbClr val="3077FF"/>
      </a:folHlink>
    </a:clrScheme>
    <a:fontScheme name="CDC Myriad Web Pro">
      <a:majorFont>
        <a:latin typeface="Myriad Web Pro"/>
        <a:ea typeface=""/>
        <a:cs typeface=""/>
      </a:majorFont>
      <a:minorFont>
        <a:latin typeface="Myriad Web Pr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dirty="0"/>
        </a:defPPr>
      </a:lstStyle>
    </a:txDef>
  </a:objectDefaults>
  <a:extraClrSchemeLst/>
</a:theme>
</file>

<file path=ppt/theme/theme3.xml><?xml version="1.0" encoding="utf-8"?>
<a:theme xmlns:a="http://schemas.openxmlformats.org/drawingml/2006/main" name="1_Theme1">
  <a:themeElements>
    <a:clrScheme name="CDC OD Dark PPT Colors">
      <a:dk1>
        <a:srgbClr val="0F56DC"/>
      </a:dk1>
      <a:lt1>
        <a:srgbClr val="FFC000"/>
      </a:lt1>
      <a:dk2>
        <a:srgbClr val="FFFFFF"/>
      </a:dk2>
      <a:lt2>
        <a:srgbClr val="FFFFFF"/>
      </a:lt2>
      <a:accent1>
        <a:srgbClr val="4983F2"/>
      </a:accent1>
      <a:accent2>
        <a:srgbClr val="007D57"/>
      </a:accent2>
      <a:accent3>
        <a:srgbClr val="9A3B26"/>
      </a:accent3>
      <a:accent4>
        <a:srgbClr val="7F7F7F"/>
      </a:accent4>
      <a:accent5>
        <a:srgbClr val="0F56DC"/>
      </a:accent5>
      <a:accent6>
        <a:srgbClr val="002060"/>
      </a:accent6>
      <a:hlink>
        <a:srgbClr val="FFC000"/>
      </a:hlink>
      <a:folHlink>
        <a:srgbClr val="3077FF"/>
      </a:folHlink>
    </a:clrScheme>
    <a:fontScheme name="CDC Myriad Web Pro">
      <a:majorFont>
        <a:latin typeface="Myriad Web Pro"/>
        <a:ea typeface=""/>
        <a:cs typeface=""/>
      </a:majorFont>
      <a:minorFont>
        <a:latin typeface="Myriad Web Pro"/>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defRPr dirty="0"/>
        </a:defPPr>
      </a:lstStyle>
    </a:txDef>
  </a:objectDefaults>
  <a:extraClrSchemeLst/>
</a:theme>
</file>

<file path=ppt/theme/theme4.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K:\GRAPHICS\LOGOS\DASHTEM.PPT</Template>
  <TotalTime>28487</TotalTime>
  <Words>27552</Words>
  <Application>Microsoft Office PowerPoint</Application>
  <PresentationFormat>On-screen Show (4:3)</PresentationFormat>
  <Paragraphs>1300</Paragraphs>
  <Slides>132</Slides>
  <Notes>132</Notes>
  <HiddenSlides>0</HiddenSlides>
  <MMClips>0</MMClips>
  <ScaleCrop>false</ScaleCrop>
  <HeadingPairs>
    <vt:vector size="6" baseType="variant">
      <vt:variant>
        <vt:lpstr>Fonts Used</vt:lpstr>
      </vt:variant>
      <vt:variant>
        <vt:i4>8</vt:i4>
      </vt:variant>
      <vt:variant>
        <vt:lpstr>Theme</vt:lpstr>
      </vt:variant>
      <vt:variant>
        <vt:i4>3</vt:i4>
      </vt:variant>
      <vt:variant>
        <vt:lpstr>Slide Titles</vt:lpstr>
      </vt:variant>
      <vt:variant>
        <vt:i4>132</vt:i4>
      </vt:variant>
    </vt:vector>
  </HeadingPairs>
  <TitlesOfParts>
    <vt:vector size="143" baseType="lpstr">
      <vt:lpstr>Arial</vt:lpstr>
      <vt:lpstr>Monotype Sorts</vt:lpstr>
      <vt:lpstr>Times New Roman</vt:lpstr>
      <vt:lpstr>Myriad Web Pro</vt:lpstr>
      <vt:lpstr>Calibri</vt:lpstr>
      <vt:lpstr>MS PGothic</vt:lpstr>
      <vt:lpstr>Arial Narrow</vt:lpstr>
      <vt:lpstr>Wingdings</vt:lpstr>
      <vt:lpstr>Dashtem</vt:lpstr>
      <vt:lpstr>Theme1</vt:lpstr>
      <vt:lpstr>1_Theme1</vt:lpstr>
      <vt:lpstr>School Health Profiles  2014  State Results</vt:lpstr>
      <vt:lpstr>What is the School Health Profiles (Profiles)?</vt:lpstr>
      <vt:lpstr>Topics Monitored by Profiles</vt:lpstr>
      <vt:lpstr> Profiles Participation, 1998 – 2014</vt:lpstr>
      <vt:lpstr>State and District Participation, Profiles 2014</vt:lpstr>
      <vt:lpstr>Uses of Profiles Data</vt:lpstr>
      <vt:lpstr>Examples of Uses of Profiles Data</vt:lpstr>
      <vt:lpstr>Profiles Information</vt:lpstr>
      <vt:lpstr>HIV, STD, and Pregnancy Prevention</vt:lpstr>
      <vt:lpstr>Percentage of secondary schools that taught 11 key HIV, STD, and pregnancy prevention topics in a required course during grades 6, 7, or 8 and during grades 9, 10, 11, or 12</vt:lpstr>
      <vt:lpstr>Percentage of secondary schools that assessed the ability of students to do 7 skills in a required course during grades 6, 7, or 8 and during grades 9, 10, 11, or 12</vt:lpstr>
      <vt:lpstr>Percentage of secondary schools in which those who teach sexual health education are provided with key materials for teaching sexual health education</vt:lpstr>
      <vt:lpstr>Percentage of secondary schools in which the lead health education teacher received professional development during the 2 years before the survey on 10 key HIV prevention topics</vt:lpstr>
      <vt:lpstr>Percentage of secondary schools that taught about 7 contraceptives in a required course during grades 9, 10, 11, or 12</vt:lpstr>
      <vt:lpstr>Percentage of secondary schools that tried to increase student knowledge on HIV prevention in a required course</vt:lpstr>
      <vt:lpstr>Percentage of secondary schools that tried to increase student knowledge on human sexuality in a required course</vt:lpstr>
      <vt:lpstr>Percentage of secondary schools that tried to increase student knowledge on pregnancy prevention in a required course</vt:lpstr>
      <vt:lpstr>Percentage of secondary schools that tried to increase student knowledge on STD prevention in a required course</vt:lpstr>
      <vt:lpstr>Percentage of secondary schools that taught how HIV and other STDs are transmitted in a required course</vt:lpstr>
      <vt:lpstr>Percentage of secondary schools that taught health consequences of HIV, other STDs, and pregnancy in a required course</vt:lpstr>
      <vt:lpstr>Percentage of secondary schools that taught the benefits of being sexually abstinent in a required course</vt:lpstr>
      <vt:lpstr>Percentage of secondary schools that taught how to access valid and reliable health information, products, or services related to HIV, other STDs, and pregnancy in a required course</vt:lpstr>
      <vt:lpstr>Percentage of secondary schools that taught the influences of family, peers, media, technology, and other factors on sexual risk behaviors in a required course</vt:lpstr>
      <vt:lpstr>Percentage of secondary schools that taught communication and negotiation skills related to eliminating or reducing risk for HIV, other STDs, and pregnancy in a required course</vt:lpstr>
      <vt:lpstr>Percentage of secondary schools that taught goal-setting and decision-making skills related to eliminating or reducing risk for HIV, other STDs, and pregnancy in a required course</vt:lpstr>
      <vt:lpstr>Percentage of secondary schools that taught influencing and supporting others to avoid or reduce sexual risk behaviors in a required course</vt:lpstr>
      <vt:lpstr>Percentage of secondary schools that taught efficacy of condoms in a required course</vt:lpstr>
      <vt:lpstr>Percentage of secondary schools that taught the importance of using condoms consistently and correctly in a required course</vt:lpstr>
      <vt:lpstr>Percentage of secondary schools that taught how to obtain condoms in a required course</vt:lpstr>
      <vt:lpstr>Percentage of secondary schools that taught how to correctly use a condom in a required course</vt:lpstr>
      <vt:lpstr>Percentage of secondary schools that taught the importance of using a condom at the same time as another form of contraception to prevent both STDs and pregnancy in a required course</vt:lpstr>
      <vt:lpstr>Percentage of secondary schools that taught how to create and sustain healthy and respectful relationships in a required course</vt:lpstr>
      <vt:lpstr>Percentage of secondary schools that taught the importance of limiting the number of sexual partners in a required course</vt:lpstr>
      <vt:lpstr>Percentage of secondary schools that taught preventive care that is necessary to maintain reproductive and sexual health in a required course</vt:lpstr>
      <vt:lpstr>Percentage of secondary schools with a policy on students or staff who have HIV infection or AIDS that addresses attendance of students with HIV infection, procedures to protect HIV-infected students and staff from discrimination, and maintaining confidentiality of HIV-infected students and staff</vt:lpstr>
      <vt:lpstr>Percentage of secondary schools in which the lead health education teacher received professional development during the 2 years before the survey on HIV prevention</vt:lpstr>
      <vt:lpstr>Percentage of secondary schools in which the lead health education teacher received professional development during the 2 years before the survey on human sexuality</vt:lpstr>
      <vt:lpstr>Percentage of secondary schools in which the lead health education teacher received professional development during the 2 years before the survey on pregnancy prevention</vt:lpstr>
      <vt:lpstr>Percentage of secondary schools in which the lead health education teacher received professional development during the 2 years before the survey on STD prevention</vt:lpstr>
      <vt:lpstr>Practices Related to Safe and Supportive Environments</vt:lpstr>
      <vt:lpstr>Percentage of secondary schools that provide curricula or supplementary materials that include HIV, STD, or pregnancy prevention information that is relevant to LGBTQ youth</vt:lpstr>
      <vt:lpstr>Percentage of secondary schools in which the lead health education teacher received professional development during the 2 years before the survey on teaching students of different sexual orientations or gender identities</vt:lpstr>
      <vt:lpstr>Percentage of secondary schools with a gay/straight alliance or similar club</vt:lpstr>
      <vt:lpstr>Percentage of secondary schools that implement parent engagement strategies for all students</vt:lpstr>
      <vt:lpstr>Percentage of secondary schools that implement school connectedness strategies</vt:lpstr>
      <vt:lpstr>Percentage of secondary schools that prevent bullying and sexual harassment, including electronic aggression, among all students</vt:lpstr>
      <vt:lpstr>Percentage of secondary schools that provide curricula or supplementary materials and engage in 5 practices related to LGBTQ youth</vt:lpstr>
      <vt:lpstr>Percentage of secondary schools that identify “safe spaces” where LGBTQ youth can receive support from administrators, teachers, or other school staff</vt:lpstr>
      <vt:lpstr>Percentage of secondary schools that prohibit harassment based on a student’s perceived or actual sexual orientation or gender identity</vt:lpstr>
      <vt:lpstr>Percentage of secondary schools that encourage staff to attend professional development on safe and supportive school environments for all students, regardless of sexual orientation or gender identity</vt:lpstr>
      <vt:lpstr>Percentage of secondary schools that facilitate access to providers not on school property who have experience in providing health services to LGBTQ youth</vt:lpstr>
      <vt:lpstr>Percentage of secondary schools that facilitate access to providers not on school property who have experience in providing social and psychological services to LGBTQ youth</vt:lpstr>
      <vt:lpstr>School Health Services</vt:lpstr>
      <vt:lpstr>Percentage of secondary schools that provide students with on-site services or referrals to healthcare providers for 7 sexual health services</vt:lpstr>
      <vt:lpstr>Percentage of secondary schools that provide HIV testing to students</vt:lpstr>
      <vt:lpstr>Percentage of secondary schools that provide HIV treatment to students</vt:lpstr>
      <vt:lpstr>Percentage of secondary schools that provide STD testing to students</vt:lpstr>
      <vt:lpstr>Percentage of secondary schools that provide STD treatment to students</vt:lpstr>
      <vt:lpstr>Percentage of secondary schools that provide pregnancy testing to students</vt:lpstr>
      <vt:lpstr>Percentage of secondary schools that provide condoms to students</vt:lpstr>
      <vt:lpstr>Percentage of secondary schools that provide condom-compatible lubricants to students</vt:lpstr>
      <vt:lpstr>Percentage of secondary schools that provide contraceptives other than condoms to students</vt:lpstr>
      <vt:lpstr>Percentage of secondary schools that provide prenatal care to students</vt:lpstr>
      <vt:lpstr>Percentage of secondary schools that provide HPV vaccine administration to students</vt:lpstr>
      <vt:lpstr>Percentage of secondary schools that provide students with referrals* for HIV testing</vt:lpstr>
      <vt:lpstr>Percentage of secondary schools that provide students with referrals* for HIV treatment</vt:lpstr>
      <vt:lpstr>Percentage of secondary schools that provide students with referrals* for STD testing</vt:lpstr>
      <vt:lpstr>Percentage of secondary schools that provide students with referrals* for STD treatment</vt:lpstr>
      <vt:lpstr>Percentage of secondary schools that provide students with referrals* for pregnancy testing</vt:lpstr>
      <vt:lpstr>Percentage of secondary schools that provide students with referrals* for condoms</vt:lpstr>
      <vt:lpstr>Percentage of secondary schools that provide students with referrals* for condom-compatible lubricants</vt:lpstr>
      <vt:lpstr>Percentage of secondary schools that provide students with referrals* for contraceptives other than condoms</vt:lpstr>
      <vt:lpstr>Percentage of secondary schools that provide students with referrals* for prenatal care</vt:lpstr>
      <vt:lpstr>Percentage of secondary schools that provide students with referrals* for HPV vaccine administration</vt:lpstr>
      <vt:lpstr>Percentage of secondary schools that identify and track students with chronic conditions* that may require daily or emergency management</vt:lpstr>
      <vt:lpstr>Percentage of secondary schools that have protocols that ensure students with a chronic condition that may require daily or emergency management are enrolled into private, state, or federally funded insurance programs if eligible</vt:lpstr>
      <vt:lpstr>Percentage of secondary schools that provide referrals to community-based medical care providers for students identified with chronic conditions or at risk for activity, diet, and weight-related chronic conditions</vt:lpstr>
      <vt:lpstr>School Health Coordination</vt:lpstr>
      <vt:lpstr>Percentage of secondary schools that had a school health council, committee, or team that offers guidance on the development of policies or coordinates activities on health topics</vt:lpstr>
      <vt:lpstr>Percentage of secondary schools that have a school health council, committee, or team with representation from at least 6 of 8 groups</vt:lpstr>
      <vt:lpstr>Percentage of secondary schools that used the School Health Index or other self-assessment tool to assess their policies, activities, and programs in HIV, STD, and teen pregnancy prevention; physical activity; nutrition; and tobacco-use prevention</vt:lpstr>
      <vt:lpstr>Percentage of secondary schools that include at least 1 health and safety objective in their school improvement plan and have completed a self-assessment of school health policies and practices and have reviewed health and safety data during the past year as part of their school improvement planning process</vt:lpstr>
      <vt:lpstr>Percentage of secondary schools that have a school health team that performs 5 actions to help plan and implement school health programs</vt:lpstr>
      <vt:lpstr>Health Education</vt:lpstr>
      <vt:lpstr>Percentage of secondary schools with a health education curriculum that addresses all 8 national standards for health education</vt:lpstr>
      <vt:lpstr>Percentage of secondary schools that required students to take 2 or more health education courses</vt:lpstr>
      <vt:lpstr>Among secondary schools that required a health education course, percentage that required students who fail the course to repeat it</vt:lpstr>
      <vt:lpstr>Percentage of secondary schools in which the lead health education teacher had professional preparation in health education or in health and physical education combined</vt:lpstr>
      <vt:lpstr>Tobacco-Use Prevention</vt:lpstr>
      <vt:lpstr>Percentage of secondary schools that prohibited all tobacco use at all times in all locations*</vt:lpstr>
      <vt:lpstr>Percentage of secondary schools that taught 18 key tobacco-use prevention topics in a required course</vt:lpstr>
      <vt:lpstr>Percentage of secondary schools that provided tobacco cessation services for students, faculty, and staff at school or through arrangements with providers not on school property</vt:lpstr>
      <vt:lpstr>Percentage of secondary schools in which the lead health education teacher received professional development during the 2 years before the survey on tobacco-use prevention</vt:lpstr>
      <vt:lpstr>Percentage of secondary schools that posted signs marking a tobacco-free school zone</vt:lpstr>
      <vt:lpstr>Nutrition</vt:lpstr>
      <vt:lpstr>Percentage of secondary schools that did not sell less healthy foods and beverages* in vending machines or at the school store, canteen, or snack bar</vt:lpstr>
      <vt:lpstr>Percentage of secondary schools in which students could not purchase chocolate candy from vending machines or at the school store, canteen, or snack bar</vt:lpstr>
      <vt:lpstr>Percentage of secondary schools in which students could not purchase other kinds of candy from vending machines or at the school store, canteen, or snack bar</vt:lpstr>
      <vt:lpstr>Percentage of secondary schools in which students could not purchase salty snacks that are not low in fat* from vending machines or at the school store, canteen, or snack bar</vt:lpstr>
      <vt:lpstr>Percentage of secondary schools in which students could not purchase cookies, crackers, cakes, pastries, or other baked goods that are not low in fat from vending machines or at the school store, canteen, or snack bar</vt:lpstr>
      <vt:lpstr>Percentage of secondary schools in which students could not purchase 2% or whole milk from vending machines or at the school store, canteen, or snack bar</vt:lpstr>
      <vt:lpstr>Percentage of secondary schools in which students could not purchase soda pop or fruit drinks that are not 100% juice from vending machines or at the school store, canteen, or snack bar</vt:lpstr>
      <vt:lpstr>Percentage of secondary schools in which students could not purchase sports drinks* from vending machines or at the school store, canteen, or snack bar</vt:lpstr>
      <vt:lpstr>Percentage of secondary schools in which students could not purchase energy drinks* from vending machines or at the school store, canteen, or snack bar</vt:lpstr>
      <vt:lpstr>Percentage of secondary schools in which students could not purchase foods or beverages containing caffeine from vending machines or at the school store, canteen, or snack bar</vt:lpstr>
      <vt:lpstr>Percentage of secondary schools that allowed students to purchase fruits and vegetables from vending machines or at the school store, canteen, or snack bar</vt:lpstr>
      <vt:lpstr>Percentage of secondary schools that prohibited all forms of advertising and promotion of candy, fast food restaurants, or soft drinks in all locations*</vt:lpstr>
      <vt:lpstr>Percentage of secondary schools that priced nutritious foods and beverages at a lower cost while increasing the price of less nutritious foods and beverages</vt:lpstr>
      <vt:lpstr>Percentage of secondary schools that provided information to students or families on the nutrition and caloric content of foods available</vt:lpstr>
      <vt:lpstr>Percentage of secondary schools that placed fruits and vegetables near the cafeteria cashier, where they are easy to access</vt:lpstr>
      <vt:lpstr>Percentage of secondary schools that allowed students to have access to drinking water</vt:lpstr>
      <vt:lpstr>Percentage of secondary schools that offer fruits or non-fried vegetables when foods or beverages are offered at school celebrations</vt:lpstr>
      <vt:lpstr>Percentage of secondary schools that prohibited school staff from giving students food or food coupons as a reward for good behavior or good academic performance</vt:lpstr>
      <vt:lpstr>Percentage of secondary schools that prohibited less nutritious foods and beverages from being sold for fundraising purposes</vt:lpstr>
      <vt:lpstr>Percentage of secondary schools in which the lead health education teacher received professional development during the 2 years before the survey on nutrition and dietary behavior</vt:lpstr>
      <vt:lpstr>Percentage of secondary schools that taught 20 key nutrition and dietary behavior topics in a required course</vt:lpstr>
      <vt:lpstr>Physical Education And Physical Activity</vt:lpstr>
      <vt:lpstr>Percentage of secondary schools that have established, implemented, or evaluated a Comprehensive School Physical Activity Program</vt:lpstr>
      <vt:lpstr>Percentage of secondary schools in which a required physical education course is taught in 6th grade*</vt:lpstr>
      <vt:lpstr>Percentage of secondary schools in which a required physical education course is taught in 7th grade*</vt:lpstr>
      <vt:lpstr>Percentage of secondary schools in which a required physical education course is taught in 8th grade*</vt:lpstr>
      <vt:lpstr>Percentage of secondary schools in which a required physical education course is taught in 9th grade*</vt:lpstr>
      <vt:lpstr>Percentage of secondary schools in which a required physical education course is taught in 10th grade*</vt:lpstr>
      <vt:lpstr>Percentage of secondary schools in which a required physical education course is taught in 11th grade*</vt:lpstr>
      <vt:lpstr>Percentage of secondary schools in which a required physical education course is taught in 12th grade*</vt:lpstr>
      <vt:lpstr>Percentage of secondary schools in which at least 1 physical education teacher or specialist received professional development on physical education*</vt:lpstr>
      <vt:lpstr>Percentage of secondary schools in which students participate in physical activity breaks in classrooms during the school day*</vt:lpstr>
      <vt:lpstr>Percentage of secondary schools that offered opportunities for all students to participate in intramural sports programs or physical activity clubs</vt:lpstr>
      <vt:lpstr>Percentage of secondary schools that offer interscholastic sports to students</vt:lpstr>
      <vt:lpstr>Percentage of secondary schools that offer opportunities for students to participate in physical activity before the school day*</vt:lpstr>
      <vt:lpstr>Percentage of secondary schools that taught 13 key physical activity topics in a required course</vt:lpstr>
      <vt:lpstr>Percentage of secondary schools that have a joint use agreement for shared use of physical activity facilities</vt:lpstr>
    </vt:vector>
  </TitlesOfParts>
  <Company>CDC/OID/NCHHSTP</Company>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School Health Profiles 2014 State Results</dc:title>
  <dc:subject>The Youth Risk Behavior Surveillance System</dc:subject>
  <dc:creator>CDC/OID/NCHHSTP</dc:creator>
  <cp:lastModifiedBy>Sibert, Kelli (CDC/OID/NCHHSTP) (CTR)</cp:lastModifiedBy>
  <cp:revision>1641</cp:revision>
  <cp:lastPrinted>2000-09-05T17:50:40Z</cp:lastPrinted>
  <dcterms:created xsi:type="dcterms:W3CDTF">1999-06-07T17:41:32Z</dcterms:created>
  <dcterms:modified xsi:type="dcterms:W3CDTF">2015-11-30T21:41:25Z</dcterms:modified>
</cp:coreProperties>
</file>