
<file path=[Content_Types].xml><?xml version="1.0" encoding="utf-8"?>
<Types xmlns="http://schemas.openxmlformats.org/package/2006/content-types">
  <Default Extension="png" ContentType="image/png"/>
  <Default Extension="emf" ContentType="image/x-emf"/>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slideLayouts/slideLayout24.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49" r:id="rId1"/>
    <p:sldMasterId id="2147483704" r:id="rId2"/>
    <p:sldMasterId id="2147483776" r:id="rId3"/>
    <p:sldMasterId id="2147483940" r:id="rId4"/>
  </p:sldMasterIdLst>
  <p:notesMasterIdLst>
    <p:notesMasterId r:id="rId139"/>
  </p:notesMasterIdLst>
  <p:handoutMasterIdLst>
    <p:handoutMasterId r:id="rId140"/>
  </p:handoutMasterIdLst>
  <p:sldIdLst>
    <p:sldId id="587" r:id="rId5"/>
    <p:sldId id="580" r:id="rId6"/>
    <p:sldId id="581" r:id="rId7"/>
    <p:sldId id="588" r:id="rId8"/>
    <p:sldId id="589" r:id="rId9"/>
    <p:sldId id="584" r:id="rId10"/>
    <p:sldId id="585" r:id="rId11"/>
    <p:sldId id="586" r:id="rId12"/>
    <p:sldId id="590" r:id="rId13"/>
    <p:sldId id="463" r:id="rId14"/>
    <p:sldId id="464" r:id="rId15"/>
    <p:sldId id="465" r:id="rId16"/>
    <p:sldId id="466" r:id="rId17"/>
    <p:sldId id="467" r:id="rId18"/>
    <p:sldId id="468" r:id="rId19"/>
    <p:sldId id="469" r:id="rId20"/>
    <p:sldId id="470" r:id="rId21"/>
    <p:sldId id="471" r:id="rId22"/>
    <p:sldId id="472" r:id="rId23"/>
    <p:sldId id="473" r:id="rId24"/>
    <p:sldId id="474" r:id="rId25"/>
    <p:sldId id="475" r:id="rId26"/>
    <p:sldId id="476" r:id="rId27"/>
    <p:sldId id="477" r:id="rId28"/>
    <p:sldId id="478" r:id="rId29"/>
    <p:sldId id="479" r:id="rId30"/>
    <p:sldId id="480" r:id="rId31"/>
    <p:sldId id="481" r:id="rId32"/>
    <p:sldId id="482" r:id="rId33"/>
    <p:sldId id="483" r:id="rId34"/>
    <p:sldId id="484" r:id="rId35"/>
    <p:sldId id="485" r:id="rId36"/>
    <p:sldId id="486" r:id="rId37"/>
    <p:sldId id="487" r:id="rId38"/>
    <p:sldId id="488" r:id="rId39"/>
    <p:sldId id="489" r:id="rId40"/>
    <p:sldId id="490" r:id="rId41"/>
    <p:sldId id="491" r:id="rId42"/>
    <p:sldId id="492" r:id="rId43"/>
    <p:sldId id="591" r:id="rId44"/>
    <p:sldId id="493" r:id="rId45"/>
    <p:sldId id="494" r:id="rId46"/>
    <p:sldId id="495" r:id="rId47"/>
    <p:sldId id="496" r:id="rId48"/>
    <p:sldId id="497" r:id="rId49"/>
    <p:sldId id="498" r:id="rId50"/>
    <p:sldId id="499" r:id="rId51"/>
    <p:sldId id="500" r:id="rId52"/>
    <p:sldId id="501" r:id="rId53"/>
    <p:sldId id="502" r:id="rId54"/>
    <p:sldId id="503" r:id="rId55"/>
    <p:sldId id="504" r:id="rId56"/>
    <p:sldId id="592" r:id="rId57"/>
    <p:sldId id="599" r:id="rId58"/>
    <p:sldId id="505" r:id="rId59"/>
    <p:sldId id="506" r:id="rId60"/>
    <p:sldId id="507" r:id="rId61"/>
    <p:sldId id="508" r:id="rId62"/>
    <p:sldId id="509" r:id="rId63"/>
    <p:sldId id="510" r:id="rId64"/>
    <p:sldId id="511" r:id="rId65"/>
    <p:sldId id="512" r:id="rId66"/>
    <p:sldId id="513" r:id="rId67"/>
    <p:sldId id="514" r:id="rId68"/>
    <p:sldId id="515" r:id="rId69"/>
    <p:sldId id="598" r:id="rId70"/>
    <p:sldId id="517" r:id="rId71"/>
    <p:sldId id="518" r:id="rId72"/>
    <p:sldId id="519" r:id="rId73"/>
    <p:sldId id="520" r:id="rId74"/>
    <p:sldId id="521" r:id="rId75"/>
    <p:sldId id="522" r:id="rId76"/>
    <p:sldId id="523" r:id="rId77"/>
    <p:sldId id="524" r:id="rId78"/>
    <p:sldId id="525" r:id="rId79"/>
    <p:sldId id="526" r:id="rId80"/>
    <p:sldId id="527" r:id="rId81"/>
    <p:sldId id="528" r:id="rId82"/>
    <p:sldId id="593" r:id="rId83"/>
    <p:sldId id="600" r:id="rId84"/>
    <p:sldId id="529" r:id="rId85"/>
    <p:sldId id="530" r:id="rId86"/>
    <p:sldId id="531" r:id="rId87"/>
    <p:sldId id="532" r:id="rId88"/>
    <p:sldId id="533" r:id="rId89"/>
    <p:sldId id="594" r:id="rId90"/>
    <p:sldId id="534" r:id="rId91"/>
    <p:sldId id="535" r:id="rId92"/>
    <p:sldId id="536" r:id="rId93"/>
    <p:sldId id="537" r:id="rId94"/>
    <p:sldId id="595" r:id="rId95"/>
    <p:sldId id="538" r:id="rId96"/>
    <p:sldId id="539" r:id="rId97"/>
    <p:sldId id="540" r:id="rId98"/>
    <p:sldId id="541" r:id="rId99"/>
    <p:sldId id="542" r:id="rId100"/>
    <p:sldId id="596" r:id="rId101"/>
    <p:sldId id="543" r:id="rId102"/>
    <p:sldId id="544" r:id="rId103"/>
    <p:sldId id="545" r:id="rId104"/>
    <p:sldId id="546" r:id="rId105"/>
    <p:sldId id="547" r:id="rId106"/>
    <p:sldId id="548" r:id="rId107"/>
    <p:sldId id="549" r:id="rId108"/>
    <p:sldId id="550" r:id="rId109"/>
    <p:sldId id="551" r:id="rId110"/>
    <p:sldId id="552" r:id="rId111"/>
    <p:sldId id="553" r:id="rId112"/>
    <p:sldId id="554" r:id="rId113"/>
    <p:sldId id="555" r:id="rId114"/>
    <p:sldId id="556" r:id="rId115"/>
    <p:sldId id="557" r:id="rId116"/>
    <p:sldId id="558" r:id="rId117"/>
    <p:sldId id="559" r:id="rId118"/>
    <p:sldId id="560" r:id="rId119"/>
    <p:sldId id="561" r:id="rId120"/>
    <p:sldId id="562" r:id="rId121"/>
    <p:sldId id="563" r:id="rId122"/>
    <p:sldId id="597" r:id="rId123"/>
    <p:sldId id="564" r:id="rId124"/>
    <p:sldId id="565" r:id="rId125"/>
    <p:sldId id="566" r:id="rId126"/>
    <p:sldId id="567" r:id="rId127"/>
    <p:sldId id="568" r:id="rId128"/>
    <p:sldId id="569" r:id="rId129"/>
    <p:sldId id="570" r:id="rId130"/>
    <p:sldId id="571" r:id="rId131"/>
    <p:sldId id="572" r:id="rId132"/>
    <p:sldId id="573" r:id="rId133"/>
    <p:sldId id="574" r:id="rId134"/>
    <p:sldId id="575" r:id="rId135"/>
    <p:sldId id="576" r:id="rId136"/>
    <p:sldId id="577" r:id="rId137"/>
    <p:sldId id="578" r:id="rId138"/>
  </p:sldIdLst>
  <p:sldSz cx="9144000" cy="6858000" type="screen4x3"/>
  <p:notesSz cx="7010400" cy="9296400"/>
  <p:defaultTextStyle>
    <a:defPPr>
      <a:defRPr lang="en-US"/>
    </a:defPPr>
    <a:lvl1pPr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1pPr>
    <a:lvl2pPr marL="457200"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2pPr>
    <a:lvl3pPr marL="914400"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3pPr>
    <a:lvl4pPr marL="1371600"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4pPr>
    <a:lvl5pPr marL="1828800"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5pPr>
    <a:lvl6pPr marL="2286000" algn="l" defTabSz="914400" rtl="0" eaLnBrk="1" latinLnBrk="0" hangingPunct="1">
      <a:defRPr b="1" kern="1200">
        <a:solidFill>
          <a:schemeClr val="tx2"/>
        </a:solidFill>
        <a:latin typeface="Arial" panose="020B0604020202020204" pitchFamily="34" charset="0"/>
        <a:ea typeface="+mn-ea"/>
        <a:cs typeface="+mn-cs"/>
      </a:defRPr>
    </a:lvl6pPr>
    <a:lvl7pPr marL="2743200" algn="l" defTabSz="914400" rtl="0" eaLnBrk="1" latinLnBrk="0" hangingPunct="1">
      <a:defRPr b="1" kern="1200">
        <a:solidFill>
          <a:schemeClr val="tx2"/>
        </a:solidFill>
        <a:latin typeface="Arial" panose="020B0604020202020204" pitchFamily="34" charset="0"/>
        <a:ea typeface="+mn-ea"/>
        <a:cs typeface="+mn-cs"/>
      </a:defRPr>
    </a:lvl7pPr>
    <a:lvl8pPr marL="3200400" algn="l" defTabSz="914400" rtl="0" eaLnBrk="1" latinLnBrk="0" hangingPunct="1">
      <a:defRPr b="1" kern="1200">
        <a:solidFill>
          <a:schemeClr val="tx2"/>
        </a:solidFill>
        <a:latin typeface="Arial" panose="020B0604020202020204" pitchFamily="34" charset="0"/>
        <a:ea typeface="+mn-ea"/>
        <a:cs typeface="+mn-cs"/>
      </a:defRPr>
    </a:lvl8pPr>
    <a:lvl9pPr marL="3657600" algn="l" defTabSz="914400" rtl="0" eaLnBrk="1" latinLnBrk="0" hangingPunct="1">
      <a:defRPr b="1" kern="1200">
        <a:solidFill>
          <a:schemeClr val="tx2"/>
        </a:solidFill>
        <a:latin typeface="Arial" panose="020B0604020202020204" pitchFamily="34" charset="0"/>
        <a:ea typeface="+mn-ea"/>
        <a:cs typeface="+mn-cs"/>
      </a:defRPr>
    </a:lvl9pPr>
  </p:defaultTextStyle>
  <p:extLst>
    <p:ext uri="{EFAFB233-063F-42B5-8137-9DF3F51BA10A}">
      <p15:sldGuideLst xmlns:p15="http://schemas.microsoft.com/office/powerpoint/2012/main">
        <p15:guide id="1" orient="horz" pos="3456">
          <p15:clr>
            <a:srgbClr val="A4A3A4"/>
          </p15:clr>
        </p15:guide>
        <p15:guide id="2" pos="768">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CC33FF"/>
    <a:srgbClr val="6633FF"/>
    <a:srgbClr val="6600CC"/>
    <a:srgbClr val="A64DFF"/>
    <a:srgbClr val="9933FF"/>
    <a:srgbClr val="E6E6E6"/>
    <a:srgbClr val="FFFFCC"/>
    <a:srgbClr val="FFFFC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0801" autoAdjust="0"/>
    <p:restoredTop sz="91606" autoAdjust="0"/>
  </p:normalViewPr>
  <p:slideViewPr>
    <p:cSldViewPr snapToGrid="0">
      <p:cViewPr varScale="1">
        <p:scale>
          <a:sx n="100" d="100"/>
          <a:sy n="100" d="100"/>
        </p:scale>
        <p:origin x="96" y="180"/>
      </p:cViewPr>
      <p:guideLst>
        <p:guide orient="horz" pos="3456"/>
        <p:guide pos="768"/>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0"/>
    </p:cViewPr>
  </p:sorterViewPr>
  <p:notesViewPr>
    <p:cSldViewPr snapToGrid="0">
      <p:cViewPr varScale="1">
        <p:scale>
          <a:sx n="61" d="100"/>
          <a:sy n="61" d="100"/>
        </p:scale>
        <p:origin x="-2052" y="-72"/>
      </p:cViewPr>
      <p:guideLst>
        <p:guide orient="horz" pos="2928"/>
        <p:guide pos="2208"/>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117" Type="http://schemas.openxmlformats.org/officeDocument/2006/relationships/slide" Target="slides/slide113.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slide" Target="slides/slide108.xml"/><Relationship Id="rId133" Type="http://schemas.openxmlformats.org/officeDocument/2006/relationships/slide" Target="slides/slide129.xml"/><Relationship Id="rId138" Type="http://schemas.openxmlformats.org/officeDocument/2006/relationships/slide" Target="slides/slide134.xml"/><Relationship Id="rId16" Type="http://schemas.openxmlformats.org/officeDocument/2006/relationships/slide" Target="slides/slide12.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slide" Target="slides/slide119.xml"/><Relationship Id="rId128" Type="http://schemas.openxmlformats.org/officeDocument/2006/relationships/slide" Target="slides/slide124.xml"/><Relationship Id="rId144" Type="http://schemas.openxmlformats.org/officeDocument/2006/relationships/tableStyles" Target="tableStyles.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openxmlformats.org/officeDocument/2006/relationships/slide" Target="slides/slide109.xml"/><Relationship Id="rId118" Type="http://schemas.openxmlformats.org/officeDocument/2006/relationships/slide" Target="slides/slide114.xml"/><Relationship Id="rId134" Type="http://schemas.openxmlformats.org/officeDocument/2006/relationships/slide" Target="slides/slide130.xml"/><Relationship Id="rId139" Type="http://schemas.openxmlformats.org/officeDocument/2006/relationships/notesMaster" Target="notesMasters/notesMaster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80" Type="http://schemas.openxmlformats.org/officeDocument/2006/relationships/slide" Target="slides/slide76.xml"/><Relationship Id="rId85" Type="http://schemas.openxmlformats.org/officeDocument/2006/relationships/slide" Target="slides/slide81.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slide" Target="slides/slide117.xml"/><Relationship Id="rId142" Type="http://schemas.openxmlformats.org/officeDocument/2006/relationships/viewProps" Target="viewProps.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slide" Target="slides/slide55.xml"/><Relationship Id="rId67" Type="http://schemas.openxmlformats.org/officeDocument/2006/relationships/slide" Target="slides/slide63.xml"/><Relationship Id="rId103" Type="http://schemas.openxmlformats.org/officeDocument/2006/relationships/slide" Target="slides/slide99.xml"/><Relationship Id="rId108" Type="http://schemas.openxmlformats.org/officeDocument/2006/relationships/slide" Target="slides/slide104.xml"/><Relationship Id="rId116" Type="http://schemas.openxmlformats.org/officeDocument/2006/relationships/slide" Target="slides/slide112.xml"/><Relationship Id="rId124" Type="http://schemas.openxmlformats.org/officeDocument/2006/relationships/slide" Target="slides/slide120.xml"/><Relationship Id="rId129" Type="http://schemas.openxmlformats.org/officeDocument/2006/relationships/slide" Target="slides/slide125.xml"/><Relationship Id="rId137" Type="http://schemas.openxmlformats.org/officeDocument/2006/relationships/slide" Target="slides/slide133.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slide" Target="slides/slide58.xml"/><Relationship Id="rId70" Type="http://schemas.openxmlformats.org/officeDocument/2006/relationships/slide" Target="slides/slide66.xml"/><Relationship Id="rId75" Type="http://schemas.openxmlformats.org/officeDocument/2006/relationships/slide" Target="slides/slide71.xml"/><Relationship Id="rId83" Type="http://schemas.openxmlformats.org/officeDocument/2006/relationships/slide" Target="slides/slide79.xml"/><Relationship Id="rId88" Type="http://schemas.openxmlformats.org/officeDocument/2006/relationships/slide" Target="slides/slide84.xml"/><Relationship Id="rId91" Type="http://schemas.openxmlformats.org/officeDocument/2006/relationships/slide" Target="slides/slide87.xml"/><Relationship Id="rId96" Type="http://schemas.openxmlformats.org/officeDocument/2006/relationships/slide" Target="slides/slide92.xml"/><Relationship Id="rId111" Type="http://schemas.openxmlformats.org/officeDocument/2006/relationships/slide" Target="slides/slide107.xml"/><Relationship Id="rId132" Type="http://schemas.openxmlformats.org/officeDocument/2006/relationships/slide" Target="slides/slide128.xml"/><Relationship Id="rId140"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6" Type="http://schemas.openxmlformats.org/officeDocument/2006/relationships/slide" Target="slides/slide102.xml"/><Relationship Id="rId114" Type="http://schemas.openxmlformats.org/officeDocument/2006/relationships/slide" Target="slides/slide110.xml"/><Relationship Id="rId119" Type="http://schemas.openxmlformats.org/officeDocument/2006/relationships/slide" Target="slides/slide115.xml"/><Relationship Id="rId127" Type="http://schemas.openxmlformats.org/officeDocument/2006/relationships/slide" Target="slides/slide12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slide" Target="slides/slide56.xml"/><Relationship Id="rId65" Type="http://schemas.openxmlformats.org/officeDocument/2006/relationships/slide" Target="slides/slide61.xml"/><Relationship Id="rId73" Type="http://schemas.openxmlformats.org/officeDocument/2006/relationships/slide" Target="slides/slide69.xml"/><Relationship Id="rId78" Type="http://schemas.openxmlformats.org/officeDocument/2006/relationships/slide" Target="slides/slide74.xml"/><Relationship Id="rId81" Type="http://schemas.openxmlformats.org/officeDocument/2006/relationships/slide" Target="slides/slide77.xml"/><Relationship Id="rId86" Type="http://schemas.openxmlformats.org/officeDocument/2006/relationships/slide" Target="slides/slide82.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slide" Target="slides/slide118.xml"/><Relationship Id="rId130" Type="http://schemas.openxmlformats.org/officeDocument/2006/relationships/slide" Target="slides/slide126.xml"/><Relationship Id="rId135" Type="http://schemas.openxmlformats.org/officeDocument/2006/relationships/slide" Target="slides/slide131.xml"/><Relationship Id="rId143"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slide" Target="slides/slide10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120" Type="http://schemas.openxmlformats.org/officeDocument/2006/relationships/slide" Target="slides/slide116.xml"/><Relationship Id="rId125" Type="http://schemas.openxmlformats.org/officeDocument/2006/relationships/slide" Target="slides/slide121.xml"/><Relationship Id="rId141"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slideMaster" Target="slideMasters/slideMaster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15" Type="http://schemas.openxmlformats.org/officeDocument/2006/relationships/slide" Target="slides/slide111.xml"/><Relationship Id="rId131" Type="http://schemas.openxmlformats.org/officeDocument/2006/relationships/slide" Target="slides/slide127.xml"/><Relationship Id="rId136" Type="http://schemas.openxmlformats.org/officeDocument/2006/relationships/slide" Target="slides/slide132.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126" Type="http://schemas.openxmlformats.org/officeDocument/2006/relationships/slide" Target="slides/slide12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506" name="Rectangle 2"/>
          <p:cNvSpPr>
            <a:spLocks noGrp="1" noChangeArrowheads="1"/>
          </p:cNvSpPr>
          <p:nvPr>
            <p:ph type="hdr" sz="quarter"/>
          </p:nvPr>
        </p:nvSpPr>
        <p:spPr bwMode="auto">
          <a:xfrm>
            <a:off x="0" y="0"/>
            <a:ext cx="3036888" cy="465138"/>
          </a:xfrm>
          <a:prstGeom prst="rect">
            <a:avLst/>
          </a:prstGeom>
          <a:noFill/>
          <a:ln w="9525">
            <a:noFill/>
            <a:miter lim="800000"/>
            <a:headEnd/>
            <a:tailEnd/>
          </a:ln>
          <a:effectLst/>
        </p:spPr>
        <p:txBody>
          <a:bodyPr vert="horz" wrap="square" lIns="91421" tIns="45710" rIns="91421" bIns="45710" numCol="1" anchor="t" anchorCtr="0" compatLnSpc="1">
            <a:prstTxWarp prst="textNoShape">
              <a:avLst/>
            </a:prstTxWarp>
          </a:bodyPr>
          <a:lstStyle>
            <a:lvl1pPr algn="l">
              <a:defRPr sz="1200" b="0">
                <a:solidFill>
                  <a:schemeClr val="tx1"/>
                </a:solidFill>
                <a:latin typeface="Times New Roman" pitchFamily="18" charset="0"/>
              </a:defRPr>
            </a:lvl1pPr>
          </a:lstStyle>
          <a:p>
            <a:pPr>
              <a:defRPr/>
            </a:pPr>
            <a:endParaRPr lang="en-US"/>
          </a:p>
        </p:txBody>
      </p:sp>
      <p:sp>
        <p:nvSpPr>
          <p:cNvPr id="21507" name="Rectangle 3"/>
          <p:cNvSpPr>
            <a:spLocks noGrp="1" noChangeArrowheads="1"/>
          </p:cNvSpPr>
          <p:nvPr>
            <p:ph type="dt" sz="quarter" idx="1"/>
          </p:nvPr>
        </p:nvSpPr>
        <p:spPr bwMode="auto">
          <a:xfrm>
            <a:off x="3973513" y="0"/>
            <a:ext cx="3036887" cy="465138"/>
          </a:xfrm>
          <a:prstGeom prst="rect">
            <a:avLst/>
          </a:prstGeom>
          <a:noFill/>
          <a:ln w="9525">
            <a:noFill/>
            <a:miter lim="800000"/>
            <a:headEnd/>
            <a:tailEnd/>
          </a:ln>
          <a:effectLst/>
        </p:spPr>
        <p:txBody>
          <a:bodyPr vert="horz" wrap="square" lIns="91421" tIns="45710" rIns="91421" bIns="45710" numCol="1" anchor="t" anchorCtr="0" compatLnSpc="1">
            <a:prstTxWarp prst="textNoShape">
              <a:avLst/>
            </a:prstTxWarp>
          </a:bodyPr>
          <a:lstStyle>
            <a:lvl1pPr algn="r">
              <a:defRPr sz="1200" b="0">
                <a:solidFill>
                  <a:schemeClr val="tx1"/>
                </a:solidFill>
                <a:latin typeface="Times New Roman" pitchFamily="18" charset="0"/>
              </a:defRPr>
            </a:lvl1pPr>
          </a:lstStyle>
          <a:p>
            <a:pPr>
              <a:defRPr/>
            </a:pPr>
            <a:endParaRPr lang="en-US"/>
          </a:p>
        </p:txBody>
      </p:sp>
      <p:sp>
        <p:nvSpPr>
          <p:cNvPr id="21508" name="Rectangle 4"/>
          <p:cNvSpPr>
            <a:spLocks noGrp="1" noChangeArrowheads="1"/>
          </p:cNvSpPr>
          <p:nvPr>
            <p:ph type="ftr" sz="quarter" idx="2"/>
          </p:nvPr>
        </p:nvSpPr>
        <p:spPr bwMode="auto">
          <a:xfrm>
            <a:off x="0" y="8831263"/>
            <a:ext cx="3036888" cy="465137"/>
          </a:xfrm>
          <a:prstGeom prst="rect">
            <a:avLst/>
          </a:prstGeom>
          <a:noFill/>
          <a:ln w="9525">
            <a:noFill/>
            <a:miter lim="800000"/>
            <a:headEnd/>
            <a:tailEnd/>
          </a:ln>
          <a:effectLst/>
        </p:spPr>
        <p:txBody>
          <a:bodyPr vert="horz" wrap="square" lIns="91421" tIns="45710" rIns="91421" bIns="45710" numCol="1" anchor="b" anchorCtr="0" compatLnSpc="1">
            <a:prstTxWarp prst="textNoShape">
              <a:avLst/>
            </a:prstTxWarp>
          </a:bodyPr>
          <a:lstStyle>
            <a:lvl1pPr algn="l">
              <a:defRPr sz="1200" b="0">
                <a:solidFill>
                  <a:schemeClr val="tx1"/>
                </a:solidFill>
                <a:latin typeface="Times New Roman" pitchFamily="18" charset="0"/>
              </a:defRPr>
            </a:lvl1pPr>
          </a:lstStyle>
          <a:p>
            <a:pPr>
              <a:defRPr/>
            </a:pPr>
            <a:endParaRPr lang="en-US"/>
          </a:p>
        </p:txBody>
      </p:sp>
      <p:sp>
        <p:nvSpPr>
          <p:cNvPr id="21509" name="Rectangle 5"/>
          <p:cNvSpPr>
            <a:spLocks noGrp="1" noChangeArrowheads="1"/>
          </p:cNvSpPr>
          <p:nvPr>
            <p:ph type="sldNum" sz="quarter" idx="3"/>
          </p:nvPr>
        </p:nvSpPr>
        <p:spPr bwMode="auto">
          <a:xfrm>
            <a:off x="3973513" y="8831263"/>
            <a:ext cx="3036887" cy="465137"/>
          </a:xfrm>
          <a:prstGeom prst="rect">
            <a:avLst/>
          </a:prstGeom>
          <a:noFill/>
          <a:ln w="9525">
            <a:noFill/>
            <a:miter lim="800000"/>
            <a:headEnd/>
            <a:tailEnd/>
          </a:ln>
          <a:effectLst/>
        </p:spPr>
        <p:txBody>
          <a:bodyPr vert="horz" wrap="square" lIns="91421" tIns="45710" rIns="91421" bIns="45710" numCol="1" anchor="b" anchorCtr="0" compatLnSpc="1">
            <a:prstTxWarp prst="textNoShape">
              <a:avLst/>
            </a:prstTxWarp>
          </a:bodyPr>
          <a:lstStyle>
            <a:lvl1pPr algn="r">
              <a:defRPr sz="1200" b="0">
                <a:solidFill>
                  <a:schemeClr val="tx1"/>
                </a:solidFill>
                <a:latin typeface="Times New Roman" panose="02020603050405020304" pitchFamily="18" charset="0"/>
              </a:defRPr>
            </a:lvl1pPr>
          </a:lstStyle>
          <a:p>
            <a:pPr>
              <a:defRPr/>
            </a:pPr>
            <a:fld id="{6F96A2AA-CC49-45D4-AEFF-D64E68E4F3C4}" type="slidenum">
              <a:rPr lang="en-US" altLang="en-US"/>
              <a:pPr>
                <a:defRPr/>
              </a:pPr>
              <a:t>‹#›</a:t>
            </a:fld>
            <a:endParaRPr lang="en-US" altLang="en-US"/>
          </a:p>
        </p:txBody>
      </p:sp>
    </p:spTree>
    <p:extLst>
      <p:ext uri="{BB962C8B-B14F-4D97-AF65-F5344CB8AC3E}">
        <p14:creationId xmlns:p14="http://schemas.microsoft.com/office/powerpoint/2010/main" val="409497130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p:cNvSpPr>
            <a:spLocks noGrp="1" noChangeArrowheads="1"/>
          </p:cNvSpPr>
          <p:nvPr>
            <p:ph type="hdr" sz="quarter"/>
          </p:nvPr>
        </p:nvSpPr>
        <p:spPr bwMode="auto">
          <a:xfrm>
            <a:off x="0" y="0"/>
            <a:ext cx="3036888" cy="465138"/>
          </a:xfrm>
          <a:prstGeom prst="rect">
            <a:avLst/>
          </a:prstGeom>
          <a:noFill/>
          <a:ln w="9525">
            <a:noFill/>
            <a:miter lim="800000"/>
            <a:headEnd/>
            <a:tailEnd/>
          </a:ln>
          <a:effectLst/>
        </p:spPr>
        <p:txBody>
          <a:bodyPr vert="horz" wrap="square" lIns="91421" tIns="45710" rIns="91421" bIns="45710" numCol="1" anchor="t" anchorCtr="0" compatLnSpc="1">
            <a:prstTxWarp prst="textNoShape">
              <a:avLst/>
            </a:prstTxWarp>
          </a:bodyPr>
          <a:lstStyle>
            <a:lvl1pPr algn="l">
              <a:defRPr sz="1200" b="0">
                <a:solidFill>
                  <a:schemeClr val="tx1"/>
                </a:solidFill>
                <a:latin typeface="Times New Roman" pitchFamily="18" charset="0"/>
              </a:defRPr>
            </a:lvl1pPr>
          </a:lstStyle>
          <a:p>
            <a:pPr>
              <a:defRPr/>
            </a:pPr>
            <a:endParaRPr lang="en-US"/>
          </a:p>
        </p:txBody>
      </p:sp>
      <p:sp>
        <p:nvSpPr>
          <p:cNvPr id="40963" name="Rectangle 3"/>
          <p:cNvSpPr>
            <a:spLocks noGrp="1" noChangeArrowheads="1"/>
          </p:cNvSpPr>
          <p:nvPr>
            <p:ph type="dt" idx="1"/>
          </p:nvPr>
        </p:nvSpPr>
        <p:spPr bwMode="auto">
          <a:xfrm>
            <a:off x="3973513" y="0"/>
            <a:ext cx="3036887" cy="465138"/>
          </a:xfrm>
          <a:prstGeom prst="rect">
            <a:avLst/>
          </a:prstGeom>
          <a:noFill/>
          <a:ln w="9525">
            <a:noFill/>
            <a:miter lim="800000"/>
            <a:headEnd/>
            <a:tailEnd/>
          </a:ln>
          <a:effectLst/>
        </p:spPr>
        <p:txBody>
          <a:bodyPr vert="horz" wrap="square" lIns="91421" tIns="45710" rIns="91421" bIns="45710" numCol="1" anchor="t" anchorCtr="0" compatLnSpc="1">
            <a:prstTxWarp prst="textNoShape">
              <a:avLst/>
            </a:prstTxWarp>
          </a:bodyPr>
          <a:lstStyle>
            <a:lvl1pPr algn="r">
              <a:defRPr sz="1200" b="0">
                <a:solidFill>
                  <a:schemeClr val="tx1"/>
                </a:solidFill>
                <a:latin typeface="Times New Roman" pitchFamily="18" charset="0"/>
              </a:defRPr>
            </a:lvl1pPr>
          </a:lstStyle>
          <a:p>
            <a:pPr>
              <a:defRPr/>
            </a:pPr>
            <a:endParaRPr lang="en-US"/>
          </a:p>
        </p:txBody>
      </p:sp>
      <p:sp>
        <p:nvSpPr>
          <p:cNvPr id="7172" name="Rectangle 4"/>
          <p:cNvSpPr>
            <a:spLocks noGrp="1" noRot="1" noChangeAspect="1" noChangeArrowheads="1" noTextEdit="1"/>
          </p:cNvSpPr>
          <p:nvPr>
            <p:ph type="sldImg" idx="2"/>
          </p:nvPr>
        </p:nvSpPr>
        <p:spPr bwMode="auto">
          <a:xfrm>
            <a:off x="1181100" y="696913"/>
            <a:ext cx="4648200" cy="34861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p:cNvSpPr>
            <a:spLocks noGrp="1" noChangeArrowheads="1"/>
          </p:cNvSpPr>
          <p:nvPr>
            <p:ph type="body" sz="quarter" idx="3"/>
          </p:nvPr>
        </p:nvSpPr>
        <p:spPr bwMode="auto">
          <a:xfrm>
            <a:off x="935038" y="4416425"/>
            <a:ext cx="5140325" cy="4183063"/>
          </a:xfrm>
          <a:prstGeom prst="rect">
            <a:avLst/>
          </a:prstGeom>
          <a:noFill/>
          <a:ln w="9525">
            <a:solidFill>
              <a:schemeClr val="tx1"/>
            </a:solidFill>
            <a:miter lim="800000"/>
            <a:headEnd/>
            <a:tailEnd/>
          </a:ln>
          <a:effectLst/>
        </p:spPr>
        <p:txBody>
          <a:bodyPr vert="horz" wrap="square" lIns="91421" tIns="45710" rIns="91421" bIns="45710" numCol="1" anchor="t" anchorCtr="0" compatLnSpc="1">
            <a:prstTxWarp prst="textNoShape">
              <a:avLst/>
            </a:prstTxWarp>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40966" name="Rectangle 6"/>
          <p:cNvSpPr>
            <a:spLocks noGrp="1" noChangeArrowheads="1"/>
          </p:cNvSpPr>
          <p:nvPr>
            <p:ph type="ftr" sz="quarter" idx="4"/>
          </p:nvPr>
        </p:nvSpPr>
        <p:spPr bwMode="auto">
          <a:xfrm>
            <a:off x="0" y="8831263"/>
            <a:ext cx="3036888" cy="465137"/>
          </a:xfrm>
          <a:prstGeom prst="rect">
            <a:avLst/>
          </a:prstGeom>
          <a:noFill/>
          <a:ln w="9525">
            <a:noFill/>
            <a:miter lim="800000"/>
            <a:headEnd/>
            <a:tailEnd/>
          </a:ln>
          <a:effectLst/>
        </p:spPr>
        <p:txBody>
          <a:bodyPr vert="horz" wrap="square" lIns="91421" tIns="45710" rIns="91421" bIns="45710" numCol="1" anchor="b" anchorCtr="0" compatLnSpc="1">
            <a:prstTxWarp prst="textNoShape">
              <a:avLst/>
            </a:prstTxWarp>
          </a:bodyPr>
          <a:lstStyle>
            <a:lvl1pPr algn="l">
              <a:defRPr sz="1200" b="0">
                <a:solidFill>
                  <a:schemeClr val="tx1"/>
                </a:solidFill>
                <a:latin typeface="Times New Roman" pitchFamily="18" charset="0"/>
              </a:defRPr>
            </a:lvl1pPr>
          </a:lstStyle>
          <a:p>
            <a:pPr>
              <a:defRPr/>
            </a:pPr>
            <a:endParaRPr lang="en-US"/>
          </a:p>
        </p:txBody>
      </p:sp>
      <p:sp>
        <p:nvSpPr>
          <p:cNvPr id="40967" name="Rectangle 7"/>
          <p:cNvSpPr>
            <a:spLocks noGrp="1" noChangeArrowheads="1"/>
          </p:cNvSpPr>
          <p:nvPr>
            <p:ph type="sldNum" sz="quarter" idx="5"/>
          </p:nvPr>
        </p:nvSpPr>
        <p:spPr bwMode="auto">
          <a:xfrm>
            <a:off x="3973513" y="8831263"/>
            <a:ext cx="3036887" cy="465137"/>
          </a:xfrm>
          <a:prstGeom prst="rect">
            <a:avLst/>
          </a:prstGeom>
          <a:noFill/>
          <a:ln w="9525">
            <a:noFill/>
            <a:miter lim="800000"/>
            <a:headEnd/>
            <a:tailEnd/>
          </a:ln>
          <a:effectLst/>
        </p:spPr>
        <p:txBody>
          <a:bodyPr vert="horz" wrap="square" lIns="91421" tIns="45710" rIns="91421" bIns="45710" numCol="1" anchor="b" anchorCtr="0" compatLnSpc="1">
            <a:prstTxWarp prst="textNoShape">
              <a:avLst/>
            </a:prstTxWarp>
          </a:bodyPr>
          <a:lstStyle>
            <a:lvl1pPr algn="r">
              <a:defRPr sz="1200" b="0">
                <a:solidFill>
                  <a:schemeClr val="tx1"/>
                </a:solidFill>
                <a:latin typeface="Times New Roman" panose="02020603050405020304" pitchFamily="18" charset="0"/>
              </a:defRPr>
            </a:lvl1pPr>
          </a:lstStyle>
          <a:p>
            <a:pPr>
              <a:defRPr/>
            </a:pPr>
            <a:fld id="{AAB115B4-EEA3-4D1D-B88D-9C8503CCE388}" type="slidenum">
              <a:rPr lang="en-US" altLang="en-US"/>
              <a:pPr>
                <a:defRPr/>
              </a:pPr>
              <a:t>‹#›</a:t>
            </a:fld>
            <a:endParaRPr lang="en-US" altLang="en-US"/>
          </a:p>
        </p:txBody>
      </p:sp>
    </p:spTree>
    <p:extLst>
      <p:ext uri="{BB962C8B-B14F-4D97-AF65-F5344CB8AC3E}">
        <p14:creationId xmlns:p14="http://schemas.microsoft.com/office/powerpoint/2010/main" val="1650918874"/>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sz="1000" dirty="0" smtClean="0">
                <a:latin typeface="+mn-lt"/>
              </a:rPr>
              <a:t>This slide set contains information about and data from the School Health Profiles or Profiles.  It includes state data from 2014.</a:t>
            </a:r>
            <a:endParaRPr lang="en-US" sz="1000" dirty="0">
              <a:latin typeface="+mn-lt"/>
            </a:endParaRPr>
          </a:p>
        </p:txBody>
      </p:sp>
      <p:sp>
        <p:nvSpPr>
          <p:cNvPr id="102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CC7385E-A8CA-4FEC-97BB-B212AF909646}" type="slidenum">
              <a:rPr lang="en-US" altLang="en-US" smtClean="0">
                <a:solidFill>
                  <a:srgbClr val="000000"/>
                </a:solidFill>
              </a:rPr>
              <a:pPr>
                <a:spcBef>
                  <a:spcPct val="0"/>
                </a:spcBef>
              </a:pPr>
              <a:t>1</a:t>
            </a:fld>
            <a:endParaRPr lang="en-US" altLang="en-US" smtClean="0">
              <a:solidFill>
                <a:srgbClr val="000000"/>
              </a:solidFill>
            </a:endParaRPr>
          </a:p>
        </p:txBody>
      </p:sp>
    </p:spTree>
    <p:extLst>
      <p:ext uri="{BB962C8B-B14F-4D97-AF65-F5344CB8AC3E}">
        <p14:creationId xmlns:p14="http://schemas.microsoft.com/office/powerpoint/2010/main" val="332196837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p:cNvSpPr>
            <a:spLocks noGrp="1" noRot="1" noChangeAspect="1" noTextEdit="1"/>
          </p:cNvSpPr>
          <p:nvPr>
            <p:ph type="sldImg"/>
          </p:nvPr>
        </p:nvSpPr>
        <p:spPr>
          <a:ln/>
        </p:spPr>
      </p:sp>
      <p:sp>
        <p:nvSpPr>
          <p:cNvPr id="286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11 key HIV, STD, and pregnancy prevention topics in a required course during grades 6, 7, or 8 and during grades 9, 10, 11, or 12. The values range from 16% to 69%.  Alaska, Arizona, Nebraska, North Dakota, South Dakota, range from 0% to 24%.  Alabama, Arkansas, California, Connecticut, Florida, Georgia, Hawaii, Idaho, Illinois, Indiana, Iowa, Kansas, Kentucky, Massachusetts, Michigan, Minnesota, Mississippi, Missouri, Montana, Nevada, Ohio, Oregon, Pennsylvania, South Carolina, Tennessee, Vermont, Virginia, Washington, Wisconsin, Wyoming, range from 25% to 49%.  Delaware, Maine, Maryland, New Hampshire, New Jersey, New York, North Carolina, Rhode Island, West Virginia, range from 50% to 74%. Colorado, Louisiana, New Mexico, Oklahoma, and Texas did not have weighted results. Utah did not ask this question.</a:t>
            </a:r>
          </a:p>
          <a:p>
            <a:endParaRPr lang="en-US" altLang="en-US" smtClean="0"/>
          </a:p>
        </p:txBody>
      </p:sp>
      <p:sp>
        <p:nvSpPr>
          <p:cNvPr id="286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845A4A0-24D8-484F-8404-7D1C2C57AB01}" type="slidenum">
              <a:rPr lang="en-US" altLang="en-US" b="0" smtClean="0">
                <a:solidFill>
                  <a:schemeClr val="tx1"/>
                </a:solidFill>
                <a:latin typeface="Times New Roman" panose="02020603050405020304" pitchFamily="18" charset="0"/>
              </a:rPr>
              <a:pPr/>
              <a:t>10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057939996"/>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Slide Image Placeholder 1"/>
          <p:cNvSpPr>
            <a:spLocks noGrp="1" noRot="1" noChangeAspect="1" noTextEdit="1"/>
          </p:cNvSpPr>
          <p:nvPr>
            <p:ph type="sldImg"/>
          </p:nvPr>
        </p:nvSpPr>
        <p:spPr>
          <a:ln/>
        </p:spPr>
      </p:sp>
      <p:sp>
        <p:nvSpPr>
          <p:cNvPr id="2088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other kinds of candy from vending machines or at the school store, canteen, or snack bar. The values range from 30% to 99%.     Idaho, South Carolina, Utah, range from 25% to 49%.  Georgia, Illinois, Indiana, Kansas, Kentucky, Maryland, Michigan, Minnesota, Missouri, Montana, Nebraska, North Carolina, North Dakota, Oklahoma, Virginia, Washington, Wisconsin, Wyoming, range from 50% to 74%.  Alabama, Alaska, Arizona, Arkansas, California, Colorado, Connecticut, Delaware, Florida, Hawaii, Iowa, Maine, Massachusetts, Mississippi, Nevada, New Hampshire, New Jersey, New York, Ohio, Oregon, Pennsylvania, Rhode Island, South Dakota, Tennessee, Texas, Vermont, West Virginia, range from 75% to 100%. Louisiana and New Mexico did not have weighted results.</a:t>
            </a:r>
          </a:p>
          <a:p>
            <a:endParaRPr lang="en-US" altLang="en-US" smtClean="0"/>
          </a:p>
        </p:txBody>
      </p:sp>
      <p:sp>
        <p:nvSpPr>
          <p:cNvPr id="2089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13F65A4-780D-4CB4-8FA9-D67D64E0EED9}" type="slidenum">
              <a:rPr lang="en-US" altLang="en-US" b="0" smtClean="0">
                <a:solidFill>
                  <a:schemeClr val="tx1"/>
                </a:solidFill>
                <a:latin typeface="Times New Roman" panose="02020603050405020304" pitchFamily="18" charset="0"/>
              </a:rPr>
              <a:pPr/>
              <a:t>100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42460687"/>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Slide Image Placeholder 1"/>
          <p:cNvSpPr>
            <a:spLocks noGrp="1" noRot="1" noChangeAspect="1" noTextEdit="1"/>
          </p:cNvSpPr>
          <p:nvPr>
            <p:ph type="sldImg"/>
          </p:nvPr>
        </p:nvSpPr>
        <p:spPr>
          <a:ln/>
        </p:spPr>
      </p:sp>
      <p:sp>
        <p:nvSpPr>
          <p:cNvPr id="2109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salty snacks that are not low in fat* from vending machines or at the school store, canteen, or snack bar. The values range from 39% to 95%.     Utah, range from 25% to 49%.  Alaska, Arizona, Colorado, Florida, Georgia, Idaho, Illinois, Indiana, Kentucky, Maryland, Michigan, Minnesota, Missouri, Montana, Nebraska, New Jersey, North Carolina, Oklahoma, Pennsylvania, South Carolina, Virginia, Washington, Wisconsin, Wyoming, range from 50% to 74%.  Alabama, Arkansas, California, Connecticut, Delaware, Hawaii, Iowa, Kansas, Maine, Massachusetts, Mississippi, Nevada, New Hampshire, New York, North Dakota, Ohio, Oregon, Rhode Island, South Dakota, Tennessee, Texas, Vermont, West Virginia, range from 75% to 100%. Louisiana and New Mexico did not have weighted results.</a:t>
            </a:r>
          </a:p>
          <a:p>
            <a:r>
              <a:rPr lang="en-US" altLang="en-US" smtClean="0"/>
              <a:t>*Such as regular potato chips.</a:t>
            </a:r>
          </a:p>
        </p:txBody>
      </p:sp>
      <p:sp>
        <p:nvSpPr>
          <p:cNvPr id="2109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07F1B85-097C-44AC-AD2D-538EBA580D51}" type="slidenum">
              <a:rPr lang="en-US" altLang="en-US" b="0" smtClean="0">
                <a:solidFill>
                  <a:schemeClr val="tx1"/>
                </a:solidFill>
                <a:latin typeface="Times New Roman" panose="02020603050405020304" pitchFamily="18" charset="0"/>
              </a:rPr>
              <a:pPr/>
              <a:t>101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5255892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Slide Image Placeholder 1"/>
          <p:cNvSpPr>
            <a:spLocks noGrp="1" noRot="1" noChangeAspect="1" noTextEdit="1"/>
          </p:cNvSpPr>
          <p:nvPr>
            <p:ph type="sldImg"/>
          </p:nvPr>
        </p:nvSpPr>
        <p:spPr>
          <a:ln/>
        </p:spPr>
      </p:sp>
      <p:sp>
        <p:nvSpPr>
          <p:cNvPr id="2129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cookies, crackers, cakes, pastries, or other baked goods that are not low in fat from vending machines or at the school store, canteen, or snack bar. The values range from 43% to 98%.     Utah, range from 25% to 49%.  Arizona, Colorado, Florida, Georgia, Idaho, Illinois, Indiana, Kansas, Maryland, Michigan, Minnesota, Missouri, Montana, Nebraska, New Jersey, New York, North Carolina, Oklahoma, Pennsylvania, South Carolina, South Dakota, Virginia, Washington, Wisconsin, Wyoming, range from 50% to 74%.  Alabama, Alaska, Arkansas, California, Connecticut, Delaware, Hawaii, Iowa, Kentucky, Maine, Massachusetts, Mississippi, Nevada, New Hampshire, North Dakota, Ohio, Oregon, Rhode Island, Tennessee, Texas, Vermont, West Virginia, range from 75% to 100%. Louisiana and New Mexico did not have weighted results.</a:t>
            </a:r>
          </a:p>
          <a:p>
            <a:endParaRPr lang="en-US" altLang="en-US" smtClean="0"/>
          </a:p>
        </p:txBody>
      </p:sp>
      <p:sp>
        <p:nvSpPr>
          <p:cNvPr id="2129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DC10203-B991-439B-B073-A71AA301E669}" type="slidenum">
              <a:rPr lang="en-US" altLang="en-US" b="0" smtClean="0">
                <a:solidFill>
                  <a:schemeClr val="tx1"/>
                </a:solidFill>
                <a:latin typeface="Times New Roman" panose="02020603050405020304" pitchFamily="18" charset="0"/>
              </a:rPr>
              <a:pPr/>
              <a:t>102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54380661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Slide Image Placeholder 1"/>
          <p:cNvSpPr>
            <a:spLocks noGrp="1" noRot="1" noChangeAspect="1" noTextEdit="1"/>
          </p:cNvSpPr>
          <p:nvPr>
            <p:ph type="sldImg"/>
          </p:nvPr>
        </p:nvSpPr>
        <p:spPr>
          <a:ln/>
        </p:spPr>
      </p:sp>
      <p:sp>
        <p:nvSpPr>
          <p:cNvPr id="2150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2% or whole milk from vending machines or at the school store, canteen, or snack bar. The values range from 63% to 96%.        California, Florida, Georgia, Idaho, Illinois, Indiana, Maryland, Michigan, Minnesota, Missouri, Nevada, New Hampshire, New Jersey, New York, North Carolina, Pennsylvania, Rhode Island, South Carolina, Texas, Utah, Virginia, Washington, Wisconsin, range from 50% to 74%.  Alabama, Alaska, Arizona, Arkansas, Colorado, Connecticut, Delaware, Hawaii, Iowa, Kansas, Kentucky, Maine, Massachusetts, Mississippi, Montana, Nebraska, North Dakota, Ohio, Oklahoma, Oregon, South Dakota, Tennessee, Vermont, West Virginia, Wyoming, range from 75% to 100%. Louisiana and New Mexico did not have weighted results.</a:t>
            </a:r>
          </a:p>
          <a:p>
            <a:endParaRPr lang="en-US" altLang="en-US" smtClean="0"/>
          </a:p>
        </p:txBody>
      </p:sp>
      <p:sp>
        <p:nvSpPr>
          <p:cNvPr id="2150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CD7B298-50EF-4AC5-BA1D-7CC8843C4872}" type="slidenum">
              <a:rPr lang="en-US" altLang="en-US" b="0" smtClean="0">
                <a:solidFill>
                  <a:schemeClr val="tx1"/>
                </a:solidFill>
                <a:latin typeface="Times New Roman" panose="02020603050405020304" pitchFamily="18" charset="0"/>
              </a:rPr>
              <a:pPr/>
              <a:t>103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653780813"/>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Slide Image Placeholder 1"/>
          <p:cNvSpPr>
            <a:spLocks noGrp="1" noRot="1" noChangeAspect="1" noTextEdit="1"/>
          </p:cNvSpPr>
          <p:nvPr>
            <p:ph type="sldImg"/>
          </p:nvPr>
        </p:nvSpPr>
        <p:spPr>
          <a:ln/>
        </p:spPr>
      </p:sp>
      <p:sp>
        <p:nvSpPr>
          <p:cNvPr id="2170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soda pop or fruit drinks that are not 100% juice from vending machines or at the school store, canteen, or snack bar. The values range from 50% to 97%.     Idaho, range from 25% to 49%.  Alabama, Alaska, Georgia, Illinois, Indiana, Kentucky, Maryland, Michigan, Minnesota, Missouri, Montana, Nebraska, North Carolina, North Dakota, Oklahoma, South Carolina, South Dakota, Utah, Virginia, Washington, Wyoming, range from 50% to 74%.  Arizona, Arkansas, California, Colorado, Connecticut, Delaware, Florida, Hawaii, Iowa, Kansas, Maine, Massachusetts, Mississippi, Nevada, New Hampshire, New Jersey, New York, Ohio, Oregon, Pennsylvania, Rhode Island, Tennessee, Texas, Vermont, West Virginia, Wisconsin, range from 75% to 100%. Louisiana and New Mexico did not have weighted results.</a:t>
            </a:r>
          </a:p>
          <a:p>
            <a:endParaRPr lang="en-US" altLang="en-US" smtClean="0"/>
          </a:p>
        </p:txBody>
      </p:sp>
      <p:sp>
        <p:nvSpPr>
          <p:cNvPr id="2170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30330B6-CE62-41AD-86C0-FAAA4D95DF00}" type="slidenum">
              <a:rPr lang="en-US" altLang="en-US" b="0" smtClean="0">
                <a:solidFill>
                  <a:schemeClr val="tx1"/>
                </a:solidFill>
                <a:latin typeface="Times New Roman" panose="02020603050405020304" pitchFamily="18" charset="0"/>
              </a:rPr>
              <a:pPr/>
              <a:t>104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525456237"/>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Slide Image Placeholder 1"/>
          <p:cNvSpPr>
            <a:spLocks noGrp="1" noRot="1" noChangeAspect="1" noTextEdit="1"/>
          </p:cNvSpPr>
          <p:nvPr>
            <p:ph type="sldImg"/>
          </p:nvPr>
        </p:nvSpPr>
        <p:spPr>
          <a:ln/>
        </p:spPr>
      </p:sp>
      <p:sp>
        <p:nvSpPr>
          <p:cNvPr id="21913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sports drinks* from vending machines or at the school store, canteen, or snack bar. The values range from 29% to 92%.     Alabama, Georgia, Idaho, Indiana, Kansas, Michigan, Minnesota, Missouri, Montana, Nebraska, Nevada, North Dakota, South Carolina, South Dakota, Utah, Washington, Wisconsin, Wyoming, range from 25% to 49%.  Alaska, Arizona, California, Colorado, Delaware, Florida, Illinois, Iowa, Kentucky, Maine, Maryland, Mississippi, New Hampshire, New Jersey, New York, North Carolina, Ohio, Oklahoma, Oregon, Pennsylvania, Tennessee, Texas, Vermont, Virginia, range from 50% to 74%.  Arkansas, Connecticut, Hawaii, Massachusetts, Rhode Island, West Virginia, range from 75% to 100%. Louisiana and New Mexico did not have weighted results.</a:t>
            </a:r>
          </a:p>
          <a:p>
            <a:r>
              <a:rPr lang="en-US" altLang="en-US" smtClean="0"/>
              <a:t>*Such as Gatorade.</a:t>
            </a:r>
          </a:p>
        </p:txBody>
      </p:sp>
      <p:sp>
        <p:nvSpPr>
          <p:cNvPr id="2191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DC32B11-3276-444C-81A6-FF93B2C1A830}" type="slidenum">
              <a:rPr lang="en-US" altLang="en-US" b="0" smtClean="0">
                <a:solidFill>
                  <a:schemeClr val="tx1"/>
                </a:solidFill>
                <a:latin typeface="Times New Roman" panose="02020603050405020304" pitchFamily="18" charset="0"/>
              </a:rPr>
              <a:pPr/>
              <a:t>105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831542168"/>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Slide Image Placeholder 1"/>
          <p:cNvSpPr>
            <a:spLocks noGrp="1" noRot="1" noChangeAspect="1" noTextEdit="1"/>
          </p:cNvSpPr>
          <p:nvPr>
            <p:ph type="sldImg"/>
          </p:nvPr>
        </p:nvSpPr>
        <p:spPr>
          <a:ln/>
        </p:spPr>
      </p:sp>
      <p:sp>
        <p:nvSpPr>
          <p:cNvPr id="2211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energy drinks* from vending machines or at the school store, canteen, or snack bar. The values range from 93% to 100%.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75% to 100%. Louisiana and New Mexico did not have weighted results.</a:t>
            </a:r>
          </a:p>
          <a:p>
            <a:r>
              <a:rPr lang="en-US" altLang="en-US" smtClean="0"/>
              <a:t>*Such as Red Bull or Monster.</a:t>
            </a:r>
          </a:p>
        </p:txBody>
      </p:sp>
      <p:sp>
        <p:nvSpPr>
          <p:cNvPr id="2211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C4ED943-DA7F-4B84-969A-720FA85A1C3E}" type="slidenum">
              <a:rPr lang="en-US" altLang="en-US" b="0" smtClean="0">
                <a:solidFill>
                  <a:schemeClr val="tx1"/>
                </a:solidFill>
                <a:latin typeface="Times New Roman" panose="02020603050405020304" pitchFamily="18" charset="0"/>
              </a:rPr>
              <a:pPr/>
              <a:t>106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7274962"/>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Slide Image Placeholder 1"/>
          <p:cNvSpPr>
            <a:spLocks noGrp="1" noRot="1" noChangeAspect="1" noTextEdit="1"/>
          </p:cNvSpPr>
          <p:nvPr>
            <p:ph type="sldImg"/>
          </p:nvPr>
        </p:nvSpPr>
        <p:spPr>
          <a:ln/>
        </p:spPr>
      </p:sp>
      <p:sp>
        <p:nvSpPr>
          <p:cNvPr id="2232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foods or beverages containing caffeine from vending machines or at the school store, canteen, or snack bar. The values range from 50% to 98%.     Idaho, range from 25% to 49%.  Georgia, Illinois, Indiana, Kentucky, Michigan, Minnesota, Missouri, Montana, Nebraska, North Carolina, North Dakota, Oklahoma, South Carolina, South Dakota, Utah, Washington, Wyoming, range from 50% to 74%.  Alabama, Alaska, Arizona, Arkansas, California, Colorado, Connecticut, Delaware, Florida, Hawaii, Iowa, Kansas, Maine, Maryland, Massachusetts, Mississippi, Nevada, New Hampshire, New Jersey, New York, Ohio, Oregon, Pennsylvania, Rhode Island, Tennessee, Texas, Vermont, Virginia, West Virginia, Wisconsin, range from 75% to 100%. Louisiana and New Mexico did not have weighted results.</a:t>
            </a:r>
          </a:p>
          <a:p>
            <a:endParaRPr lang="en-US" altLang="en-US" smtClean="0"/>
          </a:p>
        </p:txBody>
      </p:sp>
      <p:sp>
        <p:nvSpPr>
          <p:cNvPr id="2232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FDB4535-4FC6-4A13-A1EC-9A50EA94BA1B}" type="slidenum">
              <a:rPr lang="en-US" altLang="en-US" b="0" smtClean="0">
                <a:solidFill>
                  <a:schemeClr val="tx1"/>
                </a:solidFill>
                <a:latin typeface="Times New Roman" panose="02020603050405020304" pitchFamily="18" charset="0"/>
              </a:rPr>
              <a:pPr/>
              <a:t>107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12766583"/>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Slide Image Placeholder 1"/>
          <p:cNvSpPr>
            <a:spLocks noGrp="1" noRot="1" noChangeAspect="1" noTextEdit="1"/>
          </p:cNvSpPr>
          <p:nvPr>
            <p:ph type="sldImg"/>
          </p:nvPr>
        </p:nvSpPr>
        <p:spPr>
          <a:ln/>
        </p:spPr>
      </p:sp>
      <p:sp>
        <p:nvSpPr>
          <p:cNvPr id="2252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allowed students to purchase fruits and vegetables from vending machines or at the school store, canteen, or snack bar. The values range from 1% to 39%.  Alabama, Alaska, Arizona, Arkansas, Colorado, Connecticut, Delaware, Georgia, Hawaii, Idaho, Illinois, Indiana, Iowa, Kansas, Kentucky, Maine, Massachusetts, Mississippi, Missouri, Montana, Nebraska, Nevada, North Carolina, North Dakota, Ohio, Oklahoma, Oregon, Pennsylvania, South Carolina, South Dakota, Tennessee, Texas, Utah, Vermont, Virginia, Washington, West Virginia, Wisconsin, Wyoming, range from 0% to 24%.  California, Florida, Maryland, Michigan, Minnesota, New Hampshire, New Jersey, New York, Rhode Island, range from 25% to 49%. Louisiana and New Mexico did not have weighted results.</a:t>
            </a:r>
          </a:p>
          <a:p>
            <a:endParaRPr lang="en-US" altLang="en-US" smtClean="0"/>
          </a:p>
        </p:txBody>
      </p:sp>
      <p:sp>
        <p:nvSpPr>
          <p:cNvPr id="2252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91C5BA2-C19B-4E8B-80BE-DF751BFB3882}" type="slidenum">
              <a:rPr lang="en-US" altLang="en-US" b="0" smtClean="0">
                <a:solidFill>
                  <a:schemeClr val="tx1"/>
                </a:solidFill>
                <a:latin typeface="Times New Roman" panose="02020603050405020304" pitchFamily="18" charset="0"/>
              </a:rPr>
              <a:pPr/>
              <a:t>108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821775371"/>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Slide Image Placeholder 1"/>
          <p:cNvSpPr>
            <a:spLocks noGrp="1" noRot="1" noChangeAspect="1" noTextEdit="1"/>
          </p:cNvSpPr>
          <p:nvPr>
            <p:ph type="sldImg"/>
          </p:nvPr>
        </p:nvSpPr>
        <p:spPr>
          <a:ln/>
        </p:spPr>
      </p:sp>
      <p:sp>
        <p:nvSpPr>
          <p:cNvPr id="2273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prohibited all forms of advertising and promotion of candy, fast food restaurants, or soft drinks in all locations*. The values range from 27% to 78%.     Delaware, Florida, Georgia, Idaho, Illinois, Indiana, Iowa, Kansas, Kentucky, Michigan, Missouri, Montana, Nebraska, North Carolina, North Dakota, Ohio, Oklahoma, Pennsylvania, South Carolina, South Dakota, Tennessee, Virginia, Wisconsin, Wyoming, range from 25% to 49%.  Alabama, Alaska, Arizona, Arkansas, California, Colorado, Connecticut, Hawaii, Maryland, Minnesota, Mississippi, Nevada, New Hampshire, New Jersey, New York, Oregon, Texas, Utah, Vermont, Washington, West Virginia, range from 50% to 74%.  Maine, Massachusetts, Rhode Island, range from 75% to 100%. Louisiana and New Mexico did not have weighted results.</a:t>
            </a:r>
          </a:p>
          <a:p>
            <a:r>
              <a:rPr lang="en-US" altLang="en-US" smtClean="0"/>
              <a:t>*In school buildings; on school grounds, including on the outside of the school building, on playing fields, or other areas of the campus; on school buses or other vehicles used to transport students; and in school publications.</a:t>
            </a:r>
          </a:p>
        </p:txBody>
      </p:sp>
      <p:sp>
        <p:nvSpPr>
          <p:cNvPr id="2273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48BE5ED-6EE1-4628-A904-2DAF6D323D44}" type="slidenum">
              <a:rPr lang="en-US" altLang="en-US" b="0" smtClean="0">
                <a:solidFill>
                  <a:schemeClr val="tx1"/>
                </a:solidFill>
                <a:latin typeface="Times New Roman" panose="02020603050405020304" pitchFamily="18" charset="0"/>
              </a:rPr>
              <a:pPr/>
              <a:t>109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05351388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Slide Image Placeholder 1"/>
          <p:cNvSpPr>
            <a:spLocks noGrp="1" noRot="1" noChangeAspect="1" noTextEdit="1"/>
          </p:cNvSpPr>
          <p:nvPr>
            <p:ph type="sldImg"/>
          </p:nvPr>
        </p:nvSpPr>
        <p:spPr>
          <a:ln/>
        </p:spPr>
      </p:sp>
      <p:sp>
        <p:nvSpPr>
          <p:cNvPr id="307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assessed the ability of students to do 7 skills in a required course during grades 6, 7, or 8 and during grades 9, 10, 11, or 12. The values range from 22% to 80%.  Arizona, range from 0% to 24%.  Alaska, California, Iowa, Kansas, Massachusetts, Missouri, Nebraska, North Dakota, Ohio, Pennsylvania, South Dakota, Tennessee, range from 25% to 49%.  Alabama, Arkansas, Connecticut, Delaware, Florida, Georgia, Hawaii, Idaho, Illinois, Indiana, Kentucky, Maine, Michigan, Minnesota, Mississippi, Montana, Nevada, New Hampshire, New Jersey, Oregon, Rhode Island, South Carolina, Vermont, Virginia, Washington, West Virginia, Wisconsin, Wyoming, range from 50% to 74%.  Maryland, New York, North Carolina, range from 75% to 100%. Colorado, Louisiana, New Mexico, Oklahoma, and Texas did not have weighted results. Utah did not ask this question.</a:t>
            </a:r>
          </a:p>
          <a:p>
            <a:endParaRPr lang="en-US" altLang="en-US" smtClean="0"/>
          </a:p>
        </p:txBody>
      </p:sp>
      <p:sp>
        <p:nvSpPr>
          <p:cNvPr id="307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FF2DA00-51D6-4A67-8131-DEB00F2FAF9F}" type="slidenum">
              <a:rPr lang="en-US" altLang="en-US" b="0" smtClean="0">
                <a:solidFill>
                  <a:schemeClr val="tx1"/>
                </a:solidFill>
                <a:latin typeface="Times New Roman" panose="02020603050405020304" pitchFamily="18" charset="0"/>
              </a:rPr>
              <a:pPr/>
              <a:t>11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70074811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Slide Image Placeholder 1"/>
          <p:cNvSpPr>
            <a:spLocks noGrp="1" noRot="1" noChangeAspect="1" noTextEdit="1"/>
          </p:cNvSpPr>
          <p:nvPr>
            <p:ph type="sldImg"/>
          </p:nvPr>
        </p:nvSpPr>
        <p:spPr>
          <a:ln/>
        </p:spPr>
      </p:sp>
      <p:sp>
        <p:nvSpPr>
          <p:cNvPr id="22937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priced nutritious foods and beverages at a lower cost while increasing the price of less nutritious foods and beverages. The values range from 4% to 26%.  Alabama, Alaska, Arizona, Arkansas, California, Colorado, Connecticut,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0% to 24%.  Delaware, range from 25% to 49%. Louisiana and New Mexico did not have weighted results.</a:t>
            </a:r>
          </a:p>
          <a:p>
            <a:endParaRPr lang="en-US" altLang="en-US" smtClean="0"/>
          </a:p>
        </p:txBody>
      </p:sp>
      <p:sp>
        <p:nvSpPr>
          <p:cNvPr id="2293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0F3CE8D-BAC2-4907-A51F-064EBF262D0B}" type="slidenum">
              <a:rPr lang="en-US" altLang="en-US" b="0" smtClean="0">
                <a:solidFill>
                  <a:schemeClr val="tx1"/>
                </a:solidFill>
                <a:latin typeface="Times New Roman" panose="02020603050405020304" pitchFamily="18" charset="0"/>
              </a:rPr>
              <a:pPr/>
              <a:t>110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836364862"/>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Slide Image Placeholder 1"/>
          <p:cNvSpPr>
            <a:spLocks noGrp="1" noRot="1" noChangeAspect="1" noTextEdit="1"/>
          </p:cNvSpPr>
          <p:nvPr>
            <p:ph type="sldImg"/>
          </p:nvPr>
        </p:nvSpPr>
        <p:spPr>
          <a:ln/>
        </p:spPr>
      </p:sp>
      <p:sp>
        <p:nvSpPr>
          <p:cNvPr id="23142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provided information to students or families on the nutrition and caloric content of foods available. The values range from 30% to 69%.     Alabama, Alaska, Arizona, Arkansas, Georgia, Hawaii, Idaho, Kansas, Kentucky, Mississippi, Nebraska, Nevada, North Carolina, North Dakota, Oklahoma, Oregon, South Dakota, Utah, Washington, Wyoming, range from 25% to 49%.  California, Colorado, Connecticut, Delaware, Florida, Illinois, Indiana, Iowa, Maine, Maryland, Massachusetts, Michigan, Minnesota, Missouri, Montana, New Hampshire, New Jersey, New York, Ohio, Pennsylvania, Rhode Island, South Carolina, Tennessee, Texas, Vermont, Virginia, West Virginia, Wisconsin, range from 50% to 74%. Louisiana and New Mexico did not have weighted results.</a:t>
            </a:r>
          </a:p>
          <a:p>
            <a:endParaRPr lang="en-US" altLang="en-US" smtClean="0"/>
          </a:p>
        </p:txBody>
      </p:sp>
      <p:sp>
        <p:nvSpPr>
          <p:cNvPr id="2314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EECB2CA-3A32-4E31-BBF2-B9343272FC16}" type="slidenum">
              <a:rPr lang="en-US" altLang="en-US" b="0" smtClean="0">
                <a:solidFill>
                  <a:schemeClr val="tx1"/>
                </a:solidFill>
                <a:latin typeface="Times New Roman" panose="02020603050405020304" pitchFamily="18" charset="0"/>
              </a:rPr>
              <a:pPr/>
              <a:t>111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20307509"/>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Slide Image Placeholder 1"/>
          <p:cNvSpPr>
            <a:spLocks noGrp="1" noRot="1" noChangeAspect="1" noTextEdit="1"/>
          </p:cNvSpPr>
          <p:nvPr>
            <p:ph type="sldImg"/>
          </p:nvPr>
        </p:nvSpPr>
        <p:spPr>
          <a:ln/>
        </p:spPr>
      </p:sp>
      <p:sp>
        <p:nvSpPr>
          <p:cNvPr id="2334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placed fruits and vegetables near the cafeteria cashier, where they are easy to access. The values range from 48% to 90%.     Alaska, Hawaii, Nevada, range from 25% to 49%.  Alabama, Arizona, Arkansas, Idaho, Illinois, Iowa, Kansas, Mississippi, Missouri, Montana, Nebraska, North Carolina, North Dakota, Ohio, Oklahoma, South Carolina, South Dakota, Tennessee, Wisconsin, Wyoming, range from 50% to 74%.  California, Colorado, Connecticut, Delaware, Florida, Georgia, Indiana, Kentucky, Maine, Maryland, Massachusetts, Michigan, Minnesota, New Hampshire, New Jersey, New York, Oregon, Pennsylvania, Rhode Island, Texas, Utah, Vermont, Virginia, Washington, West Virginia, range from 75% to 100%. Louisiana and New Mexico did not have weighted results.</a:t>
            </a:r>
          </a:p>
          <a:p>
            <a:endParaRPr lang="en-US" altLang="en-US" smtClean="0"/>
          </a:p>
        </p:txBody>
      </p:sp>
      <p:sp>
        <p:nvSpPr>
          <p:cNvPr id="2334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DB5FB6B-8474-4167-A748-520C959A333B}" type="slidenum">
              <a:rPr lang="en-US" altLang="en-US" b="0" smtClean="0">
                <a:solidFill>
                  <a:schemeClr val="tx1"/>
                </a:solidFill>
                <a:latin typeface="Times New Roman" panose="02020603050405020304" pitchFamily="18" charset="0"/>
              </a:rPr>
              <a:pPr/>
              <a:t>112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93936810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Slide Image Placeholder 1"/>
          <p:cNvSpPr>
            <a:spLocks noGrp="1" noRot="1" noChangeAspect="1" noTextEdit="1"/>
          </p:cNvSpPr>
          <p:nvPr>
            <p:ph type="sldImg"/>
          </p:nvPr>
        </p:nvSpPr>
        <p:spPr>
          <a:ln/>
        </p:spPr>
      </p:sp>
      <p:sp>
        <p:nvSpPr>
          <p:cNvPr id="2355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allowed students to have access to drinking water. The values range from 42% to 88%.     Connecticut, Delaware, Maine, Pennsylvania, Rhode Island, Vermont, range from 25% to 49%.  Alabama, Alaska, Arkansas, Colorado, Georgia, Idaho, Illinois, Indiana, Iowa, Kansas, Kentucky, Maryland, Massachusetts, Michigan, Minnesota, Mississippi, Missouri, New Hampshire, New Jersey, New York, North Carolina, North Dakota, Ohio, Oregon, South Carolina, South Dakota, Tennessee, Utah, Virginia, Washington, West Virginia, Wisconsin, Wyoming, range from 50% to 74%.  Arizona, California, Florida, Hawaii, Montana, Nebraska, Nevada, Oklahoma, Texas, range from 75% to 100%. Louisiana and New Mexico did not have weighted results.</a:t>
            </a:r>
          </a:p>
          <a:p>
            <a:endParaRPr lang="en-US" altLang="en-US" smtClean="0"/>
          </a:p>
        </p:txBody>
      </p:sp>
      <p:sp>
        <p:nvSpPr>
          <p:cNvPr id="2355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A476039-CBBB-4963-8856-A297DF770C6D}" type="slidenum">
              <a:rPr lang="en-US" altLang="en-US" b="0" smtClean="0">
                <a:solidFill>
                  <a:schemeClr val="tx1"/>
                </a:solidFill>
                <a:latin typeface="Times New Roman" panose="02020603050405020304" pitchFamily="18" charset="0"/>
              </a:rPr>
              <a:pPr/>
              <a:t>113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00991179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Slide Image Placeholder 1"/>
          <p:cNvSpPr>
            <a:spLocks noGrp="1" noRot="1" noChangeAspect="1" noTextEdit="1"/>
          </p:cNvSpPr>
          <p:nvPr>
            <p:ph type="sldImg"/>
          </p:nvPr>
        </p:nvSpPr>
        <p:spPr>
          <a:ln/>
        </p:spPr>
      </p:sp>
      <p:sp>
        <p:nvSpPr>
          <p:cNvPr id="2375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offer fruits or non-fried vegetables when foods or beverages are offered at school celebrations. The values range from 17% to 59%.  Illinois, Indiana, Iowa, Kansas, Kentucky, Nebraska, North Dakota, South Dakota, range from 0% to 24%.  Alabama, Alaska, Arizona, Arkansas, California, Colorado, Connecticut, Delaware, Florida, Georgia, Hawaii, Idaho, Maryland, Massachusetts, Michigan, Minnesota, Mississippi, Missouri, Montana, Nevada, New Jersey, New York, North Carolina, Ohio, Oklahoma, Oregon, Pennsylvania, South Carolina, Tennessee, Texas, Utah, Virginia, Washington, West Virginia, Wisconsin, Wyoming, range from 25% to 49%.  Maine, New Hampshire, Rhode Island, Vermont, range from 50% to 74%. Louisiana and New Mexico did not have weighted results.</a:t>
            </a:r>
          </a:p>
          <a:p>
            <a:endParaRPr lang="en-US" altLang="en-US" smtClean="0"/>
          </a:p>
        </p:txBody>
      </p:sp>
      <p:sp>
        <p:nvSpPr>
          <p:cNvPr id="2375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3266074-7E18-4ED7-ABFE-80F0F3E47653}" type="slidenum">
              <a:rPr lang="en-US" altLang="en-US" b="0" smtClean="0">
                <a:solidFill>
                  <a:schemeClr val="tx1"/>
                </a:solidFill>
                <a:latin typeface="Times New Roman" panose="02020603050405020304" pitchFamily="18" charset="0"/>
              </a:rPr>
              <a:pPr/>
              <a:t>114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704995096"/>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Slide Image Placeholder 1"/>
          <p:cNvSpPr>
            <a:spLocks noGrp="1" noRot="1" noChangeAspect="1" noTextEdit="1"/>
          </p:cNvSpPr>
          <p:nvPr>
            <p:ph type="sldImg"/>
          </p:nvPr>
        </p:nvSpPr>
        <p:spPr>
          <a:ln/>
        </p:spPr>
      </p:sp>
      <p:sp>
        <p:nvSpPr>
          <p:cNvPr id="2396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prohibited school staff from giving students food or food coupons as a reward for good behavior or good academic performance. The values range from 10% to 72%.  Alaska, Colorado, Delaware, Florida, Georgia, Idaho, Illinois, Indiana, Iowa, Kansas, Kentucky, Michigan, Missouri, Montana, Nebraska, North Dakota, Ohio, Oregon, South Carolina, South Dakota, Utah, Virginia, Washington, Wisconsin, Wyoming, range from 0% to 24%.  Alabama, Arizona, Arkansas, California, Connecticut, Hawaii, Maine, Maryland, Massachusetts, Minnesota, Mississippi, Nevada, New Hampshire, New Jersey, New York, North Carolina, Oklahoma, Pennsylvania, Rhode Island, Tennessee, Texas, Vermont, range from 25% to 49%.  West Virginia, range from 50% to 74%. Louisiana and New Mexico did not have weighted results.</a:t>
            </a:r>
          </a:p>
          <a:p>
            <a:endParaRPr lang="en-US" altLang="en-US" smtClean="0"/>
          </a:p>
        </p:txBody>
      </p:sp>
      <p:sp>
        <p:nvSpPr>
          <p:cNvPr id="2396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0E973F8-DFDF-4F36-B493-27BB424D81C1}" type="slidenum">
              <a:rPr lang="en-US" altLang="en-US" b="0" smtClean="0">
                <a:solidFill>
                  <a:schemeClr val="tx1"/>
                </a:solidFill>
                <a:latin typeface="Times New Roman" panose="02020603050405020304" pitchFamily="18" charset="0"/>
              </a:rPr>
              <a:pPr/>
              <a:t>115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105818114"/>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Slide Image Placeholder 1"/>
          <p:cNvSpPr>
            <a:spLocks noGrp="1" noRot="1" noChangeAspect="1" noTextEdit="1"/>
          </p:cNvSpPr>
          <p:nvPr>
            <p:ph type="sldImg"/>
          </p:nvPr>
        </p:nvSpPr>
        <p:spPr>
          <a:ln/>
        </p:spPr>
      </p:sp>
      <p:sp>
        <p:nvSpPr>
          <p:cNvPr id="24166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prohibited less nutritious foods and beverages from being sold for fundraising purposes. The values range from 11% to 64%.  Alaska, Georgia, Idaho, Illinois, Indiana, Iowa, Kansas, Kentucky, Michigan, Montana, Nebraska, South Carolina, South Dakota, Utah, Washington, Wyoming, range from 0% to 24%.  Alabama, Arizona, Arkansas, California, Colorado, Delaware, Florida, Maine, Maryland, Minnesota, Mississippi, Missouri, Nevada, New Jersey, New York, North Carolina, North Dakota, Ohio, Oklahoma, Oregon, Pennsylvania, Tennessee, Texas, Vermont, Virginia, Wisconsin, range from 25% to 49%.  Connecticut, Hawaii, Massachusetts, New Hampshire, Rhode Island, West Virginia, range from 50% to 74%. Louisiana and New Mexico did not have weighted results.</a:t>
            </a:r>
          </a:p>
          <a:p>
            <a:endParaRPr lang="en-US" altLang="en-US" smtClean="0"/>
          </a:p>
        </p:txBody>
      </p:sp>
      <p:sp>
        <p:nvSpPr>
          <p:cNvPr id="2416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79192DB-8D42-45C1-8902-0321EBDD94C6}" type="slidenum">
              <a:rPr lang="en-US" altLang="en-US" b="0" smtClean="0">
                <a:solidFill>
                  <a:schemeClr val="tx1"/>
                </a:solidFill>
                <a:latin typeface="Times New Roman" panose="02020603050405020304" pitchFamily="18" charset="0"/>
              </a:rPr>
              <a:pPr/>
              <a:t>116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46125973"/>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Slide Image Placeholder 1"/>
          <p:cNvSpPr>
            <a:spLocks noGrp="1" noRot="1" noChangeAspect="1" noTextEdit="1"/>
          </p:cNvSpPr>
          <p:nvPr>
            <p:ph type="sldImg"/>
          </p:nvPr>
        </p:nvSpPr>
        <p:spPr>
          <a:ln/>
        </p:spPr>
      </p:sp>
      <p:sp>
        <p:nvSpPr>
          <p:cNvPr id="24371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nutrition and dietary behavior. The values range from 14% to 71%.  Alaska, California, Georgia, Hawaii, Indiana, Oregon, range from 0% to 24%.  Alabama, Arizona, Arkansas, Connecticut, Delaware, Florida, Idaho, Illinois, Iowa, Kansas, Kentucky, Maine, Maryland, Massachusetts, Michigan, Minnesota, Mississippi, Missouri, Montana, Nebraska, Nevada, New Jersey, New York, North Carolina, North Dakota, Ohio, Pennsylvania, Rhode Island, South Carolina, South Dakota, Tennessee, Utah, Vermont, Virginia, Washington, West Virginia, Wisconsin, Wyoming, range from 25% to 49%.  New Hampshire, range from 50% to 74%. Colorado, Louisiana, New Mexico, Oklahoma, and Texas did not have weighted results.</a:t>
            </a:r>
          </a:p>
          <a:p>
            <a:endParaRPr lang="en-US" altLang="en-US" smtClean="0"/>
          </a:p>
        </p:txBody>
      </p:sp>
      <p:sp>
        <p:nvSpPr>
          <p:cNvPr id="2437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C0B2AB6-097B-4FE2-9118-A874C611E9F6}" type="slidenum">
              <a:rPr lang="en-US" altLang="en-US" b="0" smtClean="0">
                <a:solidFill>
                  <a:schemeClr val="tx1"/>
                </a:solidFill>
                <a:latin typeface="Times New Roman" panose="02020603050405020304" pitchFamily="18" charset="0"/>
              </a:rPr>
              <a:pPr/>
              <a:t>117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802787002"/>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Slide Image Placeholder 1"/>
          <p:cNvSpPr>
            <a:spLocks noGrp="1" noRot="1" noChangeAspect="1" noTextEdit="1"/>
          </p:cNvSpPr>
          <p:nvPr>
            <p:ph type="sldImg"/>
          </p:nvPr>
        </p:nvSpPr>
        <p:spPr>
          <a:ln/>
        </p:spPr>
      </p:sp>
      <p:sp>
        <p:nvSpPr>
          <p:cNvPr id="2457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20 key nutrition and dietary behavior topics in a required course. The values range from 28% to 79%.     Alaska, Arizona, California, Connecticut, Delaware, Hawaii, Iowa, Maine, Massachusetts, Michigan, Ohio, Vermont, Washington, range from 25% to 49%.  Alabama, Florida, Georgia, Idaho, Illinois, Indiana, Kansas, Kentucky, Maryland, Minnesota, Mississippi, Missouri, Montana, Nebraska, Nevada, New Hampshire, New Jersey, New York, North Dakota, Oregon, Pennsylvania, Rhode Island, South Carolina, South Dakota, Tennessee, Utah, Virginia, Wisconsin, Wyoming, range from 50% to 74%.  Arkansas, North Carolina, West Virginia, range from 75% to 100%. Colorado, Louisiana, New Mexico, Oklahoma, and Texas did not have weighted results.</a:t>
            </a:r>
          </a:p>
          <a:p>
            <a:endParaRPr lang="en-US" altLang="en-US" smtClean="0"/>
          </a:p>
        </p:txBody>
      </p:sp>
      <p:sp>
        <p:nvSpPr>
          <p:cNvPr id="2457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52275F0-AEDE-4373-A098-F49279EE46A8}" type="slidenum">
              <a:rPr lang="en-US" altLang="en-US" b="0" smtClean="0">
                <a:solidFill>
                  <a:schemeClr val="tx1"/>
                </a:solidFill>
                <a:latin typeface="Times New Roman" panose="02020603050405020304" pitchFamily="18" charset="0"/>
              </a:rPr>
              <a:pPr/>
              <a:t>118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525519071"/>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2478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29A0219-9F48-4965-9D59-87AAD6F1EF4A}" type="slidenum">
              <a:rPr lang="en-US" altLang="en-US" b="0" smtClean="0">
                <a:solidFill>
                  <a:srgbClr val="000000"/>
                </a:solidFill>
                <a:latin typeface="Times New Roman" panose="02020603050405020304" pitchFamily="18" charset="0"/>
              </a:rPr>
              <a:pPr/>
              <a:t>119</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372581154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Slide Image Placeholder 1"/>
          <p:cNvSpPr>
            <a:spLocks noGrp="1" noRot="1" noChangeAspect="1" noTextEdit="1"/>
          </p:cNvSpPr>
          <p:nvPr>
            <p:ph type="sldImg"/>
          </p:nvPr>
        </p:nvSpPr>
        <p:spPr>
          <a:ln/>
        </p:spPr>
      </p:sp>
      <p:sp>
        <p:nvSpPr>
          <p:cNvPr id="327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those who teach sexual health education are provided with key materials for teaching sexual health education. The values range from 29% to 73%.     Alaska, Arizona, Arkansas, Delaware, Hawaii, Illinois, Indiana, Iowa, Kansas, Kentucky, Maine, Minnesota, Montana, Nebraska, North Dakota, Ohio, Oregon, South Dakota, Utah, Washington, West Virginia, Wisconsin, Wyoming, range from 25% to 49%.  Alabama, California, Connecticut, Florida, Georgia, Idaho, Maryland, Massachusetts, Michigan, Mississippi, Missouri, Nevada, New Hampshire, New Jersey, New York, North Carolina, Pennsylvania, Rhode Island, South Carolina, Tennessee, Vermont, Virginia, range from 50% to 74%. Colorado, Louisiana, New Mexico, Oklahoma, and Texas did not have weighted results.</a:t>
            </a:r>
          </a:p>
          <a:p>
            <a:endParaRPr lang="en-US" altLang="en-US" smtClean="0"/>
          </a:p>
        </p:txBody>
      </p:sp>
      <p:sp>
        <p:nvSpPr>
          <p:cNvPr id="327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4595268-CFF7-4979-B904-6313FB0031C3}" type="slidenum">
              <a:rPr lang="en-US" altLang="en-US" b="0" smtClean="0">
                <a:solidFill>
                  <a:schemeClr val="tx1"/>
                </a:solidFill>
                <a:latin typeface="Times New Roman" panose="02020603050405020304" pitchFamily="18" charset="0"/>
              </a:rPr>
              <a:pPr/>
              <a:t>12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955229655"/>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Slide Image Placeholder 1"/>
          <p:cNvSpPr>
            <a:spLocks noGrp="1" noRot="1" noChangeAspect="1" noTextEdit="1"/>
          </p:cNvSpPr>
          <p:nvPr>
            <p:ph type="sldImg"/>
          </p:nvPr>
        </p:nvSpPr>
        <p:spPr>
          <a:ln/>
        </p:spPr>
      </p:sp>
      <p:sp>
        <p:nvSpPr>
          <p:cNvPr id="2498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established, implemented, or evaluated a Comprehensive School Physical Activity Program. The values range from 0% to 10%.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0% to 24%. Louisiana and New Mexico did not have weighted results.</a:t>
            </a:r>
          </a:p>
          <a:p>
            <a:endParaRPr lang="en-US" altLang="en-US" smtClean="0"/>
          </a:p>
        </p:txBody>
      </p:sp>
      <p:sp>
        <p:nvSpPr>
          <p:cNvPr id="2498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D264C4C-FFCD-4261-B6C7-552043F2FD95}" type="slidenum">
              <a:rPr lang="en-US" altLang="en-US" b="0" smtClean="0">
                <a:solidFill>
                  <a:schemeClr val="tx1"/>
                </a:solidFill>
                <a:latin typeface="Times New Roman" panose="02020603050405020304" pitchFamily="18" charset="0"/>
              </a:rPr>
              <a:pPr/>
              <a:t>120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52607343"/>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Slide Image Placeholder 1"/>
          <p:cNvSpPr>
            <a:spLocks noGrp="1" noRot="1" noChangeAspect="1" noTextEdit="1"/>
          </p:cNvSpPr>
          <p:nvPr>
            <p:ph type="sldImg"/>
          </p:nvPr>
        </p:nvSpPr>
        <p:spPr>
          <a:ln/>
        </p:spPr>
      </p:sp>
      <p:sp>
        <p:nvSpPr>
          <p:cNvPr id="2519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6th grade*. The values range from 72% to 100%.        Michigan, range from 50% to 74%.  Alabama, Alaska, Arizona, Arkansas, California, Colorado, Connecticut, Delaware, Florida, Georgia, Hawaii, Idaho, Illinois, Indiana, Iowa, Kansas, Kentucky, Maine, Maryland, Massachusetts,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75% to 100%. Louisiana and New Mexico did not have weighted results.</a:t>
            </a:r>
          </a:p>
          <a:p>
            <a:r>
              <a:rPr lang="en-US" altLang="en-US" smtClean="0"/>
              <a:t>*Among schools with students in that grade.</a:t>
            </a:r>
          </a:p>
        </p:txBody>
      </p:sp>
      <p:sp>
        <p:nvSpPr>
          <p:cNvPr id="2519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438881E-E870-4AC0-B748-22B80CDB2ED5}" type="slidenum">
              <a:rPr lang="en-US" altLang="en-US" b="0" smtClean="0">
                <a:solidFill>
                  <a:schemeClr val="tx1"/>
                </a:solidFill>
                <a:latin typeface="Times New Roman" panose="02020603050405020304" pitchFamily="18" charset="0"/>
              </a:rPr>
              <a:pPr/>
              <a:t>121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4384709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Slide Image Placeholder 1"/>
          <p:cNvSpPr>
            <a:spLocks noGrp="1" noRot="1" noChangeAspect="1" noTextEdit="1"/>
          </p:cNvSpPr>
          <p:nvPr>
            <p:ph type="sldImg"/>
          </p:nvPr>
        </p:nvSpPr>
        <p:spPr>
          <a:ln/>
        </p:spPr>
      </p:sp>
      <p:sp>
        <p:nvSpPr>
          <p:cNvPr id="25395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7th grade*. The values range from 47% to 100%.     Nevada, range from 25% to 49%.  Michigan, Oklahoma, range from 50% to 74%.  Alabama, Alaska, Arizona, Arkansas, California, Colorado, Connecticut, Delaware, Florida, Georgia, Hawaii, Idaho, Illinois, Indiana, Iowa, Kansas, Kentucky, Maine, Maryland, Massachusetts, Minnesota, Mississippi, Missouri, Montana, Nebraska, New Hampshire, New Jersey, New York, North Carolina, North Dakota, Ohio, Oregon, Pennsylvania, Rhode Island, South Carolina, South Dakota, Tennessee, Texas, Utah, Vermont, Virginia, Washington, West Virginia, Wisconsin, Wyoming, range from 75% to 100%. Louisiana and New Mexico did not have weighted results.</a:t>
            </a:r>
          </a:p>
          <a:p>
            <a:r>
              <a:rPr lang="en-US" altLang="en-US" smtClean="0"/>
              <a:t>*Among schools with students in that grade.</a:t>
            </a:r>
          </a:p>
        </p:txBody>
      </p:sp>
      <p:sp>
        <p:nvSpPr>
          <p:cNvPr id="2539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8B0B496-7A98-4360-98F3-7BA06250EDE3}" type="slidenum">
              <a:rPr lang="en-US" altLang="en-US" b="0" smtClean="0">
                <a:solidFill>
                  <a:schemeClr val="tx1"/>
                </a:solidFill>
                <a:latin typeface="Times New Roman" panose="02020603050405020304" pitchFamily="18" charset="0"/>
              </a:rPr>
              <a:pPr/>
              <a:t>122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712722633"/>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Slide Image Placeholder 1"/>
          <p:cNvSpPr>
            <a:spLocks noGrp="1" noRot="1" noChangeAspect="1" noTextEdit="1"/>
          </p:cNvSpPr>
          <p:nvPr>
            <p:ph type="sldImg"/>
          </p:nvPr>
        </p:nvSpPr>
        <p:spPr>
          <a:ln/>
        </p:spPr>
      </p:sp>
      <p:sp>
        <p:nvSpPr>
          <p:cNvPr id="2560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8th grade*. The values range from 58% to 100%.        Arizona, Hawaii, Kentucky, Michigan, Oklahoma, range from 50% to 74%.  Alabama, Alaska, Arkansas, California, Colorado, Connecticut, Delaware, Florida, Georgia, Idaho, Illinois, Indiana, Iowa, Kansas, Maine, Maryland, Massachusetts, Minnesota, Mississippi, Missouri, Montana, Nebraska, Nevada, New Hampshire, New Jersey, New York, North Carolina, North Dakota, Ohio, Oregon, Pennsylvania, Rhode Island, South Carolina, South Dakota, Tennessee, Texas, Utah, Vermont, Virginia, Washington, West Virginia, Wisconsin, Wyoming, range from 75% to 100%. Louisiana and New Mexico did not have weighted results.</a:t>
            </a:r>
          </a:p>
          <a:p>
            <a:r>
              <a:rPr lang="en-US" altLang="en-US" smtClean="0"/>
              <a:t>*Among schools with students in that grade.</a:t>
            </a:r>
          </a:p>
        </p:txBody>
      </p:sp>
      <p:sp>
        <p:nvSpPr>
          <p:cNvPr id="2560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FE523B7-3DD5-4178-8726-706A7850D889}" type="slidenum">
              <a:rPr lang="en-US" altLang="en-US" b="0" smtClean="0">
                <a:solidFill>
                  <a:schemeClr val="tx1"/>
                </a:solidFill>
                <a:latin typeface="Times New Roman" panose="02020603050405020304" pitchFamily="18" charset="0"/>
              </a:rPr>
              <a:pPr/>
              <a:t>123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09661915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Slide Image Placeholder 1"/>
          <p:cNvSpPr>
            <a:spLocks noGrp="1" noRot="1" noChangeAspect="1" noTextEdit="1"/>
          </p:cNvSpPr>
          <p:nvPr>
            <p:ph type="sldImg"/>
          </p:nvPr>
        </p:nvSpPr>
        <p:spPr>
          <a:ln/>
        </p:spPr>
      </p:sp>
      <p:sp>
        <p:nvSpPr>
          <p:cNvPr id="2580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9th grade*. The values range from 28% to 100%.     Oklahoma, range from 25% to 49%.  Arizona, Idaho, range from 50% to 74%.  Alabama, Alaska, Arkansas, California, Colorado, Connecticut, Delaware, Florida, Georgia, Hawaii, Illinois, Indiana, Iowa, Kansas, Kentucky, Maine, Maryland, Massachusetts, Michigan, Minnesota, Mississippi, Missouri, Montana, Nebraska, Nevada, New Hampshire, New Jersey, New York, North Carolina, North Dakota, Ohio, Oregon, Pennsylvania, Rhode Island, South Carolina, South Dakota, Tennessee, Texas, Utah, Vermont, Virginia, Washington, West Virginia, Wisconsin, Wyoming, range from 75% to 100%. Louisiana and New Mexico did not have weighted results.</a:t>
            </a:r>
          </a:p>
          <a:p>
            <a:r>
              <a:rPr lang="en-US" altLang="en-US" smtClean="0"/>
              <a:t>*Among schools with students in that grade.</a:t>
            </a:r>
          </a:p>
        </p:txBody>
      </p:sp>
      <p:sp>
        <p:nvSpPr>
          <p:cNvPr id="2580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BCE72F9-CA39-4C46-8D11-197027071131}" type="slidenum">
              <a:rPr lang="en-US" altLang="en-US" b="0" smtClean="0">
                <a:solidFill>
                  <a:schemeClr val="tx1"/>
                </a:solidFill>
                <a:latin typeface="Times New Roman" panose="02020603050405020304" pitchFamily="18" charset="0"/>
              </a:rPr>
              <a:pPr/>
              <a:t>124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898177088"/>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Slide Image Placeholder 1"/>
          <p:cNvSpPr>
            <a:spLocks noGrp="1" noRot="1" noChangeAspect="1" noTextEdit="1"/>
          </p:cNvSpPr>
          <p:nvPr>
            <p:ph type="sldImg"/>
          </p:nvPr>
        </p:nvSpPr>
        <p:spPr>
          <a:ln/>
        </p:spPr>
      </p:sp>
      <p:sp>
        <p:nvSpPr>
          <p:cNvPr id="2600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10th grade*. The values range from 15% to 100%.  Kansas, Kentucky, Oklahoma, range from 0% to 24%.  Arizona, Georgia, Michigan, Nebraska, North Carolina, South Carolina, South Dakota, Wyoming, range from 25% to 49%.  Alabama, Alaska, Colorado, Florida, Hawaii, Idaho, Indiana, Maryland, Minnesota, Missouri, New Hampshire, North Dakota, Ohio, Oregon, West Virginia, range from 50% to 74%.  Arkansas, California, Connecticut, Delaware, Illinois, Iowa, Maine, Massachusetts, Mississippi, Montana, Nevada, New Jersey, New York, Pennsylvania, Rhode Island, Tennessee, Texas, Utah, Vermont, Virginia, Washington, Wisconsin, range from 75% to 100%. Louisiana and New Mexico did not have weighted results.</a:t>
            </a:r>
          </a:p>
          <a:p>
            <a:r>
              <a:rPr lang="en-US" altLang="en-US" smtClean="0"/>
              <a:t>*Among schools with students in that grade.</a:t>
            </a:r>
          </a:p>
        </p:txBody>
      </p:sp>
      <p:sp>
        <p:nvSpPr>
          <p:cNvPr id="2601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8E19216-F0E3-4ABD-A014-994B7795E232}" type="slidenum">
              <a:rPr lang="en-US" altLang="en-US" b="0" smtClean="0">
                <a:solidFill>
                  <a:schemeClr val="tx1"/>
                </a:solidFill>
                <a:latin typeface="Times New Roman" panose="02020603050405020304" pitchFamily="18" charset="0"/>
              </a:rPr>
              <a:pPr/>
              <a:t>125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59293828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Slide Image Placeholder 1"/>
          <p:cNvSpPr>
            <a:spLocks noGrp="1" noRot="1" noChangeAspect="1" noTextEdit="1"/>
          </p:cNvSpPr>
          <p:nvPr>
            <p:ph type="sldImg"/>
          </p:nvPr>
        </p:nvSpPr>
        <p:spPr>
          <a:ln/>
        </p:spPr>
      </p:sp>
      <p:sp>
        <p:nvSpPr>
          <p:cNvPr id="2621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11th grade*. The values range from 9% to 100%.  Arizona, Delaware, Kansas, Kentucky, Minnesota, Montana, North Carolina, Oklahoma, South Dakota, Virginia, range from 0% to 24%.  Alabama, California, Georgia, Hawaii, Idaho, Indiana, Maine, Maryland, Michigan, Nebraska, Nevada, New Hampshire, North Dakota, Ohio, Oregon, South Carolina, West Virginia, Wyoming, range from 25% to 49%.  Alaska, Colorado, Connecticut, Florida, Missouri, Tennessee, Texas, Utah, Vermont, Washington, range from 50% to 74%.  Arkansas, Illinois, Iowa, Massachusetts, Mississippi, New Jersey, New York, Pennsylvania, Rhode Island, Wisconsin, range from 75% to 100%. Louisiana and New Mexico did not have weighted results.</a:t>
            </a:r>
          </a:p>
          <a:p>
            <a:r>
              <a:rPr lang="en-US" altLang="en-US" smtClean="0"/>
              <a:t>*Among schools with students in that grade.</a:t>
            </a:r>
          </a:p>
        </p:txBody>
      </p:sp>
      <p:sp>
        <p:nvSpPr>
          <p:cNvPr id="2621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404928A-B695-46C4-B78C-3E0F2D60661E}" type="slidenum">
              <a:rPr lang="en-US" altLang="en-US" b="0" smtClean="0">
                <a:solidFill>
                  <a:schemeClr val="tx1"/>
                </a:solidFill>
                <a:latin typeface="Times New Roman" panose="02020603050405020304" pitchFamily="18" charset="0"/>
              </a:rPr>
              <a:pPr/>
              <a:t>126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92745366"/>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Slide Image Placeholder 1"/>
          <p:cNvSpPr>
            <a:spLocks noGrp="1" noRot="1" noChangeAspect="1" noTextEdit="1"/>
          </p:cNvSpPr>
          <p:nvPr>
            <p:ph type="sldImg"/>
          </p:nvPr>
        </p:nvSpPr>
        <p:spPr>
          <a:ln/>
        </p:spPr>
      </p:sp>
      <p:sp>
        <p:nvSpPr>
          <p:cNvPr id="2641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12th grade*. The values range from 10% to 100%.  Arizona, Kansas, Kentucky, Minnesota, Montana, North Carolina, North Dakota, Oklahoma, South Dakota, Virginia, range from 0% to 24%.  Alabama, California, Colorado, Delaware, Georgia, Hawaii, Idaho, Indiana, Maine, Maryland, Michigan, Nebraska, Nevada, New Hampshire, Ohio, Oregon, South Carolina, Utah, West Virginia, Wyoming, range from 25% to 49%.  Alaska, Connecticut, Florida, Massachusetts, Missouri, Tennessee, Texas, Vermont, Washington, Wisconsin, range from 50% to 74%.  Arkansas, Illinois, Iowa, Mississippi, New Jersey, New York, Pennsylvania, Rhode Island, range from 75% to 100%. Louisiana and New Mexico did not have weighted results.</a:t>
            </a:r>
          </a:p>
          <a:p>
            <a:r>
              <a:rPr lang="en-US" altLang="en-US" smtClean="0"/>
              <a:t>*Among schools with students in that grade.</a:t>
            </a:r>
          </a:p>
        </p:txBody>
      </p:sp>
      <p:sp>
        <p:nvSpPr>
          <p:cNvPr id="2641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E57BF78-702B-4FCF-915A-5B00A508841B}" type="slidenum">
              <a:rPr lang="en-US" altLang="en-US" b="0" smtClean="0">
                <a:solidFill>
                  <a:schemeClr val="tx1"/>
                </a:solidFill>
                <a:latin typeface="Times New Roman" panose="02020603050405020304" pitchFamily="18" charset="0"/>
              </a:rPr>
              <a:pPr/>
              <a:t>127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404249607"/>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Slide Image Placeholder 1"/>
          <p:cNvSpPr>
            <a:spLocks noGrp="1" noRot="1" noChangeAspect="1" noTextEdit="1"/>
          </p:cNvSpPr>
          <p:nvPr>
            <p:ph type="sldImg"/>
          </p:nvPr>
        </p:nvSpPr>
        <p:spPr>
          <a:ln/>
        </p:spPr>
      </p:sp>
      <p:sp>
        <p:nvSpPr>
          <p:cNvPr id="2662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at least 1 physical education teacher or specialist received professional development on physical education*. The values range from 38% to 97%.     Alaska, range from 25% to 49%.  Arizona, California, Hawaii, Idaho, Indiana, Iowa, Oklahoma, Oregon, South Dakota, range from 50% to 74%.  Alabama, Arkansas, Colorado, Connecticut, Delaware, Florida, Georgia, Illinois, Kansas, Kentucky, Maine, Maryland, Massachusetts, Michigan, Minnesota, Mississippi, Missouri, Montana, Nebraska, Nevada, New Hampshire, New Jersey, New York, North Carolina, North Dakota, Ohio, Pennsylvania, Rhode Island, South Carolina, Tennessee, Texas, Utah, Vermont, Virginia, Washington, West Virginia, Wisconsin, Wyoming, range from 75% to 100%. Louisiana and New Mexico did not have weighted results.</a:t>
            </a:r>
          </a:p>
          <a:p>
            <a:r>
              <a:rPr lang="en-US" altLang="en-US" smtClean="0"/>
              <a:t>*During the year before the survey.</a:t>
            </a:r>
          </a:p>
        </p:txBody>
      </p:sp>
      <p:sp>
        <p:nvSpPr>
          <p:cNvPr id="2662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416518C-14EB-4FD2-9878-84ADDF72ABDF}" type="slidenum">
              <a:rPr lang="en-US" altLang="en-US" b="0" smtClean="0">
                <a:solidFill>
                  <a:schemeClr val="tx1"/>
                </a:solidFill>
                <a:latin typeface="Times New Roman" panose="02020603050405020304" pitchFamily="18" charset="0"/>
              </a:rPr>
              <a:pPr/>
              <a:t>128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47674803"/>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Slide Image Placeholder 1"/>
          <p:cNvSpPr>
            <a:spLocks noGrp="1" noRot="1" noChangeAspect="1" noTextEdit="1"/>
          </p:cNvSpPr>
          <p:nvPr>
            <p:ph type="sldImg"/>
          </p:nvPr>
        </p:nvSpPr>
        <p:spPr>
          <a:ln/>
        </p:spPr>
      </p:sp>
      <p:sp>
        <p:nvSpPr>
          <p:cNvPr id="2682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participate in physical activity breaks in classrooms during the school day*. The values range from 24% to 72%.  Alabama, range from 0% to 24%.  Arkansas, California, Connecticut, Delaware, Florida, Georgia, Idaho, Illinois, Indiana, Iowa, Kansas, Kentucky, Maryland, Massachusetts, Michigan, Minnesota, Mississippi, Missouri, Montana, Nebraska, Nevada, New Jersey, New York, North Carolina, North Dakota, Ohio, Oklahoma, Oregon, Pennsylvania, Rhode Island, South Carolina, South Dakota, Texas, Utah, Virginia, Washington, Wisconsin, range from 25% to 49%.  Alaska, Arizona, Colorado, Hawaii, Maine, New Hampshire, Tennessee, Vermont, West Virginia, Wyoming, range from 50% to 74%. Louisiana and New Mexico did not have weighted results.</a:t>
            </a:r>
          </a:p>
          <a:p>
            <a:r>
              <a:rPr lang="en-US" altLang="en-US" smtClean="0"/>
              <a:t>*Outside of physical education.</a:t>
            </a:r>
          </a:p>
        </p:txBody>
      </p:sp>
      <p:sp>
        <p:nvSpPr>
          <p:cNvPr id="2682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DA47D96-D006-4BFD-8F43-FA5699C4262B}" type="slidenum">
              <a:rPr lang="en-US" altLang="en-US" b="0" smtClean="0">
                <a:solidFill>
                  <a:schemeClr val="tx1"/>
                </a:solidFill>
                <a:latin typeface="Times New Roman" panose="02020603050405020304" pitchFamily="18" charset="0"/>
              </a:rPr>
              <a:pPr/>
              <a:t>129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63572744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Slide Image Placeholder 1"/>
          <p:cNvSpPr>
            <a:spLocks noGrp="1" noRot="1" noChangeAspect="1" noTextEdit="1"/>
          </p:cNvSpPr>
          <p:nvPr>
            <p:ph type="sldImg"/>
          </p:nvPr>
        </p:nvSpPr>
        <p:spPr>
          <a:ln/>
        </p:spPr>
      </p:sp>
      <p:sp>
        <p:nvSpPr>
          <p:cNvPr id="348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10 key HIV prevention topics. The values range from 0% to 13%.  Alabama, Alaska, Arizona,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South Dakota, Tennessee, Utah, Vermont, Virginia, Washington, West Virginia, Wisconsin, Wyoming, range from 0% to 24%. Colorado, Louisiana, New Mexico, Oklahoma, and Texas did not have weighted results.</a:t>
            </a:r>
          </a:p>
          <a:p>
            <a:endParaRPr lang="en-US" altLang="en-US" smtClean="0"/>
          </a:p>
        </p:txBody>
      </p:sp>
      <p:sp>
        <p:nvSpPr>
          <p:cNvPr id="348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58F2E20-72BD-4C2D-98C1-33EFA1A464C0}" type="slidenum">
              <a:rPr lang="en-US" altLang="en-US" b="0" smtClean="0">
                <a:solidFill>
                  <a:schemeClr val="tx1"/>
                </a:solidFill>
                <a:latin typeface="Times New Roman" panose="02020603050405020304" pitchFamily="18" charset="0"/>
              </a:rPr>
              <a:pPr/>
              <a:t>13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885040194"/>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Slide Image Placeholder 1"/>
          <p:cNvSpPr>
            <a:spLocks noGrp="1" noRot="1" noChangeAspect="1" noTextEdit="1"/>
          </p:cNvSpPr>
          <p:nvPr>
            <p:ph type="sldImg"/>
          </p:nvPr>
        </p:nvSpPr>
        <p:spPr>
          <a:ln/>
        </p:spPr>
      </p:sp>
      <p:sp>
        <p:nvSpPr>
          <p:cNvPr id="27033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offered opportunities for all students to participate in intramural sports programs or physical activity clubs. The values range from 31% to 86%.     Arkansas, Iowa, Kansas, Nebraska, North Dakota, South Dakota, Wyoming, range from 25% to 49%.  Alabama, Arizona, Delaware, Florida, Georgia, Idaho, Illinois, Indiana, Kentucky, Maine, Michigan, Minnesota, Mississippi, Missouri, Montana, North Carolina, Ohio, Oklahoma, Oregon, Pennsylvania, Rhode Island, South Carolina, Tennessee, Texas, Utah, Virginia, Washington, West Virginia, Wisconsin, range from 50% to 74%.  Alaska, California, Colorado, Connecticut, Hawaii, Maryland, Massachusetts, Nevada, New Hampshire, New Jersey, New York, Vermont, range from 75% to 100%. Louisiana and New Mexico did not have weighted results.</a:t>
            </a:r>
          </a:p>
          <a:p>
            <a:endParaRPr lang="en-US" altLang="en-US" smtClean="0"/>
          </a:p>
        </p:txBody>
      </p:sp>
      <p:sp>
        <p:nvSpPr>
          <p:cNvPr id="2703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26DC68E-87F8-46EF-AC35-63BF8F6BA7E3}" type="slidenum">
              <a:rPr lang="en-US" altLang="en-US" b="0" smtClean="0">
                <a:solidFill>
                  <a:schemeClr val="tx1"/>
                </a:solidFill>
                <a:latin typeface="Times New Roman" panose="02020603050405020304" pitchFamily="18" charset="0"/>
              </a:rPr>
              <a:pPr/>
              <a:t>130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90850036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Slide Image Placeholder 1"/>
          <p:cNvSpPr>
            <a:spLocks noGrp="1" noRot="1" noChangeAspect="1" noTextEdit="1"/>
          </p:cNvSpPr>
          <p:nvPr>
            <p:ph type="sldImg"/>
          </p:nvPr>
        </p:nvSpPr>
        <p:spPr>
          <a:ln/>
        </p:spPr>
      </p:sp>
      <p:sp>
        <p:nvSpPr>
          <p:cNvPr id="2723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offer interscholastic sports to students. The values range from 72% to 97%.        Hawaii, Maryland, range from 50% to 74%.  Alabama, Alaska, Arizona, Arkansas, California, Colorado, Connecticut, Delaware, Florida, Georgia, Idaho, Illinois, Indiana, Iowa, Kansas, Kentucky, Maine,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75% to 100%. Louisiana and New Mexico did not have weighted results.</a:t>
            </a:r>
          </a:p>
          <a:p>
            <a:endParaRPr lang="en-US" altLang="en-US" smtClean="0"/>
          </a:p>
        </p:txBody>
      </p:sp>
      <p:sp>
        <p:nvSpPr>
          <p:cNvPr id="2723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F96BF0D-9B34-4FC6-A774-BE0189EA3521}" type="slidenum">
              <a:rPr lang="en-US" altLang="en-US" b="0" smtClean="0">
                <a:solidFill>
                  <a:schemeClr val="tx1"/>
                </a:solidFill>
                <a:latin typeface="Times New Roman" panose="02020603050405020304" pitchFamily="18" charset="0"/>
              </a:rPr>
              <a:pPr/>
              <a:t>131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996533752"/>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Slide Image Placeholder 1"/>
          <p:cNvSpPr>
            <a:spLocks noGrp="1" noRot="1" noChangeAspect="1" noTextEdit="1"/>
          </p:cNvSpPr>
          <p:nvPr>
            <p:ph type="sldImg"/>
          </p:nvPr>
        </p:nvSpPr>
        <p:spPr>
          <a:ln/>
        </p:spPr>
      </p:sp>
      <p:sp>
        <p:nvSpPr>
          <p:cNvPr id="2744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offer opportunities for students to participate in physical activity before the school day*. The values range from 19% to 66%.  Delaware, Kentucky, Mississippi, Ohio, Virginia, range from 0% to 24%.  Alabama, Arkansas, California, Colorado, Connecticut, Florida, Georgia, Idaho, Illinois, Indiana, Kansas, Maine, Maryland, Massachusetts, Michigan, Missouri, Nevada, New Hampshire, New Jersey, New York, North Carolina, Oklahoma, Oregon, Pennsylvania, Rhode Island, South Carolina, South Dakota, Tennessee, Vermont, Washington, West Virginia, range from 25% to 49%.  Alaska, Arizona, Hawaii, Iowa, Minnesota, Montana, Nebraska, North Dakota, Texas, Utah, Wisconsin, Wyoming, range from 50% to 74%. Louisiana and New Mexico did not have weighted results.</a:t>
            </a:r>
          </a:p>
          <a:p>
            <a:r>
              <a:rPr lang="en-US" altLang="en-US" smtClean="0"/>
              <a:t>*Through organized physical activities or access to facilities or equipment for physical activity.</a:t>
            </a:r>
          </a:p>
        </p:txBody>
      </p:sp>
      <p:sp>
        <p:nvSpPr>
          <p:cNvPr id="2744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C9BBC06-F650-48FA-828F-8E7159A16E71}" type="slidenum">
              <a:rPr lang="en-US" altLang="en-US" b="0" smtClean="0">
                <a:solidFill>
                  <a:schemeClr val="tx1"/>
                </a:solidFill>
                <a:latin typeface="Times New Roman" panose="02020603050405020304" pitchFamily="18" charset="0"/>
              </a:rPr>
              <a:pPr/>
              <a:t>132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051111723"/>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Slide Image Placeholder 1"/>
          <p:cNvSpPr>
            <a:spLocks noGrp="1" noRot="1" noChangeAspect="1" noTextEdit="1"/>
          </p:cNvSpPr>
          <p:nvPr>
            <p:ph type="sldImg"/>
          </p:nvPr>
        </p:nvSpPr>
        <p:spPr>
          <a:ln/>
        </p:spPr>
      </p:sp>
      <p:sp>
        <p:nvSpPr>
          <p:cNvPr id="2764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13 key physical activity topics in a required course. The values range from 39% to 84%.     Alaska, Arizona, California, range from 25% to 49%.  Alabama, Connecticut, Delaware, Florida, Hawaii, Idaho, Illinois, Indiana, Iowa, Kansas, Kentucky, Maine, Maryland, Massachusetts, Michigan, Minnesota, Missouri, Nebraska, Nevada, New Hampshire, New York, North Carolina, North Dakota, Ohio, Oregon, Pennsylvania, Rhode Island, South Carolina, South Dakota, Tennessee, Utah, Vermont, Virginia, Washington, Wisconsin, Wyoming, range from 50% to 74%.  Arkansas, Georgia, Mississippi, Montana, New Jersey, West Virginia, range from 75% to 100%. Colorado, Louisiana, New Mexico, Oklahoma, and Texas did not have weighted results.</a:t>
            </a:r>
          </a:p>
          <a:p>
            <a:endParaRPr lang="en-US" altLang="en-US" smtClean="0"/>
          </a:p>
        </p:txBody>
      </p:sp>
      <p:sp>
        <p:nvSpPr>
          <p:cNvPr id="2764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04AE089-66B2-4003-A41C-0AB22BF606F2}" type="slidenum">
              <a:rPr lang="en-US" altLang="en-US" b="0" smtClean="0">
                <a:solidFill>
                  <a:schemeClr val="tx1"/>
                </a:solidFill>
                <a:latin typeface="Times New Roman" panose="02020603050405020304" pitchFamily="18" charset="0"/>
              </a:rPr>
              <a:pPr/>
              <a:t>133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66868632"/>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Slide Image Placeholder 1"/>
          <p:cNvSpPr>
            <a:spLocks noGrp="1" noRot="1" noChangeAspect="1" noTextEdit="1"/>
          </p:cNvSpPr>
          <p:nvPr>
            <p:ph type="sldImg"/>
          </p:nvPr>
        </p:nvSpPr>
        <p:spPr>
          <a:ln/>
        </p:spPr>
      </p:sp>
      <p:sp>
        <p:nvSpPr>
          <p:cNvPr id="2785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a joint use agreement for shared use of physical activity facilities. The values range from 43% to 88%.     Arkansas, Ohio, Oklahoma, range from 25% to 49%.  Alabama, Alaska, Arizona, California, Connecticut, Delaware, Florida, Georgia, Hawaii, Idaho, Illinois, Indiana, Iowa, Kansas, Kentucky, Maine, Massachusetts, Michigan, Minnesota, Mississippi, Missouri, Montana, Nebraska, Nevada, New Hampshire, New Jersey, New York, North Dakota, Oregon, Pennsylvania, Rhode Island, South Carolina, South Dakota, Tennessee, Texas, Vermont, Washington, West Virginia, Wisconsin, Wyoming, range from 50% to 74%.  Colorado, Maryland, North Carolina, Utah, Virginia, range from 75% to 100%. Louisiana and New Mexico did not have weighted results.</a:t>
            </a:r>
          </a:p>
          <a:p>
            <a:endParaRPr lang="en-US" altLang="en-US" smtClean="0"/>
          </a:p>
        </p:txBody>
      </p:sp>
      <p:sp>
        <p:nvSpPr>
          <p:cNvPr id="2785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4C37C71-2F7A-4D88-8ADF-04D2DF04B98C}" type="slidenum">
              <a:rPr lang="en-US" altLang="en-US" b="0" smtClean="0">
                <a:solidFill>
                  <a:schemeClr val="tx1"/>
                </a:solidFill>
                <a:latin typeface="Times New Roman" panose="02020603050405020304" pitchFamily="18" charset="0"/>
              </a:rPr>
              <a:pPr/>
              <a:t>134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97453366"/>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Slide Image Placeholder 1"/>
          <p:cNvSpPr>
            <a:spLocks noGrp="1" noRot="1" noChangeAspect="1" noTextEdit="1"/>
          </p:cNvSpPr>
          <p:nvPr>
            <p:ph type="sldImg"/>
          </p:nvPr>
        </p:nvSpPr>
        <p:spPr>
          <a:ln/>
        </p:spPr>
      </p:sp>
      <p:sp>
        <p:nvSpPr>
          <p:cNvPr id="3686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about 7 contraceptives in a required course during grades 9, 10, 11, or 12. The values range from 16% to 87%.  Alabama, Arizona, Arkansas, Georgia, Indiana, North Dakota, South Dakota, range from 0% to 24%.  Alaska, Florida, Idaho, Illinois, Iowa, Kansas, Kentucky, Michigan, Minnesota, Mississippi, Missouri, Montana, Nebraska, Nevada, Ohio, South Carolina, Tennessee, Virginia, Wyoming, range from 25% to 49%.  California, Connecticut, Hawaii, Maine, Maryland, Massachusetts, North Carolina, Oregon, Pennsylvania, Rhode Island, Washington, West Virginia, Wisconsin, range from 50% to 74%.  Delaware, New Hampshire, New Jersey, New York, Vermont, range from 75% to 100%. Colorado, Louisiana, New Mexico, Oklahoma, and Texas did not have weighted results. Utah did not ask this question.</a:t>
            </a:r>
          </a:p>
          <a:p>
            <a:endParaRPr lang="en-US" altLang="en-US" smtClean="0"/>
          </a:p>
        </p:txBody>
      </p:sp>
      <p:sp>
        <p:nvSpPr>
          <p:cNvPr id="368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75DBF08-DCD5-4C49-A8F5-1AEDF728C1C5}" type="slidenum">
              <a:rPr lang="en-US" altLang="en-US" b="0" smtClean="0">
                <a:solidFill>
                  <a:schemeClr val="tx1"/>
                </a:solidFill>
                <a:latin typeface="Times New Roman" panose="02020603050405020304" pitchFamily="18" charset="0"/>
              </a:rPr>
              <a:pPr/>
              <a:t>14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6019672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p:cNvSpPr>
            <a:spLocks noGrp="1" noRot="1" noChangeAspect="1" noTextEdit="1"/>
          </p:cNvSpPr>
          <p:nvPr>
            <p:ph type="sldImg"/>
          </p:nvPr>
        </p:nvSpPr>
        <p:spPr>
          <a:ln/>
        </p:spPr>
      </p:sp>
      <p:sp>
        <p:nvSpPr>
          <p:cNvPr id="3891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tried to increase student knowledge on HIV prevention in a required course. The values range from 40% to 97%.     Arizona, range from 25% to 49%.  Alaska,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South Dakota, Utah, Vermont, Virginia, Washington, West Virginia, Wisconsin, Wyoming, range from 75% to 100%. Colorado, Louisiana, New Mexico, Oklahoma, and Texas did not have weighted results.</a:t>
            </a:r>
          </a:p>
          <a:p>
            <a:endParaRPr lang="en-US" altLang="en-US" smtClean="0"/>
          </a:p>
        </p:txBody>
      </p:sp>
      <p:sp>
        <p:nvSpPr>
          <p:cNvPr id="389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14D27BE-8DB1-400C-9457-CA51E6B8E04F}" type="slidenum">
              <a:rPr lang="en-US" altLang="en-US" b="0" smtClean="0">
                <a:solidFill>
                  <a:schemeClr val="tx1"/>
                </a:solidFill>
                <a:latin typeface="Times New Roman" panose="02020603050405020304" pitchFamily="18" charset="0"/>
              </a:rPr>
              <a:pPr/>
              <a:t>15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7954497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Slide Image Placeholder 1"/>
          <p:cNvSpPr>
            <a:spLocks noGrp="1" noRot="1" noChangeAspect="1" noTextEdit="1"/>
          </p:cNvSpPr>
          <p:nvPr>
            <p:ph type="sldImg"/>
          </p:nvPr>
        </p:nvSpPr>
        <p:spPr>
          <a:ln/>
        </p:spPr>
      </p:sp>
      <p:sp>
        <p:nvSpPr>
          <p:cNvPr id="409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tried to increase student knowledge on human sexuality in a required course. The values range from 36% to 96%.     Arizona, range from 25% to 49%.  Alabama, Alaska, Arkansas, California, Florida, Kentucky, Mississippi, Missouri, Ohio, South Dakota, Tennessee, range from 50% to 74%.  Connecticut, Delaware, Georgia, Hawaii, Idaho, Illinois, Indiana, Iowa, Kansas, Maine, Maryland, Massachusetts, Michigan, Minnesota, Montana, Nebraska, Nevada, New Hampshire, New Jersey, New York, North Carolina, North Dakota, Oregon, Pennsylvania, Rhode Island, South Carolina, Utah, Vermont, Virginia, Washington, West Virginia, Wisconsin, Wyoming, range from 75% to 100%. Colorado, Louisiana, New Mexico, Oklahoma, and Texas did not have weighted results.</a:t>
            </a:r>
          </a:p>
          <a:p>
            <a:endParaRPr lang="en-US" altLang="en-US" smtClean="0"/>
          </a:p>
        </p:txBody>
      </p:sp>
      <p:sp>
        <p:nvSpPr>
          <p:cNvPr id="409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72206A4-5757-4335-8208-FBDB60466D8E}" type="slidenum">
              <a:rPr lang="en-US" altLang="en-US" b="0" smtClean="0">
                <a:solidFill>
                  <a:schemeClr val="tx1"/>
                </a:solidFill>
                <a:latin typeface="Times New Roman" panose="02020603050405020304" pitchFamily="18" charset="0"/>
              </a:rPr>
              <a:pPr/>
              <a:t>16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1495364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Slide Image Placeholder 1"/>
          <p:cNvSpPr>
            <a:spLocks noGrp="1" noRot="1" noChangeAspect="1" noTextEdit="1"/>
          </p:cNvSpPr>
          <p:nvPr>
            <p:ph type="sldImg"/>
          </p:nvPr>
        </p:nvSpPr>
        <p:spPr>
          <a:ln/>
        </p:spPr>
      </p:sp>
      <p:sp>
        <p:nvSpPr>
          <p:cNvPr id="4301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tried to increase student knowledge on pregnancy prevention in a required course. The values range from 36% to 94%.     Arizona, range from 25% to 49%.  Alabama, Alaska, California, Connecticut, Florida, South Dakota, Tennessee, range from 50% to 74%.  Arkansas, Delaware, Georgia, Hawaii, Idaho, Illinois, Indiana, Iowa, Kansas, Kentucky, Maine, Maryland, Massachusetts, Michigan, Minnesota, Mississippi, Missouri, Montana, Nebraska, Nevada, New Hampshire, New Jersey, New York, North Carolina, North Dakota, Ohio, Oregon, Pennsylvania, Rhode Island, South Carolina, Utah, Vermont, Virginia, Washington, West Virginia, Wisconsin, Wyoming, range from 75% to 100%. Colorado, Louisiana, New Mexico, Oklahoma, and Texas did not have weighted results.</a:t>
            </a:r>
          </a:p>
          <a:p>
            <a:endParaRPr lang="en-US" altLang="en-US" smtClean="0"/>
          </a:p>
        </p:txBody>
      </p:sp>
      <p:sp>
        <p:nvSpPr>
          <p:cNvPr id="430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D749E08-628C-45B3-A57D-362AFCC55AE7}" type="slidenum">
              <a:rPr lang="en-US" altLang="en-US" b="0" smtClean="0">
                <a:solidFill>
                  <a:schemeClr val="tx1"/>
                </a:solidFill>
                <a:latin typeface="Times New Roman" panose="02020603050405020304" pitchFamily="18" charset="0"/>
              </a:rPr>
              <a:pPr/>
              <a:t>17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201473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Slide Image Placeholder 1"/>
          <p:cNvSpPr>
            <a:spLocks noGrp="1" noRot="1" noChangeAspect="1" noTextEdit="1"/>
          </p:cNvSpPr>
          <p:nvPr>
            <p:ph type="sldImg"/>
          </p:nvPr>
        </p:nvSpPr>
        <p:spPr>
          <a:ln/>
        </p:spPr>
      </p:sp>
      <p:sp>
        <p:nvSpPr>
          <p:cNvPr id="450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tried to increase student knowledge on STD prevention in a required course. The values range from 39% to 96%.     Arizona, range from 25% to 49%.  Alaska, South Dakota,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Utah, Vermont, Virginia, Washington, West Virginia, Wisconsin, Wyoming, range from 75% to 100%. Colorado, Louisiana, New Mexico, Oklahoma, and Texas did not have weighted results.</a:t>
            </a:r>
          </a:p>
          <a:p>
            <a:endParaRPr lang="en-US" altLang="en-US" smtClean="0"/>
          </a:p>
        </p:txBody>
      </p:sp>
      <p:sp>
        <p:nvSpPr>
          <p:cNvPr id="450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6324776-B298-49A3-9BB0-A4E022EDC380}" type="slidenum">
              <a:rPr lang="en-US" altLang="en-US" b="0" smtClean="0">
                <a:solidFill>
                  <a:schemeClr val="tx1"/>
                </a:solidFill>
                <a:latin typeface="Times New Roman" panose="02020603050405020304" pitchFamily="18" charset="0"/>
              </a:rPr>
              <a:pPr/>
              <a:t>18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0453245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Slide Image Placeholder 1"/>
          <p:cNvSpPr>
            <a:spLocks noGrp="1" noRot="1" noChangeAspect="1" noTextEdit="1"/>
          </p:cNvSpPr>
          <p:nvPr>
            <p:ph type="sldImg"/>
          </p:nvPr>
        </p:nvSpPr>
        <p:spPr>
          <a:ln/>
        </p:spPr>
      </p:sp>
      <p:sp>
        <p:nvSpPr>
          <p:cNvPr id="471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HIV and other STDs are transmitted in a required course. The values range from 38% to 97%.     Arizona, range from 25% to 49%.  Alaska, South Dakota,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471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B125528-AB94-465F-84C5-4ECA94623EBA}" type="slidenum">
              <a:rPr lang="en-US" altLang="en-US" b="0" smtClean="0">
                <a:solidFill>
                  <a:schemeClr val="tx1"/>
                </a:solidFill>
                <a:latin typeface="Times New Roman" panose="02020603050405020304" pitchFamily="18" charset="0"/>
              </a:rPr>
              <a:pPr/>
              <a:t>19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16948557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What is the School Health Profiles (Profiles)?</a:t>
            </a:r>
          </a:p>
          <a:p>
            <a:pPr>
              <a:defRPr/>
            </a:pPr>
            <a:endParaRPr lang="en-US" sz="1000" dirty="0" smtClean="0">
              <a:latin typeface="+mn-lt"/>
            </a:endParaRPr>
          </a:p>
          <a:p>
            <a:pPr marL="285750" indent="-285750">
              <a:buFont typeface="Arial" panose="020B0604020202020204" pitchFamily="34" charset="0"/>
              <a:buChar char="•"/>
              <a:defRPr/>
            </a:pPr>
            <a:r>
              <a:rPr lang="en-US" altLang="en-US" sz="1000" dirty="0" smtClean="0">
                <a:latin typeface="+mn-lt"/>
              </a:rPr>
              <a:t>Profiles is a system of surveys assessing school health policies and practices in states, territories, and large urban school districts</a:t>
            </a:r>
          </a:p>
          <a:p>
            <a:pPr marL="285750" indent="-285750">
              <a:buFont typeface="Arial" panose="020B0604020202020204" pitchFamily="34" charset="0"/>
              <a:buChar char="•"/>
              <a:defRPr/>
            </a:pPr>
            <a:r>
              <a:rPr lang="en-US" altLang="en-US" sz="1000" dirty="0" smtClean="0">
                <a:latin typeface="+mn-lt"/>
              </a:rPr>
              <a:t>Profiles surveys are conducted biennially (during even-numbered years) by state, territorial, and local education and health agencies with technical assistance from CDC</a:t>
            </a:r>
          </a:p>
          <a:p>
            <a:pPr marL="285750" indent="-285750">
              <a:buFont typeface="Arial" panose="020B0604020202020204" pitchFamily="34" charset="0"/>
              <a:buChar char="•"/>
              <a:defRPr/>
            </a:pPr>
            <a:r>
              <a:rPr lang="en-US" altLang="en-US" sz="1000" dirty="0" smtClean="0">
                <a:latin typeface="+mn-lt"/>
              </a:rPr>
              <a:t>Profiles questionnaires are administered to middle and high school principals and lead health education teachers</a:t>
            </a:r>
          </a:p>
          <a:p>
            <a:pPr>
              <a:defRPr/>
            </a:pPr>
            <a:endParaRPr lang="en-US" sz="1000" dirty="0">
              <a:latin typeface="+mn-lt"/>
            </a:endParaRPr>
          </a:p>
        </p:txBody>
      </p:sp>
      <p:sp>
        <p:nvSpPr>
          <p:cNvPr id="122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F1C10ACB-5514-4D89-A52D-3BD048740700}" type="slidenum">
              <a:rPr lang="en-US" altLang="en-US" smtClean="0">
                <a:solidFill>
                  <a:srgbClr val="000000"/>
                </a:solidFill>
              </a:rPr>
              <a:pPr>
                <a:spcBef>
                  <a:spcPct val="0"/>
                </a:spcBef>
              </a:pPr>
              <a:t>2</a:t>
            </a:fld>
            <a:endParaRPr lang="en-US" altLang="en-US" smtClean="0">
              <a:solidFill>
                <a:srgbClr val="000000"/>
              </a:solidFill>
            </a:endParaRPr>
          </a:p>
        </p:txBody>
      </p:sp>
    </p:spTree>
    <p:extLst>
      <p:ext uri="{BB962C8B-B14F-4D97-AF65-F5344CB8AC3E}">
        <p14:creationId xmlns:p14="http://schemas.microsoft.com/office/powerpoint/2010/main" val="150602590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Slide Image Placeholder 1"/>
          <p:cNvSpPr>
            <a:spLocks noGrp="1" noRot="1" noChangeAspect="1" noTextEdit="1"/>
          </p:cNvSpPr>
          <p:nvPr>
            <p:ph type="sldImg"/>
          </p:nvPr>
        </p:nvSpPr>
        <p:spPr>
          <a:ln/>
        </p:spPr>
      </p:sp>
      <p:sp>
        <p:nvSpPr>
          <p:cNvPr id="4915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health consequences of HIV, other STDs, and pregnancy in a required course. The values range from 38% to 97%.     Arizona, range from 25% to 49%.  Alaska, South Dakota,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491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CEEB811-3A47-4702-BDF6-86BA2DE17504}" type="slidenum">
              <a:rPr lang="en-US" altLang="en-US" b="0" smtClean="0">
                <a:solidFill>
                  <a:schemeClr val="tx1"/>
                </a:solidFill>
                <a:latin typeface="Times New Roman" panose="02020603050405020304" pitchFamily="18" charset="0"/>
              </a:rPr>
              <a:pPr/>
              <a:t>20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942289280"/>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Slide Image Placeholder 1"/>
          <p:cNvSpPr>
            <a:spLocks noGrp="1" noRot="1" noChangeAspect="1" noTextEdit="1"/>
          </p:cNvSpPr>
          <p:nvPr>
            <p:ph type="sldImg"/>
          </p:nvPr>
        </p:nvSpPr>
        <p:spPr>
          <a:ln/>
        </p:spPr>
      </p:sp>
      <p:sp>
        <p:nvSpPr>
          <p:cNvPr id="512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benefits of being sexually abstinent in a required course. The values range from 37% to 98%.     Arizona, range from 25% to 49%.  Alaska, South Dakota,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12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B0E8FD7-8A2B-40D9-8B95-18D4AA94BBAF}" type="slidenum">
              <a:rPr lang="en-US" altLang="en-US" b="0" smtClean="0">
                <a:solidFill>
                  <a:schemeClr val="tx1"/>
                </a:solidFill>
                <a:latin typeface="Times New Roman" panose="02020603050405020304" pitchFamily="18" charset="0"/>
              </a:rPr>
              <a:pPr/>
              <a:t>21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661140711"/>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Slide Image Placeholder 1"/>
          <p:cNvSpPr>
            <a:spLocks noGrp="1" noRot="1" noChangeAspect="1" noTextEdit="1"/>
          </p:cNvSpPr>
          <p:nvPr>
            <p:ph type="sldImg"/>
          </p:nvPr>
        </p:nvSpPr>
        <p:spPr>
          <a:ln/>
        </p:spPr>
      </p:sp>
      <p:sp>
        <p:nvSpPr>
          <p:cNvPr id="532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to access valid and reliable health information, products, and services related to HIV, other STDs, and pregnancy in a required course. The values range from 31% to 92%.     Arizona, South Dakota, range from 25% to 49%.  Alabama, Alaska, California, Connecticut, Florida, Iowa, Kansas, Kentucky, Massachusetts, Nebraska, Ohio, Tennessee, range from 50% to 74%.  Arkansas, Delaware, Georgia, Hawaii, Idaho, Illinois, Indiana, Maine, Maryland, Michigan, Minnesota, Mississippi, Missouri, Montana, Nevada, New Hampshire, New Jersey, New York, North Carolina, North Dakota,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32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4B64BAB-8056-4903-8D62-00CF8D96123E}" type="slidenum">
              <a:rPr lang="en-US" altLang="en-US" b="0" smtClean="0">
                <a:solidFill>
                  <a:schemeClr val="tx1"/>
                </a:solidFill>
                <a:latin typeface="Times New Roman" panose="02020603050405020304" pitchFamily="18" charset="0"/>
              </a:rPr>
              <a:pPr/>
              <a:t>22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05342141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Slide Image Placeholder 1"/>
          <p:cNvSpPr>
            <a:spLocks noGrp="1" noRot="1" noChangeAspect="1" noTextEdit="1"/>
          </p:cNvSpPr>
          <p:nvPr>
            <p:ph type="sldImg"/>
          </p:nvPr>
        </p:nvSpPr>
        <p:spPr>
          <a:ln/>
        </p:spPr>
      </p:sp>
      <p:sp>
        <p:nvSpPr>
          <p:cNvPr id="552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influences of family, peers, media, technology, and other factors on sexual risk behaviors in a required course. The values range from 35% to 96%.     Arizona, range from 25% to 49%.  Alaska, California, Kentucky, South Dakota, Tennessee, range from 50% to 74%.  Alabama, Arkansas, Connecticut, Delaware, Florida, Georgia, Hawaii, Idaho, Illinois, Indiana, Iowa, Kansas,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53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83FA04A-F52E-4F2E-BE8B-A55BBB175D9F}" type="slidenum">
              <a:rPr lang="en-US" altLang="en-US" b="0" smtClean="0">
                <a:solidFill>
                  <a:schemeClr val="tx1"/>
                </a:solidFill>
                <a:latin typeface="Times New Roman" panose="02020603050405020304" pitchFamily="18" charset="0"/>
              </a:rPr>
              <a:pPr/>
              <a:t>23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3305123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Image Placeholder 1"/>
          <p:cNvSpPr>
            <a:spLocks noGrp="1" noRot="1" noChangeAspect="1" noTextEdit="1"/>
          </p:cNvSpPr>
          <p:nvPr>
            <p:ph type="sldImg"/>
          </p:nvPr>
        </p:nvSpPr>
        <p:spPr>
          <a:ln/>
        </p:spPr>
      </p:sp>
      <p:sp>
        <p:nvSpPr>
          <p:cNvPr id="573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communication and negotiation skills related to eliminating or reducing risk for HIV, other STDs, and pregnancy in a required course. The values range from 33% to 94%.     Arizona, South Dakota, range from 25% to 49%.  Alabama, Alaska, California, Connecticut, Florida, Kentucky, Massachusetts, Nebraska, Tennessee, range from 50% to 74%.  Arkansas, Delaware, Georgia, Hawaii, Idaho, Illinois, Indiana, Iowa, Kansas, Maine, Maryland, Michigan, Minnesota, Mississippi, Missouri, Montana,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73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708E8BE-C098-456C-B6DD-8A1C4284E574}" type="slidenum">
              <a:rPr lang="en-US" altLang="en-US" b="0" smtClean="0">
                <a:solidFill>
                  <a:schemeClr val="tx1"/>
                </a:solidFill>
                <a:latin typeface="Times New Roman" panose="02020603050405020304" pitchFamily="18" charset="0"/>
              </a:rPr>
              <a:pPr/>
              <a:t>24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5991751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Slide Image Placeholder 1"/>
          <p:cNvSpPr>
            <a:spLocks noGrp="1" noRot="1" noChangeAspect="1" noTextEdit="1"/>
          </p:cNvSpPr>
          <p:nvPr>
            <p:ph type="sldImg"/>
          </p:nvPr>
        </p:nvSpPr>
        <p:spPr>
          <a:ln/>
        </p:spPr>
      </p:sp>
      <p:sp>
        <p:nvSpPr>
          <p:cNvPr id="593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goal-setting and decision-making skills related to eliminating or reducing risk for HIV, other STDs, and pregnancy in a required course. The values range from 33% to 94%.     Arizona, South Dakota, range from 25% to 49%.  Alabama, Alaska, California, Florida, Iowa, Kansas, Kentucky, Massachusetts, Nebraska, Tennessee, range from 50% to 74%.  Arkansas, Connecticut, Delaware, Georgia, Hawaii, Idaho, Illinois, Indiana, Maine, Maryland, Michigan, Minnesota, Mississippi, Missouri, Montana,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93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F980A47-4177-4A94-BC9E-D14E7E8C0AE4}" type="slidenum">
              <a:rPr lang="en-US" altLang="en-US" b="0" smtClean="0">
                <a:solidFill>
                  <a:schemeClr val="tx1"/>
                </a:solidFill>
                <a:latin typeface="Times New Roman" panose="02020603050405020304" pitchFamily="18" charset="0"/>
              </a:rPr>
              <a:pPr/>
              <a:t>25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65923516"/>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Slide Image Placeholder 1"/>
          <p:cNvSpPr>
            <a:spLocks noGrp="1" noRot="1" noChangeAspect="1" noTextEdit="1"/>
          </p:cNvSpPr>
          <p:nvPr>
            <p:ph type="sldImg"/>
          </p:nvPr>
        </p:nvSpPr>
        <p:spPr>
          <a:ln/>
        </p:spPr>
      </p:sp>
      <p:sp>
        <p:nvSpPr>
          <p:cNvPr id="614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influencing and supporting others to avoid or reduce sexual risk behaviors in a required course. The values range from 34% to 94%.     Arizona, South Dakota, range from 25% to 49%.  Alabama, Alaska, California, Connecticut, Florida, Iowa, Kentucky, Massachusetts, Nebraska, Tennessee, range from 50% to 74%.  Arkansas, Delaware, Georgia, Hawaii, Idaho, Illinois, Indiana, Kansas, Maine, Maryland, Michigan, Minnesota, Mississippi, Missouri, Montana,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614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467B265-CF63-4726-B3EF-5D9BB04928F7}" type="slidenum">
              <a:rPr lang="en-US" altLang="en-US" b="0" smtClean="0">
                <a:solidFill>
                  <a:schemeClr val="tx1"/>
                </a:solidFill>
                <a:latin typeface="Times New Roman" panose="02020603050405020304" pitchFamily="18" charset="0"/>
              </a:rPr>
              <a:pPr/>
              <a:t>26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32169386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Slide Image Placeholder 1"/>
          <p:cNvSpPr>
            <a:spLocks noGrp="1" noRot="1" noChangeAspect="1" noTextEdit="1"/>
          </p:cNvSpPr>
          <p:nvPr>
            <p:ph type="sldImg"/>
          </p:nvPr>
        </p:nvSpPr>
        <p:spPr>
          <a:ln/>
        </p:spPr>
      </p:sp>
      <p:sp>
        <p:nvSpPr>
          <p:cNvPr id="634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efficacy of condoms in a required course. The values range from 27% to 87%.     Arizona, South Dakota, Tennessee, range from 25% to 49%.  Alabama, Alaska, Arkansas, California, Connecticut, Florida, Georgia, Idaho, Illinois, Indiana, Iowa, Kansas, Kentucky, Massachusetts, Michigan, Minnesota, Mississippi, Missouri, Montana, Nebraska, Nevada, North Dakota, Ohio, Pennsylvania, South Carolina, Virginia, West Virginia, Wyoming, range from 50% to 74%.  Delaware, Hawaii, Maine, Maryland, New Hampshire, New Jersey, New York, North Carolina, Oregon, Rhode Island, Vermont, Washington, Wisconsin, range from 75% to 100%. Colorado, Louisiana, New Mexico, Oklahoma, and Texas did not have weighted results. Utah did not ask this question.</a:t>
            </a:r>
          </a:p>
          <a:p>
            <a:endParaRPr lang="en-US" altLang="en-US" smtClean="0"/>
          </a:p>
        </p:txBody>
      </p:sp>
      <p:sp>
        <p:nvSpPr>
          <p:cNvPr id="634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53E7E8E-A02D-475F-90D8-A0561DBCF16B}" type="slidenum">
              <a:rPr lang="en-US" altLang="en-US" b="0" smtClean="0">
                <a:solidFill>
                  <a:schemeClr val="tx1"/>
                </a:solidFill>
                <a:latin typeface="Times New Roman" panose="02020603050405020304" pitchFamily="18" charset="0"/>
              </a:rPr>
              <a:pPr/>
              <a:t>27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654284168"/>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Slide Image Placeholder 1"/>
          <p:cNvSpPr>
            <a:spLocks noGrp="1" noRot="1" noChangeAspect="1" noTextEdit="1"/>
          </p:cNvSpPr>
          <p:nvPr>
            <p:ph type="sldImg"/>
          </p:nvPr>
        </p:nvSpPr>
        <p:spPr>
          <a:ln/>
        </p:spPr>
      </p:sp>
      <p:sp>
        <p:nvSpPr>
          <p:cNvPr id="6553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importance of using condoms consistently and correctly in a required course. The values range from 23% to 83%.  Arizona, range from 0% to 24%.  Alabama, Georgia, Indiana, Kansas, Kentucky, Montana, Nebraska, South Dakota, Tennessee, range from 25% to 49%.  Alaska, Arkansas, California, Connecticut, Delaware, Florida, Hawaii, Idaho, Illinois, Iowa, Maryland, Massachusetts, Michigan, Minnesota, Mississippi, Missouri, Nevada, New Hampshire, New Jersey, North Dakota, Ohio, Oregon, Pennsylvania, Rhode Island, South Carolina, Virginia, Washington, West Virginia, Wisconsin, Wyoming, range from 50% to 74%.  Maine, New York, North Carolina, Vermont, range from 75% to 100%. Colorado, Louisiana, New Mexico, Oklahoma, and Texas did not have weighted results. Utah did not ask this question.</a:t>
            </a:r>
          </a:p>
          <a:p>
            <a:endParaRPr lang="en-US" altLang="en-US" smtClean="0"/>
          </a:p>
        </p:txBody>
      </p:sp>
      <p:sp>
        <p:nvSpPr>
          <p:cNvPr id="655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81E7F46-E3D6-4DAC-A337-7FFDBEB0910C}" type="slidenum">
              <a:rPr lang="en-US" altLang="en-US" b="0" smtClean="0">
                <a:solidFill>
                  <a:schemeClr val="tx1"/>
                </a:solidFill>
                <a:latin typeface="Times New Roman" panose="02020603050405020304" pitchFamily="18" charset="0"/>
              </a:rPr>
              <a:pPr/>
              <a:t>28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225890601"/>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Slide Image Placeholder 1"/>
          <p:cNvSpPr>
            <a:spLocks noGrp="1" noRot="1" noChangeAspect="1" noTextEdit="1"/>
          </p:cNvSpPr>
          <p:nvPr>
            <p:ph type="sldImg"/>
          </p:nvPr>
        </p:nvSpPr>
        <p:spPr>
          <a:ln/>
        </p:spPr>
      </p:sp>
      <p:sp>
        <p:nvSpPr>
          <p:cNvPr id="675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to obtain condoms in a required course. The values range from 17% to 75%.  Arizona, South Dakota, range from 0% to 24%.  Alabama, Alaska, California, Florida, Georgia, Idaho, Illinois, Indiana, Kansas, Kentucky, Michigan, Mississippi, Missouri, Montana, Nebraska, North Dakota, Ohio, Pennsylvania, South Carolina, Tennessee, Virginia, Wyoming, range from 25% to 49%.  Arkansas, Connecticut, Delaware, Hawaii, Iowa, Maine, Maryland, Massachusetts, Minnesota, Nevada, New Hampshire, New Jersey, North Carolina, Oregon, Rhode Island, Vermont, Washington, West Virginia, Wisconsin, range from 50% to 74%.  New York, range from 75% to 100%. Colorado, Louisiana, New Mexico, Oklahoma, and Texas did not have weighted results. Utah did not ask this question.</a:t>
            </a:r>
          </a:p>
          <a:p>
            <a:endParaRPr lang="en-US" altLang="en-US" smtClean="0"/>
          </a:p>
        </p:txBody>
      </p:sp>
      <p:sp>
        <p:nvSpPr>
          <p:cNvPr id="675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D127B54-E8A1-4B3A-84EF-3919FD23CD6B}" type="slidenum">
              <a:rPr lang="en-US" altLang="en-US" b="0" smtClean="0">
                <a:solidFill>
                  <a:schemeClr val="tx1"/>
                </a:solidFill>
                <a:latin typeface="Times New Roman" panose="02020603050405020304" pitchFamily="18" charset="0"/>
              </a:rPr>
              <a:pPr/>
              <a:t>29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92751869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Topics Monitored by Profiles</a:t>
            </a:r>
          </a:p>
          <a:p>
            <a:pPr>
              <a:defRPr/>
            </a:pPr>
            <a:endParaRPr lang="en-US" sz="1000" dirty="0" smtClean="0">
              <a:latin typeface="+mn-lt"/>
            </a:endParaRP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School health education requirements and content</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Physical education and physical activity</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Practices related to bullying and sexual harassment</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School health policies related to tobacco-use prevention and nutrition</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School-based health services</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Family engagement and community involvement</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School health coordination</a:t>
            </a:r>
          </a:p>
          <a:p>
            <a:pPr>
              <a:defRPr/>
            </a:pPr>
            <a:endParaRPr lang="en-US" altLang="en-US" sz="1600" dirty="0" smtClean="0"/>
          </a:p>
        </p:txBody>
      </p:sp>
      <p:sp>
        <p:nvSpPr>
          <p:cNvPr id="143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955B5118-A43A-4F20-94B8-282FFB4CEFCD}" type="slidenum">
              <a:rPr lang="en-US" altLang="en-US" smtClean="0">
                <a:solidFill>
                  <a:srgbClr val="000000"/>
                </a:solidFill>
              </a:rPr>
              <a:pPr>
                <a:spcBef>
                  <a:spcPct val="0"/>
                </a:spcBef>
              </a:pPr>
              <a:t>3</a:t>
            </a:fld>
            <a:endParaRPr lang="en-US" altLang="en-US" smtClean="0">
              <a:solidFill>
                <a:srgbClr val="000000"/>
              </a:solidFill>
            </a:endParaRPr>
          </a:p>
        </p:txBody>
      </p:sp>
    </p:spTree>
    <p:extLst>
      <p:ext uri="{BB962C8B-B14F-4D97-AF65-F5344CB8AC3E}">
        <p14:creationId xmlns:p14="http://schemas.microsoft.com/office/powerpoint/2010/main" val="166664338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Slide Image Placeholder 1"/>
          <p:cNvSpPr>
            <a:spLocks noGrp="1" noRot="1" noChangeAspect="1" noTextEdit="1"/>
          </p:cNvSpPr>
          <p:nvPr>
            <p:ph type="sldImg"/>
          </p:nvPr>
        </p:nvSpPr>
        <p:spPr>
          <a:ln/>
        </p:spPr>
      </p:sp>
      <p:sp>
        <p:nvSpPr>
          <p:cNvPr id="696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to correctly use a condom in a required course. The values range from 15% to 67%.  Arizona, Georgia, South Dakota, range from 0% to 24%.  Alabama, Alaska, Arkansas, California, Connecticut, Florida, Idaho, Illinois, Indiana, Iowa, Kansas, Kentucky, Maryland, Michigan, Minnesota, Mississippi, Missouri, Montana, Nebraska, Nevada, North Dakota, Ohio, Pennsylvania, South Carolina, Tennessee, Virginia, West Virginia, Wisconsin, Wyoming, range from 25% to 49%.  Delaware, Hawaii, Maine, Massachusetts, New Hampshire, New Jersey, New York, North Carolina, Oregon, Rhode Island, Vermont, Washington, range from 50% to 74%. Colorado, Louisiana, New Mexico, Oklahoma, and Texas did not have weighted results. Utah did not ask this question.</a:t>
            </a:r>
          </a:p>
          <a:p>
            <a:endParaRPr lang="en-US" altLang="en-US" smtClean="0"/>
          </a:p>
        </p:txBody>
      </p:sp>
      <p:sp>
        <p:nvSpPr>
          <p:cNvPr id="696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6ACC5EB-63BB-4F3A-A4D4-6BD8104D373E}" type="slidenum">
              <a:rPr lang="en-US" altLang="en-US" b="0" smtClean="0">
                <a:solidFill>
                  <a:schemeClr val="tx1"/>
                </a:solidFill>
                <a:latin typeface="Times New Roman" panose="02020603050405020304" pitchFamily="18" charset="0"/>
              </a:rPr>
              <a:pPr/>
              <a:t>30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12173736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Slide Image Placeholder 1"/>
          <p:cNvSpPr>
            <a:spLocks noGrp="1" noRot="1" noChangeAspect="1" noTextEdit="1"/>
          </p:cNvSpPr>
          <p:nvPr>
            <p:ph type="sldImg"/>
          </p:nvPr>
        </p:nvSpPr>
        <p:spPr>
          <a:ln/>
        </p:spPr>
      </p:sp>
      <p:sp>
        <p:nvSpPr>
          <p:cNvPr id="716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importance of using a condom at the same time as another form of contraception to prevent both STDs and pregnancy in a required course. The values range from 23% to 80%.  Arizona, range from 0% to 24%.  Georgia, Indiana, Kentucky, South Dakota, Tennessee, range from 25% to 49%.  Alabama, Alaska, Arkansas, California, Connecticut, Delaware, Florida, Hawaii, Idaho, Illinois, Iowa, Kansas, Maryland, Massachusetts, Michigan, Minnesota, Mississippi, Missouri, Montana, Nebraska, Nevada, New Hampshire, New Jersey, North Dakota, Ohio, Oregon, Pennsylvania, Rhode Island, South Carolina, Virginia, Washington, West Virginia, Wisconsin, Wyoming, range from 50% to 74%.  Maine, New York, North Carolina, Vermont, range from 75% to 100%. Colorado, Louisiana, New Mexico, Oklahoma, and Texas did not have weighted results. Utah did not ask this question.</a:t>
            </a:r>
          </a:p>
          <a:p>
            <a:endParaRPr lang="en-US" altLang="en-US" smtClean="0"/>
          </a:p>
        </p:txBody>
      </p:sp>
      <p:sp>
        <p:nvSpPr>
          <p:cNvPr id="716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5805B7E-F4A6-4479-9814-E1EEA752ED39}" type="slidenum">
              <a:rPr lang="en-US" altLang="en-US" b="0" smtClean="0">
                <a:solidFill>
                  <a:schemeClr val="tx1"/>
                </a:solidFill>
                <a:latin typeface="Times New Roman" panose="02020603050405020304" pitchFamily="18" charset="0"/>
              </a:rPr>
              <a:pPr/>
              <a:t>31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7251702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Slide Image Placeholder 1"/>
          <p:cNvSpPr>
            <a:spLocks noGrp="1" noRot="1" noChangeAspect="1" noTextEdit="1"/>
          </p:cNvSpPr>
          <p:nvPr>
            <p:ph type="sldImg"/>
          </p:nvPr>
        </p:nvSpPr>
        <p:spPr>
          <a:ln/>
        </p:spPr>
      </p:sp>
      <p:sp>
        <p:nvSpPr>
          <p:cNvPr id="737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to create and sustain healthy and respectful relationships in a required course. The values range from 37% to 96%.     Arizona, range from 25% to 49%.  Alaska, California, Florida, South Dakota, Tennessee, range from 50% to 74%.  Alabama, Arkansas, Connecticut, Delaware, Georgia, Hawaii, Idaho, Illinois, Indiana, Iowa, Kansas, Kentucky,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737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EB2BBB9-25CD-4755-9AE7-DC0531966148}" type="slidenum">
              <a:rPr lang="en-US" altLang="en-US" b="0" smtClean="0">
                <a:solidFill>
                  <a:schemeClr val="tx1"/>
                </a:solidFill>
                <a:latin typeface="Times New Roman" panose="02020603050405020304" pitchFamily="18" charset="0"/>
              </a:rPr>
              <a:pPr/>
              <a:t>32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643483403"/>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Slide Image Placeholder 1"/>
          <p:cNvSpPr>
            <a:spLocks noGrp="1" noRot="1" noChangeAspect="1" noTextEdit="1"/>
          </p:cNvSpPr>
          <p:nvPr>
            <p:ph type="sldImg"/>
          </p:nvPr>
        </p:nvSpPr>
        <p:spPr>
          <a:ln/>
        </p:spPr>
      </p:sp>
      <p:sp>
        <p:nvSpPr>
          <p:cNvPr id="7577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importance of limiting the number of sexual partners in a required course. The values range from 30% to 91%.     Arizona, South Dakota, range from 25% to 49%.  Alabama, Alaska, California, Connecticut, Florida, Georgia, Kansas, Kentucky, Massachusetts, Missouri, Montana, Nebraska, South Carolina, Tennessee, Virginia, Wyoming, range from 50% to 74%.  Arkansas, Delaware, Hawaii, Idaho, Illinois, Indiana, Iowa, Maine, Maryland, Michigan, Minnesota, Mississippi, Nevada, New Hampshire, New Jersey, New York, North Carolina, North Dakota, Ohio, Oregon, Pennsylvania, Rhode Island, Vermont, Washington, West Virginia, Wisconsin, range from 75% to 100%. Colorado, Louisiana, New Mexico, Oklahoma, and Texas did not have weighted results. Utah did not ask this question.</a:t>
            </a:r>
          </a:p>
          <a:p>
            <a:endParaRPr lang="en-US" altLang="en-US" smtClean="0"/>
          </a:p>
        </p:txBody>
      </p:sp>
      <p:sp>
        <p:nvSpPr>
          <p:cNvPr id="757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D0FAAD6-2768-4706-9084-C531F6D98B23}" type="slidenum">
              <a:rPr lang="en-US" altLang="en-US" b="0" smtClean="0">
                <a:solidFill>
                  <a:schemeClr val="tx1"/>
                </a:solidFill>
                <a:latin typeface="Times New Roman" panose="02020603050405020304" pitchFamily="18" charset="0"/>
              </a:rPr>
              <a:pPr/>
              <a:t>33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3210796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Slide Image Placeholder 1"/>
          <p:cNvSpPr>
            <a:spLocks noGrp="1" noRot="1" noChangeAspect="1" noTextEdit="1"/>
          </p:cNvSpPr>
          <p:nvPr>
            <p:ph type="sldImg"/>
          </p:nvPr>
        </p:nvSpPr>
        <p:spPr>
          <a:ln/>
        </p:spPr>
      </p:sp>
      <p:sp>
        <p:nvSpPr>
          <p:cNvPr id="7782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preventive care that is necessary to maintain reproductive and sexual health in a required course. The values range from 29% to 92%.     Arizona, South Dakota, range from 25% to 49%.  Alabama, Alaska, California, Connecticut, Florida, Georgia, Hawaii, Illinois, Iowa, Kansas, Kentucky, Maine, Massachusetts, Michigan, Mississippi, Missouri, Montana, Nebraska, Ohio, Pennsylvania, Tennessee, Virginia, Wyoming, range from 50% to 74%.  Arkansas, Delaware, Idaho, Indiana, Maryland, Minnesota, Nevada, New Hampshire, New Jersey, New York, North Carolina, North Dakota, Oregon, Rhode Island, South Carolina, Vermont, Washington, West Virginia, Wisconsin, range from 75% to 100%. Colorado, Louisiana, New Mexico, Oklahoma, and Texas did not have weighted results. Utah did not ask this question.</a:t>
            </a:r>
          </a:p>
          <a:p>
            <a:endParaRPr lang="en-US" altLang="en-US" smtClean="0"/>
          </a:p>
        </p:txBody>
      </p:sp>
      <p:sp>
        <p:nvSpPr>
          <p:cNvPr id="778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7825334-E402-4F42-8E5F-F2B4792BD3BD}" type="slidenum">
              <a:rPr lang="en-US" altLang="en-US" b="0" smtClean="0">
                <a:solidFill>
                  <a:schemeClr val="tx1"/>
                </a:solidFill>
                <a:latin typeface="Times New Roman" panose="02020603050405020304" pitchFamily="18" charset="0"/>
              </a:rPr>
              <a:pPr/>
              <a:t>34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45715524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Slide Image Placeholder 1"/>
          <p:cNvSpPr>
            <a:spLocks noGrp="1" noRot="1" noChangeAspect="1" noTextEdit="1"/>
          </p:cNvSpPr>
          <p:nvPr>
            <p:ph type="sldImg"/>
          </p:nvPr>
        </p:nvSpPr>
        <p:spPr>
          <a:ln/>
        </p:spPr>
      </p:sp>
      <p:sp>
        <p:nvSpPr>
          <p:cNvPr id="798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with a policy on students or staff who have HIV infection or AIDS that addresses attendance of students with HIV infection, procedures to protect HIV-infected students and staff from discrimination, and maintaining confidentiality of HIV-infected students and staff. The values range from 21% to 84%.  Kentucky, range from 0% to 24%.  Alaska, Arizona, Arkansas, Colorado, Delaware, Georgia, Hawaii, Iowa, Maryland, Michigan, Minnesota, Mississippi, North Carolina, Ohio, South Dakota, Texas, range from 25% to 49%.  Alabama, California, Connecticut, Florida, Idaho, Illinois, Indiana, Kansas, Maine, Massachusetts, Missouri, Montana, Nebraska, Nevada, New Jersey, New York, North Dakota, Oklahoma, Pennsylvania, Rhode Island, South Carolina, Tennessee, Utah, Virginia, Washington, West Virginia, Wisconsin, Wyoming, range from 50% to 74%.  New Hampshire, Oregon, Vermont, range from 75% to 100%. Louisiana and New Mexico did not have weighted results.</a:t>
            </a:r>
          </a:p>
          <a:p>
            <a:endParaRPr lang="en-US" altLang="en-US" smtClean="0"/>
          </a:p>
        </p:txBody>
      </p:sp>
      <p:sp>
        <p:nvSpPr>
          <p:cNvPr id="798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93F7D8C-C900-40BB-A2F1-8F70E442203B}" type="slidenum">
              <a:rPr lang="en-US" altLang="en-US" b="0" smtClean="0">
                <a:solidFill>
                  <a:schemeClr val="tx1"/>
                </a:solidFill>
                <a:latin typeface="Times New Roman" panose="02020603050405020304" pitchFamily="18" charset="0"/>
              </a:rPr>
              <a:pPr/>
              <a:t>35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16743655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Slide Image Placeholder 1"/>
          <p:cNvSpPr>
            <a:spLocks noGrp="1" noRot="1" noChangeAspect="1" noTextEdit="1"/>
          </p:cNvSpPr>
          <p:nvPr>
            <p:ph type="sldImg"/>
          </p:nvPr>
        </p:nvSpPr>
        <p:spPr>
          <a:ln/>
        </p:spPr>
      </p:sp>
      <p:sp>
        <p:nvSpPr>
          <p:cNvPr id="819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HIV prevention. The values range from 5% to 53%.  Alaska, Arizona, Kansas, Minnesota, Missouri, Nebraska, North Dakota, Ohio, Oregon, Pennsylvania, Rhode Island, South Dakota, West Virginia, Wyoming, range from 0% to 24%.  Alabama, Arkansas, California, Connecticut, Delaware, Florida, Georgia, Hawaii, Idaho, Illinois, Indiana, Iowa, Kentucky, Maine, Massachusetts, Mississippi, Montana, Nevada, New Hampshire, New Jersey, New York, North Carolina, South Carolina, Tennessee, Utah, Vermont, Virginia, Washington, Wisconsin, range from 25% to 49%.  Maryland, Michigan, range from 50% to 74%. Colorado, Louisiana, New Mexico, Oklahoma, and Texas did not have weighted results.</a:t>
            </a:r>
          </a:p>
          <a:p>
            <a:endParaRPr lang="en-US" altLang="en-US" smtClean="0"/>
          </a:p>
        </p:txBody>
      </p:sp>
      <p:sp>
        <p:nvSpPr>
          <p:cNvPr id="819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26E6AA7-558F-4D84-AECD-2F1951C549A4}" type="slidenum">
              <a:rPr lang="en-US" altLang="en-US" b="0" smtClean="0">
                <a:solidFill>
                  <a:schemeClr val="tx1"/>
                </a:solidFill>
                <a:latin typeface="Times New Roman" panose="02020603050405020304" pitchFamily="18" charset="0"/>
              </a:rPr>
              <a:pPr/>
              <a:t>36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6060882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Slide Image Placeholder 1"/>
          <p:cNvSpPr>
            <a:spLocks noGrp="1" noRot="1" noChangeAspect="1" noTextEdit="1"/>
          </p:cNvSpPr>
          <p:nvPr>
            <p:ph type="sldImg"/>
          </p:nvPr>
        </p:nvSpPr>
        <p:spPr>
          <a:ln/>
        </p:spPr>
      </p:sp>
      <p:sp>
        <p:nvSpPr>
          <p:cNvPr id="839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human sexuality. The values range from 6% to 62%.  Alabama, Alaska, Arizona, Arkansas, California, Illinois, Indiana, Iowa, Kansas, Kentucky, Minnesota, Missouri, Nebraska, North Dakota, Ohio, Oregon, Pennsylvania, Rhode Island, South Dakota, Tennessee, West Virginia, Wyoming, range from 0% to 24%.  Connecticut, Delaware, Florida, Georgia, Hawaii, Idaho, Maine, Maryland, Massachusetts, Michigan, Mississippi, Montana, New Jersey, New York, North Carolina, South Carolina, Vermont, Virginia, Washington, Wisconsin, range from 25% to 49%.  Nevada, New Hampshire, Utah, range from 50% to 74%. Colorado, Louisiana, New Mexico, Oklahoma, and Texas did not have weighted results.</a:t>
            </a:r>
          </a:p>
          <a:p>
            <a:endParaRPr lang="en-US" altLang="en-US" smtClean="0"/>
          </a:p>
        </p:txBody>
      </p:sp>
      <p:sp>
        <p:nvSpPr>
          <p:cNvPr id="839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77D8354-362F-446E-972D-CCF8DFC6EB50}" type="slidenum">
              <a:rPr lang="en-US" altLang="en-US" b="0" smtClean="0">
                <a:solidFill>
                  <a:schemeClr val="tx1"/>
                </a:solidFill>
                <a:latin typeface="Times New Roman" panose="02020603050405020304" pitchFamily="18" charset="0"/>
              </a:rPr>
              <a:pPr/>
              <a:t>37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7170830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Slide Image Placeholder 1"/>
          <p:cNvSpPr>
            <a:spLocks noGrp="1" noRot="1" noChangeAspect="1" noTextEdit="1"/>
          </p:cNvSpPr>
          <p:nvPr>
            <p:ph type="sldImg"/>
          </p:nvPr>
        </p:nvSpPr>
        <p:spPr>
          <a:ln/>
        </p:spPr>
      </p:sp>
      <p:sp>
        <p:nvSpPr>
          <p:cNvPr id="860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pregnancy prevention. The values range from 5% to 42%.  Alabama, Alaska, Arizona, Arkansas, California, Connecticut, Georgia, Idaho, Illinois, Indiana, Iowa, Kansas, Kentucky, Minnesota, Missouri, Montana, Nebraska, North Dakota, Ohio, Oregon, Pennsylvania, Rhode Island, South Dakota, Tennessee, Vermont, Virginia, Washington, West Virginia, Wisconsin, Wyoming, range from 0% to 24%.  Delaware, Florida, Hawaii, Maine, Maryland, Massachusetts, Michigan, Mississippi, Nevada, New Hampshire, New Jersey, New York, North Carolina, South Carolina, Utah, range from 25% to 49%. Colorado, Louisiana, New Mexico, Oklahoma, and Texas did not have weighted results.</a:t>
            </a:r>
          </a:p>
          <a:p>
            <a:endParaRPr lang="en-US" altLang="en-US" smtClean="0"/>
          </a:p>
        </p:txBody>
      </p:sp>
      <p:sp>
        <p:nvSpPr>
          <p:cNvPr id="860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B5AC646-884B-46B9-8AAF-79E106ECCEC6}" type="slidenum">
              <a:rPr lang="en-US" altLang="en-US" b="0" smtClean="0">
                <a:solidFill>
                  <a:schemeClr val="tx1"/>
                </a:solidFill>
                <a:latin typeface="Times New Roman" panose="02020603050405020304" pitchFamily="18" charset="0"/>
              </a:rPr>
              <a:pPr/>
              <a:t>38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5756479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Slide Image Placeholder 1"/>
          <p:cNvSpPr>
            <a:spLocks noGrp="1" noRot="1" noChangeAspect="1" noTextEdit="1"/>
          </p:cNvSpPr>
          <p:nvPr>
            <p:ph type="sldImg"/>
          </p:nvPr>
        </p:nvSpPr>
        <p:spPr>
          <a:ln/>
        </p:spPr>
      </p:sp>
      <p:sp>
        <p:nvSpPr>
          <p:cNvPr id="8806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STD prevention. The values range from 5% to 48%.  Alabama, Alaska, Arizona, Arkansas, Illinois, Iowa, Kansas, Kentucky, Minnesota, Missouri, Nebraska, North Dakota, Ohio, Oregon, Pennsylvania, Rhode Island, South Dakota, Virginia, West Virginia, Wyoming, range from 0% to 24%.  California, Connecticut, Delaware, Florida, Georgia, Hawaii, Idaho, Indiana, Maine, Maryland, Massachusetts, Michigan, Mississippi, Montana, Nevada, New Hampshire, New Jersey, New York, North Carolina, South Carolina, Tennessee, Utah, Vermont, Washington, Wisconsin, range from 25% to 49%. Colorado, Louisiana, New Mexico, Oklahoma, and Texas did not have weighted results.</a:t>
            </a:r>
          </a:p>
          <a:p>
            <a:endParaRPr lang="en-US" altLang="en-US" smtClean="0"/>
          </a:p>
        </p:txBody>
      </p:sp>
      <p:sp>
        <p:nvSpPr>
          <p:cNvPr id="880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FA48D5C-5E40-43E9-B177-EA62A825B2E5}" type="slidenum">
              <a:rPr lang="en-US" altLang="en-US" b="0" smtClean="0">
                <a:solidFill>
                  <a:schemeClr val="tx1"/>
                </a:solidFill>
                <a:latin typeface="Times New Roman" panose="02020603050405020304" pitchFamily="18" charset="0"/>
              </a:rPr>
              <a:pPr/>
              <a:t>39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04805900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sz="1000" dirty="0" smtClean="0">
                <a:solidFill>
                  <a:srgbClr val="000000"/>
                </a:solidFill>
                <a:latin typeface="Calibri"/>
              </a:rPr>
              <a:t>This slide contains state, large urban school district, territory, and tribal government Profiles participation data from 1998 through 2012. </a:t>
            </a:r>
          </a:p>
          <a:p>
            <a:pPr marL="109538" indent="-109538">
              <a:buFontTx/>
              <a:buChar char="•"/>
              <a:defRPr/>
            </a:pPr>
            <a:r>
              <a:rPr lang="en-US" sz="1000" dirty="0" smtClean="0">
                <a:solidFill>
                  <a:srgbClr val="000000"/>
                </a:solidFill>
                <a:latin typeface="Calibri"/>
              </a:rPr>
              <a:t>In 1998, 38 states and 10 cities (including Washington, D.C.) participated in Profiles, for a total number of 48 states and cities.  The percent of sites with weighted data in 1998 was 77%.</a:t>
            </a:r>
          </a:p>
          <a:p>
            <a:pPr marL="109538" indent="-109538">
              <a:buFontTx/>
              <a:buChar char="•"/>
              <a:defRPr/>
            </a:pPr>
            <a:r>
              <a:rPr lang="en-US" sz="1000" dirty="0" smtClean="0">
                <a:solidFill>
                  <a:srgbClr val="000000"/>
                </a:solidFill>
                <a:latin typeface="Calibri"/>
              </a:rPr>
              <a:t>In 2000, 38 states and 13 cities (including Washington, D.C.) participated in Profiles, for a total number of 51 states and cities.  The percent of sites with weighted data in 2000 was 75%.</a:t>
            </a:r>
          </a:p>
          <a:p>
            <a:pPr marL="109538" indent="-109538">
              <a:buFontTx/>
              <a:buChar char="•"/>
              <a:defRPr/>
            </a:pPr>
            <a:r>
              <a:rPr lang="en-US" sz="1000" dirty="0" smtClean="0">
                <a:solidFill>
                  <a:srgbClr val="000000"/>
                </a:solidFill>
                <a:latin typeface="Calibri"/>
              </a:rPr>
              <a:t>In 2002, 43 states and 14 cities (including Washington, D.C.) participated in Profiles, for a total number of 57 states and cities.  The percent of sites with weighted data in 2002 was 77%.</a:t>
            </a:r>
          </a:p>
          <a:p>
            <a:pPr marL="109538" indent="-109538">
              <a:buFontTx/>
              <a:buChar char="•"/>
              <a:defRPr/>
            </a:pPr>
            <a:r>
              <a:rPr lang="en-US" sz="1000" dirty="0" smtClean="0">
                <a:solidFill>
                  <a:srgbClr val="000000"/>
                </a:solidFill>
                <a:latin typeface="Calibri"/>
              </a:rPr>
              <a:t>In 2004, 41 states and 13 cities (including Washington, D.C.) participated in Profiles, for a total number of 54 states and cities.  The percent of sites with weighted data in 2004 was 70%.</a:t>
            </a:r>
          </a:p>
          <a:p>
            <a:pPr marL="109538" indent="-109538">
              <a:buFontTx/>
              <a:buChar char="•"/>
              <a:defRPr/>
            </a:pPr>
            <a:r>
              <a:rPr lang="en-US" sz="1000" dirty="0" smtClean="0">
                <a:solidFill>
                  <a:srgbClr val="000000"/>
                </a:solidFill>
                <a:latin typeface="Calibri"/>
              </a:rPr>
              <a:t>In 2006, 44 states and 16 cities (including Washington, D.C.) participated in Profiles, for a total number of 60 states and cities.  The percent of sites with weighted data in 2006 was 82%.</a:t>
            </a:r>
          </a:p>
          <a:p>
            <a:pPr marL="109538" indent="-109538">
              <a:buFontTx/>
              <a:buChar char="•"/>
              <a:defRPr/>
            </a:pPr>
            <a:r>
              <a:rPr lang="en-US" sz="1000" dirty="0" smtClean="0">
                <a:solidFill>
                  <a:srgbClr val="000000"/>
                </a:solidFill>
                <a:latin typeface="Calibri"/>
              </a:rPr>
              <a:t>In 2008, 50 states, 21 cities (including Washington, D.C.), 5 territories, and 2 tribes participated in Profiles, for a total number of 78 sites.  The percent of sites with weighted data in 2008 was 94%.</a:t>
            </a:r>
          </a:p>
          <a:p>
            <a:pPr marL="109538" indent="-109538">
              <a:buFontTx/>
              <a:buChar char="•"/>
              <a:defRPr/>
            </a:pPr>
            <a:r>
              <a:rPr lang="en-US" sz="1000" dirty="0" smtClean="0">
                <a:solidFill>
                  <a:srgbClr val="000000"/>
                </a:solidFill>
                <a:latin typeface="Calibri"/>
              </a:rPr>
              <a:t>In 2010, 50 states, 20 cities (including Washington, D.C.), 6 territories, and 2 tribes participated in Profiles, for a total number of 78 sites. The percent of sites with weighted data in 2010 was 99%. </a:t>
            </a:r>
          </a:p>
          <a:p>
            <a:pPr marL="109538" indent="-109538">
              <a:buFontTx/>
              <a:buChar char="•"/>
              <a:defRPr/>
            </a:pPr>
            <a:r>
              <a:rPr lang="en-US" sz="1000" dirty="0" smtClean="0">
                <a:solidFill>
                  <a:srgbClr val="000000"/>
                </a:solidFill>
                <a:latin typeface="Calibri"/>
              </a:rPr>
              <a:t>In 2012, 49 states, 19 cities (including Washington, D.C.), 5 territories, and 2 tribes participated in Profiles, for a total number of 75 sites.  The percent of sites with weighted data in 2012 was 92%.  </a:t>
            </a:r>
          </a:p>
          <a:p>
            <a:pPr marL="109538" indent="-109538">
              <a:buFontTx/>
              <a:buChar char="•"/>
              <a:defRPr/>
            </a:pPr>
            <a:r>
              <a:rPr lang="en-US" sz="1000" dirty="0" smtClean="0">
                <a:solidFill>
                  <a:srgbClr val="000000"/>
                </a:solidFill>
                <a:latin typeface="Calibri"/>
              </a:rPr>
              <a:t>In 2014, 50 states, 21 cities (including Washington, D.C.), and 3 territories participated in Profiles, for a total number of 74 sites.  The percent of sites with weighted data in 2014 was 96%. </a:t>
            </a:r>
          </a:p>
          <a:p>
            <a:pPr>
              <a:defRPr/>
            </a:pPr>
            <a:endParaRPr lang="en-US" dirty="0" smtClean="0">
              <a:solidFill>
                <a:srgbClr val="000000"/>
              </a:solidFill>
            </a:endParaRPr>
          </a:p>
          <a:p>
            <a:pPr>
              <a:defRPr/>
            </a:pPr>
            <a:endParaRPr lang="en-US" dirty="0" smtClean="0">
              <a:solidFill>
                <a:srgbClr val="000000"/>
              </a:solidFill>
            </a:endParaRPr>
          </a:p>
          <a:p>
            <a:pPr>
              <a:defRPr/>
            </a:pPr>
            <a:endParaRPr lang="en-US" dirty="0"/>
          </a:p>
        </p:txBody>
      </p:sp>
      <p:sp>
        <p:nvSpPr>
          <p:cNvPr id="163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3D6AA4A-B3A6-4AD3-81D8-7934CA36D468}" type="slidenum">
              <a:rPr lang="en-US" altLang="en-US" b="0" smtClean="0">
                <a:solidFill>
                  <a:srgbClr val="000000"/>
                </a:solidFill>
                <a:latin typeface="Times New Roman" panose="02020603050405020304" pitchFamily="18" charset="0"/>
              </a:rPr>
              <a:pPr/>
              <a:t>4</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1776055754"/>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Practices Related to Safe and Supportive Environments</a:t>
            </a:r>
            <a:endParaRPr lang="en-US" sz="1000" dirty="0">
              <a:latin typeface="+mj-lt"/>
            </a:endParaRPr>
          </a:p>
        </p:txBody>
      </p:sp>
      <p:sp>
        <p:nvSpPr>
          <p:cNvPr id="901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F962F76-3EFB-4658-9144-28A04619C890}" type="slidenum">
              <a:rPr lang="en-US" altLang="en-US" b="0" smtClean="0">
                <a:solidFill>
                  <a:srgbClr val="000000"/>
                </a:solidFill>
                <a:latin typeface="Times New Roman" panose="02020603050405020304" pitchFamily="18" charset="0"/>
              </a:rPr>
              <a:pPr/>
              <a:t>40</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303488135"/>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Slide Image Placeholder 1"/>
          <p:cNvSpPr>
            <a:spLocks noGrp="1" noRot="1" noChangeAspect="1" noTextEdit="1"/>
          </p:cNvSpPr>
          <p:nvPr>
            <p:ph type="sldImg"/>
          </p:nvPr>
        </p:nvSpPr>
        <p:spPr>
          <a:ln/>
        </p:spPr>
      </p:sp>
      <p:sp>
        <p:nvSpPr>
          <p:cNvPr id="921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curricula or supplementary materials that include HIV, STD, or pregnancy prevention information that is relevant to LGBTQ youth . The values range from 11% to 56%.  Alabama, Alaska, Arizona, Arkansas, Georgia, Idaho, Illinois, Indiana, Kansas, Kentucky, Michigan, Minnesota, Mississippi, Missouri, Montana, Nebraska, North Dakota, Ohio, South Carolina, South Dakota, Tennessee, Virginia, Wyoming, range from 0% to 24%.  California, Connecticut, Delaware, Florida, Hawaii, Iowa, Maine, Maryland, Massachusetts, Nevada, New Hampshire, New Jersey, North Carolina, Oregon, Pennsylvania, Rhode Island, Washington, West Virginia, Wisconsin, range from 25% to 49%.  New York, Vermont, range from 50% to 74%. Colorado, Louisiana, New Mexico, Oklahoma, and Texas did not have weighted results. Utah did not ask this question.</a:t>
            </a:r>
          </a:p>
          <a:p>
            <a:endParaRPr lang="en-US" altLang="en-US" smtClean="0"/>
          </a:p>
        </p:txBody>
      </p:sp>
      <p:sp>
        <p:nvSpPr>
          <p:cNvPr id="921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466CC2A-A73D-4E84-9C0C-C7A8C4BBB78A}" type="slidenum">
              <a:rPr lang="en-US" altLang="en-US" b="0" smtClean="0">
                <a:solidFill>
                  <a:schemeClr val="tx1"/>
                </a:solidFill>
                <a:latin typeface="Times New Roman" panose="02020603050405020304" pitchFamily="18" charset="0"/>
              </a:rPr>
              <a:pPr/>
              <a:t>41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3078577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Slide Image Placeholder 1"/>
          <p:cNvSpPr>
            <a:spLocks noGrp="1" noRot="1" noChangeAspect="1" noTextEdit="1"/>
          </p:cNvSpPr>
          <p:nvPr>
            <p:ph type="sldImg"/>
          </p:nvPr>
        </p:nvSpPr>
        <p:spPr>
          <a:ln/>
        </p:spPr>
      </p:sp>
      <p:sp>
        <p:nvSpPr>
          <p:cNvPr id="9421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teaching students of different sexual orientations or gender identities . The values range from 5% to 29%.  Alabama, Alaska, Arizona, Arkansas, California, Connecticut, Delaware, Florida, Georgia, Hawaii, Idaho, Illinois, Indiana, Iowa, Kansas, Kentucky, Maine, Michigan, Minnesota, Mississippi, Missouri, Montana, Nebraska, New Jersey, North Carolina, North Dakota, Ohio, Oregon, Pennsylvania, Rhode Island, South Carolina, South Dakota, Tennessee, Utah, Vermont, Virginia, Washington, West Virginia, Wisconsin, Wyoming, range from 0% to 24%.  Maryland, Massachusetts, Nevada, New Hampshire, New York, range from 25% to 49%. Colorado, Louisiana, New Mexico, Oklahoma, and Texas did not have weighted results.</a:t>
            </a:r>
          </a:p>
          <a:p>
            <a:endParaRPr lang="en-US" altLang="en-US" smtClean="0"/>
          </a:p>
        </p:txBody>
      </p:sp>
      <p:sp>
        <p:nvSpPr>
          <p:cNvPr id="942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7EDDCB7-D1D2-4B2A-9AE7-B89891B5740D}" type="slidenum">
              <a:rPr lang="en-US" altLang="en-US" b="0" smtClean="0">
                <a:solidFill>
                  <a:schemeClr val="tx1"/>
                </a:solidFill>
                <a:latin typeface="Times New Roman" panose="02020603050405020304" pitchFamily="18" charset="0"/>
              </a:rPr>
              <a:pPr/>
              <a:t>42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5326537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Slide Image Placeholder 1"/>
          <p:cNvSpPr>
            <a:spLocks noGrp="1" noRot="1" noChangeAspect="1" noTextEdit="1"/>
          </p:cNvSpPr>
          <p:nvPr>
            <p:ph type="sldImg"/>
          </p:nvPr>
        </p:nvSpPr>
        <p:spPr>
          <a:ln/>
        </p:spPr>
      </p:sp>
      <p:sp>
        <p:nvSpPr>
          <p:cNvPr id="962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with a gay/straight alliance or similar club. The values range from 13% to 56%.  Alabama, Alaska, Arizona, Arkansas, Georgia, Idaho, Illinois, Kansas, Kentucky, Mississippi, Missouri, Montana, Nebraska, North Dakota, Ohio, Oklahoma, South Carolina, South Dakota, Tennessee, West Virginia, Wyoming, range from 0% to 24%.  California, Colorado, Connecticut, Delaware, Florida, Hawaii, Indiana, Iowa, Maryland, Michigan, Minnesota, Nevada, New Hampshire, New Jersey, New York, North Carolina, Oregon, Pennsylvania, Rhode Island, Texas, Vermont, Virginia, Washington, Wisconsin, range from 25% to 49%.  Maine, Massachusetts, range from 50% to 74%. Louisiana and New Mexico did not have weighted results. Utah did not ask this question.</a:t>
            </a:r>
          </a:p>
          <a:p>
            <a:endParaRPr lang="en-US" altLang="en-US" smtClean="0"/>
          </a:p>
        </p:txBody>
      </p:sp>
      <p:sp>
        <p:nvSpPr>
          <p:cNvPr id="962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2AD8D7D-9EB0-442F-BC2B-C23412A117A2}" type="slidenum">
              <a:rPr lang="en-US" altLang="en-US" b="0" smtClean="0">
                <a:solidFill>
                  <a:schemeClr val="tx1"/>
                </a:solidFill>
                <a:latin typeface="Times New Roman" panose="02020603050405020304" pitchFamily="18" charset="0"/>
              </a:rPr>
              <a:pPr/>
              <a:t>43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814557939"/>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Slide Image Placeholder 1"/>
          <p:cNvSpPr>
            <a:spLocks noGrp="1" noRot="1" noChangeAspect="1" noTextEdit="1"/>
          </p:cNvSpPr>
          <p:nvPr>
            <p:ph type="sldImg"/>
          </p:nvPr>
        </p:nvSpPr>
        <p:spPr>
          <a:ln/>
        </p:spPr>
      </p:sp>
      <p:sp>
        <p:nvSpPr>
          <p:cNvPr id="983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implement parent engagement strategies for all students. The values range from 25% to 66%.     Alabama, Alaska, Arizona, Colorado, Hawaii, Idaho, Illinois, Kansas, Missouri, Montana, Nebraska, Nevada, North Carolina, North Dakota, Ohio, Oklahoma, Oregon, Pennsylvania, South Dakota, Washington, Wyoming, range from 25% to 49%.  Arkansas, California, Connecticut, Delaware, Florida, Georgia, Indiana, Iowa, Kentucky, Maine, Maryland, Massachusetts, Michigan, Minnesota, Mississippi, New Hampshire, New Jersey, New York, Rhode Island, South Carolina, Tennessee, Texas, Utah, Vermont, Virginia, West Virginia, Wisconsin, range from 50% to 74%. Louisiana and New Mexico did not have weighted results.</a:t>
            </a:r>
          </a:p>
          <a:p>
            <a:endParaRPr lang="en-US" altLang="en-US" smtClean="0"/>
          </a:p>
        </p:txBody>
      </p:sp>
      <p:sp>
        <p:nvSpPr>
          <p:cNvPr id="983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62C6961-CC2E-4DE1-9676-A29279FDB982}" type="slidenum">
              <a:rPr lang="en-US" altLang="en-US" b="0" smtClean="0">
                <a:solidFill>
                  <a:schemeClr val="tx1"/>
                </a:solidFill>
                <a:latin typeface="Times New Roman" panose="02020603050405020304" pitchFamily="18" charset="0"/>
              </a:rPr>
              <a:pPr/>
              <a:t>44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0121175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Slide Image Placeholder 1"/>
          <p:cNvSpPr>
            <a:spLocks noGrp="1" noRot="1" noChangeAspect="1" noTextEdit="1"/>
          </p:cNvSpPr>
          <p:nvPr>
            <p:ph type="sldImg"/>
          </p:nvPr>
        </p:nvSpPr>
        <p:spPr>
          <a:ln/>
        </p:spPr>
      </p:sp>
      <p:sp>
        <p:nvSpPr>
          <p:cNvPr id="10035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implement school connectedness strategies . The values range from 61% to 93%.        Alaska, Arizona, California, Hawaii, Maine, Montana, North Dakota, Ohio, Oklahoma, South Dakota, Wyoming, range from 50% to 74%.  Alabama, Arkansas, Colorado, Connecticut, Delaware, Florida, Georgia, Idaho, Illinois, Indiana, Iowa, Kansas, Kentucky, Maryland, Massachusetts, Michigan, Minnesota, Mississippi, Missouri, Nebraska, Nevada, New Hampshire, New Jersey, New York, North Carolina, Oregon, Pennsylvania, Rhode Island, South Carolina, Tennessee, Texas, Utah, Vermont, Virginia, Washington, West Virginia, Wisconsin, range from 75% to 100%. Louisiana and New Mexico did not have weighted results.</a:t>
            </a:r>
          </a:p>
          <a:p>
            <a:endParaRPr lang="en-US" altLang="en-US" smtClean="0"/>
          </a:p>
        </p:txBody>
      </p:sp>
      <p:sp>
        <p:nvSpPr>
          <p:cNvPr id="1003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5F74929-D8E1-4E3B-8943-8046F29803C1}" type="slidenum">
              <a:rPr lang="en-US" altLang="en-US" b="0" smtClean="0">
                <a:solidFill>
                  <a:schemeClr val="tx1"/>
                </a:solidFill>
                <a:latin typeface="Times New Roman" panose="02020603050405020304" pitchFamily="18" charset="0"/>
              </a:rPr>
              <a:pPr/>
              <a:t>45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1006918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Slide Image Placeholder 1"/>
          <p:cNvSpPr>
            <a:spLocks noGrp="1" noRot="1" noChangeAspect="1" noTextEdit="1"/>
          </p:cNvSpPr>
          <p:nvPr>
            <p:ph type="sldImg"/>
          </p:nvPr>
        </p:nvSpPr>
        <p:spPr>
          <a:ln/>
        </p:spPr>
      </p:sp>
      <p:sp>
        <p:nvSpPr>
          <p:cNvPr id="1024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prevent bullying and sexual harassment, including electronic aggression, among all students. The values range from 27% to 76%.     Alabama, Alaska, Arizona, Colorado, Georgia, Hawaii, Idaho, Iowa, Kansas, Maine, Michigan, Minnesota, Missouri, Montana, Nebraska, North Carolina, Ohio, Oklahoma, Oregon, Pennsylvania, Rhode Island, South Dakota, Wisconsin, Wyoming, range from 25% to 49%.  Arkansas, California, Connecticut, Delaware, Florida, Illinois, Indiana, Kentucky, Maryland, Massachusetts, Mississippi, Nevada, New Hampshire, New York, North Dakota, South Carolina, Tennessee, Texas, Utah, Vermont, Virginia, Washington, West Virginia, range from 50% to 74%.  New Jersey, range from 75% to 100%. Louisiana and New Mexico did not have weighted results.</a:t>
            </a:r>
          </a:p>
          <a:p>
            <a:endParaRPr lang="en-US" altLang="en-US" smtClean="0"/>
          </a:p>
        </p:txBody>
      </p:sp>
      <p:sp>
        <p:nvSpPr>
          <p:cNvPr id="1024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92E2BCF-CA93-4866-8BDB-7DEBA7B8A657}" type="slidenum">
              <a:rPr lang="en-US" altLang="en-US" b="0" smtClean="0">
                <a:solidFill>
                  <a:schemeClr val="tx1"/>
                </a:solidFill>
                <a:latin typeface="Times New Roman" panose="02020603050405020304" pitchFamily="18" charset="0"/>
              </a:rPr>
              <a:pPr/>
              <a:t>46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679824815"/>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Slide Image Placeholder 1"/>
          <p:cNvSpPr>
            <a:spLocks noGrp="1" noRot="1" noChangeAspect="1" noTextEdit="1"/>
          </p:cNvSpPr>
          <p:nvPr>
            <p:ph type="sldImg"/>
          </p:nvPr>
        </p:nvSpPr>
        <p:spPr>
          <a:ln/>
        </p:spPr>
      </p:sp>
      <p:sp>
        <p:nvSpPr>
          <p:cNvPr id="1044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curricula or supplementary materials and engage in 5 practices related to LGBTQ youth. The values range from 2% to 27%.  Alabama, Alaska, Arizona, Arkansas, California, Colorado, Connecticut, Delaware, Florida, Georgia, Hawaii, Idaho, Illinois, Indiana, Iowa, Kansas, Kentucky, Maine, Maryland, Michigan, Minnesota, Mississippi, Missouri, Montana, Nebraska, Nevada, New Jersey, North Carolina, North Dakota, Ohio, Oklahoma, Oregon, Pennsylvania, Rhode Island, South Carolina, South Dakota, Tennessee, Texas, Virginia, Washington, West Virginia, Wisconsin, Wyoming, range from 0% to 24%.  Massachusetts, New Hampshire, New York, Vermont, range from 25% to 49%. Louisiana and New Mexico did not have weighted results. Utah did not ask this question.</a:t>
            </a:r>
          </a:p>
          <a:p>
            <a:endParaRPr lang="en-US" altLang="en-US" smtClean="0"/>
          </a:p>
        </p:txBody>
      </p:sp>
      <p:sp>
        <p:nvSpPr>
          <p:cNvPr id="1044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9B5A440-8BED-436F-B0A9-B2E6F9032A86}" type="slidenum">
              <a:rPr lang="en-US" altLang="en-US" b="0" smtClean="0">
                <a:solidFill>
                  <a:schemeClr val="tx1"/>
                </a:solidFill>
                <a:latin typeface="Times New Roman" panose="02020603050405020304" pitchFamily="18" charset="0"/>
              </a:rPr>
              <a:pPr/>
              <a:t>47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2457287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Slide Image Placeholder 1"/>
          <p:cNvSpPr>
            <a:spLocks noGrp="1" noRot="1" noChangeAspect="1" noTextEdit="1"/>
          </p:cNvSpPr>
          <p:nvPr>
            <p:ph type="sldImg"/>
          </p:nvPr>
        </p:nvSpPr>
        <p:spPr>
          <a:ln/>
        </p:spPr>
      </p:sp>
      <p:sp>
        <p:nvSpPr>
          <p:cNvPr id="1064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identify “safe spaces” where LGBTQ youth can receive support from administrators, teachers, or other school staff. The values range from 37% to 85%.     Alaska, Arizona, Mississippi, Nebraska, North Dakota, South Dakota, Wyoming, range from 25% to 49%.  Alabama, Arkansas, California, Colorado, Connecticut, Delaware, Florida, Georgia, Hawaii, Idaho, Illinois, Indiana, Iowa, Kansas, Kentucky, Maine, Maryland, Michigan, Minnesota, Missouri, Montana, Nevada, New Hampshire, New Jersey, North Carolina, Ohio, Oklahoma, Oregon, Pennsylvania, South Carolina, Tennessee, Texas, Vermont, Virginia, Washington, West Virginia, Wisconsin, range from 50% to 74%.  Massachusetts, New York, Rhode Island, range from 75% to 100%. Louisiana and New Mexico did not have weighted results. Utah did not ask this question.</a:t>
            </a:r>
          </a:p>
          <a:p>
            <a:endParaRPr lang="en-US" altLang="en-US" smtClean="0"/>
          </a:p>
        </p:txBody>
      </p:sp>
      <p:sp>
        <p:nvSpPr>
          <p:cNvPr id="1065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96C055D-36CB-4956-A6A8-C8D577736651}" type="slidenum">
              <a:rPr lang="en-US" altLang="en-US" b="0" smtClean="0">
                <a:solidFill>
                  <a:schemeClr val="tx1"/>
                </a:solidFill>
                <a:latin typeface="Times New Roman" panose="02020603050405020304" pitchFamily="18" charset="0"/>
              </a:rPr>
              <a:pPr/>
              <a:t>48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906148632"/>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Slide Image Placeholder 1"/>
          <p:cNvSpPr>
            <a:spLocks noGrp="1" noRot="1" noChangeAspect="1" noTextEdit="1"/>
          </p:cNvSpPr>
          <p:nvPr>
            <p:ph type="sldImg"/>
          </p:nvPr>
        </p:nvSpPr>
        <p:spPr>
          <a:ln/>
        </p:spPr>
      </p:sp>
      <p:sp>
        <p:nvSpPr>
          <p:cNvPr id="1085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 harassment based on a student’s perceived or actual sexual orientation or gender identity. The values range from 73% to 97%.        Mississippi, South Dakota, range from 50% to 74%.  Alabama, Alaska, Arizona, Arkansas, California, Colorado, Connecticut, Delaware, Florida, Georgia, Hawaii, Idaho, Illinois, Indiana, Iowa, Kansas, Kentucky, Maine, Maryland, Massachusetts, Michigan, Minnesota, Missouri, Montana, Nebraska, Nevada, New Hampshire, New Jersey, New York, North Carolina, North Dakota, Ohio, Oklahoma, Oregon, Pennsylvania, Rhode Island, South Carolina, Tennessee, Texas, Vermont, Virginia, Washington, West Virginia, Wisconsin, Wyoming, range from 75% to 100%. Louisiana and New Mexico did not have weighted results. Utah did not ask this question.</a:t>
            </a:r>
          </a:p>
          <a:p>
            <a:endParaRPr lang="en-US" altLang="en-US" smtClean="0"/>
          </a:p>
        </p:txBody>
      </p:sp>
      <p:sp>
        <p:nvSpPr>
          <p:cNvPr id="1085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08FF800-EEDC-4034-B60D-32C2E39C3D57}" type="slidenum">
              <a:rPr lang="en-US" altLang="en-US" b="0" smtClean="0">
                <a:solidFill>
                  <a:schemeClr val="tx1"/>
                </a:solidFill>
                <a:latin typeface="Times New Roman" panose="02020603050405020304" pitchFamily="18" charset="0"/>
              </a:rPr>
              <a:pPr/>
              <a:t>49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4687643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Slide Image Placeholder 1"/>
          <p:cNvSpPr>
            <a:spLocks noGrp="1" noRot="1" noChangeAspect="1" noTextEdit="1"/>
          </p:cNvSpPr>
          <p:nvPr>
            <p:ph type="sldImg"/>
          </p:nvPr>
        </p:nvSpPr>
        <p:spPr>
          <a:ln/>
        </p:spPr>
      </p:sp>
      <p:sp>
        <p:nvSpPr>
          <p:cNvPr id="184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z="1000" smtClean="0">
                <a:solidFill>
                  <a:srgbClr val="000000"/>
                </a:solidFill>
                <a:latin typeface="Calibri" panose="020F0502020204030204" pitchFamily="34" charset="0"/>
              </a:rPr>
              <a:t>This map illustrates states and large urban school districts that participated in the School Health Profiles in 2014. States and large urban school districts with weighted and unweighted results are shown. </a:t>
            </a:r>
          </a:p>
          <a:p>
            <a:r>
              <a:rPr lang="en-US" altLang="en-US" sz="1000" smtClean="0">
                <a:solidFill>
                  <a:srgbClr val="000000"/>
                </a:solidFill>
                <a:latin typeface="Calibri" panose="020F0502020204030204" pitchFamily="34" charset="0"/>
              </a:rPr>
              <a:t>States with weighted results are: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a:t>
            </a:r>
            <a:br>
              <a:rPr lang="en-US" altLang="en-US" sz="1000" smtClean="0">
                <a:solidFill>
                  <a:srgbClr val="000000"/>
                </a:solidFill>
                <a:latin typeface="Calibri" panose="020F0502020204030204" pitchFamily="34" charset="0"/>
              </a:rPr>
            </a:br>
            <a:r>
              <a:rPr lang="en-US" altLang="en-US" sz="1000" smtClean="0">
                <a:solidFill>
                  <a:srgbClr val="000000"/>
                </a:solidFill>
                <a:latin typeface="Calibri" panose="020F0502020204030204" pitchFamily="34" charset="0"/>
              </a:rPr>
              <a:t>States with unweighted results are:  Louisiana and New Mexico</a:t>
            </a:r>
            <a:br>
              <a:rPr lang="en-US" altLang="en-US" sz="1000" smtClean="0">
                <a:solidFill>
                  <a:srgbClr val="000000"/>
                </a:solidFill>
                <a:latin typeface="Calibri" panose="020F0502020204030204" pitchFamily="34" charset="0"/>
              </a:rPr>
            </a:br>
            <a:endParaRPr lang="en-US" altLang="en-US" sz="1000" smtClean="0">
              <a:solidFill>
                <a:srgbClr val="000000"/>
              </a:solidFill>
              <a:latin typeface="Calibri" panose="020F0502020204030204" pitchFamily="34" charset="0"/>
            </a:endParaRPr>
          </a:p>
          <a:p>
            <a:r>
              <a:rPr lang="en-US" altLang="en-US" sz="1000" smtClean="0">
                <a:solidFill>
                  <a:srgbClr val="000000"/>
                </a:solidFill>
                <a:latin typeface="Calibri" panose="020F0502020204030204" pitchFamily="34" charset="0"/>
              </a:rPr>
              <a:t>Surveyed large urban school districts with weighted results are:  Baltimore, MD; Boston, MA; Broward County, FL; Chicago, IL; Cleveland, OH; DeKalb County, GA; Detroit, MI; District of Columbia; Duval County, FL; Fort Worth, TX; Houston, TX;  Los Angeles, CA; Miami-Dade County, FL; New York City, NY; Oakland, CA; Orange County, FL; Palm Beach County, FL; Philadelphia, PA ; San Diego, CA; San Francisco, CA ; Shelby County, TN</a:t>
            </a:r>
            <a:br>
              <a:rPr lang="en-US" altLang="en-US" sz="1000" smtClean="0">
                <a:solidFill>
                  <a:srgbClr val="000000"/>
                </a:solidFill>
                <a:latin typeface="Calibri" panose="020F0502020204030204" pitchFamily="34" charset="0"/>
              </a:rPr>
            </a:br>
            <a:endParaRPr lang="en-US" altLang="en-US" sz="1000" smtClean="0">
              <a:solidFill>
                <a:srgbClr val="000000"/>
              </a:solidFill>
              <a:latin typeface="Calibri" panose="020F0502020204030204" pitchFamily="34" charset="0"/>
            </a:endParaRPr>
          </a:p>
          <a:p>
            <a:r>
              <a:rPr lang="en-US" altLang="en-US" sz="1000" smtClean="0">
                <a:solidFill>
                  <a:srgbClr val="000000"/>
                </a:solidFill>
                <a:latin typeface="Calibri" panose="020F0502020204030204" pitchFamily="34" charset="0"/>
              </a:rPr>
              <a:t>Weighted data means that at least 70% of the principals or lead health education teachers in the sample completed the survey. Weighted data represent the state, large urban school district, territory, or tribal government. With weighted data, it is possible to say, for example, "X% of schools in our state offer students intramural activities or physical activity clubs." </a:t>
            </a:r>
            <a:br>
              <a:rPr lang="en-US" altLang="en-US" sz="1000" smtClean="0">
                <a:solidFill>
                  <a:srgbClr val="000000"/>
                </a:solidFill>
                <a:latin typeface="Calibri" panose="020F0502020204030204" pitchFamily="34" charset="0"/>
              </a:rPr>
            </a:br>
            <a:r>
              <a:rPr lang="en-US" altLang="en-US" sz="1000" smtClean="0">
                <a:solidFill>
                  <a:srgbClr val="000000"/>
                </a:solidFill>
                <a:latin typeface="Calibri" panose="020F0502020204030204" pitchFamily="34" charset="0"/>
              </a:rPr>
              <a:t/>
            </a:r>
            <a:br>
              <a:rPr lang="en-US" altLang="en-US" sz="1000" smtClean="0">
                <a:solidFill>
                  <a:srgbClr val="000000"/>
                </a:solidFill>
                <a:latin typeface="Calibri" panose="020F0502020204030204" pitchFamily="34" charset="0"/>
              </a:rPr>
            </a:br>
            <a:r>
              <a:rPr lang="en-US" altLang="en-US" sz="1000" smtClean="0">
                <a:solidFill>
                  <a:srgbClr val="000000"/>
                </a:solidFill>
                <a:latin typeface="Calibri" panose="020F0502020204030204" pitchFamily="34" charset="0"/>
              </a:rPr>
              <a:t>Unweighted data represent only the schools that completed the questionnaire. </a:t>
            </a:r>
            <a:endParaRPr lang="en-US" altLang="en-US" smtClean="0"/>
          </a:p>
        </p:txBody>
      </p:sp>
      <p:sp>
        <p:nvSpPr>
          <p:cNvPr id="184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A3DD834-A8E0-4EB4-8460-16A5F4AAA498}" type="slidenum">
              <a:rPr lang="en-US" altLang="en-US" b="0" smtClean="0">
                <a:solidFill>
                  <a:srgbClr val="000000"/>
                </a:solidFill>
                <a:latin typeface="Times New Roman" panose="02020603050405020304" pitchFamily="18" charset="0"/>
              </a:rPr>
              <a:pPr/>
              <a:t>5</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862985397"/>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Slide Image Placeholder 1"/>
          <p:cNvSpPr>
            <a:spLocks noGrp="1" noRot="1" noChangeAspect="1" noTextEdit="1"/>
          </p:cNvSpPr>
          <p:nvPr>
            <p:ph type="sldImg"/>
          </p:nvPr>
        </p:nvSpPr>
        <p:spPr>
          <a:ln/>
        </p:spPr>
      </p:sp>
      <p:sp>
        <p:nvSpPr>
          <p:cNvPr id="1105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encourage staff to attend professional development on safe and supportive school environments for all students, regardless of sexual orientation or gender identity. The values range from 39% to 82%.     Alaska, Arizona, Georgia, Kansas, Mississippi, North Dakota, South Dakota, range from 25% to 49%.  Alabama, Arkansas, California, Colorado, Connecticut, Delaware, Florida, Hawaii, Idaho, Illinois, Indiana, Iowa, Kentucky, Maine, Maryland, Michigan, Minnesota, Missouri, Montana, Nebraska, Nevada, North Carolina, Ohio, Oklahoma, Oregon, Pennsylvania, Rhode Island, South Carolina, Tennessee, Texas, Virginia, Washington, West Virginia, Wisconsin, Wyoming, range from 50% to 74%.  Massachusetts, New Hampshire, New Jersey, New York, Vermont, range from 75% to 100%. Louisiana and New Mexico did not have weighted results. Utah did not ask this question.</a:t>
            </a:r>
          </a:p>
          <a:p>
            <a:endParaRPr lang="en-US" altLang="en-US" smtClean="0"/>
          </a:p>
        </p:txBody>
      </p:sp>
      <p:sp>
        <p:nvSpPr>
          <p:cNvPr id="1105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A1A5300-5276-4C90-8090-900B053775D9}" type="slidenum">
              <a:rPr lang="en-US" altLang="en-US" b="0" smtClean="0">
                <a:solidFill>
                  <a:schemeClr val="tx1"/>
                </a:solidFill>
                <a:latin typeface="Times New Roman" panose="02020603050405020304" pitchFamily="18" charset="0"/>
              </a:rPr>
              <a:pPr/>
              <a:t>50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84290974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Slide Image Placeholder 1"/>
          <p:cNvSpPr>
            <a:spLocks noGrp="1" noRot="1" noChangeAspect="1" noTextEdit="1"/>
          </p:cNvSpPr>
          <p:nvPr>
            <p:ph type="sldImg"/>
          </p:nvPr>
        </p:nvSpPr>
        <p:spPr>
          <a:ln/>
        </p:spPr>
      </p:sp>
      <p:sp>
        <p:nvSpPr>
          <p:cNvPr id="1126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facilitate access to providers not on school property who have experience in providing health services to LGBTQ youth. The values range from 30% to 69%.     Alabama, Alaska, Arizona, Arkansas, Delaware, Florida, Georgia, Hawaii, Idaho, Illinois, Indiana, Kansas, Kentucky, Maryland, Michigan, Mississippi, Missouri, Montana, Nebraska, North Carolina, North Dakota, Ohio, Oklahoma, South Carolina, South Dakota, Tennessee, Texas, Virginia, Wisconsin, Wyoming, range from 25% to 49%.  California, Colorado, Connecticut, Iowa, Maine, Massachusetts, Minnesota, Nevada, New Hampshire, New Jersey, New York, Oregon, Pennsylvania, Rhode Island, Vermont, Washington, West Virginia, range from 50% to 74%. Louisiana and New Mexico did not have weighted results. Utah did not ask this question.</a:t>
            </a:r>
          </a:p>
          <a:p>
            <a:endParaRPr lang="en-US" altLang="en-US" smtClean="0"/>
          </a:p>
        </p:txBody>
      </p:sp>
      <p:sp>
        <p:nvSpPr>
          <p:cNvPr id="1126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CF402B8-FBDE-42BB-8C2E-5EAA642D2B33}" type="slidenum">
              <a:rPr lang="en-US" altLang="en-US" b="0" smtClean="0">
                <a:solidFill>
                  <a:schemeClr val="tx1"/>
                </a:solidFill>
                <a:latin typeface="Times New Roman" panose="02020603050405020304" pitchFamily="18" charset="0"/>
              </a:rPr>
              <a:pPr/>
              <a:t>51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8278580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Slide Image Placeholder 1"/>
          <p:cNvSpPr>
            <a:spLocks noGrp="1" noRot="1" noChangeAspect="1" noTextEdit="1"/>
          </p:cNvSpPr>
          <p:nvPr>
            <p:ph type="sldImg"/>
          </p:nvPr>
        </p:nvSpPr>
        <p:spPr>
          <a:ln/>
        </p:spPr>
      </p:sp>
      <p:sp>
        <p:nvSpPr>
          <p:cNvPr id="1146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facilitate access to providers not on school property who have experience in providing social and psychological services to LGBTQ youth. The values range from 30% to 73%.     Alabama, Alaska, Arizona, Arkansas, Georgia, Hawaii, Idaho, Illinois, Indiana, Kansas, Kentucky, Michigan, Mississippi, Missouri, Montana, Nebraska, Nevada, North Dakota, Ohio, South Carolina, South Dakota, Tennessee, Texas, Virginia, range from 25% to 49%.  California, Colorado, Connecticut, Delaware, Florida, Iowa, Maine, Maryland, Massachusetts, Minnesota, New Hampshire, New Jersey, New York, North Carolina, Oklahoma, Oregon, Pennsylvania, Rhode Island, Vermont, Washington, West Virginia, Wisconsin, Wyoming, range from 50% to 74%. Louisiana and New Mexico did not have weighted results. Utah did not ask this question.</a:t>
            </a:r>
          </a:p>
          <a:p>
            <a:endParaRPr lang="en-US" altLang="en-US" smtClean="0"/>
          </a:p>
        </p:txBody>
      </p:sp>
      <p:sp>
        <p:nvSpPr>
          <p:cNvPr id="1146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9E050EB-0E5A-49D7-8807-4DE9679C6FC0}" type="slidenum">
              <a:rPr lang="en-US" altLang="en-US" b="0" smtClean="0">
                <a:solidFill>
                  <a:schemeClr val="tx1"/>
                </a:solidFill>
                <a:latin typeface="Times New Roman" panose="02020603050405020304" pitchFamily="18" charset="0"/>
              </a:rPr>
              <a:pPr/>
              <a:t>52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97344375"/>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School Health Services</a:t>
            </a:r>
            <a:endParaRPr lang="en-US" sz="1000" dirty="0">
              <a:latin typeface="+mj-lt"/>
            </a:endParaRPr>
          </a:p>
        </p:txBody>
      </p:sp>
      <p:sp>
        <p:nvSpPr>
          <p:cNvPr id="1167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D18330A-87C8-499D-886F-70E72C70F4C9}" type="slidenum">
              <a:rPr lang="en-US" altLang="en-US" b="0" smtClean="0">
                <a:solidFill>
                  <a:srgbClr val="000000"/>
                </a:solidFill>
                <a:latin typeface="Times New Roman" panose="02020603050405020304" pitchFamily="18" charset="0"/>
              </a:rPr>
              <a:pPr/>
              <a:t>53</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4275543410"/>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Slide Image Placeholder 1"/>
          <p:cNvSpPr>
            <a:spLocks noGrp="1" noRot="1" noChangeAspect="1" noTextEdit="1"/>
          </p:cNvSpPr>
          <p:nvPr>
            <p:ph type="sldImg"/>
          </p:nvPr>
        </p:nvSpPr>
        <p:spPr>
          <a:ln/>
        </p:spPr>
      </p:sp>
      <p:sp>
        <p:nvSpPr>
          <p:cNvPr id="81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a full-time registered nurse who provides health services to students . The values range from 5% to 99%.  Alaska, California, Hawaii, Idaho, Michigan, Montana, North Dakota, Oklahoma, Oregon, South Dakota, Utah, Washington, Wisconsin, range from 0% to 24%.  Arizona, Colorado, Kansas, Kentucky, Mississippi, Nebraska, Nevada, North Carolina, Ohio, West Virginia, Wyoming, range from 25% to 49%.  Florida, Georgia, Illinois, Indiana, Iowa, Maine, Minnesota, Tennessee, range from 50% to 74%.  Alabama, Arkansas, Connecticut, Delaware, Maryland, Massachusetts, Missouri, New Hampshire, New Jersey, New York, Pennsylvania, Rhode Island, South Carolina, Texas, Vermont, Virginia, range from 75% to 100%. Louisiana and New Mexico did not have weighted results.</a:t>
            </a:r>
          </a:p>
          <a:p>
            <a:endParaRPr lang="en-US" altLang="en-US" smtClean="0"/>
          </a:p>
        </p:txBody>
      </p:sp>
      <p:sp>
        <p:nvSpPr>
          <p:cNvPr id="81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17468A3-B7A6-4F0F-8D0B-FF89F49092D6}" type="slidenum">
              <a:rPr lang="en-US" altLang="en-US" b="0" smtClean="0">
                <a:solidFill>
                  <a:srgbClr val="000000"/>
                </a:solidFill>
                <a:latin typeface="Times New Roman" panose="02020603050405020304" pitchFamily="18" charset="0"/>
              </a:rPr>
              <a:pPr/>
              <a:t>54</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338831387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Slide Image Placeholder 1"/>
          <p:cNvSpPr>
            <a:spLocks noGrp="1" noRot="1" noChangeAspect="1" noTextEdit="1"/>
          </p:cNvSpPr>
          <p:nvPr>
            <p:ph type="sldImg"/>
          </p:nvPr>
        </p:nvSpPr>
        <p:spPr>
          <a:ln/>
        </p:spPr>
      </p:sp>
      <p:sp>
        <p:nvSpPr>
          <p:cNvPr id="1187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on-site services or referrals to healthcare providers for 7 sexual health services. The values range from 17% to 52%.  Arizona, Georgia, Kansas, Mississippi, Nebraska, South Carolina, range from 0% to 24%.  Alabama, Alaska, Arkansas, California, Colorado, Connecticut, Delaware, Florida, Hawaii, Idaho, Illinois, Indiana, Iowa, Kentucky, Maryland, Massachusetts, Michigan, Minnesota, Missouri, Montana, Nevada, New Hampshire, New Jersey, New York, North Carolina, North Dakota, Ohio, Oklahoma, Oregon, Pennsylvania, Rhode Island, South Dakota, Tennessee, Texas, Vermont, Virginia, Washington, West Virginia, Wisconsin, range from 25% to 49%.  Maine, Wyoming, range from 50% to 74%. Louisiana and New Mexico did not have weighted results. Utah did not ask this question.</a:t>
            </a:r>
          </a:p>
          <a:p>
            <a:endParaRPr lang="en-US" altLang="en-US" smtClean="0"/>
          </a:p>
        </p:txBody>
      </p:sp>
      <p:sp>
        <p:nvSpPr>
          <p:cNvPr id="1187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41542EB-E7D7-463E-93D9-272DB71DDB3F}" type="slidenum">
              <a:rPr lang="en-US" altLang="en-US" b="0" smtClean="0">
                <a:solidFill>
                  <a:schemeClr val="tx1"/>
                </a:solidFill>
                <a:latin typeface="Times New Roman" panose="02020603050405020304" pitchFamily="18" charset="0"/>
              </a:rPr>
              <a:pPr/>
              <a:t>55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19856476"/>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Image Placeholder 1"/>
          <p:cNvSpPr>
            <a:spLocks noGrp="1" noRot="1" noChangeAspect="1" noTextEdit="1"/>
          </p:cNvSpPr>
          <p:nvPr>
            <p:ph type="sldImg"/>
          </p:nvPr>
        </p:nvSpPr>
        <p:spPr>
          <a:ln/>
        </p:spPr>
      </p:sp>
      <p:sp>
        <p:nvSpPr>
          <p:cNvPr id="1208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HIV testing to students. The values range from 0% to 22%.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08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9F4D469-3EA6-4FE6-BC16-B073716D7469}" type="slidenum">
              <a:rPr lang="en-US" altLang="en-US" b="0" smtClean="0">
                <a:solidFill>
                  <a:schemeClr val="tx1"/>
                </a:solidFill>
                <a:latin typeface="Times New Roman" panose="02020603050405020304" pitchFamily="18" charset="0"/>
              </a:rPr>
              <a:pPr/>
              <a:t>56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20338487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Slide Image Placeholder 1"/>
          <p:cNvSpPr>
            <a:spLocks noGrp="1" noRot="1" noChangeAspect="1" noTextEdit="1"/>
          </p:cNvSpPr>
          <p:nvPr>
            <p:ph type="sldImg"/>
          </p:nvPr>
        </p:nvSpPr>
        <p:spPr>
          <a:ln/>
        </p:spPr>
      </p:sp>
      <p:sp>
        <p:nvSpPr>
          <p:cNvPr id="1228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HIV treatment to students. The values range from 0% to 9%.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28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88DCFC2-F424-4D7F-B195-AC7D84C1BC2C}" type="slidenum">
              <a:rPr lang="en-US" altLang="en-US" b="0" smtClean="0">
                <a:solidFill>
                  <a:schemeClr val="tx1"/>
                </a:solidFill>
                <a:latin typeface="Times New Roman" panose="02020603050405020304" pitchFamily="18" charset="0"/>
              </a:rPr>
              <a:pPr/>
              <a:t>57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47126643"/>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Slide Image Placeholder 1"/>
          <p:cNvSpPr>
            <a:spLocks noGrp="1" noRot="1" noChangeAspect="1" noTextEdit="1"/>
          </p:cNvSpPr>
          <p:nvPr>
            <p:ph type="sldImg"/>
          </p:nvPr>
        </p:nvSpPr>
        <p:spPr>
          <a:ln/>
        </p:spPr>
      </p:sp>
      <p:sp>
        <p:nvSpPr>
          <p:cNvPr id="1249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STD testing to students. The values range from 0% to 24%.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49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CACFF55-2D5D-48D2-96AF-4118B97F65CB}" type="slidenum">
              <a:rPr lang="en-US" altLang="en-US" b="0" smtClean="0">
                <a:solidFill>
                  <a:schemeClr val="tx1"/>
                </a:solidFill>
                <a:latin typeface="Times New Roman" panose="02020603050405020304" pitchFamily="18" charset="0"/>
              </a:rPr>
              <a:pPr/>
              <a:t>58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06029166"/>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Slide Image Placeholder 1"/>
          <p:cNvSpPr>
            <a:spLocks noGrp="1" noRot="1" noChangeAspect="1" noTextEdit="1"/>
          </p:cNvSpPr>
          <p:nvPr>
            <p:ph type="sldImg"/>
          </p:nvPr>
        </p:nvSpPr>
        <p:spPr>
          <a:ln/>
        </p:spPr>
      </p:sp>
      <p:sp>
        <p:nvSpPr>
          <p:cNvPr id="12697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STD treatment to students. The values range from 0% to 19%.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69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06C0BAB-A846-4FAB-89C4-34E2FFE991B1}" type="slidenum">
              <a:rPr lang="en-US" altLang="en-US" b="0" smtClean="0">
                <a:solidFill>
                  <a:schemeClr val="tx1"/>
                </a:solidFill>
                <a:latin typeface="Times New Roman" panose="02020603050405020304" pitchFamily="18" charset="0"/>
              </a:rPr>
              <a:pPr/>
              <a:t>59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081228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Uses of Profiles Data</a:t>
            </a:r>
          </a:p>
          <a:p>
            <a:pPr>
              <a:defRPr/>
            </a:pPr>
            <a:endParaRPr lang="en-US" sz="1000" dirty="0" smtClean="0">
              <a:latin typeface="+mn-lt"/>
            </a:endParaRPr>
          </a:p>
          <a:p>
            <a:pPr>
              <a:buFont typeface="Arial" panose="020B0604020202020204" pitchFamily="34" charset="0"/>
              <a:buNone/>
              <a:defRPr/>
            </a:pPr>
            <a:r>
              <a:rPr lang="en-US" altLang="en-US" sz="1000" dirty="0" smtClean="0">
                <a:latin typeface="+mn-lt"/>
              </a:rPr>
              <a:t>Education and health officials use Profiles data to</a:t>
            </a:r>
          </a:p>
          <a:p>
            <a:pPr marL="285750" indent="-285750">
              <a:buFont typeface="Arial" panose="020B0604020202020204" pitchFamily="34" charset="0"/>
              <a:buChar char="•"/>
              <a:defRPr/>
            </a:pPr>
            <a:r>
              <a:rPr lang="en-US" altLang="en-US" sz="1000" dirty="0" smtClean="0">
                <a:latin typeface="+mn-lt"/>
              </a:rPr>
              <a:t>Describe school health policies and practices and compare them across jurisdictions</a:t>
            </a:r>
          </a:p>
          <a:p>
            <a:pPr marL="285750" indent="-285750">
              <a:buFont typeface="Arial" panose="020B0604020202020204" pitchFamily="34" charset="0"/>
              <a:buChar char="•"/>
              <a:defRPr/>
            </a:pPr>
            <a:r>
              <a:rPr lang="en-US" altLang="en-US" sz="1000" dirty="0" smtClean="0">
                <a:latin typeface="+mn-lt"/>
              </a:rPr>
              <a:t>Identify professional development needs</a:t>
            </a:r>
          </a:p>
          <a:p>
            <a:pPr marL="285750" indent="-285750">
              <a:buFont typeface="Arial" panose="020B0604020202020204" pitchFamily="34" charset="0"/>
              <a:buChar char="•"/>
              <a:defRPr/>
            </a:pPr>
            <a:r>
              <a:rPr lang="en-US" altLang="en-US" sz="1000" dirty="0" smtClean="0">
                <a:latin typeface="+mn-lt"/>
              </a:rPr>
              <a:t>Plan and monitor programs</a:t>
            </a:r>
          </a:p>
          <a:p>
            <a:pPr marL="285750" indent="-285750">
              <a:buFont typeface="Arial" panose="020B0604020202020204" pitchFamily="34" charset="0"/>
              <a:buChar char="•"/>
              <a:defRPr/>
            </a:pPr>
            <a:r>
              <a:rPr lang="en-US" altLang="en-US" sz="1000" dirty="0" smtClean="0">
                <a:latin typeface="+mn-lt"/>
              </a:rPr>
              <a:t>Support health-related policies and legislation</a:t>
            </a:r>
          </a:p>
          <a:p>
            <a:pPr marL="285750" indent="-285750">
              <a:buFont typeface="Arial" panose="020B0604020202020204" pitchFamily="34" charset="0"/>
              <a:buChar char="•"/>
              <a:defRPr/>
            </a:pPr>
            <a:r>
              <a:rPr lang="en-US" altLang="en-US" sz="1000" dirty="0" smtClean="0">
                <a:latin typeface="+mn-lt"/>
              </a:rPr>
              <a:t>Seek funding</a:t>
            </a:r>
          </a:p>
          <a:p>
            <a:pPr marL="285750" indent="-285750">
              <a:buFont typeface="Arial" panose="020B0604020202020204" pitchFamily="34" charset="0"/>
              <a:buChar char="•"/>
              <a:defRPr/>
            </a:pPr>
            <a:r>
              <a:rPr lang="en-US" altLang="en-US" sz="1000" dirty="0" smtClean="0">
                <a:latin typeface="+mn-lt"/>
              </a:rPr>
              <a:t>Garner support for future surveys</a:t>
            </a:r>
          </a:p>
        </p:txBody>
      </p:sp>
      <p:sp>
        <p:nvSpPr>
          <p:cNvPr id="204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8BD3FB0C-9EF9-4336-9737-1B5D92279D67}" type="slidenum">
              <a:rPr lang="en-US" altLang="en-US" smtClean="0">
                <a:solidFill>
                  <a:srgbClr val="000000"/>
                </a:solidFill>
              </a:rPr>
              <a:pPr>
                <a:spcBef>
                  <a:spcPct val="0"/>
                </a:spcBef>
              </a:pPr>
              <a:t>6</a:t>
            </a:fld>
            <a:endParaRPr lang="en-US" altLang="en-US" smtClean="0">
              <a:solidFill>
                <a:srgbClr val="000000"/>
              </a:solidFill>
            </a:endParaRPr>
          </a:p>
        </p:txBody>
      </p:sp>
    </p:spTree>
    <p:extLst>
      <p:ext uri="{BB962C8B-B14F-4D97-AF65-F5344CB8AC3E}">
        <p14:creationId xmlns:p14="http://schemas.microsoft.com/office/powerpoint/2010/main" val="2977510559"/>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Slide Image Placeholder 1"/>
          <p:cNvSpPr>
            <a:spLocks noGrp="1" noRot="1" noChangeAspect="1" noTextEdit="1"/>
          </p:cNvSpPr>
          <p:nvPr>
            <p:ph type="sldImg"/>
          </p:nvPr>
        </p:nvSpPr>
        <p:spPr>
          <a:ln/>
        </p:spPr>
      </p:sp>
      <p:sp>
        <p:nvSpPr>
          <p:cNvPr id="12902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pregnancy testing to students. The values range from 0% to 24%.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90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B39ECB0-88B4-4C38-8C21-BEAA5DFD9DC4}" type="slidenum">
              <a:rPr lang="en-US" altLang="en-US" b="0" smtClean="0">
                <a:solidFill>
                  <a:schemeClr val="tx1"/>
                </a:solidFill>
                <a:latin typeface="Times New Roman" panose="02020603050405020304" pitchFamily="18" charset="0"/>
              </a:rPr>
              <a:pPr/>
              <a:t>60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814714983"/>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Slide Image Placeholder 1"/>
          <p:cNvSpPr>
            <a:spLocks noGrp="1" noRot="1" noChangeAspect="1" noTextEdit="1"/>
          </p:cNvSpPr>
          <p:nvPr>
            <p:ph type="sldImg"/>
          </p:nvPr>
        </p:nvSpPr>
        <p:spPr>
          <a:ln/>
        </p:spPr>
      </p:sp>
      <p:sp>
        <p:nvSpPr>
          <p:cNvPr id="1310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condoms to students. The values range from 0% to 30%.  Alabama, Alaska, Arizona, Arkansas, California, Colorado, Connecticut, Delaware, Florida, Georgia, Hawaii, Idaho, Illinois, Indiana, Iowa, Kansas, Kentucky, Maine, Maryland, Massachusetts, Michigan, Minnesota, Mississippi, Missouri, Montana, Nebraska, Nevada, New Hampshire, New Jersey, North Carolina, North Dakota, Ohio, Oklahoma, Oregon, Pennsylvania, Rhode Island, South Carolina, South Dakota, Tennessee, Texas, Vermont, Virginia, Washington, West Virginia, Wisconsin, Wyoming, range from 0% to 24%.  New York, range from 25% to 49%. Louisiana and New Mexico did not have weighted results. Utah did not ask this question.</a:t>
            </a:r>
          </a:p>
          <a:p>
            <a:endParaRPr lang="en-US" altLang="en-US" smtClean="0"/>
          </a:p>
        </p:txBody>
      </p:sp>
      <p:sp>
        <p:nvSpPr>
          <p:cNvPr id="1310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BE22583-BACB-4126-ADA4-4A21BCCF6300}" type="slidenum">
              <a:rPr lang="en-US" altLang="en-US" b="0" smtClean="0">
                <a:solidFill>
                  <a:schemeClr val="tx1"/>
                </a:solidFill>
                <a:latin typeface="Times New Roman" panose="02020603050405020304" pitchFamily="18" charset="0"/>
              </a:rPr>
              <a:pPr/>
              <a:t>61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404729635"/>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Slide Image Placeholder 1"/>
          <p:cNvSpPr>
            <a:spLocks noGrp="1" noRot="1" noChangeAspect="1" noTextEdit="1"/>
          </p:cNvSpPr>
          <p:nvPr>
            <p:ph type="sldImg"/>
          </p:nvPr>
        </p:nvSpPr>
        <p:spPr>
          <a:ln/>
        </p:spPr>
      </p:sp>
      <p:sp>
        <p:nvSpPr>
          <p:cNvPr id="1331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condom-compatible lubricants to students. The values range from 0% to 19%.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331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B140846-DCC0-41AA-AE28-35EE2E3EC9B9}" type="slidenum">
              <a:rPr lang="en-US" altLang="en-US" b="0" smtClean="0">
                <a:solidFill>
                  <a:schemeClr val="tx1"/>
                </a:solidFill>
                <a:latin typeface="Times New Roman" panose="02020603050405020304" pitchFamily="18" charset="0"/>
              </a:rPr>
              <a:pPr/>
              <a:t>62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98075851"/>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Slide Image Placeholder 1"/>
          <p:cNvSpPr>
            <a:spLocks noGrp="1" noRot="1" noChangeAspect="1" noTextEdit="1"/>
          </p:cNvSpPr>
          <p:nvPr>
            <p:ph type="sldImg"/>
          </p:nvPr>
        </p:nvSpPr>
        <p:spPr>
          <a:ln/>
        </p:spPr>
      </p:sp>
      <p:sp>
        <p:nvSpPr>
          <p:cNvPr id="1351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contraceptives other than condoms to students. The values range from 0% to 13%.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351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8DA9280-9F08-42D8-8AEE-32BC9A7D1B4B}" type="slidenum">
              <a:rPr lang="en-US" altLang="en-US" b="0" smtClean="0">
                <a:solidFill>
                  <a:schemeClr val="tx1"/>
                </a:solidFill>
                <a:latin typeface="Times New Roman" panose="02020603050405020304" pitchFamily="18" charset="0"/>
              </a:rPr>
              <a:pPr/>
              <a:t>63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979882301"/>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Slide Image Placeholder 1"/>
          <p:cNvSpPr>
            <a:spLocks noGrp="1" noRot="1" noChangeAspect="1" noTextEdit="1"/>
          </p:cNvSpPr>
          <p:nvPr>
            <p:ph type="sldImg"/>
          </p:nvPr>
        </p:nvSpPr>
        <p:spPr>
          <a:ln/>
        </p:spPr>
      </p:sp>
      <p:sp>
        <p:nvSpPr>
          <p:cNvPr id="1372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prenatal care to students. The values range from 1% to 12%.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372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F2F6984-2C65-46ED-9900-6BBFB7BBE41F}" type="slidenum">
              <a:rPr lang="en-US" altLang="en-US" b="0" smtClean="0">
                <a:solidFill>
                  <a:schemeClr val="tx1"/>
                </a:solidFill>
                <a:latin typeface="Times New Roman" panose="02020603050405020304" pitchFamily="18" charset="0"/>
              </a:rPr>
              <a:pPr/>
              <a:t>64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57311519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Slide Image Placeholder 1"/>
          <p:cNvSpPr>
            <a:spLocks noGrp="1" noRot="1" noChangeAspect="1" noTextEdit="1"/>
          </p:cNvSpPr>
          <p:nvPr>
            <p:ph type="sldImg"/>
          </p:nvPr>
        </p:nvSpPr>
        <p:spPr>
          <a:ln/>
        </p:spPr>
      </p:sp>
      <p:sp>
        <p:nvSpPr>
          <p:cNvPr id="13926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HPV vaccine administration to students. The values range from 0% to 21%.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392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99D4C29-1C52-47EC-BB3B-C6CCDECCFCF4}" type="slidenum">
              <a:rPr lang="en-US" altLang="en-US" b="0" smtClean="0">
                <a:solidFill>
                  <a:schemeClr val="tx1"/>
                </a:solidFill>
                <a:latin typeface="Times New Roman" panose="02020603050405020304" pitchFamily="18" charset="0"/>
              </a:rPr>
              <a:pPr/>
              <a:t>65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615006199"/>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Slide Image Placeholder 1"/>
          <p:cNvSpPr>
            <a:spLocks noGrp="1" noRot="1" noChangeAspect="1" noTextEdit="1"/>
          </p:cNvSpPr>
          <p:nvPr>
            <p:ph type="sldImg"/>
          </p:nvPr>
        </p:nvSpPr>
        <p:spPr>
          <a:ln/>
        </p:spPr>
      </p:sp>
      <p:sp>
        <p:nvSpPr>
          <p:cNvPr id="1146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dirty="0" smtClean="0"/>
              <a:t>This slide shows the percentage of secondary schools that provide students with referrals* for HIV testing. The values range from 27% to 68%.     Alabama, Alaska, Arizona, Arkansas, California, Colorado, Connecticut, Florida, Georgia, Hawaii, Idaho, Illinois, Kansas, Kentucky, Maryland, Michigan, Mississippi, Missouri, Montana, Nebraska, Nevada, New Jersey, North Dakota, Ohio, Oklahoma, South Carolina, South Dakota, Tennessee, Texas, Virginia, range from 25% to 49%.  Delaware, Indiana, Iowa, Maine, Massachusetts, Minnesota, New Hampshire, New York, North Carolina, Oregon, Pennsylvania, Rhode Island, Vermont, Washington, West Virginia, Wisconsin, Wyoming, range from 50% to 74%. Louisiana and New Mexico did not have weighted results. Utah did not ask this question.</a:t>
            </a:r>
          </a:p>
          <a:p>
            <a:r>
              <a:rPr lang="en-US" altLang="en-US" dirty="0" smtClean="0"/>
              <a:t>*To any organizations or health care professionals not on school property.</a:t>
            </a:r>
          </a:p>
        </p:txBody>
      </p:sp>
      <p:sp>
        <p:nvSpPr>
          <p:cNvPr id="1146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211E3D5-A70A-4347-AB5F-49543672E455}" type="slidenum">
              <a:rPr lang="en-US" altLang="en-US" b="0" smtClean="0">
                <a:solidFill>
                  <a:schemeClr val="tx1"/>
                </a:solidFill>
                <a:latin typeface="Times New Roman" panose="02020603050405020304" pitchFamily="18" charset="0"/>
              </a:rPr>
              <a:pPr/>
              <a:t>66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0040115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Slide Image Placeholder 1"/>
          <p:cNvSpPr>
            <a:spLocks noGrp="1" noRot="1" noChangeAspect="1" noTextEdit="1"/>
          </p:cNvSpPr>
          <p:nvPr>
            <p:ph type="sldImg"/>
          </p:nvPr>
        </p:nvSpPr>
        <p:spPr>
          <a:ln/>
        </p:spPr>
      </p:sp>
      <p:sp>
        <p:nvSpPr>
          <p:cNvPr id="1433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HIV treatment. The values range from 26% to 66%.     Alabama, Alaska, Arizona, Arkansas, California, Colorado, Connecticut, Florida, Georgia, Hawaii, Idaho, Illinois, Indiana, Kansas, Kentucky, Maryland, Michigan, Mississippi, Missouri, Montana, Nebraska, Nevada, New Jersey, North Carolina, North Dakota, Ohio, Oklahoma, Pennsylvania, South Carolina, South Dakota, Tennessee, Texas, Virginia, range from 25% to 49%.  Delaware, Iowa, Maine, Massachusetts, Minnesota, New Hampshire, New York, Oregon, Rhode Island, Vermont,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433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83D668B-4C8C-4DEF-8970-E77BEBE0A5E2}" type="slidenum">
              <a:rPr lang="en-US" altLang="en-US" b="0" smtClean="0">
                <a:solidFill>
                  <a:schemeClr val="tx1"/>
                </a:solidFill>
                <a:latin typeface="Times New Roman" panose="02020603050405020304" pitchFamily="18" charset="0"/>
              </a:rPr>
              <a:pPr/>
              <a:t>67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725723779"/>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Slide Image Placeholder 1"/>
          <p:cNvSpPr>
            <a:spLocks noGrp="1" noRot="1" noChangeAspect="1" noTextEdit="1"/>
          </p:cNvSpPr>
          <p:nvPr>
            <p:ph type="sldImg"/>
          </p:nvPr>
        </p:nvSpPr>
        <p:spPr>
          <a:ln/>
        </p:spPr>
      </p:sp>
      <p:sp>
        <p:nvSpPr>
          <p:cNvPr id="14541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STD testing. The values range from 27% to 69%.     Alabama, Alaska, Arizona, Arkansas, Colorado, Connecticut, Florida, Georgia, Hawaii, Idaho, Illinois, Kansas, Kentucky, Maryland, Michigan, Mississippi, Missouri, Montana, Nebraska, Nevada, New Jersey, North Dakota, Ohio, Oklahoma, South Carolina, South Dakota, Tennessee, Texas, Virginia, range from 25% to 49%.  California, Delaware, Indiana, Iowa, Maine, Massachusetts, Minnesota, New Hampshire, New York, North Carolina, Oregon, Pennsylvania, Rhode Island, Vermont,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454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717B0B0-D9CF-4653-82C2-FA75EECAC5BC}" type="slidenum">
              <a:rPr lang="en-US" altLang="en-US" b="0" smtClean="0">
                <a:solidFill>
                  <a:schemeClr val="tx1"/>
                </a:solidFill>
                <a:latin typeface="Times New Roman" panose="02020603050405020304" pitchFamily="18" charset="0"/>
              </a:rPr>
              <a:pPr/>
              <a:t>68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5623391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Slide Image Placeholder 1"/>
          <p:cNvSpPr>
            <a:spLocks noGrp="1" noRot="1" noChangeAspect="1" noTextEdit="1"/>
          </p:cNvSpPr>
          <p:nvPr>
            <p:ph type="sldImg"/>
          </p:nvPr>
        </p:nvSpPr>
        <p:spPr>
          <a:ln/>
        </p:spPr>
      </p:sp>
      <p:sp>
        <p:nvSpPr>
          <p:cNvPr id="1474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STD treatment. The values range from 26% to 67%.     Alabama, Alaska, Arizona, Arkansas, California, Colorado, Connecticut, Florida, Georgia, Hawaii, Idaho, Illinois, Indiana, Kansas, Kentucky, Maryland, Michigan, Mississippi, Missouri, Montana, Nebraska, Nevada, New Jersey, North Dakota, Ohio, Oklahoma, South Carolina, South Dakota, Tennessee, Texas, Virginia, range from 25% to 49%.  Delaware, Iowa, Maine, Massachusetts, Minnesota, New Hampshire, New York, North Carolina, Oregon, Pennsylvania, Rhode Island, Vermont,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474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4DB7846-F5F4-4812-B1B6-42051148568A}" type="slidenum">
              <a:rPr lang="en-US" altLang="en-US" b="0" smtClean="0">
                <a:solidFill>
                  <a:schemeClr val="tx1"/>
                </a:solidFill>
                <a:latin typeface="Times New Roman" panose="02020603050405020304" pitchFamily="18" charset="0"/>
              </a:rPr>
              <a:pPr/>
              <a:t>69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89571518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Examples of Uses of Profiles Data</a:t>
            </a:r>
          </a:p>
          <a:p>
            <a:pPr eaLnBrk="1" hangingPunct="1">
              <a:defRPr/>
            </a:pPr>
            <a:endParaRPr lang="en-US" altLang="en-US" dirty="0" smtClean="0"/>
          </a:p>
          <a:p>
            <a:pPr eaLnBrk="1" hangingPunct="1">
              <a:defRPr/>
            </a:pPr>
            <a:r>
              <a:rPr lang="en-US" altLang="en-US" dirty="0" smtClean="0"/>
              <a:t>Montana used Profiles results to develop customized technical assistance plans for selected schools to increase attention towards nutrition physical activity, and employee wellness.</a:t>
            </a:r>
          </a:p>
          <a:p>
            <a:pPr eaLnBrk="1" hangingPunct="1">
              <a:defRPr/>
            </a:pPr>
            <a:r>
              <a:rPr lang="en-US" altLang="en-US" dirty="0" smtClean="0"/>
              <a:t>Florida used Profiles results to develop the agenda for their Healthy Schools Summer Academy professional development event.</a:t>
            </a:r>
          </a:p>
          <a:p>
            <a:pPr eaLnBrk="1" hangingPunct="1">
              <a:defRPr/>
            </a:pPr>
            <a:r>
              <a:rPr lang="en-US" altLang="en-US" dirty="0" smtClean="0"/>
              <a:t>Alaska used Profiles data to help write a grant to support rural school health services.</a:t>
            </a:r>
          </a:p>
          <a:p>
            <a:pPr>
              <a:defRPr/>
            </a:pPr>
            <a:endParaRPr lang="en-US" sz="1000" dirty="0">
              <a:latin typeface="+mn-lt"/>
            </a:endParaRPr>
          </a:p>
        </p:txBody>
      </p:sp>
      <p:sp>
        <p:nvSpPr>
          <p:cNvPr id="225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2DD1F2D7-01BC-4AEE-9E95-1B5620C52842}" type="slidenum">
              <a:rPr lang="en-US" altLang="en-US" smtClean="0">
                <a:solidFill>
                  <a:srgbClr val="000000"/>
                </a:solidFill>
              </a:rPr>
              <a:pPr>
                <a:spcBef>
                  <a:spcPct val="0"/>
                </a:spcBef>
              </a:pPr>
              <a:t>7</a:t>
            </a:fld>
            <a:endParaRPr lang="en-US" altLang="en-US" smtClean="0">
              <a:solidFill>
                <a:srgbClr val="000000"/>
              </a:solidFill>
            </a:endParaRPr>
          </a:p>
        </p:txBody>
      </p:sp>
    </p:spTree>
    <p:extLst>
      <p:ext uri="{BB962C8B-B14F-4D97-AF65-F5344CB8AC3E}">
        <p14:creationId xmlns:p14="http://schemas.microsoft.com/office/powerpoint/2010/main" val="258905036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Slide Image Placeholder 1"/>
          <p:cNvSpPr>
            <a:spLocks noGrp="1" noRot="1" noChangeAspect="1" noTextEdit="1"/>
          </p:cNvSpPr>
          <p:nvPr>
            <p:ph type="sldImg"/>
          </p:nvPr>
        </p:nvSpPr>
        <p:spPr>
          <a:ln/>
        </p:spPr>
      </p:sp>
      <p:sp>
        <p:nvSpPr>
          <p:cNvPr id="1495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pregnancy testing. The values range from 30% to 71%.     Alabama, Alaska, Arizona, Colorado, Connecticut, Florida, Georgia, Hawaii, Idaho, Illinois, Kansas, Kentucky, Maryland, Michigan, Mississippi, Missouri, Nebraska, Nevada, New Jersey, North Dakota, Ohio, Oklahoma, South Carolina, South Dakota, Tennessee, Texas, Virginia, range from 25% to 49%.  Arkansas, California, Delaware, Indiana, Iowa, Maine, Massachusetts, Minnesota, Montana, New Hampshire, New York, North Carolina, Oregon, Pennsylvania, Rhode Island, Vermont,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495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9DD5DBA-5057-46AE-A81C-33A3359D3310}" type="slidenum">
              <a:rPr lang="en-US" altLang="en-US" b="0" smtClean="0">
                <a:solidFill>
                  <a:schemeClr val="tx1"/>
                </a:solidFill>
                <a:latin typeface="Times New Roman" panose="02020603050405020304" pitchFamily="18" charset="0"/>
              </a:rPr>
              <a:pPr/>
              <a:t>70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557399626"/>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Slide Image Placeholder 1"/>
          <p:cNvSpPr>
            <a:spLocks noGrp="1" noRot="1" noChangeAspect="1" noTextEdit="1"/>
          </p:cNvSpPr>
          <p:nvPr>
            <p:ph type="sldImg"/>
          </p:nvPr>
        </p:nvSpPr>
        <p:spPr>
          <a:ln/>
        </p:spPr>
      </p:sp>
      <p:sp>
        <p:nvSpPr>
          <p:cNvPr id="15155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condoms. The values range from 19% to 56%.  Arizona, Georgia, Kansas, Mississippi, Nebraska, South Carolina, range from 0% to 24%.  Alabama, Alaska, Arkansas, California, Colorado, Connecticut, Delaware, Florida, Hawaii, Idaho, Illinois, Indiana, Iowa, Kentucky, Maryland, Massachusetts, Michigan, Minnesota, Missouri, Montana, Nevada, New Hampshire, New Jersey, North Carolina, North Dakota, Ohio, Oklahoma, Oregon, Pennsylvania, Rhode Island, South Dakota, Tennessee, Texas, Vermont, Virginia, Washington, West Virginia, Wisconsin, range from 25% to 49%.  Maine, New York,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15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66CF5DF-ECEF-408F-90E4-2814E1F77612}" type="slidenum">
              <a:rPr lang="en-US" altLang="en-US" b="0" smtClean="0">
                <a:solidFill>
                  <a:schemeClr val="tx1"/>
                </a:solidFill>
                <a:latin typeface="Times New Roman" panose="02020603050405020304" pitchFamily="18" charset="0"/>
              </a:rPr>
              <a:pPr/>
              <a:t>71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93446418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Slide Image Placeholder 1"/>
          <p:cNvSpPr>
            <a:spLocks noGrp="1" noRot="1" noChangeAspect="1" noTextEdit="1"/>
          </p:cNvSpPr>
          <p:nvPr>
            <p:ph type="sldImg"/>
          </p:nvPr>
        </p:nvSpPr>
        <p:spPr>
          <a:ln/>
        </p:spPr>
      </p:sp>
      <p:sp>
        <p:nvSpPr>
          <p:cNvPr id="1536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condom-compatible lubricants. The values range from 18% to 53%.  Arizona, Georgia, Kansas, Mississippi, Nebraska, South Carolina, range from 0% to 24%.  Alabama, Alaska, Arkansas, California, Colorado, Connecticut, Delaware, Florida, Hawaii, Idaho, Illinois, Indiana, Iowa, Kentucky, Maryland, Massachusetts, Michigan, Minnesota, Missouri, Montana, Nevada, New Hampshire, New Jersey, North Carolina, North Dakota, Ohio, Oklahoma, Oregon, Pennsylvania, Rhode Island, South Dakota, Tennessee, Texas, Vermont, Virginia, Washington, West Virginia, Wisconsin, range from 25% to 49%.  Maine, New York,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36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86D5717-0697-4656-88EA-6FFD53AB428F}" type="slidenum">
              <a:rPr lang="en-US" altLang="en-US" b="0" smtClean="0">
                <a:solidFill>
                  <a:schemeClr val="tx1"/>
                </a:solidFill>
                <a:latin typeface="Times New Roman" panose="02020603050405020304" pitchFamily="18" charset="0"/>
              </a:rPr>
              <a:pPr/>
              <a:t>72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1004990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Slide Image Placeholder 1"/>
          <p:cNvSpPr>
            <a:spLocks noGrp="1" noRot="1" noChangeAspect="1" noTextEdit="1"/>
          </p:cNvSpPr>
          <p:nvPr>
            <p:ph type="sldImg"/>
          </p:nvPr>
        </p:nvSpPr>
        <p:spPr>
          <a:ln/>
        </p:spPr>
      </p:sp>
      <p:sp>
        <p:nvSpPr>
          <p:cNvPr id="1556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contraceptives other than condoms. The values range from 17% to 56%.  Arizona, Georgia, Mississippi, Nebraska, South Carolina, range from 0% to 24%.  Alabama, Alaska, Arkansas, California, Colorado, Connecticut, Delaware, Florida, Hawaii, Idaho, Illinois, Indiana, Iowa, Kansas, Kentucky, Maryland, Massachusetts, Michigan, Minnesota, Missouri, Montana, Nevada, New Hampshire, New Jersey, North Carolina, North Dakota, Ohio, Oklahoma, Oregon, Pennsylvania, Rhode Island, South Dakota, Tennessee, Texas, Vermont, Virginia, Washington, Wisconsin, range from 25% to 49%.  Maine, New York, West Virginia,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56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4BC7745-473A-4257-991C-D4193CEF2A4F}" type="slidenum">
              <a:rPr lang="en-US" altLang="en-US" b="0" smtClean="0">
                <a:solidFill>
                  <a:schemeClr val="tx1"/>
                </a:solidFill>
                <a:latin typeface="Times New Roman" panose="02020603050405020304" pitchFamily="18" charset="0"/>
              </a:rPr>
              <a:pPr/>
              <a:t>73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69177279"/>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Slide Image Placeholder 1"/>
          <p:cNvSpPr>
            <a:spLocks noGrp="1" noRot="1" noChangeAspect="1" noTextEdit="1"/>
          </p:cNvSpPr>
          <p:nvPr>
            <p:ph type="sldImg"/>
          </p:nvPr>
        </p:nvSpPr>
        <p:spPr>
          <a:ln/>
        </p:spPr>
      </p:sp>
      <p:sp>
        <p:nvSpPr>
          <p:cNvPr id="1576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prenatal care. The values range from 26% to 69%.     Alabama, Alaska, Arizona, Arkansas, California, Colorado, Connecticut, Florida, Georgia, Hawaii, Idaho, Illinois, Kansas, Kentucky, Maryland, Michigan, Mississippi, Missouri, Montana, Nebraska, Nevada, New Jersey, North Dakota, Ohio, Oklahoma, South Carolina, South Dakota, Tennessee, Texas, Vermont, Virginia, range from 25% to 49%.  Delaware, Indiana, Iowa, Maine, Massachusetts, Minnesota, New Hampshire, New York, North Carolina, Oregon, Pennsylvania, Rhode Island,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77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2B19CDA-7A8D-4782-879C-ACE59AF0FF0C}" type="slidenum">
              <a:rPr lang="en-US" altLang="en-US" b="0" smtClean="0">
                <a:solidFill>
                  <a:schemeClr val="tx1"/>
                </a:solidFill>
                <a:latin typeface="Times New Roman" panose="02020603050405020304" pitchFamily="18" charset="0"/>
              </a:rPr>
              <a:pPr/>
              <a:t>74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54948996"/>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Slide Image Placeholder 1"/>
          <p:cNvSpPr>
            <a:spLocks noGrp="1" noRot="1" noChangeAspect="1" noTextEdit="1"/>
          </p:cNvSpPr>
          <p:nvPr>
            <p:ph type="sldImg"/>
          </p:nvPr>
        </p:nvSpPr>
        <p:spPr>
          <a:ln/>
        </p:spPr>
      </p:sp>
      <p:sp>
        <p:nvSpPr>
          <p:cNvPr id="1597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HPV vaccine administration. The values range from 24% to 63%.  Arizona, Georgia, range from 0% to 24%.  Alabama, Alaska, Arkansas, California, Colorado, Connecticut, Delaware, Florida, Hawaii, Idaho, Illinois, Indiana, Kansas, Kentucky, Maryland, Michigan, Mississippi, Missouri, Montana, Nebraska, Nevada, New Jersey, North Carolina, North Dakota, Ohio, Oklahoma, Pennsylvania, South Carolina, South Dakota, Tennessee, Texas, Vermont, Virginia, Wisconsin, range from 25% to 49%.  Iowa, Maine, Massachusetts, Minnesota, New Hampshire, New York, Oregon, Rhode Island, Washington, West Virginia,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97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814CF1B-A569-4F2F-A038-275F05C25E60}" type="slidenum">
              <a:rPr lang="en-US" altLang="en-US" b="0" smtClean="0">
                <a:solidFill>
                  <a:schemeClr val="tx1"/>
                </a:solidFill>
                <a:latin typeface="Times New Roman" panose="02020603050405020304" pitchFamily="18" charset="0"/>
              </a:rPr>
              <a:pPr/>
              <a:t>75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073597486"/>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Slide Image Placeholder 1"/>
          <p:cNvSpPr>
            <a:spLocks noGrp="1" noRot="1" noChangeAspect="1" noTextEdit="1"/>
          </p:cNvSpPr>
          <p:nvPr>
            <p:ph type="sldImg"/>
          </p:nvPr>
        </p:nvSpPr>
        <p:spPr>
          <a:ln/>
        </p:spPr>
      </p:sp>
      <p:sp>
        <p:nvSpPr>
          <p:cNvPr id="1617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identify and track students with chronic conditions* that may require daily or emergency management. The values range from 81% to 100%.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75% to 100%. Louisiana and New Mexico did not have weighted results.</a:t>
            </a:r>
          </a:p>
          <a:p>
            <a:r>
              <a:rPr lang="en-US" altLang="en-US" smtClean="0"/>
              <a:t>*For example, asthma or food allergies</a:t>
            </a:r>
          </a:p>
        </p:txBody>
      </p:sp>
      <p:sp>
        <p:nvSpPr>
          <p:cNvPr id="1617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D2CCDF2-3BBF-413F-88BE-3FBAB3E4159F}" type="slidenum">
              <a:rPr lang="en-US" altLang="en-US" b="0" smtClean="0">
                <a:solidFill>
                  <a:schemeClr val="tx1"/>
                </a:solidFill>
                <a:latin typeface="Times New Roman" panose="02020603050405020304" pitchFamily="18" charset="0"/>
              </a:rPr>
              <a:pPr/>
              <a:t>76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95726764"/>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Slide Image Placeholder 1"/>
          <p:cNvSpPr>
            <a:spLocks noGrp="1" noRot="1" noChangeAspect="1" noTextEdit="1"/>
          </p:cNvSpPr>
          <p:nvPr>
            <p:ph type="sldImg"/>
          </p:nvPr>
        </p:nvSpPr>
        <p:spPr>
          <a:ln/>
        </p:spPr>
      </p:sp>
      <p:sp>
        <p:nvSpPr>
          <p:cNvPr id="1638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protocols that ensure students with a chronic condition that may require daily or emergency management are enrolled into private, state, or federally funded insurance programs if eligible. The values range from 46% to 84%.     Alaska, North Dakota, South Dakota, range from 25% to 49%.  Alabama, Arizona, Arkansas, California, Colorado, Florida, Georgia, Hawaii, Idaho, Illinois, Indiana, Iowa, Kansas, Kentucky, Maine, Michigan, Minnesota, Mississippi, Missouri, Montana, Nebraska, Nevada, New York, North Carolina, Ohio, Oklahoma, Oregon, Rhode Island, South Carolina, Tennessee, Texas, Utah, Vermont, Virginia, Washington, Wisconsin, Wyoming, range from 50% to 74%.  Connecticut, Delaware, Maryland, Massachusetts, New Hampshire, New Jersey, Pennsylvania, West Virginia, range from 75% to 100%. Louisiana and New Mexico did not have weighted results.</a:t>
            </a:r>
          </a:p>
          <a:p>
            <a:endParaRPr lang="en-US" altLang="en-US" smtClean="0"/>
          </a:p>
        </p:txBody>
      </p:sp>
      <p:sp>
        <p:nvSpPr>
          <p:cNvPr id="1638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DCF8565-24B8-4783-BF52-6547EAACB51F}" type="slidenum">
              <a:rPr lang="en-US" altLang="en-US" b="0" smtClean="0">
                <a:solidFill>
                  <a:schemeClr val="tx1"/>
                </a:solidFill>
                <a:latin typeface="Times New Roman" panose="02020603050405020304" pitchFamily="18" charset="0"/>
              </a:rPr>
              <a:pPr/>
              <a:t>77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71076691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Slide Image Placeholder 1"/>
          <p:cNvSpPr>
            <a:spLocks noGrp="1" noRot="1" noChangeAspect="1" noTextEdit="1"/>
          </p:cNvSpPr>
          <p:nvPr>
            <p:ph type="sldImg"/>
          </p:nvPr>
        </p:nvSpPr>
        <p:spPr>
          <a:ln/>
        </p:spPr>
      </p:sp>
      <p:sp>
        <p:nvSpPr>
          <p:cNvPr id="1658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referrals to community-based medical care providers for students identified with chronic conditions or at risk for activity, diet, and weight-related chronic conditions. The values range from 34% to 100%.     Alabama, Arizona, Florida, Georgia, Hawaii, Idaho, Kansas, Michigan, Mississippi, North Dakota, Oklahoma, Tennessee, range from 25% to 49%.  Alaska, Arkansas, California, Colorado, Connecticut, Delaware, Illinois, Indiana, Iowa, Kentucky, Maine, Maryland, Massachusetts, Minnesota, Missouri, Montana, Nebraska, Nevada, New Hampshire, New Jersey, New York, North Carolina, Ohio, Oregon, Pennsylvania, Rhode Island, South Carolina, South Dakota, Texas, Virginia, Washington, West Virginia, Wisconsin, range from 50% to 74%.  Utah, Vermont, Wyoming, range from 75% to 100%. Louisiana and New Mexico did not have weighted results.</a:t>
            </a:r>
          </a:p>
          <a:p>
            <a:endParaRPr lang="en-US" altLang="en-US" smtClean="0"/>
          </a:p>
        </p:txBody>
      </p:sp>
      <p:sp>
        <p:nvSpPr>
          <p:cNvPr id="1658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E1960DE-1A96-40E2-8792-6AC081668D83}" type="slidenum">
              <a:rPr lang="en-US" altLang="en-US" b="0" smtClean="0">
                <a:solidFill>
                  <a:schemeClr val="tx1"/>
                </a:solidFill>
                <a:latin typeface="Times New Roman" panose="02020603050405020304" pitchFamily="18" charset="0"/>
              </a:rPr>
              <a:pPr/>
              <a:t>78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09375708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School Health Coordination</a:t>
            </a:r>
            <a:endParaRPr lang="en-US" sz="1000" dirty="0">
              <a:latin typeface="+mj-lt"/>
            </a:endParaRPr>
          </a:p>
        </p:txBody>
      </p:sp>
      <p:sp>
        <p:nvSpPr>
          <p:cNvPr id="1679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8EC01E3-6124-4966-90F8-25B121860897}" type="slidenum">
              <a:rPr lang="en-US" altLang="en-US" b="0" smtClean="0">
                <a:solidFill>
                  <a:srgbClr val="000000"/>
                </a:solidFill>
                <a:latin typeface="Times New Roman" panose="02020603050405020304" pitchFamily="18" charset="0"/>
              </a:rPr>
              <a:pPr/>
              <a:t>79</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360724298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For more information about Profiles go to </a:t>
            </a:r>
            <a:r>
              <a:rPr lang="en-US" sz="1000" dirty="0" smtClean="0">
                <a:latin typeface="+mn-lt"/>
              </a:rPr>
              <a:t>http://www.cdc.gov/schoolhealthprofiles.  </a:t>
            </a:r>
          </a:p>
          <a:p>
            <a:pPr>
              <a:defRPr/>
            </a:pPr>
            <a:endParaRPr lang="en-US" sz="1000" dirty="0" smtClean="0">
              <a:latin typeface="+mn-lt"/>
            </a:endParaRPr>
          </a:p>
          <a:p>
            <a:pPr marL="4763">
              <a:buFont typeface="Monotype Sorts" pitchFamily="2" charset="2"/>
              <a:buNone/>
              <a:defRPr/>
            </a:pPr>
            <a:r>
              <a:rPr lang="en-US" sz="1000" dirty="0" smtClean="0">
                <a:latin typeface="+mn-lt"/>
              </a:rPr>
              <a:t>This web site contains </a:t>
            </a:r>
          </a:p>
          <a:p>
            <a:pPr marL="4763">
              <a:buFont typeface="Monotype Sorts" pitchFamily="2" charset="2"/>
              <a:buNone/>
              <a:defRPr/>
            </a:pPr>
            <a:endParaRPr lang="en-US" sz="1000" dirty="0" smtClean="0">
              <a:latin typeface="+mn-lt"/>
            </a:endParaRPr>
          </a:p>
          <a:p>
            <a:pPr marL="61913" lvl="1" indent="-342900">
              <a:buFont typeface="Arial" panose="020B0604020202020204" pitchFamily="34" charset="0"/>
              <a:buChar char="•"/>
              <a:defRPr/>
            </a:pPr>
            <a:r>
              <a:rPr lang="en-US" sz="1000" dirty="0" smtClean="0">
                <a:latin typeface="+mn-lt"/>
              </a:rPr>
              <a:t>Overview of the School Health Profiles</a:t>
            </a:r>
          </a:p>
          <a:p>
            <a:pPr marL="61913" lvl="1" indent="-342900">
              <a:buFont typeface="Arial" panose="020B0604020202020204" pitchFamily="34" charset="0"/>
              <a:buChar char="•"/>
              <a:defRPr/>
            </a:pPr>
            <a:r>
              <a:rPr lang="en-US" sz="1000" dirty="0" smtClean="0">
                <a:latin typeface="+mn-lt"/>
              </a:rPr>
              <a:t>Questionnaires and item rationales</a:t>
            </a:r>
          </a:p>
          <a:p>
            <a:pPr marL="61913" lvl="1" indent="-342900">
              <a:buFont typeface="Arial" panose="020B0604020202020204" pitchFamily="34" charset="0"/>
              <a:buChar char="•"/>
              <a:defRPr/>
            </a:pPr>
            <a:r>
              <a:rPr lang="en-US" sz="1000" dirty="0" smtClean="0">
                <a:latin typeface="+mn-lt"/>
              </a:rPr>
              <a:t>Comprehensive results</a:t>
            </a:r>
          </a:p>
          <a:p>
            <a:pPr marL="61913" lvl="1" indent="-342900">
              <a:buFont typeface="Arial" panose="020B0604020202020204" pitchFamily="34" charset="0"/>
              <a:buChar char="•"/>
              <a:defRPr/>
            </a:pPr>
            <a:r>
              <a:rPr lang="en-US" sz="1000" dirty="0" smtClean="0">
                <a:latin typeface="+mn-lt"/>
              </a:rPr>
              <a:t>Fact sheet</a:t>
            </a:r>
          </a:p>
          <a:p>
            <a:pPr marL="61913" lvl="1" indent="-342900">
              <a:buFont typeface="Arial" panose="020B0604020202020204" pitchFamily="34" charset="0"/>
              <a:buChar char="•"/>
              <a:defRPr/>
            </a:pPr>
            <a:r>
              <a:rPr lang="en-US" sz="1000" dirty="0" smtClean="0">
                <a:latin typeface="+mn-lt"/>
              </a:rPr>
              <a:t>Publications and journal articles</a:t>
            </a:r>
          </a:p>
          <a:p>
            <a:pPr marL="61913" lvl="1" indent="-342900">
              <a:buFont typeface="Arial" panose="020B0604020202020204" pitchFamily="34" charset="0"/>
              <a:buChar char="•"/>
              <a:defRPr/>
            </a:pPr>
            <a:r>
              <a:rPr lang="en-US" sz="1000" dirty="0" smtClean="0">
                <a:latin typeface="+mn-lt"/>
              </a:rPr>
              <a:t>Participation history</a:t>
            </a:r>
          </a:p>
          <a:p>
            <a:pPr marL="61913" lvl="1" indent="-342900">
              <a:buFont typeface="Arial" panose="020B0604020202020204" pitchFamily="34" charset="0"/>
              <a:buChar char="•"/>
              <a:defRPr/>
            </a:pPr>
            <a:r>
              <a:rPr lang="en-US" sz="1000" dirty="0" smtClean="0">
                <a:latin typeface="+mn-lt"/>
              </a:rPr>
              <a:t>Frequently asked questions about requesting data files</a:t>
            </a:r>
          </a:p>
          <a:p>
            <a:pPr marL="61913" lvl="1" indent="-342900">
              <a:buFont typeface="Arial" panose="020B0604020202020204" pitchFamily="34" charset="0"/>
              <a:buChar char="•"/>
              <a:defRPr/>
            </a:pPr>
            <a:r>
              <a:rPr lang="en-US" sz="1000" dirty="0" smtClean="0">
                <a:latin typeface="+mn-lt"/>
              </a:rPr>
              <a:t>Data file request form</a:t>
            </a:r>
          </a:p>
          <a:p>
            <a:pPr>
              <a:defRPr/>
            </a:pPr>
            <a:endParaRPr lang="en-US" altLang="en-US" sz="1000" dirty="0" smtClean="0">
              <a:latin typeface="+mn-lt"/>
            </a:endParaRPr>
          </a:p>
          <a:p>
            <a:pPr>
              <a:defRPr/>
            </a:pPr>
            <a:endParaRPr lang="en-US" sz="1000" dirty="0">
              <a:latin typeface="+mn-lt"/>
            </a:endParaRPr>
          </a:p>
        </p:txBody>
      </p:sp>
      <p:sp>
        <p:nvSpPr>
          <p:cNvPr id="245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35F253CD-7589-4655-987D-8FC7801608AC}" type="slidenum">
              <a:rPr lang="en-US" altLang="en-US" smtClean="0">
                <a:solidFill>
                  <a:srgbClr val="000000"/>
                </a:solidFill>
              </a:rPr>
              <a:pPr>
                <a:spcBef>
                  <a:spcPct val="0"/>
                </a:spcBef>
              </a:pPr>
              <a:t>8</a:t>
            </a:fld>
            <a:endParaRPr lang="en-US" altLang="en-US" smtClean="0">
              <a:solidFill>
                <a:srgbClr val="000000"/>
              </a:solidFill>
            </a:endParaRPr>
          </a:p>
        </p:txBody>
      </p:sp>
    </p:spTree>
    <p:extLst>
      <p:ext uri="{BB962C8B-B14F-4D97-AF65-F5344CB8AC3E}">
        <p14:creationId xmlns:p14="http://schemas.microsoft.com/office/powerpoint/2010/main" val="977725827"/>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Slide Image Placeholder 1"/>
          <p:cNvSpPr>
            <a:spLocks noGrp="1" noRot="1" noChangeAspect="1" noTextEdit="1"/>
          </p:cNvSpPr>
          <p:nvPr>
            <p:ph type="sldImg"/>
          </p:nvPr>
        </p:nvSpPr>
        <p:spPr>
          <a:ln/>
        </p:spPr>
      </p:sp>
      <p:sp>
        <p:nvSpPr>
          <p:cNvPr id="61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dirty="0" smtClean="0"/>
              <a:t>This slide shows the percentage of secondary schools that currently have someone who oversees or coordinates school health and safety programs and activities . The values range from 61% to 96%.        Alaska, Arizona, North Dakota, South Dakota, range from 50% to 74%.  Alabama, Arkansas, California, Colorado, Connecticut, Delaware, Florida, Georgia, Hawaii, Idaho, Illinois, Indiana, Iowa, Kansas, Kentucky, Maine, Maryland, Massachusetts, Michigan, Minnesota, Mississippi, Missouri, Montana, Nebraska, Nevada, New Hampshire, New Jersey, New York, North Carolina, Ohio, Oklahoma, Oregon, Pennsylvania, Rhode Island, South Carolina, Tennessee, Texas, Utah, Vermont, Virginia, Washington, West Virginia, Wisconsin, Wyoming, range from 75% to 100%. Louisiana and New Mexico did not have weighted results.</a:t>
            </a:r>
          </a:p>
          <a:p>
            <a:endParaRPr lang="en-US" altLang="en-US" dirty="0" smtClean="0"/>
          </a:p>
        </p:txBody>
      </p:sp>
      <p:sp>
        <p:nvSpPr>
          <p:cNvPr id="61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C127D3A-91D3-4A4C-9F96-0ADB0AEAF81B}" type="slidenum">
              <a:rPr lang="en-US" altLang="en-US" b="0" smtClean="0">
                <a:solidFill>
                  <a:srgbClr val="000000"/>
                </a:solidFill>
                <a:latin typeface="Times New Roman" panose="02020603050405020304" pitchFamily="18" charset="0"/>
              </a:rPr>
              <a:pPr/>
              <a:t>80</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3896729008"/>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Slide Image Placeholder 1"/>
          <p:cNvSpPr>
            <a:spLocks noGrp="1" noRot="1" noChangeAspect="1" noTextEdit="1"/>
          </p:cNvSpPr>
          <p:nvPr>
            <p:ph type="sldImg"/>
          </p:nvPr>
        </p:nvSpPr>
        <p:spPr>
          <a:ln/>
        </p:spPr>
      </p:sp>
      <p:sp>
        <p:nvSpPr>
          <p:cNvPr id="1699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had a school health council, committee, or team that offers guidance on the development of policies or coordinates activities on health topics . The values range from 29% to 76%.     Alabama, Alaska, Arizona, California, Georgia, Idaho, Illinois, Nevada, North Dakota, Ohio, Oregon, South Dakota, Utah, Washington, range from 25% to 49%.  Arkansas, Colorado, Connecticut, Delaware, Florida, Hawaii, Indiana, Iowa, Kansas, Kentucky, Maine, Maryland, Massachusetts, Michigan, Minnesota, Mississippi, Missouri, Montana, Nebraska, New Jersey, New York, North Carolina, Oklahoma, Pennsylvania, Rhode Island, South Carolina, Tennessee, Texas, Vermont, Virginia, West Virginia, Wisconsin, Wyoming, range from 50% to 74%.  New Hampshire, range from 75% to 100%. Louisiana and New Mexico did not have weighted results.</a:t>
            </a:r>
          </a:p>
          <a:p>
            <a:endParaRPr lang="en-US" altLang="en-US" smtClean="0"/>
          </a:p>
        </p:txBody>
      </p:sp>
      <p:sp>
        <p:nvSpPr>
          <p:cNvPr id="1699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581D7F2-7174-4172-BD18-1124C19CBEE6}" type="slidenum">
              <a:rPr lang="en-US" altLang="en-US" b="0" smtClean="0">
                <a:solidFill>
                  <a:schemeClr val="tx1"/>
                </a:solidFill>
                <a:latin typeface="Times New Roman" panose="02020603050405020304" pitchFamily="18" charset="0"/>
              </a:rPr>
              <a:pPr/>
              <a:t>81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061456353"/>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Slide Image Placeholder 1"/>
          <p:cNvSpPr>
            <a:spLocks noGrp="1" noRot="1" noChangeAspect="1" noTextEdit="1"/>
          </p:cNvSpPr>
          <p:nvPr>
            <p:ph type="sldImg"/>
          </p:nvPr>
        </p:nvSpPr>
        <p:spPr>
          <a:ln/>
        </p:spPr>
      </p:sp>
      <p:sp>
        <p:nvSpPr>
          <p:cNvPr id="1720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a school health council, committee, or team with representation from at least 6 of 8 groups. The values range from 10% to 64%.  Alaska, Arizona, California, Hawaii, Idaho, Maryland, Nevada, Ohio, Oregon, Utah, Washington, range from 0% to 24%.  Alabama, Colorado, Connecticut, Delaware, Florida, Georgia, Illinois, Indiana, Iowa, Kansas, Kentucky, Maine, Massachusetts, Michigan, Minnesota, Mississippi, Missouri, Montana, Nebraska, New Jersey, New York, North Carolina, North Dakota, Pennsylvania, Rhode Island, South Carolina, South Dakota, Vermont, Virginia, West Virginia, Wisconsin, Wyoming, range from 25% to 49%.  Arkansas, New Hampshire, Oklahoma, Tennessee, Texas, range from 50% to 74%. Louisiana and New Mexico did not have weighted results.</a:t>
            </a:r>
          </a:p>
          <a:p>
            <a:endParaRPr lang="en-US" altLang="en-US" smtClean="0"/>
          </a:p>
        </p:txBody>
      </p:sp>
      <p:sp>
        <p:nvSpPr>
          <p:cNvPr id="1720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96EEBD9-3E8E-47A5-8B43-6857801E186E}" type="slidenum">
              <a:rPr lang="en-US" altLang="en-US" b="0" smtClean="0">
                <a:solidFill>
                  <a:schemeClr val="tx1"/>
                </a:solidFill>
                <a:latin typeface="Times New Roman" panose="02020603050405020304" pitchFamily="18" charset="0"/>
              </a:rPr>
              <a:pPr/>
              <a:t>82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9196109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Slide Image Placeholder 1"/>
          <p:cNvSpPr>
            <a:spLocks noGrp="1" noRot="1" noChangeAspect="1" noTextEdit="1"/>
          </p:cNvSpPr>
          <p:nvPr>
            <p:ph type="sldImg"/>
          </p:nvPr>
        </p:nvSpPr>
        <p:spPr>
          <a:ln/>
        </p:spPr>
      </p:sp>
      <p:sp>
        <p:nvSpPr>
          <p:cNvPr id="1740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used the School Health Index or other self-assessment tool to assess their policies, activities, and programs in HIV, STD, and teen pregnancy prevention; physical activity; nutrition; and tobacco-use prevention. The values range from 17% to 53%.  Alaska, Arizona, Colorado, Connecticut, Delaware, Idaho, Iowa, Kansas, Maryland, Nevada, Ohio, Pennsylvania, South Dakota, Utah, Virginia, Washington, Wyoming, range from 0% to 24%.  Alabama, California, Florida, Georgia, Hawaii, Illinois, Indiana, Kentucky, Maine, Massachusetts, Michigan, Minnesota, Mississippi, Missouri, Montana, Nebraska, New Hampshire, New Jersey, New York, North Carolina, North Dakota, Oklahoma, Oregon, Rhode Island, South Carolina, Texas, Vermont, West Virginia, Wisconsin, range from 25% to 49%.  Arkansas, Tennessee, range from 50% to 74%. Louisiana and New Mexico did not have weighted results.</a:t>
            </a:r>
          </a:p>
          <a:p>
            <a:endParaRPr lang="en-US" altLang="en-US" smtClean="0"/>
          </a:p>
        </p:txBody>
      </p:sp>
      <p:sp>
        <p:nvSpPr>
          <p:cNvPr id="1740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B019E78-D275-46FF-A89C-94BD467FC89D}" type="slidenum">
              <a:rPr lang="en-US" altLang="en-US" b="0" smtClean="0">
                <a:solidFill>
                  <a:schemeClr val="tx1"/>
                </a:solidFill>
                <a:latin typeface="Times New Roman" panose="02020603050405020304" pitchFamily="18" charset="0"/>
              </a:rPr>
              <a:pPr/>
              <a:t>83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92468875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Slide Image Placeholder 1"/>
          <p:cNvSpPr>
            <a:spLocks noGrp="1" noRot="1" noChangeAspect="1" noTextEdit="1"/>
          </p:cNvSpPr>
          <p:nvPr>
            <p:ph type="sldImg"/>
          </p:nvPr>
        </p:nvSpPr>
        <p:spPr>
          <a:ln/>
        </p:spPr>
      </p:sp>
      <p:sp>
        <p:nvSpPr>
          <p:cNvPr id="1761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include at least 1 health and safety objective in their school improvement plan and have completed a self-assessment of school health policies and practices and have reviewed health and safety data during the past year as part of their school improvement planning process. The values range from 10% to 53%.  Alabama, Alaska, Arizona, Colorado, Connecticut, Hawaii, Idaho, Illinois, Indiana, Iowa, Kansas, Maine, Minnesota, Missouri, Nebraska, Nevada, New Hampshire, New Jersey, New York, Ohio, Oregon, Pennsylvania, Rhode Island, South Dakota, Utah, Virginia, Wyoming, range from 0% to 24%.  California, Delaware, Florida, Georgia, Kentucky, Maryland, Massachusetts, Michigan, Mississippi, Montana, North Carolina, North Dakota, Oklahoma, South Carolina, Tennessee, Texas, Vermont, Washington, West Virginia, Wisconsin, range from 25% to 49%.  Arkansas, range from 50% to 74%. Louisiana and New Mexico did not have weighted results.</a:t>
            </a:r>
          </a:p>
          <a:p>
            <a:endParaRPr lang="en-US" altLang="en-US" smtClean="0"/>
          </a:p>
        </p:txBody>
      </p:sp>
      <p:sp>
        <p:nvSpPr>
          <p:cNvPr id="1761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553D5A0-F95B-4279-B4CA-679C9E0A156E}" type="slidenum">
              <a:rPr lang="en-US" altLang="en-US" b="0" smtClean="0">
                <a:solidFill>
                  <a:schemeClr val="tx1"/>
                </a:solidFill>
                <a:latin typeface="Times New Roman" panose="02020603050405020304" pitchFamily="18" charset="0"/>
              </a:rPr>
              <a:pPr/>
              <a:t>84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910979192"/>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Slide Image Placeholder 1"/>
          <p:cNvSpPr>
            <a:spLocks noGrp="1" noRot="1" noChangeAspect="1" noTextEdit="1"/>
          </p:cNvSpPr>
          <p:nvPr>
            <p:ph type="sldImg"/>
          </p:nvPr>
        </p:nvSpPr>
        <p:spPr>
          <a:ln/>
        </p:spPr>
      </p:sp>
      <p:sp>
        <p:nvSpPr>
          <p:cNvPr id="17817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a school health team that performs 5 actions to help plan and implement school health programs. The values range from 6% to 32%.  Alabama, Alaska, Arizona, Arkansas, California, Colorado, Connecticut, Delaware, Florida, Georgia, Hawaii, Idaho, Illinois, Indiana, Iowa, Kansas, Kentucky, Maine, Maryland, Michigan, Minnesota, Mississippi, Missouri, Montana, Nebraska, Nevada, New Jersey, New York, North Carolina, North Dakota, Ohio, Oklahoma, Oregon, Pennsylvania, Rhode Island, South Carolina, South Dakota, Texas, Utah, Virginia, Washington, West Virginia, Wisconsin, Wyoming, range from 0% to 24%.  Massachusetts, New Hampshire, Tennessee, Vermont, range from 25% to 49%. Louisiana and New Mexico did not have weighted results.</a:t>
            </a:r>
          </a:p>
          <a:p>
            <a:endParaRPr lang="en-US" altLang="en-US" smtClean="0"/>
          </a:p>
        </p:txBody>
      </p:sp>
      <p:sp>
        <p:nvSpPr>
          <p:cNvPr id="1781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961BFBF-7B62-422B-89C9-1020C0EA465A}" type="slidenum">
              <a:rPr lang="en-US" altLang="en-US" b="0" smtClean="0">
                <a:solidFill>
                  <a:schemeClr val="tx1"/>
                </a:solidFill>
                <a:latin typeface="Times New Roman" panose="02020603050405020304" pitchFamily="18" charset="0"/>
              </a:rPr>
              <a:pPr/>
              <a:t>85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723076477"/>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Health</a:t>
            </a:r>
            <a:r>
              <a:rPr lang="en-US" sz="1000" baseline="0" dirty="0" smtClean="0">
                <a:latin typeface="+mj-lt"/>
              </a:rPr>
              <a:t> Education</a:t>
            </a:r>
            <a:endParaRPr lang="en-US" sz="1000" dirty="0">
              <a:latin typeface="+mj-lt"/>
            </a:endParaRPr>
          </a:p>
        </p:txBody>
      </p:sp>
      <p:sp>
        <p:nvSpPr>
          <p:cNvPr id="1802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E88A674-CAB9-409C-9F72-F7CE79CA9460}" type="slidenum">
              <a:rPr lang="en-US" altLang="en-US" b="0" smtClean="0">
                <a:solidFill>
                  <a:srgbClr val="000000"/>
                </a:solidFill>
                <a:latin typeface="Times New Roman" panose="02020603050405020304" pitchFamily="18" charset="0"/>
              </a:rPr>
              <a:pPr/>
              <a:t>86</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2893223855"/>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Slide Image Placeholder 1"/>
          <p:cNvSpPr>
            <a:spLocks noGrp="1" noRot="1" noChangeAspect="1" noTextEdit="1"/>
          </p:cNvSpPr>
          <p:nvPr>
            <p:ph type="sldImg"/>
          </p:nvPr>
        </p:nvSpPr>
        <p:spPr>
          <a:ln/>
        </p:spPr>
      </p:sp>
      <p:sp>
        <p:nvSpPr>
          <p:cNvPr id="1822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with a health education curriculum that addresses all 8 national standards for health education. The values range from 31% to 87%.     Arizona, California, Delaware, Hawaii, Iowa, Ohio, range from 25% to 49%.  Alabama, Alaska, Connecticut, Florida, Georgia, Idaho, Illinois, Indiana, Kansas, Kentucky, Maine, Massachusetts, Michigan, Minnesota, Missouri, Montana, Nebraska, Nevada, New York, North Dakota, Oregon, Pennsylvania, South Carolina, South Dakota, Tennessee, Utah, Vermont, Virginia, Washington, West Virginia, Wisconsin, Wyoming, range from 50% to 74%.  Arkansas, Maryland, Mississippi, New Hampshire, New Jersey, North Carolina, Rhode Island, range from 75% to 100%. Colorado, Louisiana, New Mexico, Oklahoma, and Texas did not have weighted results.</a:t>
            </a:r>
          </a:p>
          <a:p>
            <a:endParaRPr lang="en-US" altLang="en-US" smtClean="0"/>
          </a:p>
        </p:txBody>
      </p:sp>
      <p:sp>
        <p:nvSpPr>
          <p:cNvPr id="1822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DF348A8-E830-4EF7-89CA-88900B971960}" type="slidenum">
              <a:rPr lang="en-US" altLang="en-US" b="0" smtClean="0">
                <a:solidFill>
                  <a:schemeClr val="tx1"/>
                </a:solidFill>
                <a:latin typeface="Times New Roman" panose="02020603050405020304" pitchFamily="18" charset="0"/>
              </a:rPr>
              <a:pPr/>
              <a:t>87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739053437"/>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Slide Image Placeholder 1"/>
          <p:cNvSpPr>
            <a:spLocks noGrp="1" noRot="1" noChangeAspect="1" noTextEdit="1"/>
          </p:cNvSpPr>
          <p:nvPr>
            <p:ph type="sldImg"/>
          </p:nvPr>
        </p:nvSpPr>
        <p:spPr>
          <a:ln/>
        </p:spPr>
      </p:sp>
      <p:sp>
        <p:nvSpPr>
          <p:cNvPr id="1843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required students to take 2 or more health education courses. The values range from 15% to 91%.  Alabama, Arizona, California, Florida, Nevada, range from 0% to 24%.  Alaska, Georgia, Hawaii, Iowa, Kansas, Kentucky, Michigan, Mississippi, Nebraska, North Carolina, Ohio, South Carolina, South Dakota, Tennessee, Utah, Vermont, Washington, range from 25% to 49%.  Arkansas, Connecticut, Delaware, Idaho, Illinois, Indiana, Maine, Maryland, Massachusetts, Missouri, New Hampshire, New York, West Virginia, Wisconsin, Wyoming, range from 50% to 74%.  Minnesota, Montana, New Jersey, North Dakota, Oregon, Pennsylvania, Rhode Island, Virginia, range from 75% to 100%. Colorado, Louisiana, New Mexico, Oklahoma, and Texas did not have weighted results.</a:t>
            </a:r>
          </a:p>
          <a:p>
            <a:endParaRPr lang="en-US" altLang="en-US" smtClean="0"/>
          </a:p>
        </p:txBody>
      </p:sp>
      <p:sp>
        <p:nvSpPr>
          <p:cNvPr id="1843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49F8853-274C-4CD6-9097-59E9FF45DCB8}" type="slidenum">
              <a:rPr lang="en-US" altLang="en-US" b="0" smtClean="0">
                <a:solidFill>
                  <a:schemeClr val="tx1"/>
                </a:solidFill>
                <a:latin typeface="Times New Roman" panose="02020603050405020304" pitchFamily="18" charset="0"/>
              </a:rPr>
              <a:pPr/>
              <a:t>88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81688909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Slide Image Placeholder 1"/>
          <p:cNvSpPr>
            <a:spLocks noGrp="1" noRot="1" noChangeAspect="1" noTextEdit="1"/>
          </p:cNvSpPr>
          <p:nvPr>
            <p:ph type="sldImg"/>
          </p:nvPr>
        </p:nvSpPr>
        <p:spPr>
          <a:ln/>
        </p:spPr>
      </p:sp>
      <p:sp>
        <p:nvSpPr>
          <p:cNvPr id="1863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pmong secondary schools that required a health education course, percentage that required students who fail the course to repeat it. The values range from 38% to 81%.     California, Connecticut, Massachusetts, New Jersey, Rhode Island, South Carolina, Utah, Virginia, range from 25% to 49%.  Arizona, Delaware, Florida, Georgia, Illinois, Indiana, Iowa, Kansas, Kentucky, Maine, Maryland, Michigan, Minnesota, Mississippi, Missouri, Montana, Nebraska, Nevada, New Hampshire, New York, North Carolina, North Dakota, Oregon, Pennsylvania, Tennessee, Vermont, Washington, West Virginia, Wisconsin, Wyoming, range from 50% to 74%.  Alabama, Alaska, Arkansas, Hawaii, Idaho, Ohio, South Dakota, range from 75% to 100%. Colorado, Louisiana, New Mexico, Oklahoma, and Texas did not have weighted results.</a:t>
            </a:r>
          </a:p>
          <a:p>
            <a:endParaRPr lang="en-US" altLang="en-US" smtClean="0"/>
          </a:p>
        </p:txBody>
      </p:sp>
      <p:sp>
        <p:nvSpPr>
          <p:cNvPr id="1863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09866F1-FF19-449B-B6AC-B41B2D0D2548}" type="slidenum">
              <a:rPr lang="en-US" altLang="en-US" b="0" smtClean="0">
                <a:solidFill>
                  <a:schemeClr val="tx1"/>
                </a:solidFill>
                <a:latin typeface="Times New Roman" panose="02020603050405020304" pitchFamily="18" charset="0"/>
              </a:rPr>
              <a:pPr/>
              <a:t>89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05208596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HIV, STD, and Pregnancy Prevention</a:t>
            </a:r>
            <a:endParaRPr lang="en-US" sz="1000" dirty="0">
              <a:latin typeface="+mj-lt"/>
            </a:endParaRPr>
          </a:p>
        </p:txBody>
      </p:sp>
      <p:sp>
        <p:nvSpPr>
          <p:cNvPr id="266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BD9342B-C70E-4567-8A72-5F78FD566031}" type="slidenum">
              <a:rPr lang="en-US" altLang="en-US" b="0" smtClean="0">
                <a:solidFill>
                  <a:srgbClr val="000000"/>
                </a:solidFill>
                <a:latin typeface="Times New Roman" panose="02020603050405020304" pitchFamily="18" charset="0"/>
              </a:rPr>
              <a:pPr/>
              <a:t>9</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1997699403"/>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Slide Image Placeholder 1"/>
          <p:cNvSpPr>
            <a:spLocks noGrp="1" noRot="1" noChangeAspect="1" noTextEdit="1"/>
          </p:cNvSpPr>
          <p:nvPr>
            <p:ph type="sldImg"/>
          </p:nvPr>
        </p:nvSpPr>
        <p:spPr>
          <a:ln/>
        </p:spPr>
      </p:sp>
      <p:sp>
        <p:nvSpPr>
          <p:cNvPr id="1884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had professional preparation in health education or in health and physical education combined. The values range from 15% to 87%.  Alaska, Arizona, California, range from 0% to 24%.  Alabama, Florida, Hawaii, Illinois, Iowa, Maine, Maryland, Massachusetts, Mississippi, Missouri, Nebraska, New Hampshire, New York, Oregon, South Carolina, Utah, Vermont, Washington, range from 25% to 49%.  Arkansas, Connecticut, Georgia, Idaho, Indiana, Kansas, Kentucky, Michigan, Montana, Nevada, New Jersey, North Carolina, North Dakota, Ohio, Rhode Island, South Dakota, Tennessee, West Virginia, Wisconsin, Wyoming, range from 50% to 74%.  Delaware, Minnesota, Pennsylvania, Virginia, range from 75% to 100%. Colorado, Louisiana, New Mexico, Oklahoma, and Texas did not have weighted results.</a:t>
            </a:r>
          </a:p>
          <a:p>
            <a:endParaRPr lang="en-US" altLang="en-US" smtClean="0"/>
          </a:p>
        </p:txBody>
      </p:sp>
      <p:sp>
        <p:nvSpPr>
          <p:cNvPr id="1884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150D5E8-B89E-4EF3-B84E-F66D330B7226}" type="slidenum">
              <a:rPr lang="en-US" altLang="en-US" b="0" smtClean="0">
                <a:solidFill>
                  <a:schemeClr val="tx1"/>
                </a:solidFill>
                <a:latin typeface="Times New Roman" panose="02020603050405020304" pitchFamily="18" charset="0"/>
              </a:rPr>
              <a:pPr/>
              <a:t>90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64298890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Tobacco-Use Prevention</a:t>
            </a:r>
            <a:endParaRPr lang="en-US" sz="1000" dirty="0">
              <a:latin typeface="+mj-lt"/>
            </a:endParaRPr>
          </a:p>
        </p:txBody>
      </p:sp>
      <p:sp>
        <p:nvSpPr>
          <p:cNvPr id="1904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BB9DFEE-C171-41EE-AF0A-CEB007CF516A}" type="slidenum">
              <a:rPr lang="en-US" altLang="en-US" b="0" smtClean="0">
                <a:solidFill>
                  <a:srgbClr val="000000"/>
                </a:solidFill>
                <a:latin typeface="Times New Roman" panose="02020603050405020304" pitchFamily="18" charset="0"/>
              </a:rPr>
              <a:pPr/>
              <a:t>91</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135666631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Slide Image Placeholder 1"/>
          <p:cNvSpPr>
            <a:spLocks noGrp="1" noRot="1" noChangeAspect="1" noTextEdit="1"/>
          </p:cNvSpPr>
          <p:nvPr>
            <p:ph type="sldImg"/>
          </p:nvPr>
        </p:nvSpPr>
        <p:spPr>
          <a:ln/>
        </p:spPr>
      </p:sp>
      <p:sp>
        <p:nvSpPr>
          <p:cNvPr id="19251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prohibited all tobacco use at all times in all locations*. The values range from 34% to 77%.     Delaware, Idaho, Kansas, Kentucky, Missouri, Nebraska, Ohio, South Dakota, range from 25% to 49%.  Alabama, Alaska, Arizona, Arkansas, California, Colorado, Connecticut, Florida, Georgia, Hawaii, Illinois, Indiana, Iowa, Maine, Maryland, Massachusetts, Michigan, Minnesota, Mississippi, Montana, Nevada, New Hampshire, New Jersey, New York, North Dakota, Oklahoma, Oregon, Pennsylvania, Rhode Island, South Carolina, Tennessee, Texas, Utah, Vermont, Virginia, Washington, Wisconsin, Wyoming, range from 50% to 74%.  North Carolina, West Virginia, range from 75% to 100%. Louisiana and New Mexico did not have weighted results.</a:t>
            </a:r>
          </a:p>
          <a:p>
            <a:r>
              <a:rPr lang="en-US" altLang="en-US" smtClean="0"/>
              <a:t>*Prohibited the use of all tobacco, including cigarettes, smokeless tobacco, cigars, and pipes, by students, faculty and school staff, and visitors, in school buildings, outside on school grounds, on school buses or other vehicles used to transport students, and at off-campus, school-sponsored events, during school hours and non-school hours.</a:t>
            </a:r>
          </a:p>
        </p:txBody>
      </p:sp>
      <p:sp>
        <p:nvSpPr>
          <p:cNvPr id="1925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7D29879-3FCD-4292-BA17-26F3BEFB1EDD}" type="slidenum">
              <a:rPr lang="en-US" altLang="en-US" b="0" smtClean="0">
                <a:solidFill>
                  <a:schemeClr val="tx1"/>
                </a:solidFill>
                <a:latin typeface="Times New Roman" panose="02020603050405020304" pitchFamily="18" charset="0"/>
              </a:rPr>
              <a:pPr/>
              <a:t>92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522084743"/>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Slide Image Placeholder 1"/>
          <p:cNvSpPr>
            <a:spLocks noGrp="1" noRot="1" noChangeAspect="1" noTextEdit="1"/>
          </p:cNvSpPr>
          <p:nvPr>
            <p:ph type="sldImg"/>
          </p:nvPr>
        </p:nvSpPr>
        <p:spPr>
          <a:ln/>
        </p:spPr>
      </p:sp>
      <p:sp>
        <p:nvSpPr>
          <p:cNvPr id="1945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18 key tobacco-use prevention topics in a required course. The values range from 19% to 72%.  Arizona, range from 0% to 24%.  Alaska, California, Connecticut, Delaware, Florida, Hawaii, Illinois, Iowa, Kansas, Maine, Massachusetts, Michigan, Minnesota, Missouri, Nebraska, Ohio, Oregon, Pennsylvania, Rhode Island, South Carolina, Tennessee, Utah, Vermont, Washington, Wisconsin, Wyoming, range from 25% to 49%.  Alabama, Arkansas, Georgia, Idaho, Indiana, Kentucky, Maryland, Mississippi, Montana, Nevada, New Hampshire, New Jersey, New York, North Carolina, North Dakota, South Dakota, Virginia, West Virginia, range from 50% to 74%. Colorado, Louisiana, New Mexico, Oklahoma, and Texas did not have weighted results.</a:t>
            </a:r>
          </a:p>
          <a:p>
            <a:endParaRPr lang="en-US" altLang="en-US" smtClean="0"/>
          </a:p>
        </p:txBody>
      </p:sp>
      <p:sp>
        <p:nvSpPr>
          <p:cNvPr id="1945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C0497E5-476F-4256-8989-E8256B5A1605}" type="slidenum">
              <a:rPr lang="en-US" altLang="en-US" b="0" smtClean="0">
                <a:solidFill>
                  <a:schemeClr val="tx1"/>
                </a:solidFill>
                <a:latin typeface="Times New Roman" panose="02020603050405020304" pitchFamily="18" charset="0"/>
              </a:rPr>
              <a:pPr/>
              <a:t>93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24515745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Slide Image Placeholder 1"/>
          <p:cNvSpPr>
            <a:spLocks noGrp="1" noRot="1" noChangeAspect="1" noTextEdit="1"/>
          </p:cNvSpPr>
          <p:nvPr>
            <p:ph type="sldImg"/>
          </p:nvPr>
        </p:nvSpPr>
        <p:spPr>
          <a:ln/>
        </p:spPr>
      </p:sp>
      <p:sp>
        <p:nvSpPr>
          <p:cNvPr id="19661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provided tobacco cessation services for students, faculty, and staff at school or through arrangements with providers not on school property. The values range from 9% to 55%.  Alabama, Arizona, Connecticut, Georgia, Hawaii, Idaho, Illinois, Iowa, Kansas, Kentucky, Massachusetts, Michigan, Minnesota, Mississippi, Missouri, Nebraska, Nevada, New Jersey, New York, Ohio, Oklahoma, South Dakota, Tennessee, Texas, range from 0% to 24%.  Alaska, Arkansas, California, Colorado, Delaware, Florida, Indiana, Maine, Maryland, Montana, New Hampshire, North Carolina, North Dakota, Oregon, Pennsylvania, Rhode Island, South Carolina, Utah, Vermont, Virginia, Washington, Wisconsin, Wyoming, range from 25% to 49%.  West Virginia, range from 50% to 74%. Louisiana and New Mexico did not have weighted results.</a:t>
            </a:r>
          </a:p>
          <a:p>
            <a:endParaRPr lang="en-US" altLang="en-US" smtClean="0"/>
          </a:p>
        </p:txBody>
      </p:sp>
      <p:sp>
        <p:nvSpPr>
          <p:cNvPr id="1966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E6ABF36-3692-4483-9FB5-14D483396419}" type="slidenum">
              <a:rPr lang="en-US" altLang="en-US" b="0" smtClean="0">
                <a:solidFill>
                  <a:schemeClr val="tx1"/>
                </a:solidFill>
                <a:latin typeface="Times New Roman" panose="02020603050405020304" pitchFamily="18" charset="0"/>
              </a:rPr>
              <a:pPr/>
              <a:t>94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410943946"/>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Slide Image Placeholder 1"/>
          <p:cNvSpPr>
            <a:spLocks noGrp="1" noRot="1" noChangeAspect="1" noTextEdit="1"/>
          </p:cNvSpPr>
          <p:nvPr>
            <p:ph type="sldImg"/>
          </p:nvPr>
        </p:nvSpPr>
        <p:spPr>
          <a:ln/>
        </p:spPr>
      </p:sp>
      <p:sp>
        <p:nvSpPr>
          <p:cNvPr id="1986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tobacco-use prevention. The values range from 10% to 48%.  Alabama, Arizona, California, Connecticut, Delaware, Georgia, Hawaii, Idaho, Illinois, Indiana, Iowa, Kansas, Maine, Massachusetts, Minnesota, Missouri, Nebraska, New Jersey, North Dakota, Ohio, Oregon, Pennsylvania, Rhode Island, South Carolina, South Dakota, Washington, Wyoming, range from 0% to 24%.  Alaska, Arkansas, Florida, Kentucky, Maryland, Michigan, Mississippi, Montana, Nevada, New Hampshire, New York, North Carolina, Tennessee, Utah, Vermont, Virginia, West Virginia, Wisconsin, range from 25% to 49%. Colorado, Louisiana, New Mexico, Oklahoma, and Texas did not have weighted results.</a:t>
            </a:r>
          </a:p>
          <a:p>
            <a:endParaRPr lang="en-US" altLang="en-US" smtClean="0"/>
          </a:p>
        </p:txBody>
      </p:sp>
      <p:sp>
        <p:nvSpPr>
          <p:cNvPr id="1986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1224BB5-E5A3-4305-AD3E-E6ACDF02C7F8}" type="slidenum">
              <a:rPr lang="en-US" altLang="en-US" b="0" smtClean="0">
                <a:solidFill>
                  <a:schemeClr val="tx1"/>
                </a:solidFill>
                <a:latin typeface="Times New Roman" panose="02020603050405020304" pitchFamily="18" charset="0"/>
              </a:rPr>
              <a:pPr/>
              <a:t>95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32700951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Slide Image Placeholder 1"/>
          <p:cNvSpPr>
            <a:spLocks noGrp="1" noRot="1" noChangeAspect="1" noTextEdit="1"/>
          </p:cNvSpPr>
          <p:nvPr>
            <p:ph type="sldImg"/>
          </p:nvPr>
        </p:nvSpPr>
        <p:spPr>
          <a:ln/>
        </p:spPr>
      </p:sp>
      <p:sp>
        <p:nvSpPr>
          <p:cNvPr id="2007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posted signs marking a tobacco-free school zone. The values range from 42% to 97%.     Connecticut, range from 25% to 49%.  Hawaii, Idaho, Illinois, Kentucky, Maryland, Massachusetts, Michigan, Missouri, Nebraska, Nevada, New Jersey, Ohio, Pennsylvania, Rhode Island, South Carolina, Utah, range from 50% to 74%.  Alabama, Alaska, Arizona, Arkansas, California, Colorado, Delaware, Florida, Georgia, Indiana, Iowa, Kansas, Maine, Minnesota, Mississippi, Montana, New Hampshire, New York, North Carolina, North Dakota, Oklahoma, Oregon, South Dakota, Tennessee, Texas, Vermont, Virginia, Washington, West Virginia, Wisconsin, Wyoming, range from 75% to 100%. Louisiana and New Mexico did not have weighted results.</a:t>
            </a:r>
          </a:p>
          <a:p>
            <a:endParaRPr lang="en-US" altLang="en-US" smtClean="0"/>
          </a:p>
        </p:txBody>
      </p:sp>
      <p:sp>
        <p:nvSpPr>
          <p:cNvPr id="2007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632C2C8-B247-4695-B62D-C75185032F0B}" type="slidenum">
              <a:rPr lang="en-US" altLang="en-US" b="0" smtClean="0">
                <a:solidFill>
                  <a:schemeClr val="tx1"/>
                </a:solidFill>
                <a:latin typeface="Times New Roman" panose="02020603050405020304" pitchFamily="18" charset="0"/>
              </a:rPr>
              <a:pPr/>
              <a:t>96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24240436"/>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Nutrition</a:t>
            </a:r>
            <a:endParaRPr lang="en-US" sz="1000" dirty="0">
              <a:latin typeface="+mj-lt"/>
            </a:endParaRPr>
          </a:p>
        </p:txBody>
      </p:sp>
      <p:sp>
        <p:nvSpPr>
          <p:cNvPr id="2027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D592512-FCFF-4E54-9770-F43770ACA777}" type="slidenum">
              <a:rPr lang="en-US" altLang="en-US" b="0" smtClean="0">
                <a:solidFill>
                  <a:srgbClr val="000000"/>
                </a:solidFill>
                <a:latin typeface="Times New Roman" panose="02020603050405020304" pitchFamily="18" charset="0"/>
              </a:rPr>
              <a:pPr/>
              <a:t>97</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4039806858"/>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Slide Image Placeholder 1"/>
          <p:cNvSpPr>
            <a:spLocks noGrp="1" noRot="1" noChangeAspect="1" noTextEdit="1"/>
          </p:cNvSpPr>
          <p:nvPr>
            <p:ph type="sldImg"/>
          </p:nvPr>
        </p:nvSpPr>
        <p:spPr>
          <a:ln/>
        </p:spPr>
      </p:sp>
      <p:sp>
        <p:nvSpPr>
          <p:cNvPr id="2048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did not sell less healthy foods and beverages* in vending machines or at the school store, canteen, or snack bar. The values range from 19% to 88%.  Idaho, Montana, Nevada, South Carolina, Utah, range from 0% to 24%.  Alabama, California, Colorado, Florida, Georgia, Illinois, Indiana, Iowa, Kansas, Kentucky, Maryland, Michigan, Minnesota, Missouri, Nebraska, New Jersey, New York, North Carolina, North Dakota, Oklahoma, Pennsylvania, South Dakota, Virginia, Washington, Wisconsin, Wyoming, range from 25% to 49%.  Alaska, Arizona, Arkansas, Delaware, Maine, Mississippi, New Hampshire, Ohio, Oregon, Rhode Island, Tennessee, Texas, Vermont, range from 50% to 74%.  Connecticut, Hawaii, Massachusetts, West Virginia, range from 75% to 100%. Louisiana and New Mexico did not have weighted results.</a:t>
            </a:r>
          </a:p>
          <a:p>
            <a:r>
              <a:rPr lang="en-US" altLang="en-US" smtClean="0"/>
              <a:t>*Baked goods not low in fat, salty snacks not low in fat, chocolate candy, other kinds of candy, soda pop or fruit drinks that are not 100% juice, and sports drinks</a:t>
            </a:r>
          </a:p>
        </p:txBody>
      </p:sp>
      <p:sp>
        <p:nvSpPr>
          <p:cNvPr id="2048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1AAF78E-72E4-4F07-B878-EAD7A92C180E}" type="slidenum">
              <a:rPr lang="en-US" altLang="en-US" b="0" smtClean="0">
                <a:solidFill>
                  <a:schemeClr val="tx1"/>
                </a:solidFill>
                <a:latin typeface="Times New Roman" panose="02020603050405020304" pitchFamily="18" charset="0"/>
              </a:rPr>
              <a:pPr/>
              <a:t>98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976359552"/>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Slide Image Placeholder 1"/>
          <p:cNvSpPr>
            <a:spLocks noGrp="1" noRot="1" noChangeAspect="1" noTextEdit="1"/>
          </p:cNvSpPr>
          <p:nvPr>
            <p:ph type="sldImg"/>
          </p:nvPr>
        </p:nvSpPr>
        <p:spPr>
          <a:ln/>
        </p:spPr>
      </p:sp>
      <p:sp>
        <p:nvSpPr>
          <p:cNvPr id="2068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chocolate candy from vending machines or at the school store, canteen, or snack bar. The values range from 34% to 99%.     Utah, range from 25% to 49%.  Georgia, Idaho, Indiana, Michigan, Minnesota, Missouri, Montana, Nebraska, North Carolina, Oklahoma, South Carolina, Washington, Wyoming, range from 50% to 74%.  Alabama, Alaska, Arizona, Arkansas, California, Colorado, Connecticut, Delaware, Florida, Hawaii, Illinois, Iowa, Kansas, Kentucky, Maine, Maryland, Massachusetts, Mississippi, Nevada, New Hampshire, New Jersey, New York, North Dakota, Ohio, Oregon, Pennsylvania, Rhode Island, South Dakota, Tennessee, Texas, Vermont, Virginia, West Virginia, Wisconsin, range from 75% to 100%. Louisiana and New Mexico did not have weighted results.</a:t>
            </a:r>
          </a:p>
          <a:p>
            <a:endParaRPr lang="en-US" altLang="en-US" smtClean="0"/>
          </a:p>
        </p:txBody>
      </p:sp>
      <p:sp>
        <p:nvSpPr>
          <p:cNvPr id="2068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3A8F3FA-3C74-4581-A250-062491588D55}" type="slidenum">
              <a:rPr lang="en-US" altLang="en-US" b="0" smtClean="0">
                <a:solidFill>
                  <a:schemeClr val="tx1"/>
                </a:solidFill>
                <a:latin typeface="Times New Roman" panose="02020603050405020304" pitchFamily="18" charset="0"/>
              </a:rPr>
              <a:pPr/>
              <a:t>99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9824843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638230638"/>
      </p:ext>
    </p:extLst>
  </p:cSld>
  <p:clrMapOvr>
    <a:masterClrMapping/>
  </p:clrMapOvr>
  <p:transition>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_Content with Caption">
    <p:spTree>
      <p:nvGrpSpPr>
        <p:cNvPr id="1" name=""/>
        <p:cNvGrpSpPr/>
        <p:nvPr/>
      </p:nvGrpSpPr>
      <p:grpSpPr>
        <a:xfrm>
          <a:off x="0" y="0"/>
          <a:ext cx="0" cy="0"/>
          <a:chOff x="0" y="0"/>
          <a:chExt cx="0" cy="0"/>
        </a:xfrm>
      </p:grpSpPr>
      <p:sp>
        <p:nvSpPr>
          <p:cNvPr id="6" name="Title 1"/>
          <p:cNvSpPr>
            <a:spLocks noGrp="1"/>
          </p:cNvSpPr>
          <p:nvPr>
            <p:ph type="title"/>
          </p:nvPr>
        </p:nvSpPr>
        <p:spPr>
          <a:xfrm>
            <a:off x="457201" y="273050"/>
            <a:ext cx="3008313" cy="1162050"/>
          </a:xfrm>
          <a:prstGeom prst="rect">
            <a:avLst/>
          </a:prstGeom>
        </p:spPr>
        <p:txBody>
          <a:bodyPr anchor="b"/>
          <a:lstStyle>
            <a:lvl1pPr algn="l">
              <a:defRPr sz="1500" b="1" baseline="0">
                <a:solidFill>
                  <a:schemeClr val="bg1"/>
                </a:solidFill>
                <a:effectLst/>
                <a:latin typeface="Calibri" pitchFamily="34" charset="0"/>
              </a:defRPr>
            </a:lvl1pPr>
          </a:lstStyle>
          <a:p>
            <a:r>
              <a:rPr lang="en-US" smtClean="0"/>
              <a:t>Click to edit Master title style</a:t>
            </a:r>
            <a:endParaRPr lang="en-US" dirty="0"/>
          </a:p>
        </p:txBody>
      </p:sp>
      <p:sp>
        <p:nvSpPr>
          <p:cNvPr id="8" name="Content Placeholder 2"/>
          <p:cNvSpPr>
            <a:spLocks noGrp="1"/>
          </p:cNvSpPr>
          <p:nvPr>
            <p:ph idx="1"/>
          </p:nvPr>
        </p:nvSpPr>
        <p:spPr>
          <a:xfrm>
            <a:off x="3575050" y="273051"/>
            <a:ext cx="5111750" cy="5518150"/>
          </a:xfrm>
          <a:prstGeom prst="rect">
            <a:avLst/>
          </a:prstGeom>
        </p:spPr>
        <p:txBody>
          <a:bodyPr anchor="ctr" anchorCtr="0"/>
          <a:lstStyle>
            <a:lvl1pPr marL="257175" indent="-257175">
              <a:buClr>
                <a:schemeClr val="bg1"/>
              </a:buClr>
              <a:buSzPct val="70000"/>
              <a:buFont typeface="Arial" pitchFamily="34" charset="0"/>
              <a:buChar char="•"/>
              <a:defRPr sz="1800" b="1">
                <a:solidFill>
                  <a:schemeClr val="bg2"/>
                </a:solidFill>
                <a:latin typeface="Calibri" pitchFamily="34" charset="0"/>
              </a:defRPr>
            </a:lvl1pPr>
            <a:lvl2pPr>
              <a:buClr>
                <a:schemeClr val="bg1"/>
              </a:buClr>
              <a:buSzPct val="100000"/>
              <a:buFont typeface="Wingdings" pitchFamily="2" charset="2"/>
              <a:buChar char="§"/>
              <a:defRPr sz="1500">
                <a:solidFill>
                  <a:schemeClr val="bg2"/>
                </a:solidFill>
              </a:defRPr>
            </a:lvl2pPr>
            <a:lvl3pPr>
              <a:buClr>
                <a:schemeClr val="bg1"/>
              </a:buClr>
              <a:buSzPct val="100000"/>
              <a:buFont typeface="Arial" pitchFamily="34" charset="0"/>
              <a:buChar char="•"/>
              <a:defRPr sz="1350">
                <a:solidFill>
                  <a:schemeClr val="bg2"/>
                </a:solidFill>
              </a:defRPr>
            </a:lvl3pPr>
            <a:lvl4pPr>
              <a:buClr>
                <a:schemeClr val="bg1"/>
              </a:buClr>
              <a:buSzPct val="70000"/>
              <a:buFont typeface="Courier New" pitchFamily="49" charset="0"/>
              <a:buChar char="o"/>
              <a:defRPr sz="1350">
                <a:solidFill>
                  <a:schemeClr val="bg2"/>
                </a:solidFill>
              </a:defRPr>
            </a:lvl4pPr>
            <a:lvl5pPr>
              <a:buClr>
                <a:schemeClr val="bg1"/>
              </a:buClr>
              <a:buSzPct val="70000"/>
              <a:buFont typeface="Arial" pitchFamily="34" charset="0"/>
              <a:buChar char="•"/>
              <a:defRPr sz="1350">
                <a:solidFill>
                  <a:schemeClr val="bg2"/>
                </a:solidFill>
              </a:defRPr>
            </a:lvl5pPr>
            <a:lvl6pPr>
              <a:defRPr sz="1500"/>
            </a:lvl6pPr>
            <a:lvl7pPr>
              <a:defRPr sz="1500"/>
            </a:lvl7pPr>
            <a:lvl8pPr>
              <a:defRPr sz="1500"/>
            </a:lvl8pPr>
            <a:lvl9pPr>
              <a:defRPr sz="1500"/>
            </a:lvl9pPr>
          </a:lstStyle>
          <a:p>
            <a:pPr lvl="0"/>
            <a:endParaRPr lang="en-US" dirty="0"/>
          </a:p>
        </p:txBody>
      </p:sp>
      <p:sp>
        <p:nvSpPr>
          <p:cNvPr id="9" name="Text Placeholder 3"/>
          <p:cNvSpPr>
            <a:spLocks noGrp="1"/>
          </p:cNvSpPr>
          <p:nvPr>
            <p:ph type="body" sz="half" idx="2"/>
          </p:nvPr>
        </p:nvSpPr>
        <p:spPr>
          <a:xfrm>
            <a:off x="457201" y="1435103"/>
            <a:ext cx="3008313" cy="4356099"/>
          </a:xfrm>
          <a:prstGeom prst="rect">
            <a:avLst/>
          </a:prstGeom>
        </p:spPr>
        <p:txBody>
          <a:bodyPr/>
          <a:lstStyle>
            <a:lvl1pPr marL="0" indent="0">
              <a:buNone/>
              <a:defRPr sz="1050" baseline="0">
                <a:solidFill>
                  <a:schemeClr val="bg2"/>
                </a:solidFill>
                <a:latin typeface="Calibri" pitchFamily="34" charset="0"/>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10"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825"/>
              </a:lnSpc>
              <a:buNone/>
              <a:defRPr sz="825"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462335295"/>
      </p:ext>
    </p:extLst>
  </p:cSld>
  <p:clrMapOvr>
    <a:masterClrMapping/>
  </p:clrMapOvr>
  <p:transition>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457200" y="1600202"/>
            <a:ext cx="8229600" cy="4525963"/>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cs typeface="+mn-cs"/>
              </a:defRPr>
            </a:lvl1pPr>
          </a:lstStyle>
          <a:p>
            <a:pPr>
              <a:defRPr/>
            </a:pPr>
            <a:fld id="{8894649B-78AD-4E11-B30B-8FC67C87955E}" type="datetimeFigureOut">
              <a:rPr lang="en-US"/>
              <a:pPr>
                <a:defRPr/>
              </a:pPr>
              <a:t>9/21/2016</a:t>
            </a:fld>
            <a:endParaRPr lang="en-US" dirty="0"/>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eaLnBrk="1" fontAlgn="auto" hangingPunct="1">
              <a:spcBef>
                <a:spcPts val="0"/>
              </a:spcBef>
              <a:spcAft>
                <a:spcPts val="0"/>
              </a:spcAft>
              <a:defRPr b="0">
                <a:solidFill>
                  <a:srgbClr val="0F56DC"/>
                </a:solidFill>
                <a:latin typeface="+mn-lt"/>
                <a:cs typeface="+mn-cs"/>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b="0">
                <a:solidFill>
                  <a:srgbClr val="0F56DC"/>
                </a:solidFill>
                <a:latin typeface="Myriad Web Pro" pitchFamily="34" charset="0"/>
                <a:cs typeface="Arial" panose="020B0604020202020204" pitchFamily="34" charset="0"/>
              </a:defRPr>
            </a:lvl1pPr>
          </a:lstStyle>
          <a:p>
            <a:pPr>
              <a:defRPr/>
            </a:pPr>
            <a:fld id="{05DF1D12-E7D5-4B86-B2F3-FDCBC218606C}" type="slidenum">
              <a:rPr lang="en-US" altLang="en-US"/>
              <a:pPr>
                <a:defRPr/>
              </a:pPr>
              <a:t>‹#›</a:t>
            </a:fld>
            <a:endParaRPr lang="en-US" altLang="en-US"/>
          </a:p>
        </p:txBody>
      </p:sp>
    </p:spTree>
    <p:extLst>
      <p:ext uri="{BB962C8B-B14F-4D97-AF65-F5344CB8AC3E}">
        <p14:creationId xmlns:p14="http://schemas.microsoft.com/office/powerpoint/2010/main" val="2797952031"/>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cs typeface="+mn-cs"/>
              </a:defRPr>
            </a:lvl1pPr>
          </a:lstStyle>
          <a:p>
            <a:pPr>
              <a:defRPr/>
            </a:pPr>
            <a:fld id="{F44E08EB-3E8D-4FC9-9D63-1FF5A49E297A}" type="datetimeFigureOut">
              <a:rPr lang="en-US"/>
              <a:pPr>
                <a:defRPr/>
              </a:pPr>
              <a:t>9/21/2016</a:t>
            </a:fld>
            <a:endParaRPr lang="en-US" dirty="0"/>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lvl1pPr eaLnBrk="1" fontAlgn="auto" hangingPunct="1">
              <a:spcBef>
                <a:spcPts val="0"/>
              </a:spcBef>
              <a:spcAft>
                <a:spcPts val="0"/>
              </a:spcAft>
              <a:defRPr b="0">
                <a:solidFill>
                  <a:srgbClr val="0F56DC"/>
                </a:solidFill>
                <a:latin typeface="+mn-lt"/>
                <a:cs typeface="+mn-cs"/>
              </a:defRPr>
            </a:lvl1pPr>
          </a:lstStyle>
          <a:p>
            <a:pPr>
              <a:defRPr/>
            </a:pPr>
            <a:endParaRPr lang="en-US"/>
          </a:p>
        </p:txBody>
      </p:sp>
      <p:sp>
        <p:nvSpPr>
          <p:cNvPr id="5" name="Slide Number Placeholder 4"/>
          <p:cNvSpPr>
            <a:spLocks noGrp="1"/>
          </p:cNvSpPr>
          <p:nvPr>
            <p:ph type="sldNum" sz="quarter" idx="12"/>
          </p:nvPr>
        </p:nvSpPr>
        <p:spPr>
          <a:xfrm>
            <a:off x="6553200" y="6356350"/>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b="0">
                <a:solidFill>
                  <a:srgbClr val="0F56DC"/>
                </a:solidFill>
                <a:latin typeface="Myriad Web Pro" pitchFamily="34" charset="0"/>
                <a:cs typeface="Arial" panose="020B0604020202020204" pitchFamily="34" charset="0"/>
              </a:defRPr>
            </a:lvl1pPr>
          </a:lstStyle>
          <a:p>
            <a:pPr>
              <a:defRPr/>
            </a:pPr>
            <a:fld id="{C33D0E28-CF5E-44C4-89D2-EB8F9313CA94}" type="slidenum">
              <a:rPr lang="en-US" altLang="en-US"/>
              <a:pPr>
                <a:defRPr/>
              </a:pPr>
              <a:t>‹#›</a:t>
            </a:fld>
            <a:endParaRPr lang="en-US" altLang="en-US"/>
          </a:p>
        </p:txBody>
      </p:sp>
    </p:spTree>
    <p:extLst>
      <p:ext uri="{BB962C8B-B14F-4D97-AF65-F5344CB8AC3E}">
        <p14:creationId xmlns:p14="http://schemas.microsoft.com/office/powerpoint/2010/main" val="181331158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1" name="Title 1"/>
          <p:cNvSpPr>
            <a:spLocks noGrp="1"/>
          </p:cNvSpPr>
          <p:nvPr>
            <p:ph type="title"/>
          </p:nvPr>
        </p:nvSpPr>
        <p:spPr>
          <a:xfrm>
            <a:off x="457200" y="1981200"/>
            <a:ext cx="8229600" cy="1676400"/>
          </a:xfrm>
          <a:prstGeom prst="rect">
            <a:avLst/>
          </a:prstGeom>
        </p:spPr>
        <p:txBody>
          <a:bodyPr/>
          <a:lstStyle>
            <a:lvl1pPr>
              <a:lnSpc>
                <a:spcPts val="3000"/>
              </a:lnSpc>
              <a:defRPr sz="2800" b="1" baseline="0">
                <a:solidFill>
                  <a:srgbClr val="FFFF00"/>
                </a:solidFill>
                <a:effectLst/>
                <a:latin typeface="Calibri" pitchFamily="34" charset="0"/>
              </a:defRPr>
            </a:lvl1pPr>
          </a:lstStyle>
          <a:p>
            <a:endParaRPr lang="en-US" dirty="0"/>
          </a:p>
        </p:txBody>
      </p:sp>
      <p:sp>
        <p:nvSpPr>
          <p:cNvPr id="5" name="Subtitle 2"/>
          <p:cNvSpPr>
            <a:spLocks noGrp="1"/>
          </p:cNvSpPr>
          <p:nvPr>
            <p:ph type="subTitle" idx="1"/>
          </p:nvPr>
        </p:nvSpPr>
        <p:spPr>
          <a:xfrm>
            <a:off x="1371600" y="3886200"/>
            <a:ext cx="6400800" cy="457200"/>
          </a:xfrm>
          <a:prstGeom prst="rect">
            <a:avLst/>
          </a:prstGeom>
        </p:spPr>
        <p:txBody>
          <a:bodyPr/>
          <a:lstStyle>
            <a:lvl1pPr marL="0" indent="0" algn="ctr">
              <a:buNone/>
              <a:defRPr sz="2000" b="1" baseline="0">
                <a:solidFill>
                  <a:schemeClr val="bg2"/>
                </a:solidFill>
                <a:effectLst/>
                <a:latin typeface="Calibri"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endParaRPr lang="en-US" dirty="0" smtClean="0"/>
          </a:p>
        </p:txBody>
      </p:sp>
      <p:sp>
        <p:nvSpPr>
          <p:cNvPr id="9" name="Text Placeholder 8"/>
          <p:cNvSpPr>
            <a:spLocks noGrp="1"/>
          </p:cNvSpPr>
          <p:nvPr>
            <p:ph type="body" sz="quarter" idx="10"/>
          </p:nvPr>
        </p:nvSpPr>
        <p:spPr>
          <a:xfrm>
            <a:off x="1371600" y="4267200"/>
            <a:ext cx="6400800" cy="1295400"/>
          </a:xfrm>
          <a:prstGeom prst="rect">
            <a:avLst/>
          </a:prstGeom>
        </p:spPr>
        <p:txBody>
          <a:bodyPr/>
          <a:lstStyle>
            <a:lvl1pPr algn="ctr">
              <a:lnSpc>
                <a:spcPts val="2000"/>
              </a:lnSpc>
              <a:buNone/>
              <a:defRPr sz="18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endParaRPr lang="en-US" dirty="0"/>
          </a:p>
        </p:txBody>
      </p:sp>
    </p:spTree>
    <p:extLst>
      <p:ext uri="{BB962C8B-B14F-4D97-AF65-F5344CB8AC3E}">
        <p14:creationId xmlns:p14="http://schemas.microsoft.com/office/powerpoint/2010/main" val="3988730748"/>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Data Slide (for content heavy tables and charts)">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nchor="b" anchorCtr="0"/>
          <a:lstStyle>
            <a:lvl1pPr>
              <a:lnSpc>
                <a:spcPts val="3000"/>
              </a:lnSpc>
              <a:defRPr sz="2800" b="1" baseline="0">
                <a:solidFill>
                  <a:srgbClr val="FFFF00"/>
                </a:solidFill>
                <a:effectLst/>
                <a:latin typeface="Calibri" pitchFamily="34" charset="0"/>
              </a:defRPr>
            </a:lvl1pPr>
          </a:lstStyle>
          <a:p>
            <a:endParaRPr lang="en-US" dirty="0"/>
          </a:p>
        </p:txBody>
      </p:sp>
      <p:sp>
        <p:nvSpPr>
          <p:cNvPr id="3" name="Content Placeholder 2"/>
          <p:cNvSpPr>
            <a:spLocks noGrp="1"/>
          </p:cNvSpPr>
          <p:nvPr>
            <p:ph idx="1"/>
          </p:nvPr>
        </p:nvSpPr>
        <p:spPr>
          <a:xfrm>
            <a:off x="457200" y="1600201"/>
            <a:ext cx="8229600" cy="4191000"/>
          </a:xfrm>
          <a:prstGeom prst="rect">
            <a:avLst/>
          </a:prstGeom>
        </p:spPr>
        <p:txBody>
          <a:bodyPr/>
          <a:lstStyle>
            <a:lvl1pPr marL="342900" indent="-342900">
              <a:buClr>
                <a:schemeClr val="bg1"/>
              </a:buClr>
              <a:buSzPct val="70000"/>
              <a:buFont typeface="Arial" pitchFamily="34" charset="0"/>
              <a:buChar char="•"/>
              <a:defRPr sz="2400" b="1" baseline="0">
                <a:solidFill>
                  <a:schemeClr val="bg2"/>
                </a:solidFill>
                <a:latin typeface="Calibri" pitchFamily="34" charset="0"/>
              </a:defRPr>
            </a:lvl1pPr>
            <a:lvl2pPr>
              <a:buClr>
                <a:schemeClr val="bg1"/>
              </a:buClr>
              <a:buSzPct val="100000"/>
              <a:buFont typeface="Wingdings" pitchFamily="2" charset="2"/>
              <a:buChar char="§"/>
              <a:defRPr sz="2000">
                <a:solidFill>
                  <a:schemeClr val="bg2"/>
                </a:solidFill>
              </a:defRPr>
            </a:lvl2pPr>
            <a:lvl3pPr>
              <a:buClr>
                <a:schemeClr val="bg1"/>
              </a:buClr>
              <a:buSzPct val="100000"/>
              <a:buFont typeface="Arial" pitchFamily="34" charset="0"/>
              <a:buChar char="•"/>
              <a:defRPr sz="1800">
                <a:solidFill>
                  <a:schemeClr val="bg2"/>
                </a:solidFill>
              </a:defRPr>
            </a:lvl3pPr>
            <a:lvl4pPr>
              <a:buClr>
                <a:schemeClr val="bg1"/>
              </a:buClr>
              <a:buSzPct val="70000"/>
              <a:buFont typeface="Courier New" pitchFamily="49" charset="0"/>
              <a:buChar char="o"/>
              <a:defRPr sz="1800" baseline="0">
                <a:solidFill>
                  <a:schemeClr val="bg2"/>
                </a:solidFill>
              </a:defRPr>
            </a:lvl4pPr>
            <a:lvl5pPr>
              <a:buClr>
                <a:schemeClr val="bg1"/>
              </a:buClr>
              <a:buSzPct val="70000"/>
              <a:buFont typeface="Arial" pitchFamily="34" charset="0"/>
              <a:buChar char="•"/>
              <a:defRPr sz="1800">
                <a:solidFill>
                  <a:schemeClr val="bg2"/>
                </a:solidFill>
              </a:defRPr>
            </a:lvl5pPr>
          </a:lstStyle>
          <a:p>
            <a:pPr lvl="0"/>
            <a:endParaRPr lang="en-US" dirty="0"/>
          </a:p>
        </p:txBody>
      </p:sp>
      <p:sp>
        <p:nvSpPr>
          <p:cNvPr id="7"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1100"/>
              </a:lnSpc>
              <a:buNone/>
              <a:defRPr sz="11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4290941205"/>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 Slide Badg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5" name="Subtitle 2"/>
          <p:cNvSpPr>
            <a:spLocks noGrp="1"/>
          </p:cNvSpPr>
          <p:nvPr>
            <p:ph type="subTitle" idx="1"/>
          </p:nvPr>
        </p:nvSpPr>
        <p:spPr>
          <a:xfrm>
            <a:off x="1371600" y="3886200"/>
            <a:ext cx="6400800" cy="457200"/>
          </a:xfrm>
          <a:prstGeom prst="rect">
            <a:avLst/>
          </a:prstGeom>
        </p:spPr>
        <p:txBody>
          <a:bodyPr/>
          <a:lstStyle>
            <a:lvl1pPr marL="0" indent="0" algn="ctr">
              <a:buNone/>
              <a:defRPr sz="2000" b="1" baseline="0">
                <a:solidFill>
                  <a:schemeClr val="bg2"/>
                </a:solidFill>
                <a:effectLst/>
                <a:latin typeface="Calibri"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endParaRPr lang="en-US" dirty="0" smtClean="0"/>
          </a:p>
        </p:txBody>
      </p:sp>
      <p:sp>
        <p:nvSpPr>
          <p:cNvPr id="9" name="Text Placeholder 8"/>
          <p:cNvSpPr>
            <a:spLocks noGrp="1"/>
          </p:cNvSpPr>
          <p:nvPr>
            <p:ph type="body" sz="quarter" idx="10"/>
          </p:nvPr>
        </p:nvSpPr>
        <p:spPr>
          <a:xfrm>
            <a:off x="1371600" y="4267200"/>
            <a:ext cx="6400800" cy="1295400"/>
          </a:xfrm>
          <a:prstGeom prst="rect">
            <a:avLst/>
          </a:prstGeom>
        </p:spPr>
        <p:txBody>
          <a:bodyPr/>
          <a:lstStyle>
            <a:lvl1pPr algn="ctr">
              <a:lnSpc>
                <a:spcPts val="2000"/>
              </a:lnSpc>
              <a:buNone/>
              <a:defRPr sz="18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endParaRPr lang="en-US" dirty="0"/>
          </a:p>
        </p:txBody>
      </p:sp>
      <p:sp>
        <p:nvSpPr>
          <p:cNvPr id="11" name="Title 1"/>
          <p:cNvSpPr>
            <a:spLocks noGrp="1"/>
          </p:cNvSpPr>
          <p:nvPr>
            <p:ph type="title"/>
          </p:nvPr>
        </p:nvSpPr>
        <p:spPr>
          <a:xfrm>
            <a:off x="457200" y="1981200"/>
            <a:ext cx="8229600" cy="1676400"/>
          </a:xfrm>
          <a:prstGeom prst="rect">
            <a:avLst/>
          </a:prstGeom>
        </p:spPr>
        <p:txBody>
          <a:bodyPr/>
          <a:lstStyle>
            <a:lvl1pPr>
              <a:lnSpc>
                <a:spcPts val="3000"/>
              </a:lnSpc>
              <a:defRPr sz="2800" b="1" baseline="0">
                <a:solidFill>
                  <a:srgbClr val="FFFF00"/>
                </a:solidFill>
                <a:effectLst/>
                <a:latin typeface="Calibri" pitchFamily="34" charset="0"/>
              </a:defRPr>
            </a:lvl1pPr>
          </a:lstStyle>
          <a:p>
            <a:endParaRPr lang="en-US" dirty="0"/>
          </a:p>
        </p:txBody>
      </p:sp>
    </p:spTree>
    <p:extLst>
      <p:ext uri="{BB962C8B-B14F-4D97-AF65-F5344CB8AC3E}">
        <p14:creationId xmlns:p14="http://schemas.microsoft.com/office/powerpoint/2010/main" val="715770871"/>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Basic Content Badg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nchor="b" anchorCtr="0"/>
          <a:lstStyle>
            <a:lvl1pPr>
              <a:lnSpc>
                <a:spcPts val="3000"/>
              </a:lnSpc>
              <a:defRPr sz="2800" b="1" baseline="0">
                <a:solidFill>
                  <a:srgbClr val="FFFF00"/>
                </a:solidFill>
                <a:effectLst/>
                <a:latin typeface="Calibri" pitchFamily="34" charset="0"/>
              </a:defRPr>
            </a:lvl1pPr>
          </a:lstStyle>
          <a:p>
            <a:endParaRPr lang="en-US" dirty="0"/>
          </a:p>
        </p:txBody>
      </p:sp>
      <p:sp>
        <p:nvSpPr>
          <p:cNvPr id="3" name="Content Placeholder 2"/>
          <p:cNvSpPr>
            <a:spLocks noGrp="1"/>
          </p:cNvSpPr>
          <p:nvPr>
            <p:ph idx="1"/>
          </p:nvPr>
        </p:nvSpPr>
        <p:spPr>
          <a:xfrm>
            <a:off x="457200" y="1600201"/>
            <a:ext cx="8229600" cy="4191000"/>
          </a:xfrm>
          <a:prstGeom prst="rect">
            <a:avLst/>
          </a:prstGeom>
        </p:spPr>
        <p:txBody>
          <a:bodyPr/>
          <a:lstStyle>
            <a:lvl1pPr marL="342900" indent="-342900">
              <a:buClr>
                <a:schemeClr val="bg1"/>
              </a:buClr>
              <a:buSzPct val="70000"/>
              <a:buFont typeface="Wingdings" pitchFamily="2" charset="2"/>
              <a:buChar char="§"/>
              <a:defRPr sz="2400" b="1" baseline="0">
                <a:solidFill>
                  <a:schemeClr val="bg2"/>
                </a:solidFill>
                <a:latin typeface="Calibri" pitchFamily="34" charset="0"/>
              </a:defRPr>
            </a:lvl1pPr>
            <a:lvl2pPr marL="742950" indent="-285750">
              <a:buClr>
                <a:schemeClr val="bg1"/>
              </a:buClr>
              <a:buSzPct val="100000"/>
              <a:buFont typeface="Arial" pitchFamily="34" charset="0"/>
              <a:buChar char="•"/>
              <a:defRPr sz="2000">
                <a:solidFill>
                  <a:schemeClr val="bg2"/>
                </a:solidFill>
              </a:defRPr>
            </a:lvl2pPr>
            <a:lvl3pPr marL="1143000" indent="-228600">
              <a:buClr>
                <a:schemeClr val="bg1"/>
              </a:buClr>
              <a:buSzPct val="100000"/>
              <a:buFont typeface="Courier New" pitchFamily="49" charset="0"/>
              <a:buChar char="o"/>
              <a:defRPr sz="1800">
                <a:solidFill>
                  <a:schemeClr val="bg2"/>
                </a:solidFill>
              </a:defRPr>
            </a:lvl3pPr>
            <a:lvl4pPr>
              <a:buClr>
                <a:schemeClr val="bg1"/>
              </a:buClr>
              <a:buSzPct val="70000"/>
              <a:buFont typeface="Courier New" pitchFamily="49" charset="0"/>
              <a:buChar char="o"/>
              <a:defRPr sz="1800" baseline="0">
                <a:solidFill>
                  <a:schemeClr val="bg2"/>
                </a:solidFill>
              </a:defRPr>
            </a:lvl4pPr>
            <a:lvl5pPr>
              <a:buClr>
                <a:schemeClr val="bg1"/>
              </a:buClr>
              <a:buSzPct val="70000"/>
              <a:buFont typeface="Arial" pitchFamily="34" charset="0"/>
              <a:buChar char="•"/>
              <a:defRPr sz="1800">
                <a:solidFill>
                  <a:schemeClr val="bg2"/>
                </a:solidFill>
              </a:defRPr>
            </a:lvl5pPr>
          </a:lstStyle>
          <a:p>
            <a:pPr lvl="0"/>
            <a:endParaRPr lang="en-US" dirty="0" smtClean="0"/>
          </a:p>
          <a:p>
            <a:pPr lvl="1"/>
            <a:endParaRPr lang="en-US" dirty="0" smtClean="0"/>
          </a:p>
          <a:p>
            <a:pPr lvl="2"/>
            <a:endParaRPr lang="en-US" dirty="0" smtClean="0"/>
          </a:p>
          <a:p>
            <a:pPr lvl="3"/>
            <a:endParaRPr lang="en-US" dirty="0"/>
          </a:p>
        </p:txBody>
      </p:sp>
      <p:sp>
        <p:nvSpPr>
          <p:cNvPr id="7" name="Text Placeholder 8"/>
          <p:cNvSpPr>
            <a:spLocks noGrp="1"/>
          </p:cNvSpPr>
          <p:nvPr>
            <p:ph type="body" sz="quarter" idx="10"/>
          </p:nvPr>
        </p:nvSpPr>
        <p:spPr>
          <a:xfrm>
            <a:off x="1905000" y="5791200"/>
            <a:ext cx="6781800" cy="609600"/>
          </a:xfrm>
          <a:prstGeom prst="rect">
            <a:avLst/>
          </a:prstGeom>
        </p:spPr>
        <p:txBody>
          <a:bodyPr anchor="b" anchorCtr="0"/>
          <a:lstStyle>
            <a:lvl1pPr algn="l">
              <a:lnSpc>
                <a:spcPts val="1100"/>
              </a:lnSpc>
              <a:buNone/>
              <a:defRPr sz="11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39045299"/>
      </p:ext>
    </p:extLst>
  </p:cSld>
  <p:clrMapOvr>
    <a:masterClrMapping/>
  </p:clrMapOvr>
  <p:transition>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1273175"/>
            <a:ext cx="7772400" cy="1362075"/>
          </a:xfrm>
          <a:prstGeom prst="rect">
            <a:avLst/>
          </a:prstGeom>
        </p:spPr>
        <p:txBody>
          <a:bodyPr anchor="t"/>
          <a:lstStyle>
            <a:lvl1pPr algn="ctr">
              <a:lnSpc>
                <a:spcPts val="3800"/>
              </a:lnSpc>
              <a:defRPr sz="3600" b="1" cap="all" baseline="0">
                <a:solidFill>
                  <a:srgbClr val="FFFF00"/>
                </a:solidFill>
                <a:effectLst/>
                <a:latin typeface="Calibri" pitchFamily="34" charset="0"/>
              </a:defRPr>
            </a:lvl1pPr>
          </a:lstStyle>
          <a:p>
            <a:r>
              <a:rPr lang="en-US" smtClean="0"/>
              <a:t>Click to edit Master title style</a:t>
            </a:r>
            <a:endParaRPr lang="en-US" dirty="0"/>
          </a:p>
        </p:txBody>
      </p:sp>
      <p:sp>
        <p:nvSpPr>
          <p:cNvPr id="3" name="Text Placeholder 2"/>
          <p:cNvSpPr>
            <a:spLocks noGrp="1"/>
          </p:cNvSpPr>
          <p:nvPr>
            <p:ph type="body" idx="1"/>
          </p:nvPr>
        </p:nvSpPr>
        <p:spPr>
          <a:xfrm>
            <a:off x="722313" y="2743200"/>
            <a:ext cx="7772400" cy="568325"/>
          </a:xfrm>
          <a:prstGeom prst="rect">
            <a:avLst/>
          </a:prstGeom>
        </p:spPr>
        <p:txBody>
          <a:bodyPr anchor="b"/>
          <a:lstStyle>
            <a:lvl1pPr marL="0" indent="0" algn="ctr">
              <a:lnSpc>
                <a:spcPts val="2200"/>
              </a:lnSpc>
              <a:buNone/>
              <a:defRPr sz="2000" baseline="0">
                <a:solidFill>
                  <a:schemeClr val="bg2"/>
                </a:solidFill>
                <a:latin typeface="Calibri"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Tree>
    <p:extLst>
      <p:ext uri="{BB962C8B-B14F-4D97-AF65-F5344CB8AC3E}">
        <p14:creationId xmlns:p14="http://schemas.microsoft.com/office/powerpoint/2010/main" val="173857289"/>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a:prstGeom prst="rect">
            <a:avLst/>
          </a:prstGeom>
        </p:spPr>
        <p:txBody>
          <a:bodyPr anchor="b"/>
          <a:lstStyle>
            <a:lvl1pPr algn="l">
              <a:defRPr sz="2000" b="1" baseline="0">
                <a:solidFill>
                  <a:schemeClr val="bg1"/>
                </a:solidFill>
                <a:effectLst/>
                <a:latin typeface="Calibri" pitchFamily="34" charset="0"/>
              </a:defRPr>
            </a:lvl1pPr>
          </a:lstStyle>
          <a:p>
            <a:r>
              <a:rPr lang="en-US" smtClean="0"/>
              <a:t>Click to edit Master title style</a:t>
            </a:r>
            <a:endParaRPr lang="en-US" dirty="0"/>
          </a:p>
        </p:txBody>
      </p:sp>
      <p:sp>
        <p:nvSpPr>
          <p:cNvPr id="3" name="Content Placeholder 2"/>
          <p:cNvSpPr>
            <a:spLocks noGrp="1"/>
          </p:cNvSpPr>
          <p:nvPr>
            <p:ph idx="1"/>
          </p:nvPr>
        </p:nvSpPr>
        <p:spPr>
          <a:xfrm>
            <a:off x="3575050" y="273051"/>
            <a:ext cx="5111750" cy="5518150"/>
          </a:xfrm>
          <a:prstGeom prst="rect">
            <a:avLst/>
          </a:prstGeom>
        </p:spPr>
        <p:txBody>
          <a:bodyPr anchor="ctr" anchorCtr="0"/>
          <a:lstStyle>
            <a:lvl1pPr marL="342900" indent="-342900">
              <a:buClr>
                <a:schemeClr val="bg1"/>
              </a:buClr>
              <a:buSzPct val="70000"/>
              <a:buFont typeface="Wingdings" pitchFamily="2" charset="2"/>
              <a:buChar char="§"/>
              <a:defRPr sz="2400" b="1">
                <a:solidFill>
                  <a:schemeClr val="bg2"/>
                </a:solidFill>
                <a:latin typeface="Calibri" pitchFamily="34" charset="0"/>
              </a:defRPr>
            </a:lvl1pPr>
            <a:lvl2pPr>
              <a:buClr>
                <a:schemeClr val="bg1"/>
              </a:buClr>
              <a:buSzPct val="100000"/>
              <a:buFont typeface="Wingdings" pitchFamily="2" charset="2"/>
              <a:buChar char="§"/>
              <a:defRPr sz="2000">
                <a:solidFill>
                  <a:schemeClr val="bg2"/>
                </a:solidFill>
              </a:defRPr>
            </a:lvl2pPr>
            <a:lvl3pPr>
              <a:buClr>
                <a:schemeClr val="bg1"/>
              </a:buClr>
              <a:buSzPct val="100000"/>
              <a:buFont typeface="Arial" pitchFamily="34" charset="0"/>
              <a:buChar char="•"/>
              <a:defRPr sz="1800">
                <a:solidFill>
                  <a:schemeClr val="bg2"/>
                </a:solidFill>
              </a:defRPr>
            </a:lvl3pPr>
            <a:lvl4pPr>
              <a:buClr>
                <a:schemeClr val="bg1"/>
              </a:buClr>
              <a:buSzPct val="70000"/>
              <a:buFont typeface="Courier New" pitchFamily="49" charset="0"/>
              <a:buChar char="o"/>
              <a:defRPr sz="1800">
                <a:solidFill>
                  <a:schemeClr val="bg2"/>
                </a:solidFill>
              </a:defRPr>
            </a:lvl4pPr>
            <a:lvl5pPr>
              <a:buClr>
                <a:schemeClr val="bg1"/>
              </a:buClr>
              <a:buSzPct val="70000"/>
              <a:buFont typeface="Arial" pitchFamily="34" charset="0"/>
              <a:buChar char="•"/>
              <a:defRPr sz="1800">
                <a:solidFill>
                  <a:schemeClr val="bg2"/>
                </a:solidFill>
              </a:defRPr>
            </a:lvl5pPr>
            <a:lvl6pPr>
              <a:defRPr sz="2000"/>
            </a:lvl6pPr>
            <a:lvl7pPr>
              <a:defRPr sz="2000"/>
            </a:lvl7pPr>
            <a:lvl8pPr>
              <a:defRPr sz="2000"/>
            </a:lvl8pPr>
            <a:lvl9pPr>
              <a:defRPr sz="2000"/>
            </a:lvl9pPr>
          </a:lstStyle>
          <a:p>
            <a:pPr lvl="0"/>
            <a:endParaRPr lang="en-US" dirty="0"/>
          </a:p>
        </p:txBody>
      </p:sp>
      <p:sp>
        <p:nvSpPr>
          <p:cNvPr id="4" name="Text Placeholder 3"/>
          <p:cNvSpPr>
            <a:spLocks noGrp="1"/>
          </p:cNvSpPr>
          <p:nvPr>
            <p:ph type="body" sz="half" idx="2"/>
          </p:nvPr>
        </p:nvSpPr>
        <p:spPr>
          <a:xfrm>
            <a:off x="457200" y="1435101"/>
            <a:ext cx="3008313" cy="4356099"/>
          </a:xfrm>
          <a:prstGeom prst="rect">
            <a:avLst/>
          </a:prstGeom>
        </p:spPr>
        <p:txBody>
          <a:bodyPr/>
          <a:lstStyle>
            <a:lvl1pPr marL="0" indent="0">
              <a:buNone/>
              <a:defRPr sz="1400" baseline="0">
                <a:solidFill>
                  <a:schemeClr val="bg2"/>
                </a:solidFill>
                <a:latin typeface="Calibri"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7"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1100"/>
              </a:lnSpc>
              <a:buNone/>
              <a:defRPr sz="11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293518201"/>
      </p:ext>
    </p:extLst>
  </p:cSld>
  <p:clrMapOvr>
    <a:masterClrMapping/>
  </p:clrMapOvr>
  <p:transition>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a:prstGeom prst="rect">
            <a:avLst/>
          </a:prstGeom>
        </p:spPr>
        <p:txBody>
          <a:bodyPr anchor="b"/>
          <a:lstStyle>
            <a:lvl1pPr algn="l">
              <a:defRPr sz="2000" b="1" baseline="0">
                <a:solidFill>
                  <a:schemeClr val="bg1"/>
                </a:solidFill>
                <a:effectLst/>
                <a:latin typeface="Calibri" pitchFamily="34" charset="0"/>
              </a:defRPr>
            </a:lvl1pPr>
          </a:lstStyle>
          <a:p>
            <a:r>
              <a:rPr lang="en-US"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a:ln w="25400">
            <a:solidFill>
              <a:schemeClr val="bg2"/>
            </a:solidFill>
          </a:ln>
          <a:effectLst>
            <a:outerShdw blurRad="44450" dist="27940" dir="5400000" algn="ctr">
              <a:srgbClr val="000000">
                <a:alpha val="32000"/>
              </a:srgbClr>
            </a:outerShdw>
          </a:effectLst>
        </p:spPr>
        <p:txBody>
          <a:bodyPr/>
          <a:lstStyle>
            <a:lvl1pPr marL="0" indent="0">
              <a:buNone/>
              <a:defRPr sz="3200">
                <a:solidFill>
                  <a:schemeClr val="bg1"/>
                </a:solidFill>
                <a:effectLst/>
                <a:latin typeface="Calibri"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dirty="0" smtClean="0"/>
              <a:t>Click icon to add picture</a:t>
            </a:r>
            <a:endParaRPr lang="en-US" noProof="0"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baseline="0">
                <a:solidFill>
                  <a:schemeClr val="bg2"/>
                </a:solidFill>
                <a:latin typeface="Calibri"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1842013026"/>
      </p:ext>
    </p:extLst>
  </p:cSld>
  <p:clrMapOvr>
    <a:masterClrMapping/>
  </p:clrMapOvr>
  <p:transition>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1" name="Title 1"/>
          <p:cNvSpPr>
            <a:spLocks noGrp="1"/>
          </p:cNvSpPr>
          <p:nvPr>
            <p:ph type="title"/>
          </p:nvPr>
        </p:nvSpPr>
        <p:spPr>
          <a:xfrm>
            <a:off x="457200" y="1981200"/>
            <a:ext cx="8229600" cy="1676400"/>
          </a:xfrm>
          <a:prstGeom prst="rect">
            <a:avLst/>
          </a:prstGeom>
        </p:spPr>
        <p:txBody>
          <a:bodyPr/>
          <a:lstStyle>
            <a:lvl1pPr>
              <a:lnSpc>
                <a:spcPts val="2250"/>
              </a:lnSpc>
              <a:defRPr sz="2100" b="1" baseline="0">
                <a:solidFill>
                  <a:srgbClr val="FFFF00"/>
                </a:solidFill>
                <a:effectLst/>
                <a:latin typeface="Calibri" pitchFamily="34" charset="0"/>
              </a:defRPr>
            </a:lvl1pPr>
          </a:lstStyle>
          <a:p>
            <a:endParaRPr lang="en-US" dirty="0"/>
          </a:p>
        </p:txBody>
      </p:sp>
      <p:sp>
        <p:nvSpPr>
          <p:cNvPr id="5" name="Subtitle 2"/>
          <p:cNvSpPr>
            <a:spLocks noGrp="1"/>
          </p:cNvSpPr>
          <p:nvPr>
            <p:ph type="subTitle" idx="1"/>
          </p:nvPr>
        </p:nvSpPr>
        <p:spPr>
          <a:xfrm>
            <a:off x="1371600" y="3886200"/>
            <a:ext cx="6400800" cy="457200"/>
          </a:xfrm>
          <a:prstGeom prst="rect">
            <a:avLst/>
          </a:prstGeom>
        </p:spPr>
        <p:txBody>
          <a:bodyPr/>
          <a:lstStyle>
            <a:lvl1pPr marL="0" indent="0" algn="ctr">
              <a:buNone/>
              <a:defRPr sz="1500" b="1" baseline="0">
                <a:solidFill>
                  <a:schemeClr val="bg2"/>
                </a:solidFill>
                <a:effectLst/>
                <a:latin typeface="Calibri" pitchFamily="34" charset="0"/>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endParaRPr lang="en-US" dirty="0" smtClean="0"/>
          </a:p>
        </p:txBody>
      </p:sp>
      <p:sp>
        <p:nvSpPr>
          <p:cNvPr id="9" name="Text Placeholder 8"/>
          <p:cNvSpPr>
            <a:spLocks noGrp="1"/>
          </p:cNvSpPr>
          <p:nvPr>
            <p:ph type="body" sz="quarter" idx="10"/>
          </p:nvPr>
        </p:nvSpPr>
        <p:spPr>
          <a:xfrm>
            <a:off x="1371600" y="4267200"/>
            <a:ext cx="6400800" cy="1295400"/>
          </a:xfrm>
          <a:prstGeom prst="rect">
            <a:avLst/>
          </a:prstGeom>
        </p:spPr>
        <p:txBody>
          <a:bodyPr/>
          <a:lstStyle>
            <a:lvl1pPr algn="ctr">
              <a:lnSpc>
                <a:spcPts val="1500"/>
              </a:lnSpc>
              <a:buNone/>
              <a:defRPr sz="135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endParaRPr lang="en-US" dirty="0"/>
          </a:p>
        </p:txBody>
      </p:sp>
    </p:spTree>
    <p:extLst>
      <p:ext uri="{BB962C8B-B14F-4D97-AF65-F5344CB8AC3E}">
        <p14:creationId xmlns:p14="http://schemas.microsoft.com/office/powerpoint/2010/main" val="1402908322"/>
      </p:ext>
    </p:extLst>
  </p:cSld>
  <p:clrMapOvr>
    <a:masterClrMapping/>
  </p:clrMapOvr>
  <p:transition>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losing">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3" name="Subtitle 2"/>
          <p:cNvSpPr>
            <a:spLocks noGrp="1"/>
          </p:cNvSpPr>
          <p:nvPr>
            <p:ph type="subTitle" idx="1"/>
          </p:nvPr>
        </p:nvSpPr>
        <p:spPr>
          <a:xfrm>
            <a:off x="1371600" y="1981200"/>
            <a:ext cx="6400800" cy="2057400"/>
          </a:xfrm>
          <a:prstGeom prst="rect">
            <a:avLst/>
          </a:prstGeom>
        </p:spPr>
        <p:txBody>
          <a:bodyPr/>
          <a:lstStyle>
            <a:lvl1pPr marL="0" indent="0" algn="ctr">
              <a:buNone/>
              <a:defRPr sz="2800" b="1" baseline="0">
                <a:solidFill>
                  <a:schemeClr val="bg2"/>
                </a:solidFill>
                <a:effectLst/>
                <a:latin typeface="Calibri"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endParaRPr lang="en-US" dirty="0" smtClean="0"/>
          </a:p>
        </p:txBody>
      </p:sp>
    </p:spTree>
    <p:extLst>
      <p:ext uri="{BB962C8B-B14F-4D97-AF65-F5344CB8AC3E}">
        <p14:creationId xmlns:p14="http://schemas.microsoft.com/office/powerpoint/2010/main" val="634908261"/>
      </p:ext>
    </p:extLst>
  </p:cSld>
  <p:clrMapOvr>
    <a:masterClrMapping/>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_Content with Caption">
    <p:spTree>
      <p:nvGrpSpPr>
        <p:cNvPr id="1" name=""/>
        <p:cNvGrpSpPr/>
        <p:nvPr/>
      </p:nvGrpSpPr>
      <p:grpSpPr>
        <a:xfrm>
          <a:off x="0" y="0"/>
          <a:ext cx="0" cy="0"/>
          <a:chOff x="0" y="0"/>
          <a:chExt cx="0" cy="0"/>
        </a:xfrm>
      </p:grpSpPr>
      <p:sp>
        <p:nvSpPr>
          <p:cNvPr id="6" name="Title 1"/>
          <p:cNvSpPr>
            <a:spLocks noGrp="1"/>
          </p:cNvSpPr>
          <p:nvPr>
            <p:ph type="title"/>
          </p:nvPr>
        </p:nvSpPr>
        <p:spPr>
          <a:xfrm>
            <a:off x="457200" y="273050"/>
            <a:ext cx="3008313" cy="1162050"/>
          </a:xfrm>
          <a:prstGeom prst="rect">
            <a:avLst/>
          </a:prstGeom>
        </p:spPr>
        <p:txBody>
          <a:bodyPr anchor="b"/>
          <a:lstStyle>
            <a:lvl1pPr algn="l">
              <a:defRPr sz="2000" b="1" baseline="0">
                <a:solidFill>
                  <a:schemeClr val="bg1"/>
                </a:solidFill>
                <a:effectLst/>
                <a:latin typeface="Calibri" pitchFamily="34" charset="0"/>
              </a:defRPr>
            </a:lvl1pPr>
          </a:lstStyle>
          <a:p>
            <a:r>
              <a:rPr lang="en-US" smtClean="0"/>
              <a:t>Click to edit Master title style</a:t>
            </a:r>
            <a:endParaRPr lang="en-US" dirty="0"/>
          </a:p>
        </p:txBody>
      </p:sp>
      <p:sp>
        <p:nvSpPr>
          <p:cNvPr id="8" name="Content Placeholder 2"/>
          <p:cNvSpPr>
            <a:spLocks noGrp="1"/>
          </p:cNvSpPr>
          <p:nvPr>
            <p:ph idx="1"/>
          </p:nvPr>
        </p:nvSpPr>
        <p:spPr>
          <a:xfrm>
            <a:off x="3575050" y="273051"/>
            <a:ext cx="5111750" cy="5518150"/>
          </a:xfrm>
          <a:prstGeom prst="rect">
            <a:avLst/>
          </a:prstGeom>
        </p:spPr>
        <p:txBody>
          <a:bodyPr anchor="ctr" anchorCtr="0"/>
          <a:lstStyle>
            <a:lvl1pPr marL="342900" indent="-342900">
              <a:buClr>
                <a:schemeClr val="bg1"/>
              </a:buClr>
              <a:buSzPct val="70000"/>
              <a:buFont typeface="Arial" pitchFamily="34" charset="0"/>
              <a:buChar char="•"/>
              <a:defRPr sz="2400" b="1">
                <a:solidFill>
                  <a:schemeClr val="bg2"/>
                </a:solidFill>
                <a:latin typeface="Calibri" pitchFamily="34" charset="0"/>
              </a:defRPr>
            </a:lvl1pPr>
            <a:lvl2pPr>
              <a:buClr>
                <a:schemeClr val="bg1"/>
              </a:buClr>
              <a:buSzPct val="100000"/>
              <a:buFont typeface="Wingdings" pitchFamily="2" charset="2"/>
              <a:buChar char="§"/>
              <a:defRPr sz="2000">
                <a:solidFill>
                  <a:schemeClr val="bg2"/>
                </a:solidFill>
              </a:defRPr>
            </a:lvl2pPr>
            <a:lvl3pPr>
              <a:buClr>
                <a:schemeClr val="bg1"/>
              </a:buClr>
              <a:buSzPct val="100000"/>
              <a:buFont typeface="Arial" pitchFamily="34" charset="0"/>
              <a:buChar char="•"/>
              <a:defRPr sz="1800">
                <a:solidFill>
                  <a:schemeClr val="bg2"/>
                </a:solidFill>
              </a:defRPr>
            </a:lvl3pPr>
            <a:lvl4pPr>
              <a:buClr>
                <a:schemeClr val="bg1"/>
              </a:buClr>
              <a:buSzPct val="70000"/>
              <a:buFont typeface="Courier New" pitchFamily="49" charset="0"/>
              <a:buChar char="o"/>
              <a:defRPr sz="1800">
                <a:solidFill>
                  <a:schemeClr val="bg2"/>
                </a:solidFill>
              </a:defRPr>
            </a:lvl4pPr>
            <a:lvl5pPr>
              <a:buClr>
                <a:schemeClr val="bg1"/>
              </a:buClr>
              <a:buSzPct val="70000"/>
              <a:buFont typeface="Arial" pitchFamily="34" charset="0"/>
              <a:buChar char="•"/>
              <a:defRPr sz="1800">
                <a:solidFill>
                  <a:schemeClr val="bg2"/>
                </a:solidFill>
              </a:defRPr>
            </a:lvl5pPr>
            <a:lvl6pPr>
              <a:defRPr sz="2000"/>
            </a:lvl6pPr>
            <a:lvl7pPr>
              <a:defRPr sz="2000"/>
            </a:lvl7pPr>
            <a:lvl8pPr>
              <a:defRPr sz="2000"/>
            </a:lvl8pPr>
            <a:lvl9pPr>
              <a:defRPr sz="2000"/>
            </a:lvl9pPr>
          </a:lstStyle>
          <a:p>
            <a:pPr lvl="0"/>
            <a:endParaRPr lang="en-US" dirty="0"/>
          </a:p>
        </p:txBody>
      </p:sp>
      <p:sp>
        <p:nvSpPr>
          <p:cNvPr id="9" name="Text Placeholder 3"/>
          <p:cNvSpPr>
            <a:spLocks noGrp="1"/>
          </p:cNvSpPr>
          <p:nvPr>
            <p:ph type="body" sz="half" idx="2"/>
          </p:nvPr>
        </p:nvSpPr>
        <p:spPr>
          <a:xfrm>
            <a:off x="457200" y="1435101"/>
            <a:ext cx="3008313" cy="4356099"/>
          </a:xfrm>
          <a:prstGeom prst="rect">
            <a:avLst/>
          </a:prstGeom>
        </p:spPr>
        <p:txBody>
          <a:bodyPr/>
          <a:lstStyle>
            <a:lvl1pPr marL="0" indent="0">
              <a:buNone/>
              <a:defRPr sz="1400" baseline="0">
                <a:solidFill>
                  <a:schemeClr val="bg2"/>
                </a:solidFill>
                <a:latin typeface="Calibri"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10"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1100"/>
              </a:lnSpc>
              <a:buNone/>
              <a:defRPr sz="11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2338368215"/>
      </p:ext>
    </p:extLst>
  </p:cSld>
  <p:clrMapOvr>
    <a:masterClrMapping/>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457200" y="1600200"/>
            <a:ext cx="8229600" cy="4525963"/>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fld id="{B6EE99BF-DAD5-4FA6-AC88-FD8CE2BFFB0A}" type="datetimeFigureOut">
              <a:rPr lang="en-US"/>
              <a:pPr>
                <a:defRPr/>
              </a:pPr>
              <a:t>9/21/2016</a:t>
            </a:fld>
            <a:endParaRPr lang="en-US" dirty="0"/>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fld id="{66CA0959-4856-4A6B-A71B-C7AF0F5A53C7}" type="slidenum">
              <a:rPr lang="en-US"/>
              <a:pPr>
                <a:defRPr/>
              </a:pPr>
              <a:t>‹#›</a:t>
            </a:fld>
            <a:endParaRPr lang="en-US" dirty="0"/>
          </a:p>
        </p:txBody>
      </p:sp>
    </p:spTree>
    <p:extLst>
      <p:ext uri="{BB962C8B-B14F-4D97-AF65-F5344CB8AC3E}">
        <p14:creationId xmlns:p14="http://schemas.microsoft.com/office/powerpoint/2010/main" val="278708223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fld id="{9EDF3958-97EC-4DEE-BB21-2B3E33134518}" type="datetimeFigureOut">
              <a:rPr lang="en-US"/>
              <a:pPr>
                <a:defRPr/>
              </a:pPr>
              <a:t>9/21/2016</a:t>
            </a:fld>
            <a:endParaRPr lang="en-US" dirty="0"/>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endParaRPr lang="en-US"/>
          </a:p>
        </p:txBody>
      </p:sp>
      <p:sp>
        <p:nvSpPr>
          <p:cNvPr id="5" name="Slide Number Placeholder 4"/>
          <p:cNvSpPr>
            <a:spLocks noGrp="1"/>
          </p:cNvSpPr>
          <p:nvPr>
            <p:ph type="sldNum" sz="quarter" idx="12"/>
          </p:nvPr>
        </p:nvSpPr>
        <p:spPr>
          <a:xfrm>
            <a:off x="6553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fld id="{9CB073E8-C06F-412E-A2C2-496B79668402}" type="slidenum">
              <a:rPr lang="en-US"/>
              <a:pPr>
                <a:defRPr/>
              </a:pPr>
              <a:t>‹#›</a:t>
            </a:fld>
            <a:endParaRPr lang="en-US" dirty="0"/>
          </a:p>
        </p:txBody>
      </p:sp>
    </p:spTree>
    <p:extLst>
      <p:ext uri="{BB962C8B-B14F-4D97-AF65-F5344CB8AC3E}">
        <p14:creationId xmlns:p14="http://schemas.microsoft.com/office/powerpoint/2010/main" val="228148121"/>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7784673"/>
      </p:ext>
    </p:extLst>
  </p:cSld>
  <p:clrMapOvr>
    <a:masterClrMapping/>
  </p:clrMapOvr>
  <p:transition>
    <p:fade/>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Data Slide (for content heavy tables and charts)">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nchor="b" anchorCtr="0"/>
          <a:lstStyle>
            <a:lvl1pPr>
              <a:lnSpc>
                <a:spcPts val="2250"/>
              </a:lnSpc>
              <a:defRPr sz="2100" b="1" baseline="0">
                <a:solidFill>
                  <a:srgbClr val="FFFF00"/>
                </a:solidFill>
                <a:effectLst/>
                <a:latin typeface="Calibri" pitchFamily="34" charset="0"/>
              </a:defRPr>
            </a:lvl1pPr>
          </a:lstStyle>
          <a:p>
            <a:endParaRPr lang="en-US" dirty="0"/>
          </a:p>
        </p:txBody>
      </p:sp>
      <p:sp>
        <p:nvSpPr>
          <p:cNvPr id="3" name="Content Placeholder 2"/>
          <p:cNvSpPr>
            <a:spLocks noGrp="1"/>
          </p:cNvSpPr>
          <p:nvPr>
            <p:ph idx="1"/>
          </p:nvPr>
        </p:nvSpPr>
        <p:spPr>
          <a:xfrm>
            <a:off x="457200" y="1600201"/>
            <a:ext cx="8229600" cy="4191000"/>
          </a:xfrm>
          <a:prstGeom prst="rect">
            <a:avLst/>
          </a:prstGeom>
        </p:spPr>
        <p:txBody>
          <a:bodyPr/>
          <a:lstStyle>
            <a:lvl1pPr marL="257175" indent="-257175">
              <a:buClr>
                <a:schemeClr val="bg1"/>
              </a:buClr>
              <a:buSzPct val="70000"/>
              <a:buFont typeface="Arial" pitchFamily="34" charset="0"/>
              <a:buChar char="•"/>
              <a:defRPr sz="1800" b="1" baseline="0">
                <a:solidFill>
                  <a:schemeClr val="bg2"/>
                </a:solidFill>
                <a:latin typeface="Calibri" pitchFamily="34" charset="0"/>
              </a:defRPr>
            </a:lvl1pPr>
            <a:lvl2pPr>
              <a:buClr>
                <a:schemeClr val="bg1"/>
              </a:buClr>
              <a:buSzPct val="100000"/>
              <a:buFont typeface="Wingdings" pitchFamily="2" charset="2"/>
              <a:buChar char="§"/>
              <a:defRPr sz="1500">
                <a:solidFill>
                  <a:schemeClr val="bg2"/>
                </a:solidFill>
              </a:defRPr>
            </a:lvl2pPr>
            <a:lvl3pPr>
              <a:buClr>
                <a:schemeClr val="bg1"/>
              </a:buClr>
              <a:buSzPct val="100000"/>
              <a:buFont typeface="Arial" pitchFamily="34" charset="0"/>
              <a:buChar char="•"/>
              <a:defRPr sz="1350">
                <a:solidFill>
                  <a:schemeClr val="bg2"/>
                </a:solidFill>
              </a:defRPr>
            </a:lvl3pPr>
            <a:lvl4pPr>
              <a:buClr>
                <a:schemeClr val="bg1"/>
              </a:buClr>
              <a:buSzPct val="70000"/>
              <a:buFont typeface="Courier New" pitchFamily="49" charset="0"/>
              <a:buChar char="o"/>
              <a:defRPr sz="1350" baseline="0">
                <a:solidFill>
                  <a:schemeClr val="bg2"/>
                </a:solidFill>
              </a:defRPr>
            </a:lvl4pPr>
            <a:lvl5pPr>
              <a:buClr>
                <a:schemeClr val="bg1"/>
              </a:buClr>
              <a:buSzPct val="70000"/>
              <a:buFont typeface="Arial" pitchFamily="34" charset="0"/>
              <a:buChar char="•"/>
              <a:defRPr sz="1350">
                <a:solidFill>
                  <a:schemeClr val="bg2"/>
                </a:solidFill>
              </a:defRPr>
            </a:lvl5pPr>
          </a:lstStyle>
          <a:p>
            <a:pPr lvl="0"/>
            <a:endParaRPr lang="en-US" dirty="0"/>
          </a:p>
        </p:txBody>
      </p:sp>
      <p:sp>
        <p:nvSpPr>
          <p:cNvPr id="7"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825"/>
              </a:lnSpc>
              <a:buNone/>
              <a:defRPr sz="825"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1655953460"/>
      </p:ext>
    </p:extLst>
  </p:cSld>
  <p:clrMapOvr>
    <a:masterClrMapping/>
  </p:clrMapOvr>
  <p:transition>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itle Slide Badg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5" name="Subtitle 2"/>
          <p:cNvSpPr>
            <a:spLocks noGrp="1"/>
          </p:cNvSpPr>
          <p:nvPr>
            <p:ph type="subTitle" idx="1"/>
          </p:nvPr>
        </p:nvSpPr>
        <p:spPr>
          <a:xfrm>
            <a:off x="1371600" y="3886200"/>
            <a:ext cx="6400800" cy="457200"/>
          </a:xfrm>
          <a:prstGeom prst="rect">
            <a:avLst/>
          </a:prstGeom>
        </p:spPr>
        <p:txBody>
          <a:bodyPr/>
          <a:lstStyle>
            <a:lvl1pPr marL="0" indent="0" algn="ctr">
              <a:buNone/>
              <a:defRPr sz="1500" b="1" baseline="0">
                <a:solidFill>
                  <a:schemeClr val="bg2"/>
                </a:solidFill>
                <a:effectLst/>
                <a:latin typeface="Calibri" pitchFamily="34" charset="0"/>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endParaRPr lang="en-US" dirty="0" smtClean="0"/>
          </a:p>
        </p:txBody>
      </p:sp>
      <p:sp>
        <p:nvSpPr>
          <p:cNvPr id="9" name="Text Placeholder 8"/>
          <p:cNvSpPr>
            <a:spLocks noGrp="1"/>
          </p:cNvSpPr>
          <p:nvPr>
            <p:ph type="body" sz="quarter" idx="10"/>
          </p:nvPr>
        </p:nvSpPr>
        <p:spPr>
          <a:xfrm>
            <a:off x="1371600" y="4267200"/>
            <a:ext cx="6400800" cy="1295400"/>
          </a:xfrm>
          <a:prstGeom prst="rect">
            <a:avLst/>
          </a:prstGeom>
        </p:spPr>
        <p:txBody>
          <a:bodyPr/>
          <a:lstStyle>
            <a:lvl1pPr algn="ctr">
              <a:lnSpc>
                <a:spcPts val="1500"/>
              </a:lnSpc>
              <a:buNone/>
              <a:defRPr sz="135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endParaRPr lang="en-US" dirty="0"/>
          </a:p>
        </p:txBody>
      </p:sp>
      <p:sp>
        <p:nvSpPr>
          <p:cNvPr id="11" name="Title 1"/>
          <p:cNvSpPr>
            <a:spLocks noGrp="1"/>
          </p:cNvSpPr>
          <p:nvPr>
            <p:ph type="title"/>
          </p:nvPr>
        </p:nvSpPr>
        <p:spPr>
          <a:xfrm>
            <a:off x="457200" y="1981200"/>
            <a:ext cx="8229600" cy="1676400"/>
          </a:xfrm>
          <a:prstGeom prst="rect">
            <a:avLst/>
          </a:prstGeom>
        </p:spPr>
        <p:txBody>
          <a:bodyPr/>
          <a:lstStyle>
            <a:lvl1pPr>
              <a:lnSpc>
                <a:spcPts val="2250"/>
              </a:lnSpc>
              <a:defRPr sz="2100" b="1" baseline="0">
                <a:solidFill>
                  <a:srgbClr val="FFFF00"/>
                </a:solidFill>
                <a:effectLst/>
                <a:latin typeface="Calibri" pitchFamily="34" charset="0"/>
              </a:defRPr>
            </a:lvl1pPr>
          </a:lstStyle>
          <a:p>
            <a:endParaRPr lang="en-US" dirty="0"/>
          </a:p>
        </p:txBody>
      </p:sp>
    </p:spTree>
    <p:extLst>
      <p:ext uri="{BB962C8B-B14F-4D97-AF65-F5344CB8AC3E}">
        <p14:creationId xmlns:p14="http://schemas.microsoft.com/office/powerpoint/2010/main" val="1628000944"/>
      </p:ext>
    </p:extLst>
  </p:cSld>
  <p:clrMapOvr>
    <a:masterClrMapping/>
  </p:clrMapOvr>
  <p:transition>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Basic Content Badg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nchor="b" anchorCtr="0"/>
          <a:lstStyle>
            <a:lvl1pPr>
              <a:lnSpc>
                <a:spcPts val="2250"/>
              </a:lnSpc>
              <a:defRPr sz="2100" b="1" baseline="0">
                <a:solidFill>
                  <a:srgbClr val="FFFF00"/>
                </a:solidFill>
                <a:effectLst/>
                <a:latin typeface="Calibri" pitchFamily="34" charset="0"/>
              </a:defRPr>
            </a:lvl1pPr>
          </a:lstStyle>
          <a:p>
            <a:endParaRPr lang="en-US" dirty="0"/>
          </a:p>
        </p:txBody>
      </p:sp>
      <p:sp>
        <p:nvSpPr>
          <p:cNvPr id="3" name="Content Placeholder 2"/>
          <p:cNvSpPr>
            <a:spLocks noGrp="1"/>
          </p:cNvSpPr>
          <p:nvPr>
            <p:ph idx="1"/>
          </p:nvPr>
        </p:nvSpPr>
        <p:spPr>
          <a:xfrm>
            <a:off x="457200" y="1600201"/>
            <a:ext cx="8229600" cy="4191000"/>
          </a:xfrm>
          <a:prstGeom prst="rect">
            <a:avLst/>
          </a:prstGeom>
        </p:spPr>
        <p:txBody>
          <a:bodyPr/>
          <a:lstStyle>
            <a:lvl1pPr marL="257175" indent="-257175">
              <a:buClr>
                <a:schemeClr val="bg1"/>
              </a:buClr>
              <a:buSzPct val="70000"/>
              <a:buFont typeface="Wingdings" pitchFamily="2" charset="2"/>
              <a:buChar char="§"/>
              <a:defRPr sz="1800" b="1" baseline="0">
                <a:solidFill>
                  <a:schemeClr val="bg2"/>
                </a:solidFill>
                <a:latin typeface="Calibri" pitchFamily="34" charset="0"/>
              </a:defRPr>
            </a:lvl1pPr>
            <a:lvl2pPr marL="557213" indent="-214313">
              <a:buClr>
                <a:schemeClr val="bg1"/>
              </a:buClr>
              <a:buSzPct val="100000"/>
              <a:buFont typeface="Arial" pitchFamily="34" charset="0"/>
              <a:buChar char="•"/>
              <a:defRPr sz="1500">
                <a:solidFill>
                  <a:schemeClr val="bg2"/>
                </a:solidFill>
              </a:defRPr>
            </a:lvl2pPr>
            <a:lvl3pPr marL="857250" indent="-171450">
              <a:buClr>
                <a:schemeClr val="bg1"/>
              </a:buClr>
              <a:buSzPct val="100000"/>
              <a:buFont typeface="Courier New" pitchFamily="49" charset="0"/>
              <a:buChar char="o"/>
              <a:defRPr sz="1350">
                <a:solidFill>
                  <a:schemeClr val="bg2"/>
                </a:solidFill>
              </a:defRPr>
            </a:lvl3pPr>
            <a:lvl4pPr>
              <a:buClr>
                <a:schemeClr val="bg1"/>
              </a:buClr>
              <a:buSzPct val="70000"/>
              <a:buFont typeface="Courier New" pitchFamily="49" charset="0"/>
              <a:buChar char="o"/>
              <a:defRPr sz="1350" baseline="0">
                <a:solidFill>
                  <a:schemeClr val="bg2"/>
                </a:solidFill>
              </a:defRPr>
            </a:lvl4pPr>
            <a:lvl5pPr>
              <a:buClr>
                <a:schemeClr val="bg1"/>
              </a:buClr>
              <a:buSzPct val="70000"/>
              <a:buFont typeface="Arial" pitchFamily="34" charset="0"/>
              <a:buChar char="•"/>
              <a:defRPr sz="1350">
                <a:solidFill>
                  <a:schemeClr val="bg2"/>
                </a:solidFill>
              </a:defRPr>
            </a:lvl5pPr>
          </a:lstStyle>
          <a:p>
            <a:pPr lvl="0"/>
            <a:endParaRPr lang="en-US" dirty="0" smtClean="0"/>
          </a:p>
          <a:p>
            <a:pPr lvl="1"/>
            <a:endParaRPr lang="en-US" dirty="0" smtClean="0"/>
          </a:p>
          <a:p>
            <a:pPr lvl="2"/>
            <a:endParaRPr lang="en-US" dirty="0" smtClean="0"/>
          </a:p>
          <a:p>
            <a:pPr lvl="3"/>
            <a:endParaRPr lang="en-US" dirty="0"/>
          </a:p>
        </p:txBody>
      </p:sp>
      <p:sp>
        <p:nvSpPr>
          <p:cNvPr id="7" name="Text Placeholder 8"/>
          <p:cNvSpPr>
            <a:spLocks noGrp="1"/>
          </p:cNvSpPr>
          <p:nvPr>
            <p:ph type="body" sz="quarter" idx="10"/>
          </p:nvPr>
        </p:nvSpPr>
        <p:spPr>
          <a:xfrm>
            <a:off x="1905000" y="5791200"/>
            <a:ext cx="6781800" cy="609600"/>
          </a:xfrm>
          <a:prstGeom prst="rect">
            <a:avLst/>
          </a:prstGeom>
        </p:spPr>
        <p:txBody>
          <a:bodyPr anchor="b" anchorCtr="0"/>
          <a:lstStyle>
            <a:lvl1pPr algn="l">
              <a:lnSpc>
                <a:spcPts val="825"/>
              </a:lnSpc>
              <a:buNone/>
              <a:defRPr sz="825"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3577856546"/>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1273177"/>
            <a:ext cx="7772400" cy="1362075"/>
          </a:xfrm>
          <a:prstGeom prst="rect">
            <a:avLst/>
          </a:prstGeom>
        </p:spPr>
        <p:txBody>
          <a:bodyPr anchor="t"/>
          <a:lstStyle>
            <a:lvl1pPr algn="ctr">
              <a:lnSpc>
                <a:spcPts val="2850"/>
              </a:lnSpc>
              <a:defRPr sz="2700" b="1" cap="all" baseline="0">
                <a:solidFill>
                  <a:srgbClr val="FFFF00"/>
                </a:solidFill>
                <a:effectLst/>
                <a:latin typeface="Calibri" pitchFamily="34" charset="0"/>
              </a:defRPr>
            </a:lvl1pPr>
          </a:lstStyle>
          <a:p>
            <a:r>
              <a:rPr lang="en-US" smtClean="0"/>
              <a:t>Click to edit Master title style</a:t>
            </a:r>
            <a:endParaRPr lang="en-US" dirty="0"/>
          </a:p>
        </p:txBody>
      </p:sp>
      <p:sp>
        <p:nvSpPr>
          <p:cNvPr id="3" name="Text Placeholder 2"/>
          <p:cNvSpPr>
            <a:spLocks noGrp="1"/>
          </p:cNvSpPr>
          <p:nvPr>
            <p:ph type="body" idx="1"/>
          </p:nvPr>
        </p:nvSpPr>
        <p:spPr>
          <a:xfrm>
            <a:off x="722313" y="2743202"/>
            <a:ext cx="7772400" cy="568325"/>
          </a:xfrm>
          <a:prstGeom prst="rect">
            <a:avLst/>
          </a:prstGeom>
        </p:spPr>
        <p:txBody>
          <a:bodyPr anchor="b"/>
          <a:lstStyle>
            <a:lvl1pPr marL="0" indent="0" algn="ctr">
              <a:lnSpc>
                <a:spcPts val="1650"/>
              </a:lnSpc>
              <a:buNone/>
              <a:defRPr sz="1500" baseline="0">
                <a:solidFill>
                  <a:schemeClr val="bg2"/>
                </a:solidFill>
                <a:latin typeface="Calibri" pitchFamily="34" charset="0"/>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smtClean="0"/>
              <a:t>Click to edit Master text styles</a:t>
            </a:r>
          </a:p>
        </p:txBody>
      </p:sp>
    </p:spTree>
    <p:extLst>
      <p:ext uri="{BB962C8B-B14F-4D97-AF65-F5344CB8AC3E}">
        <p14:creationId xmlns:p14="http://schemas.microsoft.com/office/powerpoint/2010/main" val="161517855"/>
      </p:ext>
    </p:extLst>
  </p:cSld>
  <p:clrMapOvr>
    <a:masterClrMapping/>
  </p:clrMapOvr>
  <p:transition>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a:prstGeom prst="rect">
            <a:avLst/>
          </a:prstGeom>
        </p:spPr>
        <p:txBody>
          <a:bodyPr anchor="b"/>
          <a:lstStyle>
            <a:lvl1pPr algn="l">
              <a:defRPr sz="1500" b="1" baseline="0">
                <a:solidFill>
                  <a:schemeClr val="bg1"/>
                </a:solidFill>
                <a:effectLst/>
                <a:latin typeface="Calibri" pitchFamily="34" charset="0"/>
              </a:defRPr>
            </a:lvl1pPr>
          </a:lstStyle>
          <a:p>
            <a:r>
              <a:rPr lang="en-US" smtClean="0"/>
              <a:t>Click to edit Master title style</a:t>
            </a:r>
            <a:endParaRPr lang="en-US" dirty="0"/>
          </a:p>
        </p:txBody>
      </p:sp>
      <p:sp>
        <p:nvSpPr>
          <p:cNvPr id="3" name="Content Placeholder 2"/>
          <p:cNvSpPr>
            <a:spLocks noGrp="1"/>
          </p:cNvSpPr>
          <p:nvPr>
            <p:ph idx="1"/>
          </p:nvPr>
        </p:nvSpPr>
        <p:spPr>
          <a:xfrm>
            <a:off x="3575050" y="273051"/>
            <a:ext cx="5111750" cy="5518150"/>
          </a:xfrm>
          <a:prstGeom prst="rect">
            <a:avLst/>
          </a:prstGeom>
        </p:spPr>
        <p:txBody>
          <a:bodyPr anchor="ctr" anchorCtr="0"/>
          <a:lstStyle>
            <a:lvl1pPr marL="257175" indent="-257175">
              <a:buClr>
                <a:schemeClr val="bg1"/>
              </a:buClr>
              <a:buSzPct val="70000"/>
              <a:buFont typeface="Wingdings" pitchFamily="2" charset="2"/>
              <a:buChar char="§"/>
              <a:defRPr sz="1800" b="1">
                <a:solidFill>
                  <a:schemeClr val="bg2"/>
                </a:solidFill>
                <a:latin typeface="Calibri" pitchFamily="34" charset="0"/>
              </a:defRPr>
            </a:lvl1pPr>
            <a:lvl2pPr>
              <a:buClr>
                <a:schemeClr val="bg1"/>
              </a:buClr>
              <a:buSzPct val="100000"/>
              <a:buFont typeface="Wingdings" pitchFamily="2" charset="2"/>
              <a:buChar char="§"/>
              <a:defRPr sz="1500">
                <a:solidFill>
                  <a:schemeClr val="bg2"/>
                </a:solidFill>
              </a:defRPr>
            </a:lvl2pPr>
            <a:lvl3pPr>
              <a:buClr>
                <a:schemeClr val="bg1"/>
              </a:buClr>
              <a:buSzPct val="100000"/>
              <a:buFont typeface="Arial" pitchFamily="34" charset="0"/>
              <a:buChar char="•"/>
              <a:defRPr sz="1350">
                <a:solidFill>
                  <a:schemeClr val="bg2"/>
                </a:solidFill>
              </a:defRPr>
            </a:lvl3pPr>
            <a:lvl4pPr>
              <a:buClr>
                <a:schemeClr val="bg1"/>
              </a:buClr>
              <a:buSzPct val="70000"/>
              <a:buFont typeface="Courier New" pitchFamily="49" charset="0"/>
              <a:buChar char="o"/>
              <a:defRPr sz="1350">
                <a:solidFill>
                  <a:schemeClr val="bg2"/>
                </a:solidFill>
              </a:defRPr>
            </a:lvl4pPr>
            <a:lvl5pPr>
              <a:buClr>
                <a:schemeClr val="bg1"/>
              </a:buClr>
              <a:buSzPct val="70000"/>
              <a:buFont typeface="Arial" pitchFamily="34" charset="0"/>
              <a:buChar char="•"/>
              <a:defRPr sz="1350">
                <a:solidFill>
                  <a:schemeClr val="bg2"/>
                </a:solidFill>
              </a:defRPr>
            </a:lvl5pPr>
            <a:lvl6pPr>
              <a:defRPr sz="1500"/>
            </a:lvl6pPr>
            <a:lvl7pPr>
              <a:defRPr sz="1500"/>
            </a:lvl7pPr>
            <a:lvl8pPr>
              <a:defRPr sz="1500"/>
            </a:lvl8pPr>
            <a:lvl9pPr>
              <a:defRPr sz="1500"/>
            </a:lvl9pPr>
          </a:lstStyle>
          <a:p>
            <a:pPr lvl="0"/>
            <a:endParaRPr lang="en-US" dirty="0"/>
          </a:p>
        </p:txBody>
      </p:sp>
      <p:sp>
        <p:nvSpPr>
          <p:cNvPr id="4" name="Text Placeholder 3"/>
          <p:cNvSpPr>
            <a:spLocks noGrp="1"/>
          </p:cNvSpPr>
          <p:nvPr>
            <p:ph type="body" sz="half" idx="2"/>
          </p:nvPr>
        </p:nvSpPr>
        <p:spPr>
          <a:xfrm>
            <a:off x="457201" y="1435103"/>
            <a:ext cx="3008313" cy="4356099"/>
          </a:xfrm>
          <a:prstGeom prst="rect">
            <a:avLst/>
          </a:prstGeom>
        </p:spPr>
        <p:txBody>
          <a:bodyPr/>
          <a:lstStyle>
            <a:lvl1pPr marL="0" indent="0">
              <a:buNone/>
              <a:defRPr sz="1050" baseline="0">
                <a:solidFill>
                  <a:schemeClr val="bg2"/>
                </a:solidFill>
                <a:latin typeface="Calibri" pitchFamily="34" charset="0"/>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7"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825"/>
              </a:lnSpc>
              <a:buNone/>
              <a:defRPr sz="825"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3504834335"/>
      </p:ext>
    </p:extLst>
  </p:cSld>
  <p:clrMapOvr>
    <a:masterClrMapping/>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a:prstGeom prst="rect">
            <a:avLst/>
          </a:prstGeom>
        </p:spPr>
        <p:txBody>
          <a:bodyPr anchor="b"/>
          <a:lstStyle>
            <a:lvl1pPr algn="l">
              <a:defRPr sz="1500" b="1" baseline="0">
                <a:solidFill>
                  <a:schemeClr val="bg1"/>
                </a:solidFill>
                <a:effectLst/>
                <a:latin typeface="Calibri" pitchFamily="34" charset="0"/>
              </a:defRPr>
            </a:lvl1pPr>
          </a:lstStyle>
          <a:p>
            <a:r>
              <a:rPr lang="en-US"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a:ln w="25400">
            <a:solidFill>
              <a:schemeClr val="bg2"/>
            </a:solidFill>
          </a:ln>
          <a:effectLst>
            <a:outerShdw blurRad="44450" dist="27940" dir="5400000" algn="ctr">
              <a:srgbClr val="000000">
                <a:alpha val="32000"/>
              </a:srgbClr>
            </a:outerShdw>
          </a:effectLst>
        </p:spPr>
        <p:txBody>
          <a:bodyPr/>
          <a:lstStyle>
            <a:lvl1pPr marL="0" indent="0">
              <a:buNone/>
              <a:defRPr sz="2400">
                <a:solidFill>
                  <a:schemeClr val="bg1"/>
                </a:solidFill>
                <a:effectLst/>
                <a:latin typeface="Calibri" pitchFamily="34" charset="0"/>
              </a:defRPr>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dirty="0" smtClean="0"/>
              <a:t>Click icon to add picture</a:t>
            </a:r>
            <a:endParaRPr lang="en-US" noProof="0"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050" baseline="0">
                <a:solidFill>
                  <a:schemeClr val="bg2"/>
                </a:solidFill>
                <a:latin typeface="Calibri" pitchFamily="34" charset="0"/>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Tree>
    <p:extLst>
      <p:ext uri="{BB962C8B-B14F-4D97-AF65-F5344CB8AC3E}">
        <p14:creationId xmlns:p14="http://schemas.microsoft.com/office/powerpoint/2010/main" val="2332879442"/>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losing">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3" name="Subtitle 2"/>
          <p:cNvSpPr>
            <a:spLocks noGrp="1"/>
          </p:cNvSpPr>
          <p:nvPr>
            <p:ph type="subTitle" idx="1"/>
          </p:nvPr>
        </p:nvSpPr>
        <p:spPr>
          <a:xfrm>
            <a:off x="1371600" y="1981200"/>
            <a:ext cx="6400800" cy="2057400"/>
          </a:xfrm>
          <a:prstGeom prst="rect">
            <a:avLst/>
          </a:prstGeom>
        </p:spPr>
        <p:txBody>
          <a:bodyPr/>
          <a:lstStyle>
            <a:lvl1pPr marL="0" indent="0" algn="ctr">
              <a:buNone/>
              <a:defRPr sz="2100" b="1" baseline="0">
                <a:solidFill>
                  <a:schemeClr val="bg2"/>
                </a:solidFill>
                <a:effectLst/>
                <a:latin typeface="Calibri" pitchFamily="34" charset="0"/>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endParaRPr lang="en-US" dirty="0" smtClean="0"/>
          </a:p>
        </p:txBody>
      </p:sp>
    </p:spTree>
    <p:extLst>
      <p:ext uri="{BB962C8B-B14F-4D97-AF65-F5344CB8AC3E}">
        <p14:creationId xmlns:p14="http://schemas.microsoft.com/office/powerpoint/2010/main" val="4027310715"/>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image" Target="../media/image2.png"/><Relationship Id="rId3" Type="http://schemas.openxmlformats.org/officeDocument/2006/relationships/slideLayout" Target="../slideLayouts/slideLayout4.xml"/><Relationship Id="rId7" Type="http://schemas.openxmlformats.org/officeDocument/2006/relationships/slideLayout" Target="../slideLayouts/slideLayout8.xml"/><Relationship Id="rId12" Type="http://schemas.openxmlformats.org/officeDocument/2006/relationships/theme" Target="../theme/theme2.xml"/><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5" Type="http://schemas.openxmlformats.org/officeDocument/2006/relationships/slideLayout" Target="../slideLayouts/slideLayout6.xml"/><Relationship Id="rId10" Type="http://schemas.openxmlformats.org/officeDocument/2006/relationships/slideLayout" Target="../slideLayouts/slideLayout11.xml"/><Relationship Id="rId4" Type="http://schemas.openxmlformats.org/officeDocument/2006/relationships/slideLayout" Target="../slideLayouts/slideLayout5.xml"/><Relationship Id="rId9" Type="http://schemas.openxmlformats.org/officeDocument/2006/relationships/slideLayout" Target="../slideLayouts/slideLayout1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image" Target="../media/image2.png"/><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3.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theme" Target="../theme/theme4.xml"/><Relationship Id="rId1" Type="http://schemas.openxmlformats.org/officeDocument/2006/relationships/slideLayout" Target="../slideLayouts/slideLayout2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1026" name="Rectangle 3"/>
          <p:cNvSpPr>
            <a:spLocks noGrp="1" noChangeArrowheads="1"/>
          </p:cNvSpPr>
          <p:nvPr>
            <p:ph type="title"/>
          </p:nvPr>
        </p:nvSpPr>
        <p:spPr bwMode="auto">
          <a:xfrm>
            <a:off x="593725" y="342900"/>
            <a:ext cx="8212138" cy="110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90488" tIns="44450" rIns="90488" bIns="44450" numCol="1" anchor="b" anchorCtr="0" compatLnSpc="1">
            <a:prstTxWarp prst="textNoShape">
              <a:avLst/>
            </a:prstTxWarp>
          </a:bodyPr>
          <a:lstStyle/>
          <a:p>
            <a:pPr lvl="0"/>
            <a:r>
              <a:rPr lang="en-US" altLang="en-US" smtClean="0"/>
              <a:t>Click to edit Master title style</a:t>
            </a:r>
          </a:p>
        </p:txBody>
      </p:sp>
      <p:sp>
        <p:nvSpPr>
          <p:cNvPr id="1027" name="Rectangle 4"/>
          <p:cNvSpPr>
            <a:spLocks noGrp="1" noChangeArrowheads="1"/>
          </p:cNvSpPr>
          <p:nvPr>
            <p:ph type="body" idx="1"/>
          </p:nvPr>
        </p:nvSpPr>
        <p:spPr bwMode="auto">
          <a:xfrm>
            <a:off x="609600" y="1524000"/>
            <a:ext cx="8059738"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90488" tIns="44450" rIns="90488" bIns="4445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28" name="Text Box 11"/>
          <p:cNvSpPr txBox="1">
            <a:spLocks noChangeArrowheads="1"/>
          </p:cNvSpPr>
          <p:nvPr userDrawn="1"/>
        </p:nvSpPr>
        <p:spPr bwMode="auto">
          <a:xfrm>
            <a:off x="3305175" y="6310313"/>
            <a:ext cx="4619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b="1">
                <a:solidFill>
                  <a:schemeClr val="tx2"/>
                </a:solidFill>
                <a:latin typeface="Arial" pitchFamily="34" charset="0"/>
              </a:defRPr>
            </a:lvl1pPr>
            <a:lvl2pPr marL="742950" indent="-285750">
              <a:defRPr b="1">
                <a:solidFill>
                  <a:schemeClr val="tx2"/>
                </a:solidFill>
                <a:latin typeface="Arial" pitchFamily="34" charset="0"/>
              </a:defRPr>
            </a:lvl2pPr>
            <a:lvl3pPr marL="1143000" indent="-228600">
              <a:defRPr b="1">
                <a:solidFill>
                  <a:schemeClr val="tx2"/>
                </a:solidFill>
                <a:latin typeface="Arial" pitchFamily="34" charset="0"/>
              </a:defRPr>
            </a:lvl3pPr>
            <a:lvl4pPr marL="1600200" indent="-228600">
              <a:defRPr b="1">
                <a:solidFill>
                  <a:schemeClr val="tx2"/>
                </a:solidFill>
                <a:latin typeface="Arial" pitchFamily="34" charset="0"/>
              </a:defRPr>
            </a:lvl4pPr>
            <a:lvl5pPr marL="2057400" indent="-228600">
              <a:defRPr b="1">
                <a:solidFill>
                  <a:schemeClr val="tx2"/>
                </a:solidFill>
                <a:latin typeface="Arial" pitchFamily="34" charset="0"/>
              </a:defRPr>
            </a:lvl5pPr>
            <a:lvl6pPr marL="2514600" indent="-228600" algn="ctr" eaLnBrk="0" fontAlgn="base" hangingPunct="0">
              <a:spcBef>
                <a:spcPct val="0"/>
              </a:spcBef>
              <a:spcAft>
                <a:spcPct val="0"/>
              </a:spcAft>
              <a:defRPr b="1">
                <a:solidFill>
                  <a:schemeClr val="tx2"/>
                </a:solidFill>
                <a:latin typeface="Arial" pitchFamily="34" charset="0"/>
              </a:defRPr>
            </a:lvl6pPr>
            <a:lvl7pPr marL="2971800" indent="-228600" algn="ctr" eaLnBrk="0" fontAlgn="base" hangingPunct="0">
              <a:spcBef>
                <a:spcPct val="0"/>
              </a:spcBef>
              <a:spcAft>
                <a:spcPct val="0"/>
              </a:spcAft>
              <a:defRPr b="1">
                <a:solidFill>
                  <a:schemeClr val="tx2"/>
                </a:solidFill>
                <a:latin typeface="Arial" pitchFamily="34" charset="0"/>
              </a:defRPr>
            </a:lvl7pPr>
            <a:lvl8pPr marL="3429000" indent="-228600" algn="ctr" eaLnBrk="0" fontAlgn="base" hangingPunct="0">
              <a:spcBef>
                <a:spcPct val="0"/>
              </a:spcBef>
              <a:spcAft>
                <a:spcPct val="0"/>
              </a:spcAft>
              <a:defRPr b="1">
                <a:solidFill>
                  <a:schemeClr val="tx2"/>
                </a:solidFill>
                <a:latin typeface="Arial" pitchFamily="34" charset="0"/>
              </a:defRPr>
            </a:lvl8pPr>
            <a:lvl9pPr marL="3886200" indent="-228600" algn="ctr" eaLnBrk="0" fontAlgn="base" hangingPunct="0">
              <a:spcBef>
                <a:spcPct val="0"/>
              </a:spcBef>
              <a:spcAft>
                <a:spcPct val="0"/>
              </a:spcAft>
              <a:defRPr b="1">
                <a:solidFill>
                  <a:schemeClr val="tx2"/>
                </a:solidFill>
                <a:latin typeface="Arial" pitchFamily="34" charset="0"/>
              </a:defRPr>
            </a:lvl9pPr>
          </a:lstStyle>
          <a:p>
            <a:pPr>
              <a:defRPr/>
            </a:pPr>
            <a:endParaRPr lang="en-US" altLang="en-US" sz="1600" b="0" smtClean="0">
              <a:solidFill>
                <a:schemeClr val="tx1"/>
              </a:solidFill>
              <a:latin typeface="Times New Roman" pitchFamily="18" charset="0"/>
            </a:endParaRPr>
          </a:p>
        </p:txBody>
      </p:sp>
      <p:sp>
        <p:nvSpPr>
          <p:cNvPr id="1029" name="Text Box 12"/>
          <p:cNvSpPr txBox="1">
            <a:spLocks noChangeArrowheads="1"/>
          </p:cNvSpPr>
          <p:nvPr userDrawn="1"/>
        </p:nvSpPr>
        <p:spPr bwMode="auto">
          <a:xfrm>
            <a:off x="5283200" y="6172200"/>
            <a:ext cx="19113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b="1">
                <a:solidFill>
                  <a:schemeClr val="tx2"/>
                </a:solidFill>
                <a:latin typeface="Arial" pitchFamily="34" charset="0"/>
              </a:defRPr>
            </a:lvl1pPr>
            <a:lvl2pPr marL="742950" indent="-285750">
              <a:defRPr b="1">
                <a:solidFill>
                  <a:schemeClr val="tx2"/>
                </a:solidFill>
                <a:latin typeface="Arial" pitchFamily="34" charset="0"/>
              </a:defRPr>
            </a:lvl2pPr>
            <a:lvl3pPr marL="1143000" indent="-228600">
              <a:defRPr b="1">
                <a:solidFill>
                  <a:schemeClr val="tx2"/>
                </a:solidFill>
                <a:latin typeface="Arial" pitchFamily="34" charset="0"/>
              </a:defRPr>
            </a:lvl3pPr>
            <a:lvl4pPr marL="1600200" indent="-228600">
              <a:defRPr b="1">
                <a:solidFill>
                  <a:schemeClr val="tx2"/>
                </a:solidFill>
                <a:latin typeface="Arial" pitchFamily="34" charset="0"/>
              </a:defRPr>
            </a:lvl4pPr>
            <a:lvl5pPr marL="2057400" indent="-228600">
              <a:defRPr b="1">
                <a:solidFill>
                  <a:schemeClr val="tx2"/>
                </a:solidFill>
                <a:latin typeface="Arial" pitchFamily="34" charset="0"/>
              </a:defRPr>
            </a:lvl5pPr>
            <a:lvl6pPr marL="2514600" indent="-228600" algn="ctr" eaLnBrk="0" fontAlgn="base" hangingPunct="0">
              <a:spcBef>
                <a:spcPct val="0"/>
              </a:spcBef>
              <a:spcAft>
                <a:spcPct val="0"/>
              </a:spcAft>
              <a:defRPr b="1">
                <a:solidFill>
                  <a:schemeClr val="tx2"/>
                </a:solidFill>
                <a:latin typeface="Arial" pitchFamily="34" charset="0"/>
              </a:defRPr>
            </a:lvl6pPr>
            <a:lvl7pPr marL="2971800" indent="-228600" algn="ctr" eaLnBrk="0" fontAlgn="base" hangingPunct="0">
              <a:spcBef>
                <a:spcPct val="0"/>
              </a:spcBef>
              <a:spcAft>
                <a:spcPct val="0"/>
              </a:spcAft>
              <a:defRPr b="1">
                <a:solidFill>
                  <a:schemeClr val="tx2"/>
                </a:solidFill>
                <a:latin typeface="Arial" pitchFamily="34" charset="0"/>
              </a:defRPr>
            </a:lvl7pPr>
            <a:lvl8pPr marL="3429000" indent="-228600" algn="ctr" eaLnBrk="0" fontAlgn="base" hangingPunct="0">
              <a:spcBef>
                <a:spcPct val="0"/>
              </a:spcBef>
              <a:spcAft>
                <a:spcPct val="0"/>
              </a:spcAft>
              <a:defRPr b="1">
                <a:solidFill>
                  <a:schemeClr val="tx2"/>
                </a:solidFill>
                <a:latin typeface="Arial" pitchFamily="34" charset="0"/>
              </a:defRPr>
            </a:lvl8pPr>
            <a:lvl9pPr marL="3886200" indent="-228600" algn="ctr" eaLnBrk="0" fontAlgn="base" hangingPunct="0">
              <a:spcBef>
                <a:spcPct val="0"/>
              </a:spcBef>
              <a:spcAft>
                <a:spcPct val="0"/>
              </a:spcAft>
              <a:defRPr b="1">
                <a:solidFill>
                  <a:schemeClr val="tx2"/>
                </a:solidFill>
                <a:latin typeface="Arial" pitchFamily="34" charset="0"/>
              </a:defRPr>
            </a:lvl9pPr>
          </a:lstStyle>
          <a:p>
            <a:pPr>
              <a:defRPr/>
            </a:pPr>
            <a:endParaRPr lang="en-US" altLang="en-US" sz="1600" b="0" smtClean="0">
              <a:solidFill>
                <a:schemeClr val="tx1"/>
              </a:solidFill>
              <a:latin typeface="Times New Roman" pitchFamily="18" charset="0"/>
            </a:endParaRPr>
          </a:p>
        </p:txBody>
      </p:sp>
    </p:spTree>
  </p:cSld>
  <p:clrMap bg1="dk2" tx1="lt1" bg2="dk1" tx2="lt2" accent1="accent1" accent2="accent2" accent3="accent3" accent4="accent4" accent5="accent5" accent6="accent6" hlink="hlink" folHlink="folHlink"/>
  <p:sldLayoutIdLst>
    <p:sldLayoutId id="2147483925" r:id="rId1"/>
  </p:sldLayoutIdLst>
  <p:txStyles>
    <p:titleStyle>
      <a:lvl1pPr algn="ctr" rtl="0" eaLnBrk="0" fontAlgn="base" hangingPunct="0">
        <a:spcBef>
          <a:spcPct val="0"/>
        </a:spcBef>
        <a:spcAft>
          <a:spcPct val="0"/>
        </a:spcAft>
        <a:defRPr sz="2400" b="1">
          <a:solidFill>
            <a:schemeClr val="tx2"/>
          </a:solidFill>
          <a:latin typeface="+mj-lt"/>
          <a:ea typeface="+mj-ea"/>
          <a:cs typeface="+mj-cs"/>
        </a:defRPr>
      </a:lvl1pPr>
      <a:lvl2pPr algn="ctr" rtl="0" eaLnBrk="0" fontAlgn="base" hangingPunct="0">
        <a:spcBef>
          <a:spcPct val="0"/>
        </a:spcBef>
        <a:spcAft>
          <a:spcPct val="0"/>
        </a:spcAft>
        <a:defRPr sz="2400" b="1">
          <a:solidFill>
            <a:schemeClr val="tx2"/>
          </a:solidFill>
          <a:latin typeface="Arial" charset="0"/>
        </a:defRPr>
      </a:lvl2pPr>
      <a:lvl3pPr algn="ctr" rtl="0" eaLnBrk="0" fontAlgn="base" hangingPunct="0">
        <a:spcBef>
          <a:spcPct val="0"/>
        </a:spcBef>
        <a:spcAft>
          <a:spcPct val="0"/>
        </a:spcAft>
        <a:defRPr sz="2400" b="1">
          <a:solidFill>
            <a:schemeClr val="tx2"/>
          </a:solidFill>
          <a:latin typeface="Arial" charset="0"/>
        </a:defRPr>
      </a:lvl3pPr>
      <a:lvl4pPr algn="ctr" rtl="0" eaLnBrk="0" fontAlgn="base" hangingPunct="0">
        <a:spcBef>
          <a:spcPct val="0"/>
        </a:spcBef>
        <a:spcAft>
          <a:spcPct val="0"/>
        </a:spcAft>
        <a:defRPr sz="2400" b="1">
          <a:solidFill>
            <a:schemeClr val="tx2"/>
          </a:solidFill>
          <a:latin typeface="Arial" charset="0"/>
        </a:defRPr>
      </a:lvl4pPr>
      <a:lvl5pPr algn="ctr" rtl="0" eaLnBrk="0" fontAlgn="base" hangingPunct="0">
        <a:spcBef>
          <a:spcPct val="0"/>
        </a:spcBef>
        <a:spcAft>
          <a:spcPct val="0"/>
        </a:spcAft>
        <a:defRPr sz="2400" b="1">
          <a:solidFill>
            <a:schemeClr val="tx2"/>
          </a:solidFill>
          <a:latin typeface="Arial" charset="0"/>
        </a:defRPr>
      </a:lvl5pPr>
      <a:lvl6pPr marL="457200" algn="ctr" rtl="0" eaLnBrk="0" fontAlgn="base" hangingPunct="0">
        <a:spcBef>
          <a:spcPct val="0"/>
        </a:spcBef>
        <a:spcAft>
          <a:spcPct val="0"/>
        </a:spcAft>
        <a:defRPr sz="2400" b="1">
          <a:solidFill>
            <a:schemeClr val="tx2"/>
          </a:solidFill>
          <a:latin typeface="Arial" charset="0"/>
        </a:defRPr>
      </a:lvl6pPr>
      <a:lvl7pPr marL="914400" algn="ctr" rtl="0" eaLnBrk="0" fontAlgn="base" hangingPunct="0">
        <a:spcBef>
          <a:spcPct val="0"/>
        </a:spcBef>
        <a:spcAft>
          <a:spcPct val="0"/>
        </a:spcAft>
        <a:defRPr sz="2400" b="1">
          <a:solidFill>
            <a:schemeClr val="tx2"/>
          </a:solidFill>
          <a:latin typeface="Arial" charset="0"/>
        </a:defRPr>
      </a:lvl7pPr>
      <a:lvl8pPr marL="1371600" algn="ctr" rtl="0" eaLnBrk="0" fontAlgn="base" hangingPunct="0">
        <a:spcBef>
          <a:spcPct val="0"/>
        </a:spcBef>
        <a:spcAft>
          <a:spcPct val="0"/>
        </a:spcAft>
        <a:defRPr sz="2400" b="1">
          <a:solidFill>
            <a:schemeClr val="tx2"/>
          </a:solidFill>
          <a:latin typeface="Arial" charset="0"/>
        </a:defRPr>
      </a:lvl8pPr>
      <a:lvl9pPr marL="1828800" algn="ctr" rtl="0" eaLnBrk="0" fontAlgn="base" hangingPunct="0">
        <a:spcBef>
          <a:spcPct val="0"/>
        </a:spcBef>
        <a:spcAft>
          <a:spcPct val="0"/>
        </a:spcAft>
        <a:defRPr sz="2400" b="1">
          <a:solidFill>
            <a:schemeClr val="tx2"/>
          </a:solidFill>
          <a:latin typeface="Arial" charset="0"/>
        </a:defRPr>
      </a:lvl9pPr>
    </p:titleStyle>
    <p:bodyStyle>
      <a:lvl1pPr marL="342900" indent="-3429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ea typeface="+mn-ea"/>
          <a:cs typeface="+mn-cs"/>
        </a:defRPr>
      </a:lvl1pPr>
      <a:lvl2pPr marL="742950" indent="-285750" algn="l" rtl="0" eaLnBrk="0" fontAlgn="base" hangingPunct="0">
        <a:spcBef>
          <a:spcPct val="0"/>
        </a:spcBef>
        <a:spcAft>
          <a:spcPct val="50000"/>
        </a:spcAft>
        <a:buClr>
          <a:schemeClr val="tx2"/>
        </a:buClr>
        <a:buSzPct val="70000"/>
        <a:buFont typeface="Monotype Sorts" pitchFamily="2" charset="2"/>
        <a:buChar char="l"/>
        <a:defRPr sz="2800">
          <a:solidFill>
            <a:schemeClr val="tx1"/>
          </a:solidFill>
          <a:latin typeface="+mn-lt"/>
        </a:defRPr>
      </a:lvl2pPr>
      <a:lvl3pPr marL="1143000" indent="-228600" algn="l" rtl="0" eaLnBrk="0" fontAlgn="base" hangingPunct="0">
        <a:spcBef>
          <a:spcPct val="0"/>
        </a:spcBef>
        <a:spcAft>
          <a:spcPct val="50000"/>
        </a:spcAft>
        <a:buClr>
          <a:schemeClr val="tx2"/>
        </a:buClr>
        <a:buSzPct val="70000"/>
        <a:buFont typeface="Monotype Sorts" pitchFamily="2" charset="2"/>
        <a:buChar char="ä"/>
        <a:defRPr sz="2800">
          <a:solidFill>
            <a:schemeClr val="tx1"/>
          </a:solidFill>
          <a:latin typeface="+mn-lt"/>
        </a:defRPr>
      </a:lvl3pPr>
      <a:lvl4pPr marL="1600200" indent="-228600" algn="l" rtl="0" eaLnBrk="0" fontAlgn="base" hangingPunct="0">
        <a:spcBef>
          <a:spcPct val="0"/>
        </a:spcBef>
        <a:spcAft>
          <a:spcPct val="50000"/>
        </a:spcAft>
        <a:buClr>
          <a:schemeClr val="tx2"/>
        </a:buClr>
        <a:buSzPct val="70000"/>
        <a:buFont typeface="Monotype Sorts" pitchFamily="2" charset="2"/>
        <a:buChar char="n"/>
        <a:defRPr sz="2800">
          <a:solidFill>
            <a:schemeClr val="tx1"/>
          </a:solidFill>
          <a:latin typeface="+mn-lt"/>
        </a:defRPr>
      </a:lvl4pPr>
      <a:lvl5pPr marL="20574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5pPr>
      <a:lvl6pPr marL="25146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6pPr>
      <a:lvl7pPr marL="29718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7pPr>
      <a:lvl8pPr marL="34290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8pPr>
      <a:lvl9pPr marL="38862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926" r:id="rId1"/>
    <p:sldLayoutId id="2147483927" r:id="rId2"/>
    <p:sldLayoutId id="2147483928" r:id="rId3"/>
    <p:sldLayoutId id="2147483929" r:id="rId4"/>
    <p:sldLayoutId id="2147483917" r:id="rId5"/>
    <p:sldLayoutId id="2147483918" r:id="rId6"/>
    <p:sldLayoutId id="2147483919" r:id="rId7"/>
    <p:sldLayoutId id="2147483930" r:id="rId8"/>
    <p:sldLayoutId id="2147483920" r:id="rId9"/>
    <p:sldLayoutId id="2147483931" r:id="rId10"/>
    <p:sldLayoutId id="2147483932" r:id="rId11"/>
  </p:sldLayoutIdLst>
  <p:transition>
    <p:fade/>
  </p:transition>
  <p:txStyles>
    <p:titleStyle>
      <a:lvl1pPr algn="ctr" rtl="0" eaLnBrk="0" fontAlgn="base" hangingPunct="0">
        <a:spcBef>
          <a:spcPct val="0"/>
        </a:spcBef>
        <a:spcAft>
          <a:spcPct val="0"/>
        </a:spcAft>
        <a:defRPr sz="3300" kern="1200">
          <a:solidFill>
            <a:schemeClr val="tx1"/>
          </a:solidFill>
          <a:latin typeface="+mj-lt"/>
          <a:ea typeface="+mj-ea"/>
          <a:cs typeface="+mj-cs"/>
        </a:defRPr>
      </a:lvl1pPr>
      <a:lvl2pPr algn="ctr" rtl="0" eaLnBrk="0" fontAlgn="base" hangingPunct="0">
        <a:spcBef>
          <a:spcPct val="0"/>
        </a:spcBef>
        <a:spcAft>
          <a:spcPct val="0"/>
        </a:spcAft>
        <a:defRPr sz="3300">
          <a:solidFill>
            <a:schemeClr val="tx1"/>
          </a:solidFill>
          <a:latin typeface="Myriad Web Pro" pitchFamily="34" charset="0"/>
        </a:defRPr>
      </a:lvl2pPr>
      <a:lvl3pPr algn="ctr" rtl="0" eaLnBrk="0" fontAlgn="base" hangingPunct="0">
        <a:spcBef>
          <a:spcPct val="0"/>
        </a:spcBef>
        <a:spcAft>
          <a:spcPct val="0"/>
        </a:spcAft>
        <a:defRPr sz="3300">
          <a:solidFill>
            <a:schemeClr val="tx1"/>
          </a:solidFill>
          <a:latin typeface="Myriad Web Pro" pitchFamily="34" charset="0"/>
        </a:defRPr>
      </a:lvl3pPr>
      <a:lvl4pPr algn="ctr" rtl="0" eaLnBrk="0" fontAlgn="base" hangingPunct="0">
        <a:spcBef>
          <a:spcPct val="0"/>
        </a:spcBef>
        <a:spcAft>
          <a:spcPct val="0"/>
        </a:spcAft>
        <a:defRPr sz="3300">
          <a:solidFill>
            <a:schemeClr val="tx1"/>
          </a:solidFill>
          <a:latin typeface="Myriad Web Pro" pitchFamily="34" charset="0"/>
        </a:defRPr>
      </a:lvl4pPr>
      <a:lvl5pPr algn="ctr" rtl="0" eaLnBrk="0" fontAlgn="base" hangingPunct="0">
        <a:spcBef>
          <a:spcPct val="0"/>
        </a:spcBef>
        <a:spcAft>
          <a:spcPct val="0"/>
        </a:spcAft>
        <a:defRPr sz="3300">
          <a:solidFill>
            <a:schemeClr val="tx1"/>
          </a:solidFill>
          <a:latin typeface="Myriad Web Pro" pitchFamily="34" charset="0"/>
        </a:defRPr>
      </a:lvl5pPr>
      <a:lvl6pPr marL="342900" algn="ctr" rtl="0" fontAlgn="base">
        <a:spcBef>
          <a:spcPct val="0"/>
        </a:spcBef>
        <a:spcAft>
          <a:spcPct val="0"/>
        </a:spcAft>
        <a:defRPr sz="3300">
          <a:solidFill>
            <a:schemeClr val="tx1"/>
          </a:solidFill>
          <a:latin typeface="Myriad Web Pro" pitchFamily="34" charset="0"/>
        </a:defRPr>
      </a:lvl6pPr>
      <a:lvl7pPr marL="685800" algn="ctr" rtl="0" fontAlgn="base">
        <a:spcBef>
          <a:spcPct val="0"/>
        </a:spcBef>
        <a:spcAft>
          <a:spcPct val="0"/>
        </a:spcAft>
        <a:defRPr sz="3300">
          <a:solidFill>
            <a:schemeClr val="tx1"/>
          </a:solidFill>
          <a:latin typeface="Myriad Web Pro" pitchFamily="34" charset="0"/>
        </a:defRPr>
      </a:lvl7pPr>
      <a:lvl8pPr marL="1028700" algn="ctr" rtl="0" fontAlgn="base">
        <a:spcBef>
          <a:spcPct val="0"/>
        </a:spcBef>
        <a:spcAft>
          <a:spcPct val="0"/>
        </a:spcAft>
        <a:defRPr sz="3300">
          <a:solidFill>
            <a:schemeClr val="tx1"/>
          </a:solidFill>
          <a:latin typeface="Myriad Web Pro" pitchFamily="34" charset="0"/>
        </a:defRPr>
      </a:lvl8pPr>
      <a:lvl9pPr marL="1371600" algn="ctr" rtl="0" fontAlgn="base">
        <a:spcBef>
          <a:spcPct val="0"/>
        </a:spcBef>
        <a:spcAft>
          <a:spcPct val="0"/>
        </a:spcAft>
        <a:defRPr sz="3300">
          <a:solidFill>
            <a:schemeClr val="tx1"/>
          </a:solidFill>
          <a:latin typeface="Myriad Web Pro" pitchFamily="34" charset="0"/>
        </a:defRPr>
      </a:lvl9pPr>
    </p:titleStyle>
    <p:bodyStyle>
      <a:lvl1pPr marL="257175" indent="-257175"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1pPr>
      <a:lvl2pPr marL="557213" indent="-214313" algn="l" rtl="0" eaLnBrk="0" fontAlgn="base" hangingPunct="0">
        <a:spcBef>
          <a:spcPct val="20000"/>
        </a:spcBef>
        <a:spcAft>
          <a:spcPct val="0"/>
        </a:spcAft>
        <a:buFont typeface="Arial" panose="020B0604020202020204" pitchFamily="34" charset="0"/>
        <a:buChar char="–"/>
        <a:defRPr sz="2100" kern="1200">
          <a:solidFill>
            <a:schemeClr val="tx1"/>
          </a:solidFill>
          <a:latin typeface="+mn-lt"/>
          <a:ea typeface="+mn-ea"/>
          <a:cs typeface="+mn-cs"/>
        </a:defRPr>
      </a:lvl2pPr>
      <a:lvl3pPr marL="857250" indent="-171450" algn="l" rtl="0" eaLnBrk="0" fontAlgn="base" hangingPunct="0">
        <a:spcBef>
          <a:spcPct val="20000"/>
        </a:spcBef>
        <a:spcAft>
          <a:spcPct val="0"/>
        </a:spcAft>
        <a:buFont typeface="Arial" panose="020B0604020202020204" pitchFamily="34" charset="0"/>
        <a:buChar char="•"/>
        <a:defRPr kern="1200">
          <a:solidFill>
            <a:schemeClr val="tx1"/>
          </a:solidFill>
          <a:latin typeface="+mn-lt"/>
          <a:ea typeface="+mn-ea"/>
          <a:cs typeface="+mn-cs"/>
        </a:defRPr>
      </a:lvl3pPr>
      <a:lvl4pPr marL="1200150" indent="-171450" algn="l" rtl="0" eaLnBrk="0" fontAlgn="base" hangingPunct="0">
        <a:spcBef>
          <a:spcPct val="20000"/>
        </a:spcBef>
        <a:spcAft>
          <a:spcPct val="0"/>
        </a:spcAft>
        <a:buFont typeface="Arial" panose="020B0604020202020204" pitchFamily="34" charset="0"/>
        <a:buChar char="–"/>
        <a:defRPr sz="1500" kern="1200">
          <a:solidFill>
            <a:schemeClr val="tx1"/>
          </a:solidFill>
          <a:latin typeface="+mn-lt"/>
          <a:ea typeface="+mn-ea"/>
          <a:cs typeface="+mn-cs"/>
        </a:defRPr>
      </a:lvl4pPr>
      <a:lvl5pPr marL="1543050" indent="-171450" algn="l" rtl="0" eaLnBrk="0" fontAlgn="base" hangingPunct="0">
        <a:spcBef>
          <a:spcPct val="20000"/>
        </a:spcBef>
        <a:spcAft>
          <a:spcPct val="0"/>
        </a:spcAft>
        <a:buFont typeface="Arial" panose="020B0604020202020204"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933" r:id="rId1"/>
    <p:sldLayoutId id="2147483934" r:id="rId2"/>
    <p:sldLayoutId id="2147483935" r:id="rId3"/>
    <p:sldLayoutId id="2147483936" r:id="rId4"/>
    <p:sldLayoutId id="2147483921" r:id="rId5"/>
    <p:sldLayoutId id="2147483922" r:id="rId6"/>
    <p:sldLayoutId id="2147483923" r:id="rId7"/>
    <p:sldLayoutId id="2147483937" r:id="rId8"/>
    <p:sldLayoutId id="2147483924" r:id="rId9"/>
    <p:sldLayoutId id="2147483938" r:id="rId10"/>
    <p:sldLayoutId id="2147483939" r:id="rId11"/>
  </p:sldLayoutIdLst>
  <p:transition>
    <p:fade/>
  </p:transition>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Myriad Web Pro" pitchFamily="34" charset="0"/>
        </a:defRPr>
      </a:lvl2pPr>
      <a:lvl3pPr algn="ctr" rtl="0" eaLnBrk="0" fontAlgn="base" hangingPunct="0">
        <a:spcBef>
          <a:spcPct val="0"/>
        </a:spcBef>
        <a:spcAft>
          <a:spcPct val="0"/>
        </a:spcAft>
        <a:defRPr sz="4400">
          <a:solidFill>
            <a:schemeClr val="tx1"/>
          </a:solidFill>
          <a:latin typeface="Myriad Web Pro" pitchFamily="34" charset="0"/>
        </a:defRPr>
      </a:lvl3pPr>
      <a:lvl4pPr algn="ctr" rtl="0" eaLnBrk="0" fontAlgn="base" hangingPunct="0">
        <a:spcBef>
          <a:spcPct val="0"/>
        </a:spcBef>
        <a:spcAft>
          <a:spcPct val="0"/>
        </a:spcAft>
        <a:defRPr sz="4400">
          <a:solidFill>
            <a:schemeClr val="tx1"/>
          </a:solidFill>
          <a:latin typeface="Myriad Web Pro" pitchFamily="34" charset="0"/>
        </a:defRPr>
      </a:lvl4pPr>
      <a:lvl5pPr algn="ctr" rtl="0" eaLnBrk="0" fontAlgn="base" hangingPunct="0">
        <a:spcBef>
          <a:spcPct val="0"/>
        </a:spcBef>
        <a:spcAft>
          <a:spcPct val="0"/>
        </a:spcAft>
        <a:defRPr sz="4400">
          <a:solidFill>
            <a:schemeClr val="tx1"/>
          </a:solidFill>
          <a:latin typeface="Myriad Web Pro" pitchFamily="34" charset="0"/>
        </a:defRPr>
      </a:lvl5pPr>
      <a:lvl6pPr marL="457200" algn="ctr" rtl="0" fontAlgn="base">
        <a:spcBef>
          <a:spcPct val="0"/>
        </a:spcBef>
        <a:spcAft>
          <a:spcPct val="0"/>
        </a:spcAft>
        <a:defRPr sz="4400">
          <a:solidFill>
            <a:schemeClr val="tx1"/>
          </a:solidFill>
          <a:latin typeface="Myriad Web Pro" pitchFamily="34" charset="0"/>
        </a:defRPr>
      </a:lvl6pPr>
      <a:lvl7pPr marL="914400" algn="ctr" rtl="0" fontAlgn="base">
        <a:spcBef>
          <a:spcPct val="0"/>
        </a:spcBef>
        <a:spcAft>
          <a:spcPct val="0"/>
        </a:spcAft>
        <a:defRPr sz="4400">
          <a:solidFill>
            <a:schemeClr val="tx1"/>
          </a:solidFill>
          <a:latin typeface="Myriad Web Pro" pitchFamily="34" charset="0"/>
        </a:defRPr>
      </a:lvl7pPr>
      <a:lvl8pPr marL="1371600" algn="ctr" rtl="0" fontAlgn="base">
        <a:spcBef>
          <a:spcPct val="0"/>
        </a:spcBef>
        <a:spcAft>
          <a:spcPct val="0"/>
        </a:spcAft>
        <a:defRPr sz="4400">
          <a:solidFill>
            <a:schemeClr val="tx1"/>
          </a:solidFill>
          <a:latin typeface="Myriad Web Pro" pitchFamily="34" charset="0"/>
        </a:defRPr>
      </a:lvl8pPr>
      <a:lvl9pPr marL="1828800" algn="ctr" rtl="0" fontAlgn="base">
        <a:spcBef>
          <a:spcPct val="0"/>
        </a:spcBef>
        <a:spcAft>
          <a:spcPct val="0"/>
        </a:spcAft>
        <a:defRPr sz="4400">
          <a:solidFill>
            <a:schemeClr val="tx1"/>
          </a:solidFill>
          <a:latin typeface="Myriad Web Pro"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1026" name="Rectangle 3"/>
          <p:cNvSpPr>
            <a:spLocks noGrp="1" noChangeArrowheads="1"/>
          </p:cNvSpPr>
          <p:nvPr>
            <p:ph type="title"/>
          </p:nvPr>
        </p:nvSpPr>
        <p:spPr bwMode="auto">
          <a:xfrm>
            <a:off x="593725" y="342900"/>
            <a:ext cx="8212138" cy="110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90488" tIns="44450" rIns="90488" bIns="44450" numCol="1" anchor="b" anchorCtr="0" compatLnSpc="1">
            <a:prstTxWarp prst="textNoShape">
              <a:avLst/>
            </a:prstTxWarp>
          </a:bodyPr>
          <a:lstStyle/>
          <a:p>
            <a:pPr lvl="0"/>
            <a:r>
              <a:rPr lang="en-US" altLang="en-US" smtClean="0"/>
              <a:t>Click to edit Master title style</a:t>
            </a:r>
          </a:p>
        </p:txBody>
      </p:sp>
      <p:sp>
        <p:nvSpPr>
          <p:cNvPr id="1027" name="Rectangle 4"/>
          <p:cNvSpPr>
            <a:spLocks noGrp="1" noChangeArrowheads="1"/>
          </p:cNvSpPr>
          <p:nvPr>
            <p:ph type="body" idx="1"/>
          </p:nvPr>
        </p:nvSpPr>
        <p:spPr bwMode="auto">
          <a:xfrm>
            <a:off x="609600" y="1524000"/>
            <a:ext cx="8059738"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90488" tIns="44450" rIns="90488" bIns="4445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28" name="Text Box 11"/>
          <p:cNvSpPr txBox="1">
            <a:spLocks noChangeArrowheads="1"/>
          </p:cNvSpPr>
          <p:nvPr userDrawn="1"/>
        </p:nvSpPr>
        <p:spPr bwMode="auto">
          <a:xfrm>
            <a:off x="3305175" y="6310313"/>
            <a:ext cx="4619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b="1">
                <a:solidFill>
                  <a:schemeClr val="tx2"/>
                </a:solidFill>
                <a:latin typeface="Arial" pitchFamily="34" charset="0"/>
              </a:defRPr>
            </a:lvl1pPr>
            <a:lvl2pPr marL="742950" indent="-285750">
              <a:defRPr b="1">
                <a:solidFill>
                  <a:schemeClr val="tx2"/>
                </a:solidFill>
                <a:latin typeface="Arial" pitchFamily="34" charset="0"/>
              </a:defRPr>
            </a:lvl2pPr>
            <a:lvl3pPr marL="1143000" indent="-228600">
              <a:defRPr b="1">
                <a:solidFill>
                  <a:schemeClr val="tx2"/>
                </a:solidFill>
                <a:latin typeface="Arial" pitchFamily="34" charset="0"/>
              </a:defRPr>
            </a:lvl3pPr>
            <a:lvl4pPr marL="1600200" indent="-228600">
              <a:defRPr b="1">
                <a:solidFill>
                  <a:schemeClr val="tx2"/>
                </a:solidFill>
                <a:latin typeface="Arial" pitchFamily="34" charset="0"/>
              </a:defRPr>
            </a:lvl4pPr>
            <a:lvl5pPr marL="2057400" indent="-228600">
              <a:defRPr b="1">
                <a:solidFill>
                  <a:schemeClr val="tx2"/>
                </a:solidFill>
                <a:latin typeface="Arial" pitchFamily="34" charset="0"/>
              </a:defRPr>
            </a:lvl5pPr>
            <a:lvl6pPr marL="2514600" indent="-228600" algn="ctr" eaLnBrk="0" fontAlgn="base" hangingPunct="0">
              <a:spcBef>
                <a:spcPct val="0"/>
              </a:spcBef>
              <a:spcAft>
                <a:spcPct val="0"/>
              </a:spcAft>
              <a:defRPr b="1">
                <a:solidFill>
                  <a:schemeClr val="tx2"/>
                </a:solidFill>
                <a:latin typeface="Arial" pitchFamily="34" charset="0"/>
              </a:defRPr>
            </a:lvl6pPr>
            <a:lvl7pPr marL="2971800" indent="-228600" algn="ctr" eaLnBrk="0" fontAlgn="base" hangingPunct="0">
              <a:spcBef>
                <a:spcPct val="0"/>
              </a:spcBef>
              <a:spcAft>
                <a:spcPct val="0"/>
              </a:spcAft>
              <a:defRPr b="1">
                <a:solidFill>
                  <a:schemeClr val="tx2"/>
                </a:solidFill>
                <a:latin typeface="Arial" pitchFamily="34" charset="0"/>
              </a:defRPr>
            </a:lvl7pPr>
            <a:lvl8pPr marL="3429000" indent="-228600" algn="ctr" eaLnBrk="0" fontAlgn="base" hangingPunct="0">
              <a:spcBef>
                <a:spcPct val="0"/>
              </a:spcBef>
              <a:spcAft>
                <a:spcPct val="0"/>
              </a:spcAft>
              <a:defRPr b="1">
                <a:solidFill>
                  <a:schemeClr val="tx2"/>
                </a:solidFill>
                <a:latin typeface="Arial" pitchFamily="34" charset="0"/>
              </a:defRPr>
            </a:lvl8pPr>
            <a:lvl9pPr marL="3886200" indent="-228600" algn="ctr" eaLnBrk="0" fontAlgn="base" hangingPunct="0">
              <a:spcBef>
                <a:spcPct val="0"/>
              </a:spcBef>
              <a:spcAft>
                <a:spcPct val="0"/>
              </a:spcAft>
              <a:defRPr b="1">
                <a:solidFill>
                  <a:schemeClr val="tx2"/>
                </a:solidFill>
                <a:latin typeface="Arial" pitchFamily="34" charset="0"/>
              </a:defRPr>
            </a:lvl9pPr>
          </a:lstStyle>
          <a:p>
            <a:pPr>
              <a:defRPr/>
            </a:pPr>
            <a:endParaRPr lang="en-US" altLang="en-US" sz="1600" b="0" smtClean="0">
              <a:solidFill>
                <a:srgbClr val="FFFFFF"/>
              </a:solidFill>
              <a:latin typeface="Times New Roman" pitchFamily="18" charset="0"/>
            </a:endParaRPr>
          </a:p>
        </p:txBody>
      </p:sp>
      <p:sp>
        <p:nvSpPr>
          <p:cNvPr id="1029" name="Text Box 12"/>
          <p:cNvSpPr txBox="1">
            <a:spLocks noChangeArrowheads="1"/>
          </p:cNvSpPr>
          <p:nvPr userDrawn="1"/>
        </p:nvSpPr>
        <p:spPr bwMode="auto">
          <a:xfrm>
            <a:off x="5283200" y="6172200"/>
            <a:ext cx="19113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b="1">
                <a:solidFill>
                  <a:schemeClr val="tx2"/>
                </a:solidFill>
                <a:latin typeface="Arial" pitchFamily="34" charset="0"/>
              </a:defRPr>
            </a:lvl1pPr>
            <a:lvl2pPr marL="742950" indent="-285750">
              <a:defRPr b="1">
                <a:solidFill>
                  <a:schemeClr val="tx2"/>
                </a:solidFill>
                <a:latin typeface="Arial" pitchFamily="34" charset="0"/>
              </a:defRPr>
            </a:lvl2pPr>
            <a:lvl3pPr marL="1143000" indent="-228600">
              <a:defRPr b="1">
                <a:solidFill>
                  <a:schemeClr val="tx2"/>
                </a:solidFill>
                <a:latin typeface="Arial" pitchFamily="34" charset="0"/>
              </a:defRPr>
            </a:lvl3pPr>
            <a:lvl4pPr marL="1600200" indent="-228600">
              <a:defRPr b="1">
                <a:solidFill>
                  <a:schemeClr val="tx2"/>
                </a:solidFill>
                <a:latin typeface="Arial" pitchFamily="34" charset="0"/>
              </a:defRPr>
            </a:lvl4pPr>
            <a:lvl5pPr marL="2057400" indent="-228600">
              <a:defRPr b="1">
                <a:solidFill>
                  <a:schemeClr val="tx2"/>
                </a:solidFill>
                <a:latin typeface="Arial" pitchFamily="34" charset="0"/>
              </a:defRPr>
            </a:lvl5pPr>
            <a:lvl6pPr marL="2514600" indent="-228600" algn="ctr" eaLnBrk="0" fontAlgn="base" hangingPunct="0">
              <a:spcBef>
                <a:spcPct val="0"/>
              </a:spcBef>
              <a:spcAft>
                <a:spcPct val="0"/>
              </a:spcAft>
              <a:defRPr b="1">
                <a:solidFill>
                  <a:schemeClr val="tx2"/>
                </a:solidFill>
                <a:latin typeface="Arial" pitchFamily="34" charset="0"/>
              </a:defRPr>
            </a:lvl6pPr>
            <a:lvl7pPr marL="2971800" indent="-228600" algn="ctr" eaLnBrk="0" fontAlgn="base" hangingPunct="0">
              <a:spcBef>
                <a:spcPct val="0"/>
              </a:spcBef>
              <a:spcAft>
                <a:spcPct val="0"/>
              </a:spcAft>
              <a:defRPr b="1">
                <a:solidFill>
                  <a:schemeClr val="tx2"/>
                </a:solidFill>
                <a:latin typeface="Arial" pitchFamily="34" charset="0"/>
              </a:defRPr>
            </a:lvl7pPr>
            <a:lvl8pPr marL="3429000" indent="-228600" algn="ctr" eaLnBrk="0" fontAlgn="base" hangingPunct="0">
              <a:spcBef>
                <a:spcPct val="0"/>
              </a:spcBef>
              <a:spcAft>
                <a:spcPct val="0"/>
              </a:spcAft>
              <a:defRPr b="1">
                <a:solidFill>
                  <a:schemeClr val="tx2"/>
                </a:solidFill>
                <a:latin typeface="Arial" pitchFamily="34" charset="0"/>
              </a:defRPr>
            </a:lvl8pPr>
            <a:lvl9pPr marL="3886200" indent="-228600" algn="ctr" eaLnBrk="0" fontAlgn="base" hangingPunct="0">
              <a:spcBef>
                <a:spcPct val="0"/>
              </a:spcBef>
              <a:spcAft>
                <a:spcPct val="0"/>
              </a:spcAft>
              <a:defRPr b="1">
                <a:solidFill>
                  <a:schemeClr val="tx2"/>
                </a:solidFill>
                <a:latin typeface="Arial" pitchFamily="34" charset="0"/>
              </a:defRPr>
            </a:lvl9pPr>
          </a:lstStyle>
          <a:p>
            <a:pPr>
              <a:defRPr/>
            </a:pPr>
            <a:endParaRPr lang="en-US" altLang="en-US" sz="1600" b="0" smtClean="0">
              <a:solidFill>
                <a:srgbClr val="FFFFFF"/>
              </a:solidFill>
              <a:latin typeface="Times New Roman" pitchFamily="18" charset="0"/>
            </a:endParaRPr>
          </a:p>
        </p:txBody>
      </p:sp>
    </p:spTree>
    <p:extLst>
      <p:ext uri="{BB962C8B-B14F-4D97-AF65-F5344CB8AC3E}">
        <p14:creationId xmlns:p14="http://schemas.microsoft.com/office/powerpoint/2010/main" val="3962526482"/>
      </p:ext>
    </p:extLst>
  </p:cSld>
  <p:clrMap bg1="dk2" tx1="lt1" bg2="dk1" tx2="lt2" accent1="accent1" accent2="accent2" accent3="accent3" accent4="accent4" accent5="accent5" accent6="accent6" hlink="hlink" folHlink="folHlink"/>
  <p:sldLayoutIdLst>
    <p:sldLayoutId id="2147483941" r:id="rId1"/>
  </p:sldLayoutIdLst>
  <p:txStyles>
    <p:titleStyle>
      <a:lvl1pPr algn="ctr" rtl="0" eaLnBrk="0" fontAlgn="base" hangingPunct="0">
        <a:spcBef>
          <a:spcPct val="0"/>
        </a:spcBef>
        <a:spcAft>
          <a:spcPct val="0"/>
        </a:spcAft>
        <a:defRPr sz="2400" b="1">
          <a:solidFill>
            <a:schemeClr val="tx2"/>
          </a:solidFill>
          <a:latin typeface="+mj-lt"/>
          <a:ea typeface="+mj-ea"/>
          <a:cs typeface="+mj-cs"/>
        </a:defRPr>
      </a:lvl1pPr>
      <a:lvl2pPr algn="ctr" rtl="0" eaLnBrk="0" fontAlgn="base" hangingPunct="0">
        <a:spcBef>
          <a:spcPct val="0"/>
        </a:spcBef>
        <a:spcAft>
          <a:spcPct val="0"/>
        </a:spcAft>
        <a:defRPr sz="2400" b="1">
          <a:solidFill>
            <a:schemeClr val="tx2"/>
          </a:solidFill>
          <a:latin typeface="Arial" charset="0"/>
        </a:defRPr>
      </a:lvl2pPr>
      <a:lvl3pPr algn="ctr" rtl="0" eaLnBrk="0" fontAlgn="base" hangingPunct="0">
        <a:spcBef>
          <a:spcPct val="0"/>
        </a:spcBef>
        <a:spcAft>
          <a:spcPct val="0"/>
        </a:spcAft>
        <a:defRPr sz="2400" b="1">
          <a:solidFill>
            <a:schemeClr val="tx2"/>
          </a:solidFill>
          <a:latin typeface="Arial" charset="0"/>
        </a:defRPr>
      </a:lvl3pPr>
      <a:lvl4pPr algn="ctr" rtl="0" eaLnBrk="0" fontAlgn="base" hangingPunct="0">
        <a:spcBef>
          <a:spcPct val="0"/>
        </a:spcBef>
        <a:spcAft>
          <a:spcPct val="0"/>
        </a:spcAft>
        <a:defRPr sz="2400" b="1">
          <a:solidFill>
            <a:schemeClr val="tx2"/>
          </a:solidFill>
          <a:latin typeface="Arial" charset="0"/>
        </a:defRPr>
      </a:lvl4pPr>
      <a:lvl5pPr algn="ctr" rtl="0" eaLnBrk="0" fontAlgn="base" hangingPunct="0">
        <a:spcBef>
          <a:spcPct val="0"/>
        </a:spcBef>
        <a:spcAft>
          <a:spcPct val="0"/>
        </a:spcAft>
        <a:defRPr sz="2400" b="1">
          <a:solidFill>
            <a:schemeClr val="tx2"/>
          </a:solidFill>
          <a:latin typeface="Arial" charset="0"/>
        </a:defRPr>
      </a:lvl5pPr>
      <a:lvl6pPr marL="457200" algn="ctr" rtl="0" eaLnBrk="0" fontAlgn="base" hangingPunct="0">
        <a:spcBef>
          <a:spcPct val="0"/>
        </a:spcBef>
        <a:spcAft>
          <a:spcPct val="0"/>
        </a:spcAft>
        <a:defRPr sz="2400" b="1">
          <a:solidFill>
            <a:schemeClr val="tx2"/>
          </a:solidFill>
          <a:latin typeface="Arial" charset="0"/>
        </a:defRPr>
      </a:lvl6pPr>
      <a:lvl7pPr marL="914400" algn="ctr" rtl="0" eaLnBrk="0" fontAlgn="base" hangingPunct="0">
        <a:spcBef>
          <a:spcPct val="0"/>
        </a:spcBef>
        <a:spcAft>
          <a:spcPct val="0"/>
        </a:spcAft>
        <a:defRPr sz="2400" b="1">
          <a:solidFill>
            <a:schemeClr val="tx2"/>
          </a:solidFill>
          <a:latin typeface="Arial" charset="0"/>
        </a:defRPr>
      </a:lvl7pPr>
      <a:lvl8pPr marL="1371600" algn="ctr" rtl="0" eaLnBrk="0" fontAlgn="base" hangingPunct="0">
        <a:spcBef>
          <a:spcPct val="0"/>
        </a:spcBef>
        <a:spcAft>
          <a:spcPct val="0"/>
        </a:spcAft>
        <a:defRPr sz="2400" b="1">
          <a:solidFill>
            <a:schemeClr val="tx2"/>
          </a:solidFill>
          <a:latin typeface="Arial" charset="0"/>
        </a:defRPr>
      </a:lvl8pPr>
      <a:lvl9pPr marL="1828800" algn="ctr" rtl="0" eaLnBrk="0" fontAlgn="base" hangingPunct="0">
        <a:spcBef>
          <a:spcPct val="0"/>
        </a:spcBef>
        <a:spcAft>
          <a:spcPct val="0"/>
        </a:spcAft>
        <a:defRPr sz="2400" b="1">
          <a:solidFill>
            <a:schemeClr val="tx2"/>
          </a:solidFill>
          <a:latin typeface="Arial" charset="0"/>
        </a:defRPr>
      </a:lvl9pPr>
    </p:titleStyle>
    <p:bodyStyle>
      <a:lvl1pPr marL="342900" indent="-342900" algn="l" rtl="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mn-lt"/>
          <a:ea typeface="+mn-ea"/>
          <a:cs typeface="+mn-cs"/>
        </a:defRPr>
      </a:lvl1pPr>
      <a:lvl2pPr marL="742950" indent="-285750" algn="l" rtl="0" eaLnBrk="0" fontAlgn="base" hangingPunct="0">
        <a:spcBef>
          <a:spcPct val="0"/>
        </a:spcBef>
        <a:spcAft>
          <a:spcPct val="50000"/>
        </a:spcAft>
        <a:buClr>
          <a:schemeClr val="tx2"/>
        </a:buClr>
        <a:buSzPct val="70000"/>
        <a:buFont typeface="Monotype Sorts" panose="05010101010101010101" pitchFamily="2" charset="2"/>
        <a:buChar char="l"/>
        <a:defRPr sz="2800">
          <a:solidFill>
            <a:schemeClr val="tx1"/>
          </a:solidFill>
          <a:latin typeface="+mn-lt"/>
        </a:defRPr>
      </a:lvl2pPr>
      <a:lvl3pPr marL="1143000" indent="-228600" algn="l" rtl="0" eaLnBrk="0" fontAlgn="base" hangingPunct="0">
        <a:spcBef>
          <a:spcPct val="0"/>
        </a:spcBef>
        <a:spcAft>
          <a:spcPct val="50000"/>
        </a:spcAft>
        <a:buClr>
          <a:schemeClr val="tx2"/>
        </a:buClr>
        <a:buSzPct val="70000"/>
        <a:buFont typeface="Monotype Sorts" panose="05010101010101010101" pitchFamily="2" charset="2"/>
        <a:buChar char="ä"/>
        <a:defRPr sz="2800">
          <a:solidFill>
            <a:schemeClr val="tx1"/>
          </a:solidFill>
          <a:latin typeface="+mn-lt"/>
        </a:defRPr>
      </a:lvl3pPr>
      <a:lvl4pPr marL="1600200" indent="-228600" algn="l" rtl="0" eaLnBrk="0" fontAlgn="base" hangingPunct="0">
        <a:spcBef>
          <a:spcPct val="0"/>
        </a:spcBef>
        <a:spcAft>
          <a:spcPct val="50000"/>
        </a:spcAft>
        <a:buClr>
          <a:schemeClr val="tx2"/>
        </a:buClr>
        <a:buSzPct val="70000"/>
        <a:buFont typeface="Monotype Sorts" panose="05010101010101010101" pitchFamily="2" charset="2"/>
        <a:buChar char="n"/>
        <a:defRPr sz="2800">
          <a:solidFill>
            <a:schemeClr val="tx1"/>
          </a:solidFill>
          <a:latin typeface="+mn-lt"/>
        </a:defRPr>
      </a:lvl4pPr>
      <a:lvl5pPr marL="2057400" indent="-228600" algn="l" rtl="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mn-lt"/>
        </a:defRPr>
      </a:lvl5pPr>
      <a:lvl6pPr marL="25146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6pPr>
      <a:lvl7pPr marL="29718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7pPr>
      <a:lvl8pPr marL="34290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8pPr>
      <a:lvl9pPr marL="38862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1.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7.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24.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7.xml"/></Relationships>
</file>

<file path=ppt/slides/_rels/slide8.xml.rels><?xml version="1.0" encoding="UTF-8" standalone="yes"?>
<Relationships xmlns="http://schemas.openxmlformats.org/package/2006/relationships"><Relationship Id="rId3" Type="http://schemas.openxmlformats.org/officeDocument/2006/relationships/hyperlink" Target="http://www.cdc.gov/schoolhealthprofiles" TargetMode="External"/><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24.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7.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7.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7.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itle 3"/>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r>
              <a:rPr lang="en-US" altLang="en-US" sz="3600" smtClean="0"/>
              <a:t>School Health Profiles</a:t>
            </a:r>
            <a:br>
              <a:rPr lang="en-US" altLang="en-US" sz="3600" smtClean="0"/>
            </a:br>
            <a:r>
              <a:rPr lang="en-US" altLang="en-US" sz="3600" smtClean="0"/>
              <a:t/>
            </a:r>
            <a:br>
              <a:rPr lang="en-US" altLang="en-US" sz="3600" smtClean="0"/>
            </a:br>
            <a:r>
              <a:rPr lang="en-US" altLang="en-US" sz="3600" smtClean="0"/>
              <a:t>2014</a:t>
            </a:r>
            <a:br>
              <a:rPr lang="en-US" altLang="en-US" sz="3600" smtClean="0"/>
            </a:br>
            <a:r>
              <a:rPr lang="en-US" altLang="en-US" sz="3600" smtClean="0"/>
              <a:t/>
            </a:r>
            <a:br>
              <a:rPr lang="en-US" altLang="en-US" sz="3600" smtClean="0"/>
            </a:br>
            <a:r>
              <a:rPr lang="en-US" altLang="en-US" sz="3600" smtClean="0"/>
              <a:t>State Results</a:t>
            </a:r>
          </a:p>
        </p:txBody>
      </p:sp>
      <p:sp>
        <p:nvSpPr>
          <p:cNvPr id="9219" name="Text Placeholder 5"/>
          <p:cNvSpPr txBox="1">
            <a:spLocks/>
          </p:cNvSpPr>
          <p:nvPr/>
        </p:nvSpPr>
        <p:spPr bwMode="auto">
          <a:xfrm>
            <a:off x="2143125" y="6261100"/>
            <a:ext cx="5124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pPr eaLnBrk="1" hangingPunct="1">
              <a:spcBef>
                <a:spcPct val="20000"/>
              </a:spcBef>
              <a:buFont typeface="Arial" panose="020B0604020202020204" pitchFamily="34" charset="0"/>
              <a:buNone/>
            </a:pPr>
            <a:r>
              <a:rPr lang="en-US" altLang="en-US" sz="1000" b="0">
                <a:solidFill>
                  <a:srgbClr val="FFFFFF"/>
                </a:solidFill>
                <a:latin typeface="Calibri" panose="020F0502020204030204" pitchFamily="34" charset="0"/>
              </a:rPr>
              <a:t>National Center for HIV/AIDS, Viral Hepatitis, STD, and TB Prevention</a:t>
            </a:r>
          </a:p>
        </p:txBody>
      </p:sp>
      <p:sp>
        <p:nvSpPr>
          <p:cNvPr id="9220" name="Text Placeholder 6"/>
          <p:cNvSpPr txBox="1">
            <a:spLocks/>
          </p:cNvSpPr>
          <p:nvPr/>
        </p:nvSpPr>
        <p:spPr bwMode="auto">
          <a:xfrm>
            <a:off x="2143125" y="6442075"/>
            <a:ext cx="244475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pPr eaLnBrk="1" hangingPunct="1">
              <a:spcBef>
                <a:spcPct val="20000"/>
              </a:spcBef>
              <a:buFont typeface="Arial" panose="020B0604020202020204" pitchFamily="34" charset="0"/>
              <a:buNone/>
            </a:pPr>
            <a:r>
              <a:rPr lang="en-US" altLang="en-US" sz="1000" b="0">
                <a:solidFill>
                  <a:srgbClr val="FFFFFF"/>
                </a:solidFill>
                <a:latin typeface="Calibri" panose="020F0502020204030204" pitchFamily="34" charset="0"/>
              </a:rPr>
              <a:t>Division of Adolescent and School Health</a:t>
            </a:r>
          </a:p>
        </p:txBody>
      </p:sp>
    </p:spTree>
  </p:cSld>
  <p:clrMapOvr>
    <a:masterClrMapping/>
  </p:clrMapOvr>
  <p:transition>
    <p:fade/>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76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6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76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6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6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76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76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6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6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6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76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76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76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76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6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76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76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6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76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76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76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6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76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76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76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76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6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76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6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76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76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76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76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76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76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76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76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76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76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76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76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6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76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76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76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77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277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77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77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77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77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7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77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710" name="Hawaii"/>
          <p:cNvGrpSpPr>
            <a:grpSpLocks/>
          </p:cNvGrpSpPr>
          <p:nvPr/>
        </p:nvGrpSpPr>
        <p:grpSpPr bwMode="auto">
          <a:xfrm>
            <a:off x="682625" y="3846513"/>
            <a:ext cx="963613" cy="498475"/>
            <a:chOff x="582" y="2987"/>
            <a:chExt cx="659" cy="352"/>
          </a:xfrm>
        </p:grpSpPr>
        <p:sp>
          <p:nvSpPr>
            <p:cNvPr id="277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77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7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77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77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77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7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77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7711" name="Alaska"/>
          <p:cNvGrpSpPr>
            <a:grpSpLocks/>
          </p:cNvGrpSpPr>
          <p:nvPr/>
        </p:nvGrpSpPr>
        <p:grpSpPr bwMode="auto">
          <a:xfrm>
            <a:off x="660400" y="4448175"/>
            <a:ext cx="2776538" cy="987425"/>
            <a:chOff x="523" y="3048"/>
            <a:chExt cx="1899" cy="696"/>
          </a:xfrm>
        </p:grpSpPr>
        <p:sp>
          <p:nvSpPr>
            <p:cNvPr id="277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77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77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77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77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773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77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773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77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77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77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7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7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7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7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7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11 key HIV, STD, and pregnancy prevention topics in a required course during grades 6, 7, or 8 and during grades 9, 10, 11, or 12</a:t>
            </a:r>
          </a:p>
        </p:txBody>
      </p:sp>
      <p:sp>
        <p:nvSpPr>
          <p:cNvPr id="2772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77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078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78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078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8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078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78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078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078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078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078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078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078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078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8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8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078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078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8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78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078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78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078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078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078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78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9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079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079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079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079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079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079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79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079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079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079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079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079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079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079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079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079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079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079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079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9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079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079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079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079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079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079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79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079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079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79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9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9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079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07934" name="Hawaii"/>
          <p:cNvGrpSpPr>
            <a:grpSpLocks/>
          </p:cNvGrpSpPr>
          <p:nvPr/>
        </p:nvGrpSpPr>
        <p:grpSpPr bwMode="auto">
          <a:xfrm>
            <a:off x="682625" y="3846513"/>
            <a:ext cx="963613" cy="498475"/>
            <a:chOff x="582" y="2987"/>
            <a:chExt cx="659" cy="352"/>
          </a:xfrm>
        </p:grpSpPr>
        <p:sp>
          <p:nvSpPr>
            <p:cNvPr id="2079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079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79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79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79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79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79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079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07935" name="Alaska"/>
          <p:cNvGrpSpPr>
            <a:grpSpLocks/>
          </p:cNvGrpSpPr>
          <p:nvPr/>
        </p:nvGrpSpPr>
        <p:grpSpPr bwMode="auto">
          <a:xfrm>
            <a:off x="660400" y="4448175"/>
            <a:ext cx="2776538" cy="987425"/>
            <a:chOff x="523" y="3048"/>
            <a:chExt cx="1899" cy="696"/>
          </a:xfrm>
        </p:grpSpPr>
        <p:sp>
          <p:nvSpPr>
            <p:cNvPr id="2079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079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079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79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079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0795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79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95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9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9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079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079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079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079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079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079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other kinds of candy from vending machines or at the school store, canteen, or snack bar</a:t>
            </a:r>
          </a:p>
        </p:txBody>
      </p:sp>
      <p:sp>
        <p:nvSpPr>
          <p:cNvPr id="20794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079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099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99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099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99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099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99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099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099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099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099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099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099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099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099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099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99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099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99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099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099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099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99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099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099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099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099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099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099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99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099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099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099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099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099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099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099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099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099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099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099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099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99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099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099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099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099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099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099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99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099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099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99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099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09982" name="Hawaii"/>
          <p:cNvGrpSpPr>
            <a:grpSpLocks/>
          </p:cNvGrpSpPr>
          <p:nvPr/>
        </p:nvGrpSpPr>
        <p:grpSpPr bwMode="auto">
          <a:xfrm>
            <a:off x="682625" y="3846513"/>
            <a:ext cx="963613" cy="498475"/>
            <a:chOff x="582" y="2987"/>
            <a:chExt cx="659" cy="352"/>
          </a:xfrm>
        </p:grpSpPr>
        <p:sp>
          <p:nvSpPr>
            <p:cNvPr id="2100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00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00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00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00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00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00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00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09983" name="Alaska"/>
          <p:cNvGrpSpPr>
            <a:grpSpLocks/>
          </p:cNvGrpSpPr>
          <p:nvPr/>
        </p:nvGrpSpPr>
        <p:grpSpPr bwMode="auto">
          <a:xfrm>
            <a:off x="660400" y="4448175"/>
            <a:ext cx="2776538" cy="987425"/>
            <a:chOff x="523" y="3048"/>
            <a:chExt cx="1899" cy="696"/>
          </a:xfrm>
        </p:grpSpPr>
        <p:sp>
          <p:nvSpPr>
            <p:cNvPr id="2099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099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099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100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100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1000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100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000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00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00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099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099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099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099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099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099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salty snacks that are not low in fat* from vending machines or at the school store, canteen, or snack bar</a:t>
            </a:r>
          </a:p>
        </p:txBody>
      </p:sp>
      <p:sp>
        <p:nvSpPr>
          <p:cNvPr id="20999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*Such as regular potato chips.</a:t>
            </a:r>
          </a:p>
        </p:txBody>
      </p:sp>
      <p:sp>
        <p:nvSpPr>
          <p:cNvPr id="2099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119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19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119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19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119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19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119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119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119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119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119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119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119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19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19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119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119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19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19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119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19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119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119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119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19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19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119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119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119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120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120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120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20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120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120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120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120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120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120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120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120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120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120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120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120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20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120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120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120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120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120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120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120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120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120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20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20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20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120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12030" name="Hawaii"/>
          <p:cNvGrpSpPr>
            <a:grpSpLocks/>
          </p:cNvGrpSpPr>
          <p:nvPr/>
        </p:nvGrpSpPr>
        <p:grpSpPr bwMode="auto">
          <a:xfrm>
            <a:off x="682625" y="3846513"/>
            <a:ext cx="963613" cy="498475"/>
            <a:chOff x="582" y="2987"/>
            <a:chExt cx="659" cy="352"/>
          </a:xfrm>
        </p:grpSpPr>
        <p:sp>
          <p:nvSpPr>
            <p:cNvPr id="2120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20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20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20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20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20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20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20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12031" name="Alaska"/>
          <p:cNvGrpSpPr>
            <a:grpSpLocks/>
          </p:cNvGrpSpPr>
          <p:nvPr/>
        </p:nvGrpSpPr>
        <p:grpSpPr bwMode="auto">
          <a:xfrm>
            <a:off x="660400" y="4448175"/>
            <a:ext cx="2776538" cy="987425"/>
            <a:chOff x="523" y="3048"/>
            <a:chExt cx="1899" cy="696"/>
          </a:xfrm>
        </p:grpSpPr>
        <p:sp>
          <p:nvSpPr>
            <p:cNvPr id="2120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120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120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20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120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1205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20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205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20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20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120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120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120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120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120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120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cookies, crackers, cakes, pastries, or other baked goods that are not low in fat from vending machines or at the school store, canteen, or snack bar</a:t>
            </a:r>
          </a:p>
        </p:txBody>
      </p:sp>
      <p:sp>
        <p:nvSpPr>
          <p:cNvPr id="21204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120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140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40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140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40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140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40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140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140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140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140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140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140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140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140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140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40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140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40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140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140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140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40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140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140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140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140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140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140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40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140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140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140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140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140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140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140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140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140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140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140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140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40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140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140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140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140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140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140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140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140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140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40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140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14078" name="Hawaii"/>
          <p:cNvGrpSpPr>
            <a:grpSpLocks/>
          </p:cNvGrpSpPr>
          <p:nvPr/>
        </p:nvGrpSpPr>
        <p:grpSpPr bwMode="auto">
          <a:xfrm>
            <a:off x="682625" y="3846513"/>
            <a:ext cx="963613" cy="498475"/>
            <a:chOff x="582" y="2987"/>
            <a:chExt cx="659" cy="352"/>
          </a:xfrm>
        </p:grpSpPr>
        <p:sp>
          <p:nvSpPr>
            <p:cNvPr id="2141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41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41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41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41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41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41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41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14079" name="Alaska"/>
          <p:cNvGrpSpPr>
            <a:grpSpLocks/>
          </p:cNvGrpSpPr>
          <p:nvPr/>
        </p:nvGrpSpPr>
        <p:grpSpPr bwMode="auto">
          <a:xfrm>
            <a:off x="660400" y="4448175"/>
            <a:ext cx="2776538" cy="987425"/>
            <a:chOff x="523" y="3048"/>
            <a:chExt cx="1899" cy="696"/>
          </a:xfrm>
        </p:grpSpPr>
        <p:sp>
          <p:nvSpPr>
            <p:cNvPr id="2140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140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140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40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140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1409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40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410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41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41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140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140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140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140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140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140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2% or whole milk from vending machines or at the school store, canteen, or snack bar</a:t>
            </a:r>
          </a:p>
        </p:txBody>
      </p:sp>
      <p:sp>
        <p:nvSpPr>
          <p:cNvPr id="21409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140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160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60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160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60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160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60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160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160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160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160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160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160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160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160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160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160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160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60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160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160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160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60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160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160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160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160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160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160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60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161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161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161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161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161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161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161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161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161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161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161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161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61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161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161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161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161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161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161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161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161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161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61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161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16126" name="Hawaii"/>
          <p:cNvGrpSpPr>
            <a:grpSpLocks/>
          </p:cNvGrpSpPr>
          <p:nvPr/>
        </p:nvGrpSpPr>
        <p:grpSpPr bwMode="auto">
          <a:xfrm>
            <a:off x="682625" y="3846513"/>
            <a:ext cx="963613" cy="498475"/>
            <a:chOff x="582" y="2987"/>
            <a:chExt cx="659" cy="352"/>
          </a:xfrm>
        </p:grpSpPr>
        <p:sp>
          <p:nvSpPr>
            <p:cNvPr id="2161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61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61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61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61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61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61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61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16127" name="Alaska"/>
          <p:cNvGrpSpPr>
            <a:grpSpLocks/>
          </p:cNvGrpSpPr>
          <p:nvPr/>
        </p:nvGrpSpPr>
        <p:grpSpPr bwMode="auto">
          <a:xfrm>
            <a:off x="660400" y="4448175"/>
            <a:ext cx="2776538" cy="987425"/>
            <a:chOff x="523" y="3048"/>
            <a:chExt cx="1899" cy="696"/>
          </a:xfrm>
        </p:grpSpPr>
        <p:sp>
          <p:nvSpPr>
            <p:cNvPr id="2161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161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161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161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161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1614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161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614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61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61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161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161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161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161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161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161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soda pop or fruit drinks that are not 100% juice from vending machines or at the school store, canteen, or snack bar</a:t>
            </a:r>
          </a:p>
        </p:txBody>
      </p:sp>
      <p:sp>
        <p:nvSpPr>
          <p:cNvPr id="21613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161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1811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1811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1811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811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1811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812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1812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1812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1812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1812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1812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1812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1812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2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2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1813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1813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3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1813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1813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813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1813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1813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1813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1813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4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1814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1814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1814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1814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1814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1814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814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1814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1814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1815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1815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1815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1815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1815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1815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1815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1815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1815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1815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816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1816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1816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1816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1816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1816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1816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1816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1816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1816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817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7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7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1817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18174" name="Hawaii"/>
          <p:cNvGrpSpPr>
            <a:grpSpLocks/>
          </p:cNvGrpSpPr>
          <p:nvPr/>
        </p:nvGrpSpPr>
        <p:grpSpPr bwMode="auto">
          <a:xfrm>
            <a:off x="682625" y="3846513"/>
            <a:ext cx="963613" cy="498475"/>
            <a:chOff x="582" y="2987"/>
            <a:chExt cx="659" cy="352"/>
          </a:xfrm>
        </p:grpSpPr>
        <p:sp>
          <p:nvSpPr>
            <p:cNvPr id="21819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820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820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820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820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820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820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820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18175" name="Alaska"/>
          <p:cNvGrpSpPr>
            <a:grpSpLocks/>
          </p:cNvGrpSpPr>
          <p:nvPr/>
        </p:nvGrpSpPr>
        <p:grpSpPr bwMode="auto">
          <a:xfrm>
            <a:off x="660400" y="4448175"/>
            <a:ext cx="2776538" cy="987425"/>
            <a:chOff x="523" y="3048"/>
            <a:chExt cx="1899" cy="696"/>
          </a:xfrm>
        </p:grpSpPr>
        <p:sp>
          <p:nvSpPr>
            <p:cNvPr id="21818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1819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1819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1819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1819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1819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1819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819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819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819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1817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7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7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7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8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8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1818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1818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1818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1818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1818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sports drinks* from vending machines or at the school store, canteen, or snack bar</a:t>
            </a:r>
          </a:p>
        </p:txBody>
      </p:sp>
      <p:sp>
        <p:nvSpPr>
          <p:cNvPr id="21818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*Such as Gatorade.</a:t>
            </a:r>
          </a:p>
        </p:txBody>
      </p:sp>
      <p:sp>
        <p:nvSpPr>
          <p:cNvPr id="21818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201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1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201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1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01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01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201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01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01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01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201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201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201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201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01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01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201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01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201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201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201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01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201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201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201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201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01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201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01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201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201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201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201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202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202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202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202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202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202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202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202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2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202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202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202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202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202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202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202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202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202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02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202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0222" name="Hawaii"/>
          <p:cNvGrpSpPr>
            <a:grpSpLocks/>
          </p:cNvGrpSpPr>
          <p:nvPr/>
        </p:nvGrpSpPr>
        <p:grpSpPr bwMode="auto">
          <a:xfrm>
            <a:off x="682625" y="3846513"/>
            <a:ext cx="963613" cy="498475"/>
            <a:chOff x="582" y="2987"/>
            <a:chExt cx="659" cy="352"/>
          </a:xfrm>
        </p:grpSpPr>
        <p:sp>
          <p:nvSpPr>
            <p:cNvPr id="2202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202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02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02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202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02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02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202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20223" name="Alaska"/>
          <p:cNvGrpSpPr>
            <a:grpSpLocks/>
          </p:cNvGrpSpPr>
          <p:nvPr/>
        </p:nvGrpSpPr>
        <p:grpSpPr bwMode="auto">
          <a:xfrm>
            <a:off x="660400" y="4448175"/>
            <a:ext cx="2776538" cy="987425"/>
            <a:chOff x="523" y="3048"/>
            <a:chExt cx="1899" cy="696"/>
          </a:xfrm>
        </p:grpSpPr>
        <p:sp>
          <p:nvSpPr>
            <p:cNvPr id="2202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202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202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202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202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2024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02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24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2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2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202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02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02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02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02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02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energy drinks* from vending machines or at the school store, canteen, or snack bar</a:t>
            </a:r>
          </a:p>
        </p:txBody>
      </p:sp>
      <p:sp>
        <p:nvSpPr>
          <p:cNvPr id="22023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*Such as Red Bull or Monster.</a:t>
            </a:r>
          </a:p>
        </p:txBody>
      </p:sp>
      <p:sp>
        <p:nvSpPr>
          <p:cNvPr id="2202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222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222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222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22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222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222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22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22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22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222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222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222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222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22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22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222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22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222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222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222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22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222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222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222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222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22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222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22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222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222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222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222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222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222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222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222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222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222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222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222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222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222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222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222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222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222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222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222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222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22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222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2270" name="Hawaii"/>
          <p:cNvGrpSpPr>
            <a:grpSpLocks/>
          </p:cNvGrpSpPr>
          <p:nvPr/>
        </p:nvGrpSpPr>
        <p:grpSpPr bwMode="auto">
          <a:xfrm>
            <a:off x="682625" y="3846513"/>
            <a:ext cx="963613" cy="498475"/>
            <a:chOff x="582" y="2987"/>
            <a:chExt cx="659" cy="352"/>
          </a:xfrm>
        </p:grpSpPr>
        <p:sp>
          <p:nvSpPr>
            <p:cNvPr id="2222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222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22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22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222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23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23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223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22271" name="Alaska"/>
          <p:cNvGrpSpPr>
            <a:grpSpLocks/>
          </p:cNvGrpSpPr>
          <p:nvPr/>
        </p:nvGrpSpPr>
        <p:grpSpPr bwMode="auto">
          <a:xfrm>
            <a:off x="660400" y="4448175"/>
            <a:ext cx="2776538" cy="987425"/>
            <a:chOff x="523" y="3048"/>
            <a:chExt cx="1899" cy="696"/>
          </a:xfrm>
        </p:grpSpPr>
        <p:sp>
          <p:nvSpPr>
            <p:cNvPr id="2222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222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222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222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222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2229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22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9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222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22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22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22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22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22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foods or beverages containing caffeine from vending machines or at the school store, canteen, or snack bar</a:t>
            </a:r>
          </a:p>
        </p:txBody>
      </p:sp>
      <p:sp>
        <p:nvSpPr>
          <p:cNvPr id="22228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222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242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2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242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2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42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42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242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42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42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42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242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242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242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242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42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42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242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42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242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2242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242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42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242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242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242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242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42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2242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242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242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242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242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242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2242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242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242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242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243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243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243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2243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243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243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243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2243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2243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243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243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243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2243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243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43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3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3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243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4318" name="Hawaii"/>
          <p:cNvGrpSpPr>
            <a:grpSpLocks/>
          </p:cNvGrpSpPr>
          <p:nvPr/>
        </p:nvGrpSpPr>
        <p:grpSpPr bwMode="auto">
          <a:xfrm>
            <a:off x="682625" y="3846513"/>
            <a:ext cx="963613" cy="498475"/>
            <a:chOff x="582" y="2987"/>
            <a:chExt cx="659" cy="352"/>
          </a:xfrm>
        </p:grpSpPr>
        <p:sp>
          <p:nvSpPr>
            <p:cNvPr id="2243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2243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43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43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243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43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43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2243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224319" name="Alaska"/>
          <p:cNvGrpSpPr>
            <a:grpSpLocks/>
          </p:cNvGrpSpPr>
          <p:nvPr/>
        </p:nvGrpSpPr>
        <p:grpSpPr bwMode="auto">
          <a:xfrm>
            <a:off x="660400" y="4448175"/>
            <a:ext cx="2776538" cy="987425"/>
            <a:chOff x="523" y="3048"/>
            <a:chExt cx="1899" cy="696"/>
          </a:xfrm>
        </p:grpSpPr>
        <p:sp>
          <p:nvSpPr>
            <p:cNvPr id="2243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243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243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243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243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2433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43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34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3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3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243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43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43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43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43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43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allowed students to purchase fruits and vegetables from vending machines or at the school store, canteen, or snack bar</a:t>
            </a:r>
          </a:p>
        </p:txBody>
      </p:sp>
      <p:sp>
        <p:nvSpPr>
          <p:cNvPr id="22433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243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263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263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263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263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63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263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263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63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63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63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263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263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263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263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63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263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263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263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263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263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263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263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263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263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263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263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63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263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263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263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263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263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263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263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263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263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263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263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263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263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263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63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263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263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263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263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263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263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263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263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263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63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263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6366" name="Hawaii"/>
          <p:cNvGrpSpPr>
            <a:grpSpLocks/>
          </p:cNvGrpSpPr>
          <p:nvPr/>
        </p:nvGrpSpPr>
        <p:grpSpPr bwMode="auto">
          <a:xfrm>
            <a:off x="682625" y="3846513"/>
            <a:ext cx="963613" cy="498475"/>
            <a:chOff x="582" y="2987"/>
            <a:chExt cx="659" cy="352"/>
          </a:xfrm>
        </p:grpSpPr>
        <p:sp>
          <p:nvSpPr>
            <p:cNvPr id="2263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263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263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263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263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263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263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263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26367" name="Alaska"/>
          <p:cNvGrpSpPr>
            <a:grpSpLocks/>
          </p:cNvGrpSpPr>
          <p:nvPr/>
        </p:nvGrpSpPr>
        <p:grpSpPr bwMode="auto">
          <a:xfrm>
            <a:off x="660400" y="4448175"/>
            <a:ext cx="2776538" cy="987425"/>
            <a:chOff x="523" y="3048"/>
            <a:chExt cx="1899" cy="696"/>
          </a:xfrm>
        </p:grpSpPr>
        <p:sp>
          <p:nvSpPr>
            <p:cNvPr id="2263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263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263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263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263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2638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263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2638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263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263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263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63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63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63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63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63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prohibited all forms of advertising and promotion of candy, fast food restaurants, or soft drinks in all locations*</a:t>
            </a:r>
          </a:p>
        </p:txBody>
      </p:sp>
      <p:sp>
        <p:nvSpPr>
          <p:cNvPr id="226379" name="Text Box 101"/>
          <p:cNvSpPr txBox="1">
            <a:spLocks noChangeArrowheads="1"/>
          </p:cNvSpPr>
          <p:nvPr/>
        </p:nvSpPr>
        <p:spPr bwMode="auto">
          <a:xfrm>
            <a:off x="279400" y="5554663"/>
            <a:ext cx="805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*In school buildings; on school grounds, including on the outside of the school building, on playing fields, or other areas of the campus; on school buses or other vehicles used to transport students; and in school publications.</a:t>
            </a:r>
          </a:p>
        </p:txBody>
      </p:sp>
      <p:sp>
        <p:nvSpPr>
          <p:cNvPr id="2263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96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97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97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97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97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97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97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97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97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97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97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97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97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97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97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97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97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97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97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97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97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97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97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97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97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97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97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97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97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97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97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97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97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97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97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97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97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97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97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97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97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97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97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97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297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97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97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97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97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97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97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9758" name="Hawaii"/>
          <p:cNvGrpSpPr>
            <a:grpSpLocks/>
          </p:cNvGrpSpPr>
          <p:nvPr/>
        </p:nvGrpSpPr>
        <p:grpSpPr bwMode="auto">
          <a:xfrm>
            <a:off x="682625" y="3846513"/>
            <a:ext cx="963613" cy="498475"/>
            <a:chOff x="582" y="2987"/>
            <a:chExt cx="659" cy="352"/>
          </a:xfrm>
        </p:grpSpPr>
        <p:sp>
          <p:nvSpPr>
            <p:cNvPr id="297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97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97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97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97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97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97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97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9759" name="Alaska"/>
          <p:cNvGrpSpPr>
            <a:grpSpLocks/>
          </p:cNvGrpSpPr>
          <p:nvPr/>
        </p:nvGrpSpPr>
        <p:grpSpPr bwMode="auto">
          <a:xfrm>
            <a:off x="660400" y="4448175"/>
            <a:ext cx="2776538" cy="987425"/>
            <a:chOff x="523" y="3048"/>
            <a:chExt cx="1899" cy="696"/>
          </a:xfrm>
        </p:grpSpPr>
        <p:sp>
          <p:nvSpPr>
            <p:cNvPr id="297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97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97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97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97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977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97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8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97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97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97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97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97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97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assessed the ability of students to do 7 skills in a required course during grades 6, 7, or 8 and during grades 9, 10, 11, or 12</a:t>
            </a:r>
          </a:p>
        </p:txBody>
      </p:sp>
      <p:sp>
        <p:nvSpPr>
          <p:cNvPr id="2977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97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2835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35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2835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35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835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836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22836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836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836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836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22836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2836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22836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6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6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2837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837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7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837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2837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837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22837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22837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2837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2837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8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2838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2838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2838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2838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838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22838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838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2838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2838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2839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2839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22839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22839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22839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2839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2839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2839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2839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22839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40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2840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2840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22840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22840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2840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2840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2840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22840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2840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841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1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1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2841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8414" name="Hawaii"/>
          <p:cNvGrpSpPr>
            <a:grpSpLocks/>
          </p:cNvGrpSpPr>
          <p:nvPr/>
        </p:nvGrpSpPr>
        <p:grpSpPr bwMode="auto">
          <a:xfrm>
            <a:off x="682625" y="3846513"/>
            <a:ext cx="963613" cy="498475"/>
            <a:chOff x="582" y="2987"/>
            <a:chExt cx="659" cy="352"/>
          </a:xfrm>
        </p:grpSpPr>
        <p:sp>
          <p:nvSpPr>
            <p:cNvPr id="22843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22844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844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844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2844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844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844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22844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228415" name="Alaska"/>
          <p:cNvGrpSpPr>
            <a:grpSpLocks/>
          </p:cNvGrpSpPr>
          <p:nvPr/>
        </p:nvGrpSpPr>
        <p:grpSpPr bwMode="auto">
          <a:xfrm>
            <a:off x="660400" y="4448175"/>
            <a:ext cx="2776538" cy="987425"/>
            <a:chOff x="523" y="3048"/>
            <a:chExt cx="1899" cy="696"/>
          </a:xfrm>
        </p:grpSpPr>
        <p:sp>
          <p:nvSpPr>
            <p:cNvPr id="22842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2843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2843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2843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2843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2843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843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43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43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43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2841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1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1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1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2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2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842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842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842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842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842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priced nutritious foods and beverages at a lower cost while increasing the price of less nutritious foods and beverages</a:t>
            </a:r>
          </a:p>
        </p:txBody>
      </p:sp>
      <p:sp>
        <p:nvSpPr>
          <p:cNvPr id="22842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2842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3040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040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040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040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040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040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3040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041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041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041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3041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3041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3041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1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1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3041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041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2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042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3042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042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3042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3042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3042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3042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2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042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3043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3043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3043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043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3043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043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3043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3043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3043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3043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3044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3044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3044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3044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3044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3044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3044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3044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044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3044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3045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3045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3045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3045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3045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045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3045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3045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045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3046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0462" name="Hawaii"/>
          <p:cNvGrpSpPr>
            <a:grpSpLocks/>
          </p:cNvGrpSpPr>
          <p:nvPr/>
        </p:nvGrpSpPr>
        <p:grpSpPr bwMode="auto">
          <a:xfrm>
            <a:off x="682625" y="3846513"/>
            <a:ext cx="963613" cy="498475"/>
            <a:chOff x="582" y="2987"/>
            <a:chExt cx="659" cy="352"/>
          </a:xfrm>
        </p:grpSpPr>
        <p:sp>
          <p:nvSpPr>
            <p:cNvPr id="23048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3048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048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049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049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049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049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3049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30463" name="Alaska"/>
          <p:cNvGrpSpPr>
            <a:grpSpLocks/>
          </p:cNvGrpSpPr>
          <p:nvPr/>
        </p:nvGrpSpPr>
        <p:grpSpPr bwMode="auto">
          <a:xfrm>
            <a:off x="660400" y="4448175"/>
            <a:ext cx="2776538" cy="987425"/>
            <a:chOff x="523" y="3048"/>
            <a:chExt cx="1899" cy="696"/>
          </a:xfrm>
        </p:grpSpPr>
        <p:sp>
          <p:nvSpPr>
            <p:cNvPr id="23047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3047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3047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048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3048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3048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048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048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048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048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3046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047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047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047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047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047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provided information to students or families on the nutrition and caloric content of foods available</a:t>
            </a:r>
          </a:p>
        </p:txBody>
      </p:sp>
      <p:sp>
        <p:nvSpPr>
          <p:cNvPr id="23047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047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324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24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24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24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24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24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324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24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24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24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324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324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324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324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24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324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324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324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324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324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324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324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324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324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324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324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24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324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324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324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324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324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324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324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324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324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324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324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324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324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324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324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324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324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324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325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325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325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325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325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325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325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325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2510" name="Hawaii"/>
          <p:cNvGrpSpPr>
            <a:grpSpLocks/>
          </p:cNvGrpSpPr>
          <p:nvPr/>
        </p:nvGrpSpPr>
        <p:grpSpPr bwMode="auto">
          <a:xfrm>
            <a:off x="682625" y="3846513"/>
            <a:ext cx="963613" cy="498475"/>
            <a:chOff x="582" y="2987"/>
            <a:chExt cx="659" cy="352"/>
          </a:xfrm>
        </p:grpSpPr>
        <p:sp>
          <p:nvSpPr>
            <p:cNvPr id="2325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325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25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25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25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25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25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325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32511" name="Alaska"/>
          <p:cNvGrpSpPr>
            <a:grpSpLocks/>
          </p:cNvGrpSpPr>
          <p:nvPr/>
        </p:nvGrpSpPr>
        <p:grpSpPr bwMode="auto">
          <a:xfrm>
            <a:off x="660400" y="4448175"/>
            <a:ext cx="2776538" cy="987425"/>
            <a:chOff x="523" y="3048"/>
            <a:chExt cx="1899" cy="696"/>
          </a:xfrm>
        </p:grpSpPr>
        <p:sp>
          <p:nvSpPr>
            <p:cNvPr id="2325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325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325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25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325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3253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25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253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25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25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325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25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25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25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25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25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placed fruits and vegetables near the cafeteria cashier, where they are easy to access</a:t>
            </a:r>
          </a:p>
        </p:txBody>
      </p:sp>
      <p:sp>
        <p:nvSpPr>
          <p:cNvPr id="23252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25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344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45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45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345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345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45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45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45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345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345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345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345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45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345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345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345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345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345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45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45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345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345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345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345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45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345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45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345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345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345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345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345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345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345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345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345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345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345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345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45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345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345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345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345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345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345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45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345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345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45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345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4558" name="Hawaii"/>
          <p:cNvGrpSpPr>
            <a:grpSpLocks/>
          </p:cNvGrpSpPr>
          <p:nvPr/>
        </p:nvGrpSpPr>
        <p:grpSpPr bwMode="auto">
          <a:xfrm>
            <a:off x="682625" y="3846513"/>
            <a:ext cx="963613" cy="498475"/>
            <a:chOff x="582" y="2987"/>
            <a:chExt cx="659" cy="352"/>
          </a:xfrm>
        </p:grpSpPr>
        <p:sp>
          <p:nvSpPr>
            <p:cNvPr id="2345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345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345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345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345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345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345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345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34559" name="Alaska"/>
          <p:cNvGrpSpPr>
            <a:grpSpLocks/>
          </p:cNvGrpSpPr>
          <p:nvPr/>
        </p:nvGrpSpPr>
        <p:grpSpPr bwMode="auto">
          <a:xfrm>
            <a:off x="660400" y="4448175"/>
            <a:ext cx="2776538" cy="987425"/>
            <a:chOff x="523" y="3048"/>
            <a:chExt cx="1899" cy="696"/>
          </a:xfrm>
        </p:grpSpPr>
        <p:sp>
          <p:nvSpPr>
            <p:cNvPr id="2345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345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345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345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345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3457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345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8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345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45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45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45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45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45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allowed students to have access to drinking water</a:t>
            </a:r>
          </a:p>
        </p:txBody>
      </p:sp>
      <p:sp>
        <p:nvSpPr>
          <p:cNvPr id="23457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45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365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65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365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65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65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65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365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65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65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65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365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365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365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365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65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65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365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65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365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365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65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65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65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365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365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365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65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365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65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365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365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365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365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365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365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365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365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365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365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365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365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65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365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365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365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2365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365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365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365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366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366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66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6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6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366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6606" name="Hawaii"/>
          <p:cNvGrpSpPr>
            <a:grpSpLocks/>
          </p:cNvGrpSpPr>
          <p:nvPr/>
        </p:nvGrpSpPr>
        <p:grpSpPr bwMode="auto">
          <a:xfrm>
            <a:off x="682625" y="3846513"/>
            <a:ext cx="963613" cy="498475"/>
            <a:chOff x="582" y="2987"/>
            <a:chExt cx="659" cy="352"/>
          </a:xfrm>
        </p:grpSpPr>
        <p:sp>
          <p:nvSpPr>
            <p:cNvPr id="2366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366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66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66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66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66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66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366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36607" name="Alaska"/>
          <p:cNvGrpSpPr>
            <a:grpSpLocks/>
          </p:cNvGrpSpPr>
          <p:nvPr/>
        </p:nvGrpSpPr>
        <p:grpSpPr bwMode="auto">
          <a:xfrm>
            <a:off x="660400" y="4448175"/>
            <a:ext cx="2776538" cy="987425"/>
            <a:chOff x="523" y="3048"/>
            <a:chExt cx="1899" cy="696"/>
          </a:xfrm>
        </p:grpSpPr>
        <p:sp>
          <p:nvSpPr>
            <p:cNvPr id="2366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366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366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66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366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3662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66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662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66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66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366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66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66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66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66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66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offer fruits or non-fried vegetables when foods or beverages are offered at school celebrations</a:t>
            </a:r>
          </a:p>
        </p:txBody>
      </p:sp>
      <p:sp>
        <p:nvSpPr>
          <p:cNvPr id="23661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66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385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5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385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5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85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86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2386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86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86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86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2386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386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386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386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86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86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386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86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386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2386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86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386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386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386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386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386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86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386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86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386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386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386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386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386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386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386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386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386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386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386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386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86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386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386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386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2386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386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386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86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2386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386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86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386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8654" name="Hawaii"/>
          <p:cNvGrpSpPr>
            <a:grpSpLocks/>
          </p:cNvGrpSpPr>
          <p:nvPr/>
        </p:nvGrpSpPr>
        <p:grpSpPr bwMode="auto">
          <a:xfrm>
            <a:off x="682625" y="3846513"/>
            <a:ext cx="963613" cy="498475"/>
            <a:chOff x="582" y="2987"/>
            <a:chExt cx="659" cy="352"/>
          </a:xfrm>
        </p:grpSpPr>
        <p:sp>
          <p:nvSpPr>
            <p:cNvPr id="2386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386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86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86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86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86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86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386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38655" name="Alaska"/>
          <p:cNvGrpSpPr>
            <a:grpSpLocks/>
          </p:cNvGrpSpPr>
          <p:nvPr/>
        </p:nvGrpSpPr>
        <p:grpSpPr bwMode="auto">
          <a:xfrm>
            <a:off x="660400" y="4448175"/>
            <a:ext cx="2776538" cy="987425"/>
            <a:chOff x="523" y="3048"/>
            <a:chExt cx="1899" cy="696"/>
          </a:xfrm>
        </p:grpSpPr>
        <p:sp>
          <p:nvSpPr>
            <p:cNvPr id="2386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386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386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386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386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3867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386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67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6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6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386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86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86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86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86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86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prohibited school staff from giving students food or food coupons as a reward for good behavior or good academic performance</a:t>
            </a:r>
          </a:p>
        </p:txBody>
      </p:sp>
      <p:sp>
        <p:nvSpPr>
          <p:cNvPr id="23866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86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4064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064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4064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064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4064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064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4064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4065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4065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4065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24065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4065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4065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5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5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4065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4065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6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066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4066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4066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4066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4066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4066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066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6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4066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4067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4067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4067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4067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4067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067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067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4067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4067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4067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4068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4068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4068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4068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4068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4068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4068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4068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4068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4068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4069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4069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24069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4069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069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4069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4069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4069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4069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9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70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4070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0702" name="Hawaii"/>
          <p:cNvGrpSpPr>
            <a:grpSpLocks/>
          </p:cNvGrpSpPr>
          <p:nvPr/>
        </p:nvGrpSpPr>
        <p:grpSpPr bwMode="auto">
          <a:xfrm>
            <a:off x="682625" y="3846513"/>
            <a:ext cx="963613" cy="498475"/>
            <a:chOff x="582" y="2987"/>
            <a:chExt cx="659" cy="352"/>
          </a:xfrm>
        </p:grpSpPr>
        <p:sp>
          <p:nvSpPr>
            <p:cNvPr id="24072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4072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4072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4073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4073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4073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4073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4073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40703" name="Alaska"/>
          <p:cNvGrpSpPr>
            <a:grpSpLocks/>
          </p:cNvGrpSpPr>
          <p:nvPr/>
        </p:nvGrpSpPr>
        <p:grpSpPr bwMode="auto">
          <a:xfrm>
            <a:off x="660400" y="4448175"/>
            <a:ext cx="2776538" cy="987425"/>
            <a:chOff x="523" y="3048"/>
            <a:chExt cx="1899" cy="696"/>
          </a:xfrm>
        </p:grpSpPr>
        <p:sp>
          <p:nvSpPr>
            <p:cNvPr id="24071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4071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4071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072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4072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4072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072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072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072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072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4070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4071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4071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4071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4071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4071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prohibited less nutritious foods and beverages from being sold for fundraising purposes</a:t>
            </a:r>
          </a:p>
        </p:txBody>
      </p:sp>
      <p:sp>
        <p:nvSpPr>
          <p:cNvPr id="24071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4071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4269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269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4269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269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4269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4269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4269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4269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4269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4270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4270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4270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4270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0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0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4270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4270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0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270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4271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4271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24271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4271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4271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271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1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4271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4271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4271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4272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4272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4272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272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272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4272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4272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4272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4272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4272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4273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4273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4273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4273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4273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4273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273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4273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4273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4273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4274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4274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274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4274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4274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4274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274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4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4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4274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2750" name="Hawaii"/>
          <p:cNvGrpSpPr>
            <a:grpSpLocks/>
          </p:cNvGrpSpPr>
          <p:nvPr/>
        </p:nvGrpSpPr>
        <p:grpSpPr bwMode="auto">
          <a:xfrm>
            <a:off x="682625" y="3846513"/>
            <a:ext cx="963613" cy="498475"/>
            <a:chOff x="582" y="2987"/>
            <a:chExt cx="659" cy="352"/>
          </a:xfrm>
        </p:grpSpPr>
        <p:sp>
          <p:nvSpPr>
            <p:cNvPr id="24277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24277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277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277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277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278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278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24278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242751" name="Alaska"/>
          <p:cNvGrpSpPr>
            <a:grpSpLocks/>
          </p:cNvGrpSpPr>
          <p:nvPr/>
        </p:nvGrpSpPr>
        <p:grpSpPr bwMode="auto">
          <a:xfrm>
            <a:off x="660400" y="4448175"/>
            <a:ext cx="2776538" cy="987425"/>
            <a:chOff x="523" y="3048"/>
            <a:chExt cx="1899" cy="696"/>
          </a:xfrm>
        </p:grpSpPr>
        <p:sp>
          <p:nvSpPr>
            <p:cNvPr id="24276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4276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4276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276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4276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4277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277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277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277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277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4275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4275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4275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4276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4276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4276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nutrition and dietary behavior</a:t>
            </a:r>
          </a:p>
        </p:txBody>
      </p:sp>
      <p:sp>
        <p:nvSpPr>
          <p:cNvPr id="24276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4276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447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447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447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47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447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447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447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447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447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447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447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447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447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447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447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447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447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447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447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447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447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47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447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447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447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447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447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447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447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447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447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447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447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447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447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447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447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447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447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447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447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447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447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447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447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447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447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47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447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447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447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47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447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4798" name="Hawaii"/>
          <p:cNvGrpSpPr>
            <a:grpSpLocks/>
          </p:cNvGrpSpPr>
          <p:nvPr/>
        </p:nvGrpSpPr>
        <p:grpSpPr bwMode="auto">
          <a:xfrm>
            <a:off x="682625" y="3846513"/>
            <a:ext cx="963613" cy="498475"/>
            <a:chOff x="582" y="2987"/>
            <a:chExt cx="659" cy="352"/>
          </a:xfrm>
        </p:grpSpPr>
        <p:sp>
          <p:nvSpPr>
            <p:cNvPr id="2448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448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448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48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448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48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48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448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44799" name="Alaska"/>
          <p:cNvGrpSpPr>
            <a:grpSpLocks/>
          </p:cNvGrpSpPr>
          <p:nvPr/>
        </p:nvGrpSpPr>
        <p:grpSpPr bwMode="auto">
          <a:xfrm>
            <a:off x="660400" y="4448175"/>
            <a:ext cx="2776538" cy="987425"/>
            <a:chOff x="523" y="3048"/>
            <a:chExt cx="1899" cy="696"/>
          </a:xfrm>
        </p:grpSpPr>
        <p:sp>
          <p:nvSpPr>
            <p:cNvPr id="2448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448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448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448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448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4481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448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482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48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48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448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448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448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448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448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448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20 key nutrition and dietary behavior topics in a required course</a:t>
            </a:r>
          </a:p>
        </p:txBody>
      </p:sp>
      <p:sp>
        <p:nvSpPr>
          <p:cNvPr id="24481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448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pPr eaLnBrk="1" hangingPunct="1"/>
            <a:r>
              <a:rPr lang="en-US" altLang="en-US" cap="none" smtClean="0"/>
              <a:t>Physical Education And Physical Activity</a:t>
            </a:r>
          </a:p>
        </p:txBody>
      </p:sp>
    </p:spTree>
  </p:cSld>
  <p:clrMapOvr>
    <a:masterClrMapping/>
  </p:clrMapOvr>
  <p:transition>
    <p:fade/>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317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17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317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17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17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17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317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17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17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17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317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317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317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317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17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317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317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317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317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17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317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317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317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317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317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317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17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317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17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317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317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317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317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317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317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317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317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317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317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317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317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17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317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317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317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17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317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317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317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318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318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18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318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1806" name="Hawaii"/>
          <p:cNvGrpSpPr>
            <a:grpSpLocks/>
          </p:cNvGrpSpPr>
          <p:nvPr/>
        </p:nvGrpSpPr>
        <p:grpSpPr bwMode="auto">
          <a:xfrm>
            <a:off x="682625" y="3846513"/>
            <a:ext cx="963613" cy="498475"/>
            <a:chOff x="582" y="2987"/>
            <a:chExt cx="659" cy="352"/>
          </a:xfrm>
        </p:grpSpPr>
        <p:sp>
          <p:nvSpPr>
            <p:cNvPr id="318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318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318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318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318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318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318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318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31807" name="Alaska"/>
          <p:cNvGrpSpPr>
            <a:grpSpLocks/>
          </p:cNvGrpSpPr>
          <p:nvPr/>
        </p:nvGrpSpPr>
        <p:grpSpPr bwMode="auto">
          <a:xfrm>
            <a:off x="660400" y="4448175"/>
            <a:ext cx="2776538" cy="987425"/>
            <a:chOff x="523" y="3048"/>
            <a:chExt cx="1899" cy="696"/>
          </a:xfrm>
        </p:grpSpPr>
        <p:sp>
          <p:nvSpPr>
            <p:cNvPr id="318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318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318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318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318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3182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318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182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18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18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318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318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318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318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318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318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those who teach sexual health education are provided with key materials for teaching sexual health education</a:t>
            </a:r>
          </a:p>
        </p:txBody>
      </p:sp>
      <p:sp>
        <p:nvSpPr>
          <p:cNvPr id="3181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318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488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8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488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8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488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88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2488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488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488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488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2488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488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2488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488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488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88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488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88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2488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2488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488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88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488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488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488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488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488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2488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88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488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488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488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488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2488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2488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2488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488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488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488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488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2488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8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488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488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2488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2488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488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488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488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2488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488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88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488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8894" name="Hawaii"/>
          <p:cNvGrpSpPr>
            <a:grpSpLocks/>
          </p:cNvGrpSpPr>
          <p:nvPr/>
        </p:nvGrpSpPr>
        <p:grpSpPr bwMode="auto">
          <a:xfrm>
            <a:off x="682625" y="3846513"/>
            <a:ext cx="963613" cy="498475"/>
            <a:chOff x="582" y="2987"/>
            <a:chExt cx="659" cy="352"/>
          </a:xfrm>
        </p:grpSpPr>
        <p:sp>
          <p:nvSpPr>
            <p:cNvPr id="2489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2489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89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89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89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89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89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2489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248895" name="Alaska"/>
          <p:cNvGrpSpPr>
            <a:grpSpLocks/>
          </p:cNvGrpSpPr>
          <p:nvPr/>
        </p:nvGrpSpPr>
        <p:grpSpPr bwMode="auto">
          <a:xfrm>
            <a:off x="660400" y="4448175"/>
            <a:ext cx="2776538" cy="987425"/>
            <a:chOff x="523" y="3048"/>
            <a:chExt cx="1899" cy="696"/>
          </a:xfrm>
        </p:grpSpPr>
        <p:sp>
          <p:nvSpPr>
            <p:cNvPr id="2489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489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489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89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489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4891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89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91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9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9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488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8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8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8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9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9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489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489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489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489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489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established, implemented, or evaluated a Comprehensive School Physical Activity Program</a:t>
            </a:r>
          </a:p>
        </p:txBody>
      </p:sp>
      <p:sp>
        <p:nvSpPr>
          <p:cNvPr id="24890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489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508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8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08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8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08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08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508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08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08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08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508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508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08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8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8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08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08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09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509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09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09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509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09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09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09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509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509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09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09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09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09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09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09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09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509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509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509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09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509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509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509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509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09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9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509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09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09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09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09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09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09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09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509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09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09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0942" name="Hawaii"/>
          <p:cNvGrpSpPr>
            <a:grpSpLocks/>
          </p:cNvGrpSpPr>
          <p:nvPr/>
        </p:nvGrpSpPr>
        <p:grpSpPr bwMode="auto">
          <a:xfrm>
            <a:off x="682625" y="3846513"/>
            <a:ext cx="963613" cy="498475"/>
            <a:chOff x="582" y="2987"/>
            <a:chExt cx="659" cy="352"/>
          </a:xfrm>
        </p:grpSpPr>
        <p:sp>
          <p:nvSpPr>
            <p:cNvPr id="2509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509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09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09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09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09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09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509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50943" name="Alaska"/>
          <p:cNvGrpSpPr>
            <a:grpSpLocks/>
          </p:cNvGrpSpPr>
          <p:nvPr/>
        </p:nvGrpSpPr>
        <p:grpSpPr bwMode="auto">
          <a:xfrm>
            <a:off x="660400" y="4448175"/>
            <a:ext cx="2776538" cy="987425"/>
            <a:chOff x="523" y="3048"/>
            <a:chExt cx="1899" cy="696"/>
          </a:xfrm>
        </p:grpSpPr>
        <p:sp>
          <p:nvSpPr>
            <p:cNvPr id="2509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509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509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09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509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5096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09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96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9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9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509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09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09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09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09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09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6th grade*</a:t>
            </a:r>
          </a:p>
        </p:txBody>
      </p:sp>
      <p:sp>
        <p:nvSpPr>
          <p:cNvPr id="25095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09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5293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293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293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293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293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293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5293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293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293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294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5294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5294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294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4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4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294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294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4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294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5295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295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295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5295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295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295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5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295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5295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5295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296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296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296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296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296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296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296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5296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5296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5296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297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5297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5297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5297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5297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297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297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5297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297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297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298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298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298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298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298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5298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298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8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8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298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2990" name="Hawaii"/>
          <p:cNvGrpSpPr>
            <a:grpSpLocks/>
          </p:cNvGrpSpPr>
          <p:nvPr/>
        </p:nvGrpSpPr>
        <p:grpSpPr bwMode="auto">
          <a:xfrm>
            <a:off x="682625" y="3846513"/>
            <a:ext cx="963613" cy="498475"/>
            <a:chOff x="582" y="2987"/>
            <a:chExt cx="659" cy="352"/>
          </a:xfrm>
        </p:grpSpPr>
        <p:sp>
          <p:nvSpPr>
            <p:cNvPr id="25301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5301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301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301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301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302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302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5302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52991" name="Alaska"/>
          <p:cNvGrpSpPr>
            <a:grpSpLocks/>
          </p:cNvGrpSpPr>
          <p:nvPr/>
        </p:nvGrpSpPr>
        <p:grpSpPr bwMode="auto">
          <a:xfrm>
            <a:off x="660400" y="4448175"/>
            <a:ext cx="2776538" cy="987425"/>
            <a:chOff x="523" y="3048"/>
            <a:chExt cx="1899" cy="696"/>
          </a:xfrm>
        </p:grpSpPr>
        <p:sp>
          <p:nvSpPr>
            <p:cNvPr id="25300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5300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5300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300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5300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5301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301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301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301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301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5299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299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299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300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300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300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7th grade*</a:t>
            </a:r>
          </a:p>
        </p:txBody>
      </p:sp>
      <p:sp>
        <p:nvSpPr>
          <p:cNvPr id="25300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300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549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49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49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49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49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49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549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49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49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49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549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549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49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9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9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49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49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9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49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549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49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50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550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50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50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50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550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550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550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50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50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50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50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50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50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550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550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550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50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550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550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550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550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50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50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550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50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50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50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50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50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50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50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550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50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50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5038" name="Hawaii"/>
          <p:cNvGrpSpPr>
            <a:grpSpLocks/>
          </p:cNvGrpSpPr>
          <p:nvPr/>
        </p:nvGrpSpPr>
        <p:grpSpPr bwMode="auto">
          <a:xfrm>
            <a:off x="682625" y="3846513"/>
            <a:ext cx="963613" cy="498475"/>
            <a:chOff x="582" y="2987"/>
            <a:chExt cx="659" cy="352"/>
          </a:xfrm>
        </p:grpSpPr>
        <p:sp>
          <p:nvSpPr>
            <p:cNvPr id="2550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550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550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50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550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50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50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550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55039" name="Alaska"/>
          <p:cNvGrpSpPr>
            <a:grpSpLocks/>
          </p:cNvGrpSpPr>
          <p:nvPr/>
        </p:nvGrpSpPr>
        <p:grpSpPr bwMode="auto">
          <a:xfrm>
            <a:off x="660400" y="4448175"/>
            <a:ext cx="2776538" cy="987425"/>
            <a:chOff x="523" y="3048"/>
            <a:chExt cx="1899" cy="696"/>
          </a:xfrm>
        </p:grpSpPr>
        <p:sp>
          <p:nvSpPr>
            <p:cNvPr id="2550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550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550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50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550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5505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50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506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50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50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550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50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50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50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50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50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8th grade*</a:t>
            </a:r>
          </a:p>
        </p:txBody>
      </p:sp>
      <p:sp>
        <p:nvSpPr>
          <p:cNvPr id="25505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50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570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0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70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0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70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570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570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70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70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70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570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70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70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70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70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70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570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70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70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570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70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70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70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570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570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70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70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70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70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70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70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70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570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570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570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70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570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570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570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570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70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0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570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70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70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70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70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70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70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70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570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70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70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7086" name="Hawaii"/>
          <p:cNvGrpSpPr>
            <a:grpSpLocks/>
          </p:cNvGrpSpPr>
          <p:nvPr/>
        </p:nvGrpSpPr>
        <p:grpSpPr bwMode="auto">
          <a:xfrm>
            <a:off x="682625" y="3846513"/>
            <a:ext cx="963613" cy="498475"/>
            <a:chOff x="582" y="2987"/>
            <a:chExt cx="659" cy="352"/>
          </a:xfrm>
        </p:grpSpPr>
        <p:sp>
          <p:nvSpPr>
            <p:cNvPr id="2571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571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71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71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71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71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71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571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57087" name="Alaska"/>
          <p:cNvGrpSpPr>
            <a:grpSpLocks/>
          </p:cNvGrpSpPr>
          <p:nvPr/>
        </p:nvGrpSpPr>
        <p:grpSpPr bwMode="auto">
          <a:xfrm>
            <a:off x="660400" y="4448175"/>
            <a:ext cx="2776538" cy="987425"/>
            <a:chOff x="523" y="3048"/>
            <a:chExt cx="1899" cy="696"/>
          </a:xfrm>
        </p:grpSpPr>
        <p:sp>
          <p:nvSpPr>
            <p:cNvPr id="2571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571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571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71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571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5710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71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10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1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1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570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70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70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70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70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70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9th grade*</a:t>
            </a:r>
          </a:p>
        </p:txBody>
      </p:sp>
      <p:sp>
        <p:nvSpPr>
          <p:cNvPr id="25709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71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590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590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90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90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90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590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590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90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90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90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590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590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90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0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0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90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90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0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90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590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90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90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590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90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90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591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591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591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591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91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91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91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591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91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91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591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591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591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91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591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591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591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591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91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91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591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591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91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91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91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91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591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91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591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91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91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9134" name="Hawaii"/>
          <p:cNvGrpSpPr>
            <a:grpSpLocks/>
          </p:cNvGrpSpPr>
          <p:nvPr/>
        </p:nvGrpSpPr>
        <p:grpSpPr bwMode="auto">
          <a:xfrm>
            <a:off x="682625" y="3846513"/>
            <a:ext cx="963613" cy="498475"/>
            <a:chOff x="582" y="2987"/>
            <a:chExt cx="659" cy="352"/>
          </a:xfrm>
        </p:grpSpPr>
        <p:sp>
          <p:nvSpPr>
            <p:cNvPr id="2591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591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591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91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591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91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91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591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59135" name="Alaska"/>
          <p:cNvGrpSpPr>
            <a:grpSpLocks/>
          </p:cNvGrpSpPr>
          <p:nvPr/>
        </p:nvGrpSpPr>
        <p:grpSpPr bwMode="auto">
          <a:xfrm>
            <a:off x="660400" y="4448175"/>
            <a:ext cx="2776538" cy="987425"/>
            <a:chOff x="523" y="3048"/>
            <a:chExt cx="1899" cy="696"/>
          </a:xfrm>
        </p:grpSpPr>
        <p:sp>
          <p:nvSpPr>
            <p:cNvPr id="2591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591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591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591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591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5915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591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5915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591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591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591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91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91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91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91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91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10th grade*</a:t>
            </a:r>
          </a:p>
        </p:txBody>
      </p:sp>
      <p:sp>
        <p:nvSpPr>
          <p:cNvPr id="25914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91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611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11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611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11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11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611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611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11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11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11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611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611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611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611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11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11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611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11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611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611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611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611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611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611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611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611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11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611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11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611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611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611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611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611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611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611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611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611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611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611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611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11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611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611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611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611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611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611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611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611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611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11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611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1182" name="Hawaii"/>
          <p:cNvGrpSpPr>
            <a:grpSpLocks/>
          </p:cNvGrpSpPr>
          <p:nvPr/>
        </p:nvGrpSpPr>
        <p:grpSpPr bwMode="auto">
          <a:xfrm>
            <a:off x="682625" y="3846513"/>
            <a:ext cx="963613" cy="498475"/>
            <a:chOff x="582" y="2987"/>
            <a:chExt cx="659" cy="352"/>
          </a:xfrm>
        </p:grpSpPr>
        <p:sp>
          <p:nvSpPr>
            <p:cNvPr id="2612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612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12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12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612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12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12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612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61183" name="Alaska"/>
          <p:cNvGrpSpPr>
            <a:grpSpLocks/>
          </p:cNvGrpSpPr>
          <p:nvPr/>
        </p:nvGrpSpPr>
        <p:grpSpPr bwMode="auto">
          <a:xfrm>
            <a:off x="660400" y="4448175"/>
            <a:ext cx="2776538" cy="987425"/>
            <a:chOff x="523" y="3048"/>
            <a:chExt cx="1899" cy="696"/>
          </a:xfrm>
        </p:grpSpPr>
        <p:sp>
          <p:nvSpPr>
            <p:cNvPr id="2611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611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611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12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612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6120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12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120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12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12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611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11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11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11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11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11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11th grade*</a:t>
            </a:r>
          </a:p>
        </p:txBody>
      </p:sp>
      <p:sp>
        <p:nvSpPr>
          <p:cNvPr id="26119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611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631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31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631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31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31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631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631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31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31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31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631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631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631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631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31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31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631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31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631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631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631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31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631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631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631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632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32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632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32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632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632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632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632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632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632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632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632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632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632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632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632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32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632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632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632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632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632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632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632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632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632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32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2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2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632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3230" name="Hawaii"/>
          <p:cNvGrpSpPr>
            <a:grpSpLocks/>
          </p:cNvGrpSpPr>
          <p:nvPr/>
        </p:nvGrpSpPr>
        <p:grpSpPr bwMode="auto">
          <a:xfrm>
            <a:off x="682625" y="3846513"/>
            <a:ext cx="963613" cy="498475"/>
            <a:chOff x="582" y="2987"/>
            <a:chExt cx="659" cy="352"/>
          </a:xfrm>
        </p:grpSpPr>
        <p:sp>
          <p:nvSpPr>
            <p:cNvPr id="2632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632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32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32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632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32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32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632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63231" name="Alaska"/>
          <p:cNvGrpSpPr>
            <a:grpSpLocks/>
          </p:cNvGrpSpPr>
          <p:nvPr/>
        </p:nvGrpSpPr>
        <p:grpSpPr bwMode="auto">
          <a:xfrm>
            <a:off x="660400" y="4448175"/>
            <a:ext cx="2776538" cy="987425"/>
            <a:chOff x="523" y="3048"/>
            <a:chExt cx="1899" cy="696"/>
          </a:xfrm>
        </p:grpSpPr>
        <p:sp>
          <p:nvSpPr>
            <p:cNvPr id="2632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632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632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32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632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6325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32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325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32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32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632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32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32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32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32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32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12th grade*</a:t>
            </a:r>
          </a:p>
        </p:txBody>
      </p:sp>
      <p:sp>
        <p:nvSpPr>
          <p:cNvPr id="26324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632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652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52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652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52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52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52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652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52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52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52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652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652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652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652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52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652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652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52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652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652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652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652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652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652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652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652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52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652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52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652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652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652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652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652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652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652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652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652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652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652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652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52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652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652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652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652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652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652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652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652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652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52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652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5278" name="Hawaii"/>
          <p:cNvGrpSpPr>
            <a:grpSpLocks/>
          </p:cNvGrpSpPr>
          <p:nvPr/>
        </p:nvGrpSpPr>
        <p:grpSpPr bwMode="auto">
          <a:xfrm>
            <a:off x="682625" y="3846513"/>
            <a:ext cx="963613" cy="498475"/>
            <a:chOff x="582" y="2987"/>
            <a:chExt cx="659" cy="352"/>
          </a:xfrm>
        </p:grpSpPr>
        <p:sp>
          <p:nvSpPr>
            <p:cNvPr id="2653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653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53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53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53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53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53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653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65279" name="Alaska"/>
          <p:cNvGrpSpPr>
            <a:grpSpLocks/>
          </p:cNvGrpSpPr>
          <p:nvPr/>
        </p:nvGrpSpPr>
        <p:grpSpPr bwMode="auto">
          <a:xfrm>
            <a:off x="660400" y="4448175"/>
            <a:ext cx="2776538" cy="987425"/>
            <a:chOff x="523" y="3048"/>
            <a:chExt cx="1899" cy="696"/>
          </a:xfrm>
        </p:grpSpPr>
        <p:sp>
          <p:nvSpPr>
            <p:cNvPr id="2652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652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652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652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652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6529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52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530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53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53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652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52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52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52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52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52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at least 1 physical education teacher or specialist received professional development on physical education*</a:t>
            </a:r>
          </a:p>
        </p:txBody>
      </p:sp>
      <p:sp>
        <p:nvSpPr>
          <p:cNvPr id="26529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*During the year before the survey.</a:t>
            </a:r>
          </a:p>
        </p:txBody>
      </p:sp>
      <p:sp>
        <p:nvSpPr>
          <p:cNvPr id="2652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672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72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672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72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72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72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672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72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72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72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672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672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672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672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72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672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672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72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672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672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672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72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672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672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672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672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72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672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72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673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673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673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673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673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673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673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673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673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673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673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673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73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673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673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673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2673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673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673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673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673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673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73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3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3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673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7326" name="Hawaii"/>
          <p:cNvGrpSpPr>
            <a:grpSpLocks/>
          </p:cNvGrpSpPr>
          <p:nvPr/>
        </p:nvGrpSpPr>
        <p:grpSpPr bwMode="auto">
          <a:xfrm>
            <a:off x="682625" y="3846513"/>
            <a:ext cx="963613" cy="498475"/>
            <a:chOff x="582" y="2987"/>
            <a:chExt cx="659" cy="352"/>
          </a:xfrm>
        </p:grpSpPr>
        <p:sp>
          <p:nvSpPr>
            <p:cNvPr id="2673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673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73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73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73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73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73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673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67327" name="Alaska"/>
          <p:cNvGrpSpPr>
            <a:grpSpLocks/>
          </p:cNvGrpSpPr>
          <p:nvPr/>
        </p:nvGrpSpPr>
        <p:grpSpPr bwMode="auto">
          <a:xfrm>
            <a:off x="660400" y="4448175"/>
            <a:ext cx="2776538" cy="987425"/>
            <a:chOff x="523" y="3048"/>
            <a:chExt cx="1899" cy="696"/>
          </a:xfrm>
        </p:grpSpPr>
        <p:sp>
          <p:nvSpPr>
            <p:cNvPr id="2673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673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673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73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673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6734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73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734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73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73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673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73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73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73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73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73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participate in physical activity breaks in classrooms during the school day*</a:t>
            </a:r>
          </a:p>
        </p:txBody>
      </p:sp>
      <p:sp>
        <p:nvSpPr>
          <p:cNvPr id="26733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*Outside of physical education.</a:t>
            </a:r>
          </a:p>
        </p:txBody>
      </p:sp>
      <p:sp>
        <p:nvSpPr>
          <p:cNvPr id="2673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337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7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337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7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37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38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338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38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38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38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338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338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338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338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38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38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338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338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338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38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338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38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338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338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338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338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38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338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338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338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338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338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338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338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338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338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338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338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338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338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338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8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338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338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338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38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338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338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338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338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338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338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338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3854" name="Hawaii"/>
          <p:cNvGrpSpPr>
            <a:grpSpLocks/>
          </p:cNvGrpSpPr>
          <p:nvPr/>
        </p:nvGrpSpPr>
        <p:grpSpPr bwMode="auto">
          <a:xfrm>
            <a:off x="682625" y="3846513"/>
            <a:ext cx="963613" cy="498475"/>
            <a:chOff x="582" y="2987"/>
            <a:chExt cx="659" cy="352"/>
          </a:xfrm>
        </p:grpSpPr>
        <p:sp>
          <p:nvSpPr>
            <p:cNvPr id="338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338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338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38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338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38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338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338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33855" name="Alaska"/>
          <p:cNvGrpSpPr>
            <a:grpSpLocks/>
          </p:cNvGrpSpPr>
          <p:nvPr/>
        </p:nvGrpSpPr>
        <p:grpSpPr bwMode="auto">
          <a:xfrm>
            <a:off x="660400" y="4448175"/>
            <a:ext cx="2776538" cy="987425"/>
            <a:chOff x="523" y="3048"/>
            <a:chExt cx="1899" cy="696"/>
          </a:xfrm>
        </p:grpSpPr>
        <p:sp>
          <p:nvSpPr>
            <p:cNvPr id="338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338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338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338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338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3387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338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87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8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8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338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338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338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338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338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338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10 key HIV prevention topics</a:t>
            </a:r>
          </a:p>
        </p:txBody>
      </p:sp>
      <p:sp>
        <p:nvSpPr>
          <p:cNvPr id="3386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338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6931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931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6931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931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931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932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6932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932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932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932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6932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6932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6932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6933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933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3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933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6933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933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6933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6933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6933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933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6934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6934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6934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6934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934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6934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934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6934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6934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6935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6935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6935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6935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6935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6935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6935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6935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6935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6935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936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6936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6936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6936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6936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6936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6936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6936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6936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6936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937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7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7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6937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9374" name="Hawaii"/>
          <p:cNvGrpSpPr>
            <a:grpSpLocks/>
          </p:cNvGrpSpPr>
          <p:nvPr/>
        </p:nvGrpSpPr>
        <p:grpSpPr bwMode="auto">
          <a:xfrm>
            <a:off x="682625" y="3846513"/>
            <a:ext cx="963613" cy="498475"/>
            <a:chOff x="582" y="2987"/>
            <a:chExt cx="659" cy="352"/>
          </a:xfrm>
        </p:grpSpPr>
        <p:sp>
          <p:nvSpPr>
            <p:cNvPr id="26939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6940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940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6940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6940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6940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940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6940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69375" name="Alaska"/>
          <p:cNvGrpSpPr>
            <a:grpSpLocks/>
          </p:cNvGrpSpPr>
          <p:nvPr/>
        </p:nvGrpSpPr>
        <p:grpSpPr bwMode="auto">
          <a:xfrm>
            <a:off x="660400" y="4448175"/>
            <a:ext cx="2776538" cy="987425"/>
            <a:chOff x="523" y="3048"/>
            <a:chExt cx="1899" cy="696"/>
          </a:xfrm>
        </p:grpSpPr>
        <p:sp>
          <p:nvSpPr>
            <p:cNvPr id="26938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6939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6939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6939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6939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6939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939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939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939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939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6937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7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7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7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8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8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938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938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938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938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938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offered opportunities for all students to participate in intramural sports programs or physical activity clubs</a:t>
            </a:r>
          </a:p>
        </p:txBody>
      </p:sp>
      <p:sp>
        <p:nvSpPr>
          <p:cNvPr id="26938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6938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713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3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713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3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13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713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713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13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13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13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713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713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713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713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13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713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713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713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713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713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713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713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713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713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713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713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13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713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13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713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713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713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713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714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714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714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714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714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714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714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714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4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714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714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714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714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714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714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714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714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714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714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4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4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714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1422" name="Hawaii"/>
          <p:cNvGrpSpPr>
            <a:grpSpLocks/>
          </p:cNvGrpSpPr>
          <p:nvPr/>
        </p:nvGrpSpPr>
        <p:grpSpPr bwMode="auto">
          <a:xfrm>
            <a:off x="682625" y="3846513"/>
            <a:ext cx="963613" cy="498475"/>
            <a:chOff x="582" y="2987"/>
            <a:chExt cx="659" cy="352"/>
          </a:xfrm>
        </p:grpSpPr>
        <p:sp>
          <p:nvSpPr>
            <p:cNvPr id="2714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714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14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14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14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14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14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714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71423" name="Alaska"/>
          <p:cNvGrpSpPr>
            <a:grpSpLocks/>
          </p:cNvGrpSpPr>
          <p:nvPr/>
        </p:nvGrpSpPr>
        <p:grpSpPr bwMode="auto">
          <a:xfrm>
            <a:off x="660400" y="4448175"/>
            <a:ext cx="2776538" cy="987425"/>
            <a:chOff x="523" y="3048"/>
            <a:chExt cx="1899" cy="696"/>
          </a:xfrm>
        </p:grpSpPr>
        <p:sp>
          <p:nvSpPr>
            <p:cNvPr id="2714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714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714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714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714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7144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714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44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4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4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714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14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14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14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14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14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offer interscholastic sports to students</a:t>
            </a:r>
          </a:p>
        </p:txBody>
      </p:sp>
      <p:sp>
        <p:nvSpPr>
          <p:cNvPr id="27143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714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734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34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734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34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34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34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734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34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34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34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734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734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734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734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34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734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734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34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734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734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734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734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734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734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734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734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34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734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34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34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734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734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734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734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734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734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734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734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734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734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734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34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734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734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734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734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734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734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734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734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734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34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734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3470" name="Hawaii"/>
          <p:cNvGrpSpPr>
            <a:grpSpLocks/>
          </p:cNvGrpSpPr>
          <p:nvPr/>
        </p:nvGrpSpPr>
        <p:grpSpPr bwMode="auto">
          <a:xfrm>
            <a:off x="682625" y="3846513"/>
            <a:ext cx="963613" cy="498475"/>
            <a:chOff x="582" y="2987"/>
            <a:chExt cx="659" cy="352"/>
          </a:xfrm>
        </p:grpSpPr>
        <p:sp>
          <p:nvSpPr>
            <p:cNvPr id="2734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734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34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34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34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35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35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735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73471" name="Alaska"/>
          <p:cNvGrpSpPr>
            <a:grpSpLocks/>
          </p:cNvGrpSpPr>
          <p:nvPr/>
        </p:nvGrpSpPr>
        <p:grpSpPr bwMode="auto">
          <a:xfrm>
            <a:off x="660400" y="4448175"/>
            <a:ext cx="2776538" cy="987425"/>
            <a:chOff x="523" y="3048"/>
            <a:chExt cx="1899" cy="696"/>
          </a:xfrm>
        </p:grpSpPr>
        <p:sp>
          <p:nvSpPr>
            <p:cNvPr id="2734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734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734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34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734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7349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34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349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34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34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734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34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34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34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34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34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offer opportunities for students to participate in physical activity before the school day*</a:t>
            </a:r>
          </a:p>
        </p:txBody>
      </p:sp>
      <p:sp>
        <p:nvSpPr>
          <p:cNvPr id="27348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*Through organized physical activities or access to facilities or equipment for physical activity.</a:t>
            </a:r>
          </a:p>
        </p:txBody>
      </p:sp>
      <p:sp>
        <p:nvSpPr>
          <p:cNvPr id="2734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754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54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754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54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54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754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754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54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54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54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754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754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754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754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54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54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754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754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754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754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754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54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754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754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754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754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54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754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54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54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754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754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754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754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754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754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754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755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755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755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755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55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755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755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755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755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755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55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755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755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755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55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5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5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755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5518" name="Hawaii"/>
          <p:cNvGrpSpPr>
            <a:grpSpLocks/>
          </p:cNvGrpSpPr>
          <p:nvPr/>
        </p:nvGrpSpPr>
        <p:grpSpPr bwMode="auto">
          <a:xfrm>
            <a:off x="682625" y="3846513"/>
            <a:ext cx="963613" cy="498475"/>
            <a:chOff x="582" y="2987"/>
            <a:chExt cx="659" cy="352"/>
          </a:xfrm>
        </p:grpSpPr>
        <p:sp>
          <p:nvSpPr>
            <p:cNvPr id="2755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755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55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55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55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55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55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755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75519" name="Alaska"/>
          <p:cNvGrpSpPr>
            <a:grpSpLocks/>
          </p:cNvGrpSpPr>
          <p:nvPr/>
        </p:nvGrpSpPr>
        <p:grpSpPr bwMode="auto">
          <a:xfrm>
            <a:off x="660400" y="4448175"/>
            <a:ext cx="2776538" cy="987425"/>
            <a:chOff x="523" y="3048"/>
            <a:chExt cx="1899" cy="696"/>
          </a:xfrm>
        </p:grpSpPr>
        <p:sp>
          <p:nvSpPr>
            <p:cNvPr id="2755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755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755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755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755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7553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55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554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55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55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755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55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55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55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55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55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13 key physical activity topics in a required course</a:t>
            </a:r>
          </a:p>
        </p:txBody>
      </p:sp>
      <p:sp>
        <p:nvSpPr>
          <p:cNvPr id="27553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755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775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775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75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75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775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75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75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75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775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775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775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775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75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75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775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75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775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775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775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75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775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775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775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775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75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775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775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75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775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775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775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775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775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775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775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775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775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775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775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775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775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775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775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775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75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775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775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775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75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775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7566" name="Hawaii"/>
          <p:cNvGrpSpPr>
            <a:grpSpLocks/>
          </p:cNvGrpSpPr>
          <p:nvPr/>
        </p:nvGrpSpPr>
        <p:grpSpPr bwMode="auto">
          <a:xfrm>
            <a:off x="682625" y="3846513"/>
            <a:ext cx="963613" cy="498475"/>
            <a:chOff x="582" y="2987"/>
            <a:chExt cx="659" cy="352"/>
          </a:xfrm>
        </p:grpSpPr>
        <p:sp>
          <p:nvSpPr>
            <p:cNvPr id="2775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775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75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75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75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75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75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775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77567" name="Alaska"/>
          <p:cNvGrpSpPr>
            <a:grpSpLocks/>
          </p:cNvGrpSpPr>
          <p:nvPr/>
        </p:nvGrpSpPr>
        <p:grpSpPr bwMode="auto">
          <a:xfrm>
            <a:off x="660400" y="4448175"/>
            <a:ext cx="2776538" cy="987425"/>
            <a:chOff x="523" y="3048"/>
            <a:chExt cx="1899" cy="696"/>
          </a:xfrm>
        </p:grpSpPr>
        <p:sp>
          <p:nvSpPr>
            <p:cNvPr id="2775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775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775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75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775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7758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75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8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775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75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75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75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75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75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a joint use agreement for shared use of physical activity facilities</a:t>
            </a:r>
          </a:p>
        </p:txBody>
      </p:sp>
      <p:sp>
        <p:nvSpPr>
          <p:cNvPr id="27757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775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3584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84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3584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84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584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584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3584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585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585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585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3585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3585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3585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5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5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3585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585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6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586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3586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3586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3586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586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3586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586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6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3586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3587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3587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3587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587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3587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587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3587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3587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3587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3587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3588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3588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3588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3588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3588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3588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3588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3588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588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3588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3589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3589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589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3589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589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3589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3589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3589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589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9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0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3590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5902" name="Hawaii"/>
          <p:cNvGrpSpPr>
            <a:grpSpLocks/>
          </p:cNvGrpSpPr>
          <p:nvPr/>
        </p:nvGrpSpPr>
        <p:grpSpPr bwMode="auto">
          <a:xfrm>
            <a:off x="682625" y="3846513"/>
            <a:ext cx="963613" cy="498475"/>
            <a:chOff x="582" y="2987"/>
            <a:chExt cx="659" cy="352"/>
          </a:xfrm>
        </p:grpSpPr>
        <p:sp>
          <p:nvSpPr>
            <p:cNvPr id="3592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3592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3592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3593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3593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3593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593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3593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35903" name="Alaska"/>
          <p:cNvGrpSpPr>
            <a:grpSpLocks/>
          </p:cNvGrpSpPr>
          <p:nvPr/>
        </p:nvGrpSpPr>
        <p:grpSpPr bwMode="auto">
          <a:xfrm>
            <a:off x="660400" y="4448175"/>
            <a:ext cx="2776538" cy="987425"/>
            <a:chOff x="523" y="3048"/>
            <a:chExt cx="1899" cy="696"/>
          </a:xfrm>
        </p:grpSpPr>
        <p:sp>
          <p:nvSpPr>
            <p:cNvPr id="3591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3591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3591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3592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3592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3592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3592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92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92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92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3590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3591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3591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3591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3591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3591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about 7 contraceptives in a required course during grades 9, 10, 11, or 12</a:t>
            </a:r>
          </a:p>
        </p:txBody>
      </p:sp>
      <p:sp>
        <p:nvSpPr>
          <p:cNvPr id="3591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3591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3789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789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3789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789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789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789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3789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789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789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790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3790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3790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3790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0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0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3790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790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0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790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3791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3791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3791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791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3791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791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1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3791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3791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3791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3792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792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3792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792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792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3792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3792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3792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3792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3792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3793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3793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3793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3793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3793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3793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793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3793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3793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3793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794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3794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794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3794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3794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3794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794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4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4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3794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7950" name="Hawaii"/>
          <p:cNvGrpSpPr>
            <a:grpSpLocks/>
          </p:cNvGrpSpPr>
          <p:nvPr/>
        </p:nvGrpSpPr>
        <p:grpSpPr bwMode="auto">
          <a:xfrm>
            <a:off x="682625" y="3846513"/>
            <a:ext cx="963613" cy="498475"/>
            <a:chOff x="582" y="2987"/>
            <a:chExt cx="659" cy="352"/>
          </a:xfrm>
        </p:grpSpPr>
        <p:sp>
          <p:nvSpPr>
            <p:cNvPr id="3797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3797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3797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797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3797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798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798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3798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37951" name="Alaska"/>
          <p:cNvGrpSpPr>
            <a:grpSpLocks/>
          </p:cNvGrpSpPr>
          <p:nvPr/>
        </p:nvGrpSpPr>
        <p:grpSpPr bwMode="auto">
          <a:xfrm>
            <a:off x="660400" y="4448175"/>
            <a:ext cx="2776538" cy="987425"/>
            <a:chOff x="523" y="3048"/>
            <a:chExt cx="1899" cy="696"/>
          </a:xfrm>
        </p:grpSpPr>
        <p:sp>
          <p:nvSpPr>
            <p:cNvPr id="3796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3796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3796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3796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3796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3797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3797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797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797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797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3795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3795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3795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3796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3796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3796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tried to increase student knowledge on HIV prevention in a required course</a:t>
            </a:r>
          </a:p>
        </p:txBody>
      </p:sp>
      <p:sp>
        <p:nvSpPr>
          <p:cNvPr id="3796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3796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399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99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399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99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99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99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399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99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99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99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399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399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399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399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99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399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399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399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399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99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399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99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399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399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399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399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99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399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99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99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399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399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399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399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399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399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399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399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399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399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399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99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399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399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399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99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399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99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399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399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399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99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399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9998" name="Hawaii"/>
          <p:cNvGrpSpPr>
            <a:grpSpLocks/>
          </p:cNvGrpSpPr>
          <p:nvPr/>
        </p:nvGrpSpPr>
        <p:grpSpPr bwMode="auto">
          <a:xfrm>
            <a:off x="682625" y="3846513"/>
            <a:ext cx="963613" cy="498475"/>
            <a:chOff x="582" y="2987"/>
            <a:chExt cx="659" cy="352"/>
          </a:xfrm>
        </p:grpSpPr>
        <p:sp>
          <p:nvSpPr>
            <p:cNvPr id="400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00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00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00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00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00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00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00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39999" name="Alaska"/>
          <p:cNvGrpSpPr>
            <a:grpSpLocks/>
          </p:cNvGrpSpPr>
          <p:nvPr/>
        </p:nvGrpSpPr>
        <p:grpSpPr bwMode="auto">
          <a:xfrm>
            <a:off x="660400" y="4448175"/>
            <a:ext cx="2776538" cy="987425"/>
            <a:chOff x="523" y="3048"/>
            <a:chExt cx="1899" cy="696"/>
          </a:xfrm>
        </p:grpSpPr>
        <p:sp>
          <p:nvSpPr>
            <p:cNvPr id="400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00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00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00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00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001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00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002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00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00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00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00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00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00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00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400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tried to increase student knowledge on human sexuality in a required course</a:t>
            </a:r>
          </a:p>
        </p:txBody>
      </p:sp>
      <p:sp>
        <p:nvSpPr>
          <p:cNvPr id="4001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400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4198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198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198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199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4199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4199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4199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4199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4199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4199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4199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199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4199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0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0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4200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4200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0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4200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4200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200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4200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4200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4201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201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1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201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4201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4201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4201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4201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4201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201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202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202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4202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4202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4202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4202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4202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4202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4202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4202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4203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4203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203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4203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4203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4203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4203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4203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203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203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4204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4204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204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4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4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4204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2046" name="Hawaii"/>
          <p:cNvGrpSpPr>
            <a:grpSpLocks/>
          </p:cNvGrpSpPr>
          <p:nvPr/>
        </p:nvGrpSpPr>
        <p:grpSpPr bwMode="auto">
          <a:xfrm>
            <a:off x="682625" y="3846513"/>
            <a:ext cx="963613" cy="498475"/>
            <a:chOff x="582" y="2987"/>
            <a:chExt cx="659" cy="352"/>
          </a:xfrm>
        </p:grpSpPr>
        <p:sp>
          <p:nvSpPr>
            <p:cNvPr id="4207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207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207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207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207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207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207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207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42047" name="Alaska"/>
          <p:cNvGrpSpPr>
            <a:grpSpLocks/>
          </p:cNvGrpSpPr>
          <p:nvPr/>
        </p:nvGrpSpPr>
        <p:grpSpPr bwMode="auto">
          <a:xfrm>
            <a:off x="660400" y="4448175"/>
            <a:ext cx="2776538" cy="987425"/>
            <a:chOff x="523" y="3048"/>
            <a:chExt cx="1899" cy="696"/>
          </a:xfrm>
        </p:grpSpPr>
        <p:sp>
          <p:nvSpPr>
            <p:cNvPr id="4206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206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206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206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206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206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206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206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206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207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204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4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5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5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5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5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205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205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205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205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4205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tried to increase student knowledge on pregnancy prevention in a required course</a:t>
            </a:r>
          </a:p>
        </p:txBody>
      </p:sp>
      <p:sp>
        <p:nvSpPr>
          <p:cNvPr id="4205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4206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440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40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40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40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440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440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440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440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440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440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440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40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440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440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440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40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440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40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440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440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40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40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40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440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440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440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440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440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40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40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40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440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440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440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440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440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440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440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440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440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440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40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440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440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440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440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440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40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40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440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440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40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440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4094" name="Hawaii"/>
          <p:cNvGrpSpPr>
            <a:grpSpLocks/>
          </p:cNvGrpSpPr>
          <p:nvPr/>
        </p:nvGrpSpPr>
        <p:grpSpPr bwMode="auto">
          <a:xfrm>
            <a:off x="682625" y="3846513"/>
            <a:ext cx="963613" cy="498475"/>
            <a:chOff x="582" y="2987"/>
            <a:chExt cx="659" cy="352"/>
          </a:xfrm>
        </p:grpSpPr>
        <p:sp>
          <p:nvSpPr>
            <p:cNvPr id="441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41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41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41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41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41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41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41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44095" name="Alaska"/>
          <p:cNvGrpSpPr>
            <a:grpSpLocks/>
          </p:cNvGrpSpPr>
          <p:nvPr/>
        </p:nvGrpSpPr>
        <p:grpSpPr bwMode="auto">
          <a:xfrm>
            <a:off x="660400" y="4448175"/>
            <a:ext cx="2776538" cy="987425"/>
            <a:chOff x="523" y="3048"/>
            <a:chExt cx="1899" cy="696"/>
          </a:xfrm>
        </p:grpSpPr>
        <p:sp>
          <p:nvSpPr>
            <p:cNvPr id="441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41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41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41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41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411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41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411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41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41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40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0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0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0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1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1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41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41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41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41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441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tried to increase student knowledge on STD prevention in a required course</a:t>
            </a:r>
          </a:p>
        </p:txBody>
      </p:sp>
      <p:sp>
        <p:nvSpPr>
          <p:cNvPr id="4410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441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460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60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60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60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460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460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460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460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460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460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460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60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460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0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0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460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460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61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461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61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461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461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61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61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61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461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461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461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461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461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61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61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61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461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461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461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461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461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461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461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461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461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461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61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461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461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461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461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461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61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61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461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461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61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461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6142" name="Hawaii"/>
          <p:cNvGrpSpPr>
            <a:grpSpLocks/>
          </p:cNvGrpSpPr>
          <p:nvPr/>
        </p:nvGrpSpPr>
        <p:grpSpPr bwMode="auto">
          <a:xfrm>
            <a:off x="682625" y="3846513"/>
            <a:ext cx="963613" cy="498475"/>
            <a:chOff x="582" y="2987"/>
            <a:chExt cx="659" cy="352"/>
          </a:xfrm>
        </p:grpSpPr>
        <p:sp>
          <p:nvSpPr>
            <p:cNvPr id="461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61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61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61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61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61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61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61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46143" name="Alaska"/>
          <p:cNvGrpSpPr>
            <a:grpSpLocks/>
          </p:cNvGrpSpPr>
          <p:nvPr/>
        </p:nvGrpSpPr>
        <p:grpSpPr bwMode="auto">
          <a:xfrm>
            <a:off x="660400" y="4448175"/>
            <a:ext cx="2776538" cy="987425"/>
            <a:chOff x="523" y="3048"/>
            <a:chExt cx="1899" cy="696"/>
          </a:xfrm>
        </p:grpSpPr>
        <p:sp>
          <p:nvSpPr>
            <p:cNvPr id="461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61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61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61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61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616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61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616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61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61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61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61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61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61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61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461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HIV and other STDs are transmitted in a required course</a:t>
            </a:r>
          </a:p>
        </p:txBody>
      </p:sp>
      <p:sp>
        <p:nvSpPr>
          <p:cNvPr id="4615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461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What is the School Health Profiles (Profiles)?</a:t>
            </a:r>
          </a:p>
        </p:txBody>
      </p:sp>
      <p:sp>
        <p:nvSpPr>
          <p:cNvPr id="11267" name="Subtitle 1"/>
          <p:cNvSpPr>
            <a:spLocks noGrp="1"/>
          </p:cNvSpPr>
          <p:nvPr>
            <p:ph idx="1"/>
          </p:nvPr>
        </p:nvSpPr>
        <p:spPr bwMode="auto">
          <a:xfrm>
            <a:off x="568325" y="2057400"/>
            <a:ext cx="7800975" cy="31432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eaLnBrk="1" hangingPunct="1"/>
            <a:r>
              <a:rPr lang="en-US" altLang="en-US" smtClean="0"/>
              <a:t>Profiles is a system of surveys assessing school health policies and practices in states, territories, and large urban school districts</a:t>
            </a:r>
          </a:p>
          <a:p>
            <a:pPr eaLnBrk="1" hangingPunct="1"/>
            <a:r>
              <a:rPr lang="en-US" altLang="en-US" smtClean="0"/>
              <a:t>Profiles surveys are conducted biennially (during even-numbered years) by state, territorial, and local education and health agencies with technical assistance from CDC</a:t>
            </a:r>
          </a:p>
          <a:p>
            <a:pPr eaLnBrk="1" hangingPunct="1"/>
            <a:r>
              <a:rPr lang="en-US" altLang="en-US" smtClean="0"/>
              <a:t>Profiles questionnaires are administered to middle and high school principals and lead health education teachers</a:t>
            </a:r>
          </a:p>
        </p:txBody>
      </p:sp>
      <p:sp>
        <p:nvSpPr>
          <p:cNvPr id="6148" name="Text Placeholder 5"/>
          <p:cNvSpPr txBox="1">
            <a:spLocks/>
          </p:cNvSpPr>
          <p:nvPr/>
        </p:nvSpPr>
        <p:spPr bwMode="auto">
          <a:xfrm>
            <a:off x="2751138" y="5553075"/>
            <a:ext cx="38433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
        <p:nvSpPr>
          <p:cNvPr id="6149" name="Text Placeholder 6"/>
          <p:cNvSpPr txBox="1">
            <a:spLocks/>
          </p:cNvSpPr>
          <p:nvPr/>
        </p:nvSpPr>
        <p:spPr bwMode="auto">
          <a:xfrm>
            <a:off x="2751138" y="5688013"/>
            <a:ext cx="1833562" cy="17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Tree>
  </p:cSld>
  <p:clrMapOvr>
    <a:masterClrMapping/>
  </p:clrMapOvr>
  <p:transition>
    <p:fade/>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4813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813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813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813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4813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4813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4813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4813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4813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4814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4814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814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4814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4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4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4814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4814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4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814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4815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815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4815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4815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815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815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5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815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4815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4815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4816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4816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4816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816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816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816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4816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4816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4816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4816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4817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4817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4817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4817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4817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4817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817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4817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4817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4817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4818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4818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818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818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4818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4818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818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8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8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4818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8190" name="Hawaii"/>
          <p:cNvGrpSpPr>
            <a:grpSpLocks/>
          </p:cNvGrpSpPr>
          <p:nvPr/>
        </p:nvGrpSpPr>
        <p:grpSpPr bwMode="auto">
          <a:xfrm>
            <a:off x="682625" y="3846513"/>
            <a:ext cx="963613" cy="498475"/>
            <a:chOff x="582" y="2987"/>
            <a:chExt cx="659" cy="352"/>
          </a:xfrm>
        </p:grpSpPr>
        <p:sp>
          <p:nvSpPr>
            <p:cNvPr id="4821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821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821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821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821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822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822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822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48191" name="Alaska"/>
          <p:cNvGrpSpPr>
            <a:grpSpLocks/>
          </p:cNvGrpSpPr>
          <p:nvPr/>
        </p:nvGrpSpPr>
        <p:grpSpPr bwMode="auto">
          <a:xfrm>
            <a:off x="660400" y="4448175"/>
            <a:ext cx="2776538" cy="987425"/>
            <a:chOff x="523" y="3048"/>
            <a:chExt cx="1899" cy="696"/>
          </a:xfrm>
        </p:grpSpPr>
        <p:sp>
          <p:nvSpPr>
            <p:cNvPr id="4820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820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820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820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820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821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821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821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821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821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819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819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819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820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820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4820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health consequences of HIV, other STDs, and pregnancy in a required course</a:t>
            </a:r>
          </a:p>
        </p:txBody>
      </p:sp>
      <p:sp>
        <p:nvSpPr>
          <p:cNvPr id="4820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4820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501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01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01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01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01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01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501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01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01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01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01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01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01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01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01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01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01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01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502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02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02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02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2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02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02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02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502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02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02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02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02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02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02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502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02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02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02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02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02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502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02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02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02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02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02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02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02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02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02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02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02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02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02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2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2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02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0238" name="Hawaii"/>
          <p:cNvGrpSpPr>
            <a:grpSpLocks/>
          </p:cNvGrpSpPr>
          <p:nvPr/>
        </p:nvGrpSpPr>
        <p:grpSpPr bwMode="auto">
          <a:xfrm>
            <a:off x="682625" y="3846513"/>
            <a:ext cx="963613" cy="498475"/>
            <a:chOff x="582" y="2987"/>
            <a:chExt cx="659" cy="352"/>
          </a:xfrm>
        </p:grpSpPr>
        <p:sp>
          <p:nvSpPr>
            <p:cNvPr id="502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02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02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02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02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02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02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02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0239" name="Alaska"/>
          <p:cNvGrpSpPr>
            <a:grpSpLocks/>
          </p:cNvGrpSpPr>
          <p:nvPr/>
        </p:nvGrpSpPr>
        <p:grpSpPr bwMode="auto">
          <a:xfrm>
            <a:off x="660400" y="4448175"/>
            <a:ext cx="2776538" cy="987425"/>
            <a:chOff x="523" y="3048"/>
            <a:chExt cx="1899" cy="696"/>
          </a:xfrm>
        </p:grpSpPr>
        <p:sp>
          <p:nvSpPr>
            <p:cNvPr id="502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02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02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02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02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025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02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026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02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02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02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02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02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02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02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502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benefits of being sexually abstinent in a required course</a:t>
            </a:r>
          </a:p>
        </p:txBody>
      </p:sp>
      <p:sp>
        <p:nvSpPr>
          <p:cNvPr id="5025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502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522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22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22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22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22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22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522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22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22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22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22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22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22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22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22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522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22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22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522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22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522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22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22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22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22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22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22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22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22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22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22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22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522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22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22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22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22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22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522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22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22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22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22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522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22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22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22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22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22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22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22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522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22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2286" name="Hawaii"/>
          <p:cNvGrpSpPr>
            <a:grpSpLocks/>
          </p:cNvGrpSpPr>
          <p:nvPr/>
        </p:nvGrpSpPr>
        <p:grpSpPr bwMode="auto">
          <a:xfrm>
            <a:off x="682625" y="3846513"/>
            <a:ext cx="963613" cy="498475"/>
            <a:chOff x="582" y="2987"/>
            <a:chExt cx="659" cy="352"/>
          </a:xfrm>
        </p:grpSpPr>
        <p:sp>
          <p:nvSpPr>
            <p:cNvPr id="523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23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23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23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23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23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23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23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2287" name="Alaska"/>
          <p:cNvGrpSpPr>
            <a:grpSpLocks/>
          </p:cNvGrpSpPr>
          <p:nvPr/>
        </p:nvGrpSpPr>
        <p:grpSpPr bwMode="auto">
          <a:xfrm>
            <a:off x="660400" y="4448175"/>
            <a:ext cx="2776538" cy="987425"/>
            <a:chOff x="523" y="3048"/>
            <a:chExt cx="1899" cy="696"/>
          </a:xfrm>
        </p:grpSpPr>
        <p:sp>
          <p:nvSpPr>
            <p:cNvPr id="523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23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23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23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23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230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23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230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23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23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22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22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22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22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22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522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to access valid and reliable health information, products, and services related to HIV, other STDs, and pregnancy in a required course</a:t>
            </a:r>
          </a:p>
        </p:txBody>
      </p:sp>
      <p:sp>
        <p:nvSpPr>
          <p:cNvPr id="5229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523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542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42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42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42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42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42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542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42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42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42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42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42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42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2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2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42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42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2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42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42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42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542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42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42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42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43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43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43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43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43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43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43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43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43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43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543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43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43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43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43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43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543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43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43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43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43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43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43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43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43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43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43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43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43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43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43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4334" name="Hawaii"/>
          <p:cNvGrpSpPr>
            <a:grpSpLocks/>
          </p:cNvGrpSpPr>
          <p:nvPr/>
        </p:nvGrpSpPr>
        <p:grpSpPr bwMode="auto">
          <a:xfrm>
            <a:off x="682625" y="3846513"/>
            <a:ext cx="963613" cy="498475"/>
            <a:chOff x="582" y="2987"/>
            <a:chExt cx="659" cy="352"/>
          </a:xfrm>
        </p:grpSpPr>
        <p:sp>
          <p:nvSpPr>
            <p:cNvPr id="543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43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43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43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43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43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43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43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4335" name="Alaska"/>
          <p:cNvGrpSpPr>
            <a:grpSpLocks/>
          </p:cNvGrpSpPr>
          <p:nvPr/>
        </p:nvGrpSpPr>
        <p:grpSpPr bwMode="auto">
          <a:xfrm>
            <a:off x="660400" y="4448175"/>
            <a:ext cx="2776538" cy="987425"/>
            <a:chOff x="523" y="3048"/>
            <a:chExt cx="1899" cy="696"/>
          </a:xfrm>
        </p:grpSpPr>
        <p:sp>
          <p:nvSpPr>
            <p:cNvPr id="543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43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43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43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43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435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43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435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43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43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43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43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43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43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43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543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influences of family, peers, media, technology, and other factors on sexual risk behaviors in a required course</a:t>
            </a:r>
          </a:p>
        </p:txBody>
      </p:sp>
      <p:sp>
        <p:nvSpPr>
          <p:cNvPr id="5434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543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563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63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63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63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63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63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563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63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63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63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63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63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63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63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63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563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63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63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563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63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563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63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63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63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63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63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63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63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63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63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63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63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563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63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63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63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63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63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563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63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63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63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63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563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63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63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63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63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63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63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63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563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63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6382" name="Hawaii"/>
          <p:cNvGrpSpPr>
            <a:grpSpLocks/>
          </p:cNvGrpSpPr>
          <p:nvPr/>
        </p:nvGrpSpPr>
        <p:grpSpPr bwMode="auto">
          <a:xfrm>
            <a:off x="682625" y="3846513"/>
            <a:ext cx="963613" cy="498475"/>
            <a:chOff x="582" y="2987"/>
            <a:chExt cx="659" cy="352"/>
          </a:xfrm>
        </p:grpSpPr>
        <p:sp>
          <p:nvSpPr>
            <p:cNvPr id="564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64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64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64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64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64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64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64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6383" name="Alaska"/>
          <p:cNvGrpSpPr>
            <a:grpSpLocks/>
          </p:cNvGrpSpPr>
          <p:nvPr/>
        </p:nvGrpSpPr>
        <p:grpSpPr bwMode="auto">
          <a:xfrm>
            <a:off x="660400" y="4448175"/>
            <a:ext cx="2776538" cy="987425"/>
            <a:chOff x="523" y="3048"/>
            <a:chExt cx="1899" cy="696"/>
          </a:xfrm>
        </p:grpSpPr>
        <p:sp>
          <p:nvSpPr>
            <p:cNvPr id="563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63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63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64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64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640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64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640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64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64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63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63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63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63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63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563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communication and negotiation skills related to eliminating or reducing risk for HIV, other STDs, and pregnancy in a required course</a:t>
            </a:r>
          </a:p>
        </p:txBody>
      </p:sp>
      <p:sp>
        <p:nvSpPr>
          <p:cNvPr id="5639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563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583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83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83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83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83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83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583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83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83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83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83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83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83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3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3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83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83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3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583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83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83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583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83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83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83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3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83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83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83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84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84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84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84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84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84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84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584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84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84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84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84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84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584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84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84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84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84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584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84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84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84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84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84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84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84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584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84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8430" name="Hawaii"/>
          <p:cNvGrpSpPr>
            <a:grpSpLocks/>
          </p:cNvGrpSpPr>
          <p:nvPr/>
        </p:nvGrpSpPr>
        <p:grpSpPr bwMode="auto">
          <a:xfrm>
            <a:off x="682625" y="3846513"/>
            <a:ext cx="963613" cy="498475"/>
            <a:chOff x="582" y="2987"/>
            <a:chExt cx="659" cy="352"/>
          </a:xfrm>
        </p:grpSpPr>
        <p:sp>
          <p:nvSpPr>
            <p:cNvPr id="584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84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84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84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84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84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84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84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8431" name="Alaska"/>
          <p:cNvGrpSpPr>
            <a:grpSpLocks/>
          </p:cNvGrpSpPr>
          <p:nvPr/>
        </p:nvGrpSpPr>
        <p:grpSpPr bwMode="auto">
          <a:xfrm>
            <a:off x="660400" y="4448175"/>
            <a:ext cx="2776538" cy="987425"/>
            <a:chOff x="523" y="3048"/>
            <a:chExt cx="1899" cy="696"/>
          </a:xfrm>
        </p:grpSpPr>
        <p:sp>
          <p:nvSpPr>
            <p:cNvPr id="584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84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84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84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84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845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84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845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84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84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84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84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84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84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84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584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goal-setting and decision-making skills related to eliminating or reducing risk for HIV, other STDs, and pregnancy in a required course</a:t>
            </a:r>
          </a:p>
        </p:txBody>
      </p:sp>
      <p:sp>
        <p:nvSpPr>
          <p:cNvPr id="5844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584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604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604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604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04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04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04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604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04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04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04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604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604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604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604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04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04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604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604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604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04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04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04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604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604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604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604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04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604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604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604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604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604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604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604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604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604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604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604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604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604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604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604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604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04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604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04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04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604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604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604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604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04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604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0478" name="Hawaii"/>
          <p:cNvGrpSpPr>
            <a:grpSpLocks/>
          </p:cNvGrpSpPr>
          <p:nvPr/>
        </p:nvGrpSpPr>
        <p:grpSpPr bwMode="auto">
          <a:xfrm>
            <a:off x="682625" y="3846513"/>
            <a:ext cx="963613" cy="498475"/>
            <a:chOff x="582" y="2987"/>
            <a:chExt cx="659" cy="352"/>
          </a:xfrm>
        </p:grpSpPr>
        <p:sp>
          <p:nvSpPr>
            <p:cNvPr id="605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605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605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05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605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05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605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605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60479" name="Alaska"/>
          <p:cNvGrpSpPr>
            <a:grpSpLocks/>
          </p:cNvGrpSpPr>
          <p:nvPr/>
        </p:nvGrpSpPr>
        <p:grpSpPr bwMode="auto">
          <a:xfrm>
            <a:off x="660400" y="4448175"/>
            <a:ext cx="2776538" cy="987425"/>
            <a:chOff x="523" y="3048"/>
            <a:chExt cx="1899" cy="696"/>
          </a:xfrm>
        </p:grpSpPr>
        <p:sp>
          <p:nvSpPr>
            <p:cNvPr id="604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604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604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04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604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6049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04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050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05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05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604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04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04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04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04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604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influencing and supporting others to avoid or reduce sexual risk behaviors in a required course</a:t>
            </a:r>
          </a:p>
        </p:txBody>
      </p:sp>
      <p:sp>
        <p:nvSpPr>
          <p:cNvPr id="6049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604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624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4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24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4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24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24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624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24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24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24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624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624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624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624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24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24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624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24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624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24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24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24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24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624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624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624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24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624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624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25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625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625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625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625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625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625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625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625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625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625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625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625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625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25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625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25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25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625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25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625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625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25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625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2526" name="Hawaii"/>
          <p:cNvGrpSpPr>
            <a:grpSpLocks/>
          </p:cNvGrpSpPr>
          <p:nvPr/>
        </p:nvGrpSpPr>
        <p:grpSpPr bwMode="auto">
          <a:xfrm>
            <a:off x="682625" y="3846513"/>
            <a:ext cx="963613" cy="498475"/>
            <a:chOff x="582" y="2987"/>
            <a:chExt cx="659" cy="352"/>
          </a:xfrm>
        </p:grpSpPr>
        <p:sp>
          <p:nvSpPr>
            <p:cNvPr id="625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625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625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25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625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25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625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625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62527" name="Alaska"/>
          <p:cNvGrpSpPr>
            <a:grpSpLocks/>
          </p:cNvGrpSpPr>
          <p:nvPr/>
        </p:nvGrpSpPr>
        <p:grpSpPr bwMode="auto">
          <a:xfrm>
            <a:off x="660400" y="4448175"/>
            <a:ext cx="2776538" cy="987425"/>
            <a:chOff x="523" y="3048"/>
            <a:chExt cx="1899" cy="696"/>
          </a:xfrm>
        </p:grpSpPr>
        <p:sp>
          <p:nvSpPr>
            <p:cNvPr id="625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625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625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25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625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6254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25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54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5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5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625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25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25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25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25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625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efficacy of condoms in a required course</a:t>
            </a:r>
          </a:p>
        </p:txBody>
      </p:sp>
      <p:sp>
        <p:nvSpPr>
          <p:cNvPr id="6253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625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6451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1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451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1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451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452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6452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452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452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452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6452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6452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6452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2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2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6453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453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3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6453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6453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453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6453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453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453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453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4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6454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6454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6454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454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454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6454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454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454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6454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6455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6455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6455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6455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6455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6455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6455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6455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6455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6455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6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6456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456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6456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456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456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6456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456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6456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6456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457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7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7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6457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4574" name="Hawaii"/>
          <p:cNvGrpSpPr>
            <a:grpSpLocks/>
          </p:cNvGrpSpPr>
          <p:nvPr/>
        </p:nvGrpSpPr>
        <p:grpSpPr bwMode="auto">
          <a:xfrm>
            <a:off x="682625" y="3846513"/>
            <a:ext cx="963613" cy="498475"/>
            <a:chOff x="582" y="2987"/>
            <a:chExt cx="659" cy="352"/>
          </a:xfrm>
        </p:grpSpPr>
        <p:sp>
          <p:nvSpPr>
            <p:cNvPr id="6459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6460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460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460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460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460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460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6460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64575" name="Alaska"/>
          <p:cNvGrpSpPr>
            <a:grpSpLocks/>
          </p:cNvGrpSpPr>
          <p:nvPr/>
        </p:nvGrpSpPr>
        <p:grpSpPr bwMode="auto">
          <a:xfrm>
            <a:off x="660400" y="4448175"/>
            <a:ext cx="2776538" cy="987425"/>
            <a:chOff x="523" y="3048"/>
            <a:chExt cx="1899" cy="696"/>
          </a:xfrm>
        </p:grpSpPr>
        <p:sp>
          <p:nvSpPr>
            <p:cNvPr id="6458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6459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6459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459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6459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6459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459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9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9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9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6457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7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7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7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8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8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458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458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458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458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6458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importance of using condoms consistently and correctly in a required course</a:t>
            </a:r>
          </a:p>
        </p:txBody>
      </p:sp>
      <p:sp>
        <p:nvSpPr>
          <p:cNvPr id="6458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6458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665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65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665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65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65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65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665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65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65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65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665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665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665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665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65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665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665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65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665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65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65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65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665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665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665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65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65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665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65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65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665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665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665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666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666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666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666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666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666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666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666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66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666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666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666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66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66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66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66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666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666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66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666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6622" name="Hawaii"/>
          <p:cNvGrpSpPr>
            <a:grpSpLocks/>
          </p:cNvGrpSpPr>
          <p:nvPr/>
        </p:nvGrpSpPr>
        <p:grpSpPr bwMode="auto">
          <a:xfrm>
            <a:off x="682625" y="3846513"/>
            <a:ext cx="963613" cy="498475"/>
            <a:chOff x="582" y="2987"/>
            <a:chExt cx="659" cy="352"/>
          </a:xfrm>
        </p:grpSpPr>
        <p:sp>
          <p:nvSpPr>
            <p:cNvPr id="666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666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66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66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66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66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66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666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66623" name="Alaska"/>
          <p:cNvGrpSpPr>
            <a:grpSpLocks/>
          </p:cNvGrpSpPr>
          <p:nvPr/>
        </p:nvGrpSpPr>
        <p:grpSpPr bwMode="auto">
          <a:xfrm>
            <a:off x="660400" y="4448175"/>
            <a:ext cx="2776538" cy="987425"/>
            <a:chOff x="523" y="3048"/>
            <a:chExt cx="1899" cy="696"/>
          </a:xfrm>
        </p:grpSpPr>
        <p:sp>
          <p:nvSpPr>
            <p:cNvPr id="666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666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666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666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666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6664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666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664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66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66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666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66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66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66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66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666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to obtain condoms in a required course</a:t>
            </a:r>
          </a:p>
        </p:txBody>
      </p:sp>
      <p:sp>
        <p:nvSpPr>
          <p:cNvPr id="6663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666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Topics Monitored by Profiles</a:t>
            </a:r>
          </a:p>
        </p:txBody>
      </p:sp>
      <p:sp>
        <p:nvSpPr>
          <p:cNvPr id="13315" name="Subtitle 1"/>
          <p:cNvSpPr>
            <a:spLocks noGrp="1"/>
          </p:cNvSpPr>
          <p:nvPr>
            <p:ph idx="1"/>
          </p:nvPr>
        </p:nvSpPr>
        <p:spPr bwMode="auto">
          <a:xfrm>
            <a:off x="903288" y="2057400"/>
            <a:ext cx="7502525" cy="31432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eaLnBrk="1" hangingPunct="1">
              <a:lnSpc>
                <a:spcPct val="90000"/>
              </a:lnSpc>
            </a:pPr>
            <a:r>
              <a:rPr lang="en-US" altLang="en-US" smtClean="0"/>
              <a:t>School health education requirements and content</a:t>
            </a:r>
          </a:p>
          <a:p>
            <a:pPr eaLnBrk="1" hangingPunct="1">
              <a:lnSpc>
                <a:spcPct val="90000"/>
              </a:lnSpc>
            </a:pPr>
            <a:r>
              <a:rPr lang="en-US" altLang="en-US" smtClean="0"/>
              <a:t>Physical education and physical activity</a:t>
            </a:r>
          </a:p>
          <a:p>
            <a:pPr eaLnBrk="1" hangingPunct="1">
              <a:lnSpc>
                <a:spcPct val="90000"/>
              </a:lnSpc>
            </a:pPr>
            <a:r>
              <a:rPr lang="en-US" altLang="en-US" smtClean="0"/>
              <a:t>Practices related to bullying and sexual harassment</a:t>
            </a:r>
          </a:p>
          <a:p>
            <a:pPr eaLnBrk="1" hangingPunct="1">
              <a:lnSpc>
                <a:spcPct val="90000"/>
              </a:lnSpc>
            </a:pPr>
            <a:r>
              <a:rPr lang="en-US" altLang="en-US" smtClean="0"/>
              <a:t>School health policies related to tobacco-use prevention and nutrition</a:t>
            </a:r>
          </a:p>
          <a:p>
            <a:pPr eaLnBrk="1" hangingPunct="1">
              <a:lnSpc>
                <a:spcPct val="90000"/>
              </a:lnSpc>
            </a:pPr>
            <a:r>
              <a:rPr lang="en-US" altLang="en-US" smtClean="0"/>
              <a:t>School-based health services</a:t>
            </a:r>
          </a:p>
          <a:p>
            <a:pPr eaLnBrk="1" hangingPunct="1">
              <a:lnSpc>
                <a:spcPct val="90000"/>
              </a:lnSpc>
            </a:pPr>
            <a:r>
              <a:rPr lang="en-US" altLang="en-US" smtClean="0"/>
              <a:t>Family engagement and community involvement</a:t>
            </a:r>
          </a:p>
          <a:p>
            <a:pPr eaLnBrk="1" hangingPunct="1">
              <a:lnSpc>
                <a:spcPct val="90000"/>
              </a:lnSpc>
            </a:pPr>
            <a:r>
              <a:rPr lang="en-US" altLang="en-US" smtClean="0"/>
              <a:t>School health coordination</a:t>
            </a:r>
          </a:p>
        </p:txBody>
      </p:sp>
      <p:sp>
        <p:nvSpPr>
          <p:cNvPr id="7172" name="Text Placeholder 5"/>
          <p:cNvSpPr txBox="1">
            <a:spLocks/>
          </p:cNvSpPr>
          <p:nvPr/>
        </p:nvSpPr>
        <p:spPr bwMode="auto">
          <a:xfrm>
            <a:off x="2751138" y="5553075"/>
            <a:ext cx="38433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
        <p:nvSpPr>
          <p:cNvPr id="7173" name="Text Placeholder 6"/>
          <p:cNvSpPr txBox="1">
            <a:spLocks/>
          </p:cNvSpPr>
          <p:nvPr/>
        </p:nvSpPr>
        <p:spPr bwMode="auto">
          <a:xfrm>
            <a:off x="2751138" y="5688013"/>
            <a:ext cx="1833562" cy="17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Tree>
  </p:cSld>
  <p:clrMapOvr>
    <a:masterClrMapping/>
  </p:clrMapOvr>
  <p:transition>
    <p:fade/>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686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686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86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86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686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86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86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86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686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686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686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686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86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686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686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686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686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86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686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86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686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686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686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86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86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686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686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686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686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686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686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686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686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686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686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686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686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686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686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86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686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686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686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86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86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86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686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686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686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86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686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8670" name="Hawaii"/>
          <p:cNvGrpSpPr>
            <a:grpSpLocks/>
          </p:cNvGrpSpPr>
          <p:nvPr/>
        </p:nvGrpSpPr>
        <p:grpSpPr bwMode="auto">
          <a:xfrm>
            <a:off x="682625" y="3846513"/>
            <a:ext cx="963613" cy="498475"/>
            <a:chOff x="582" y="2987"/>
            <a:chExt cx="659" cy="352"/>
          </a:xfrm>
        </p:grpSpPr>
        <p:sp>
          <p:nvSpPr>
            <p:cNvPr id="686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686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86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86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86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87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87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687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68671" name="Alaska"/>
          <p:cNvGrpSpPr>
            <a:grpSpLocks/>
          </p:cNvGrpSpPr>
          <p:nvPr/>
        </p:nvGrpSpPr>
        <p:grpSpPr bwMode="auto">
          <a:xfrm>
            <a:off x="660400" y="4448175"/>
            <a:ext cx="2776538" cy="987425"/>
            <a:chOff x="523" y="3048"/>
            <a:chExt cx="1899" cy="696"/>
          </a:xfrm>
        </p:grpSpPr>
        <p:sp>
          <p:nvSpPr>
            <p:cNvPr id="686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686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686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686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686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6869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686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9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686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86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86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86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86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686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to correctly use a condom in a required course</a:t>
            </a:r>
          </a:p>
        </p:txBody>
      </p:sp>
      <p:sp>
        <p:nvSpPr>
          <p:cNvPr id="6868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686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706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6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06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6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06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706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06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06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06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06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706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706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706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706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06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06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706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06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06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706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06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06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706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706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706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06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06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706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06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706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706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706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706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706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706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706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706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707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707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707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707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7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707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07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707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707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707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07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07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707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707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07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7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7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707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0718" name="Hawaii"/>
          <p:cNvGrpSpPr>
            <a:grpSpLocks/>
          </p:cNvGrpSpPr>
          <p:nvPr/>
        </p:nvGrpSpPr>
        <p:grpSpPr bwMode="auto">
          <a:xfrm>
            <a:off x="682625" y="3846513"/>
            <a:ext cx="963613" cy="498475"/>
            <a:chOff x="582" y="2987"/>
            <a:chExt cx="659" cy="352"/>
          </a:xfrm>
        </p:grpSpPr>
        <p:sp>
          <p:nvSpPr>
            <p:cNvPr id="707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707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07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07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07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07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07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707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70719" name="Alaska"/>
          <p:cNvGrpSpPr>
            <a:grpSpLocks/>
          </p:cNvGrpSpPr>
          <p:nvPr/>
        </p:nvGrpSpPr>
        <p:grpSpPr bwMode="auto">
          <a:xfrm>
            <a:off x="660400" y="4448175"/>
            <a:ext cx="2776538" cy="987425"/>
            <a:chOff x="523" y="3048"/>
            <a:chExt cx="1899" cy="696"/>
          </a:xfrm>
        </p:grpSpPr>
        <p:sp>
          <p:nvSpPr>
            <p:cNvPr id="707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707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707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07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707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7073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07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74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7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7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707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07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07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07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07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707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importance of using a condom at the same time as another form of contraception to prevent both STDs and pregnancy in a required course</a:t>
            </a:r>
          </a:p>
        </p:txBody>
      </p:sp>
      <p:sp>
        <p:nvSpPr>
          <p:cNvPr id="7073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07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727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27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27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27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27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727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27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27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27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27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727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727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727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727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27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27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727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27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27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727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727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27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727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727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727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727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27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727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27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27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727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727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727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727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727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727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727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727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727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727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727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27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727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727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727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727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727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27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27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727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727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27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727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2766" name="Hawaii"/>
          <p:cNvGrpSpPr>
            <a:grpSpLocks/>
          </p:cNvGrpSpPr>
          <p:nvPr/>
        </p:nvGrpSpPr>
        <p:grpSpPr bwMode="auto">
          <a:xfrm>
            <a:off x="682625" y="3846513"/>
            <a:ext cx="963613" cy="498475"/>
            <a:chOff x="582" y="2987"/>
            <a:chExt cx="659" cy="352"/>
          </a:xfrm>
        </p:grpSpPr>
        <p:sp>
          <p:nvSpPr>
            <p:cNvPr id="727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727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27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27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727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27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27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727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72767" name="Alaska"/>
          <p:cNvGrpSpPr>
            <a:grpSpLocks/>
          </p:cNvGrpSpPr>
          <p:nvPr/>
        </p:nvGrpSpPr>
        <p:grpSpPr bwMode="auto">
          <a:xfrm>
            <a:off x="660400" y="4448175"/>
            <a:ext cx="2776538" cy="987425"/>
            <a:chOff x="523" y="3048"/>
            <a:chExt cx="1899" cy="696"/>
          </a:xfrm>
        </p:grpSpPr>
        <p:sp>
          <p:nvSpPr>
            <p:cNvPr id="727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727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727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27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727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7278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27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278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27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27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727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27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27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27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27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727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to create and sustain healthy and respectful relationships in a required course</a:t>
            </a:r>
          </a:p>
        </p:txBody>
      </p:sp>
      <p:sp>
        <p:nvSpPr>
          <p:cNvPr id="7277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27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7475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475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475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475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475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7476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476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476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476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476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7476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7476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7476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76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76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7477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477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77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477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7477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477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477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7477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477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477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78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478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7478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7478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7478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478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7478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478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478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7478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7479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7479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7479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7479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7479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7479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7479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7479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7479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7479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480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7480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480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7480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7480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7480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480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480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7480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7480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481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7481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4814" name="Hawaii"/>
          <p:cNvGrpSpPr>
            <a:grpSpLocks/>
          </p:cNvGrpSpPr>
          <p:nvPr/>
        </p:nvGrpSpPr>
        <p:grpSpPr bwMode="auto">
          <a:xfrm>
            <a:off x="682625" y="3846513"/>
            <a:ext cx="963613" cy="498475"/>
            <a:chOff x="582" y="2987"/>
            <a:chExt cx="659" cy="352"/>
          </a:xfrm>
        </p:grpSpPr>
        <p:sp>
          <p:nvSpPr>
            <p:cNvPr id="7483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7484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484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484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7484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484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484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7484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74815" name="Alaska"/>
          <p:cNvGrpSpPr>
            <a:grpSpLocks/>
          </p:cNvGrpSpPr>
          <p:nvPr/>
        </p:nvGrpSpPr>
        <p:grpSpPr bwMode="auto">
          <a:xfrm>
            <a:off x="660400" y="4448175"/>
            <a:ext cx="2776538" cy="987425"/>
            <a:chOff x="523" y="3048"/>
            <a:chExt cx="1899" cy="696"/>
          </a:xfrm>
        </p:grpSpPr>
        <p:sp>
          <p:nvSpPr>
            <p:cNvPr id="7482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7483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7483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483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7483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7483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483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483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483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483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7481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1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1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1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2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2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482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482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482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482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7482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importance of limiting the number of sexual partners in a required course</a:t>
            </a:r>
          </a:p>
        </p:txBody>
      </p:sp>
      <p:sp>
        <p:nvSpPr>
          <p:cNvPr id="7482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482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7680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0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680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0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680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7680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680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681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681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681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7681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7681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7681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1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1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7681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681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2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682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7682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682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682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7682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682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682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2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682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7683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7683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7683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683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7683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683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683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7683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7683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7683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7684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7684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7684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7684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7684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7684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7684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7684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684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7684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685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7685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7685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7685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685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685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7685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7685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685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5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6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7686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6862" name="Hawaii"/>
          <p:cNvGrpSpPr>
            <a:grpSpLocks/>
          </p:cNvGrpSpPr>
          <p:nvPr/>
        </p:nvGrpSpPr>
        <p:grpSpPr bwMode="auto">
          <a:xfrm>
            <a:off x="682625" y="3846513"/>
            <a:ext cx="963613" cy="498475"/>
            <a:chOff x="582" y="2987"/>
            <a:chExt cx="659" cy="352"/>
          </a:xfrm>
        </p:grpSpPr>
        <p:sp>
          <p:nvSpPr>
            <p:cNvPr id="7688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7688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688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689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689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689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689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7689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76863" name="Alaska"/>
          <p:cNvGrpSpPr>
            <a:grpSpLocks/>
          </p:cNvGrpSpPr>
          <p:nvPr/>
        </p:nvGrpSpPr>
        <p:grpSpPr bwMode="auto">
          <a:xfrm>
            <a:off x="660400" y="4448175"/>
            <a:ext cx="2776538" cy="987425"/>
            <a:chOff x="523" y="3048"/>
            <a:chExt cx="1899" cy="696"/>
          </a:xfrm>
        </p:grpSpPr>
        <p:sp>
          <p:nvSpPr>
            <p:cNvPr id="7687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7687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7687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688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7688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7688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688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8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8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8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7686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687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687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687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687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7687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preventive care that is necessary to maintain reproductive and sexual health in a required course</a:t>
            </a:r>
          </a:p>
        </p:txBody>
      </p:sp>
      <p:sp>
        <p:nvSpPr>
          <p:cNvPr id="7687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687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788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88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88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788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88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88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88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88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88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88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788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788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788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788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88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88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788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788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88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788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88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788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788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788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788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788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88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788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788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788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788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788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788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788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788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788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788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788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788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788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788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88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788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88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788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789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789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89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89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789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789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89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789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8910" name="Hawaii"/>
          <p:cNvGrpSpPr>
            <a:grpSpLocks/>
          </p:cNvGrpSpPr>
          <p:nvPr/>
        </p:nvGrpSpPr>
        <p:grpSpPr bwMode="auto">
          <a:xfrm>
            <a:off x="682625" y="3846513"/>
            <a:ext cx="963613" cy="498475"/>
            <a:chOff x="582" y="2987"/>
            <a:chExt cx="659" cy="352"/>
          </a:xfrm>
        </p:grpSpPr>
        <p:sp>
          <p:nvSpPr>
            <p:cNvPr id="789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789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789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789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789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789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789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789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78911" name="Alaska"/>
          <p:cNvGrpSpPr>
            <a:grpSpLocks/>
          </p:cNvGrpSpPr>
          <p:nvPr/>
        </p:nvGrpSpPr>
        <p:grpSpPr bwMode="auto">
          <a:xfrm>
            <a:off x="660400" y="4448175"/>
            <a:ext cx="2776538" cy="987425"/>
            <a:chOff x="523" y="3048"/>
            <a:chExt cx="1899" cy="696"/>
          </a:xfrm>
        </p:grpSpPr>
        <p:sp>
          <p:nvSpPr>
            <p:cNvPr id="789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789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789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789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789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7893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789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7893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789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789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789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89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89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89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89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789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with a policy on students or staff who have HIV infection or AIDS that addresses attendance of students with HIV infection, procedures to protect HIV-infected students and staff from discrimination, and maintaining confidentiality of HIV-infected students and staff</a:t>
            </a:r>
          </a:p>
        </p:txBody>
      </p:sp>
      <p:sp>
        <p:nvSpPr>
          <p:cNvPr id="7892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89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808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809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809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809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809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809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809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809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809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809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809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809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809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809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09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809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09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809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809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09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09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09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809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809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809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809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809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809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09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09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809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809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809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809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809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809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809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809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809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809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809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09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809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809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809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809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09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809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809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09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809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0958" name="Hawaii"/>
          <p:cNvGrpSpPr>
            <a:grpSpLocks/>
          </p:cNvGrpSpPr>
          <p:nvPr/>
        </p:nvGrpSpPr>
        <p:grpSpPr bwMode="auto">
          <a:xfrm>
            <a:off x="682625" y="3846513"/>
            <a:ext cx="963613" cy="498475"/>
            <a:chOff x="582" y="2987"/>
            <a:chExt cx="659" cy="352"/>
          </a:xfrm>
        </p:grpSpPr>
        <p:sp>
          <p:nvSpPr>
            <p:cNvPr id="809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809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09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09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809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09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09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809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80959" name="Alaska"/>
          <p:cNvGrpSpPr>
            <a:grpSpLocks/>
          </p:cNvGrpSpPr>
          <p:nvPr/>
        </p:nvGrpSpPr>
        <p:grpSpPr bwMode="auto">
          <a:xfrm>
            <a:off x="660400" y="4448175"/>
            <a:ext cx="2776538" cy="987425"/>
            <a:chOff x="523" y="3048"/>
            <a:chExt cx="1899" cy="696"/>
          </a:xfrm>
        </p:grpSpPr>
        <p:sp>
          <p:nvSpPr>
            <p:cNvPr id="809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809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809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809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809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8097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09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8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809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809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809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809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809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809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HIV prevention</a:t>
            </a:r>
          </a:p>
        </p:txBody>
      </p:sp>
      <p:sp>
        <p:nvSpPr>
          <p:cNvPr id="8097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809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829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29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29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29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829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829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829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829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829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829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829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29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829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829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829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829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829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29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829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829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29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29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29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829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829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29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829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829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29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29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29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829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829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829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829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829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829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829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829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829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829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29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829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29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829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829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829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829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29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830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830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30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0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0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830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3006" name="Hawaii"/>
          <p:cNvGrpSpPr>
            <a:grpSpLocks/>
          </p:cNvGrpSpPr>
          <p:nvPr/>
        </p:nvGrpSpPr>
        <p:grpSpPr bwMode="auto">
          <a:xfrm>
            <a:off x="682625" y="3846513"/>
            <a:ext cx="963613" cy="498475"/>
            <a:chOff x="582" y="2987"/>
            <a:chExt cx="659" cy="352"/>
          </a:xfrm>
        </p:grpSpPr>
        <p:sp>
          <p:nvSpPr>
            <p:cNvPr id="830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830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30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30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830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30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30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830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83007" name="Alaska"/>
          <p:cNvGrpSpPr>
            <a:grpSpLocks/>
          </p:cNvGrpSpPr>
          <p:nvPr/>
        </p:nvGrpSpPr>
        <p:grpSpPr bwMode="auto">
          <a:xfrm>
            <a:off x="660400" y="4448175"/>
            <a:ext cx="2776538" cy="987425"/>
            <a:chOff x="523" y="3048"/>
            <a:chExt cx="1899" cy="696"/>
          </a:xfrm>
        </p:grpSpPr>
        <p:sp>
          <p:nvSpPr>
            <p:cNvPr id="830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830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830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830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830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8302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30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302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30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30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830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830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830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830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830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830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human sexuality</a:t>
            </a:r>
          </a:p>
        </p:txBody>
      </p:sp>
      <p:sp>
        <p:nvSpPr>
          <p:cNvPr id="8301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830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849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49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49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49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849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850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850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850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850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850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850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50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850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850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850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850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850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50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850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850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850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50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850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850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850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50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850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850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50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50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50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850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850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850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850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850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850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850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850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850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850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50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850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50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850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850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850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50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50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850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850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50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850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5054" name="Hawaii"/>
          <p:cNvGrpSpPr>
            <a:grpSpLocks/>
          </p:cNvGrpSpPr>
          <p:nvPr/>
        </p:nvGrpSpPr>
        <p:grpSpPr bwMode="auto">
          <a:xfrm>
            <a:off x="682625" y="3846513"/>
            <a:ext cx="963613" cy="498475"/>
            <a:chOff x="582" y="2987"/>
            <a:chExt cx="659" cy="352"/>
          </a:xfrm>
        </p:grpSpPr>
        <p:sp>
          <p:nvSpPr>
            <p:cNvPr id="850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850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50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50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850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50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50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850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85055" name="Alaska"/>
          <p:cNvGrpSpPr>
            <a:grpSpLocks/>
          </p:cNvGrpSpPr>
          <p:nvPr/>
        </p:nvGrpSpPr>
        <p:grpSpPr bwMode="auto">
          <a:xfrm>
            <a:off x="660400" y="4448175"/>
            <a:ext cx="2776538" cy="987425"/>
            <a:chOff x="523" y="3048"/>
            <a:chExt cx="1899" cy="696"/>
          </a:xfrm>
        </p:grpSpPr>
        <p:sp>
          <p:nvSpPr>
            <p:cNvPr id="850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850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850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850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850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8507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50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507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50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50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850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850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850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850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850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850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pregnancy prevention</a:t>
            </a:r>
          </a:p>
        </p:txBody>
      </p:sp>
      <p:sp>
        <p:nvSpPr>
          <p:cNvPr id="8506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850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8704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04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704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04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8704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8704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8704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8705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8705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8705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8705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705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8705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5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5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8705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8705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6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8706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8706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706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8706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8706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706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706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6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706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8707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8707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707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8707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8707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707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707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707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8707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8707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8708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8708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8708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8708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8708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8708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8708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8708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08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8708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709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8709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8709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8709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8709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709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8709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8709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709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9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10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8710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7102" name="Hawaii"/>
          <p:cNvGrpSpPr>
            <a:grpSpLocks/>
          </p:cNvGrpSpPr>
          <p:nvPr/>
        </p:nvGrpSpPr>
        <p:grpSpPr bwMode="auto">
          <a:xfrm>
            <a:off x="682625" y="3846513"/>
            <a:ext cx="963613" cy="498475"/>
            <a:chOff x="582" y="2987"/>
            <a:chExt cx="659" cy="352"/>
          </a:xfrm>
        </p:grpSpPr>
        <p:sp>
          <p:nvSpPr>
            <p:cNvPr id="8712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8712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712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713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8713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713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713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8713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87103" name="Alaska"/>
          <p:cNvGrpSpPr>
            <a:grpSpLocks/>
          </p:cNvGrpSpPr>
          <p:nvPr/>
        </p:nvGrpSpPr>
        <p:grpSpPr bwMode="auto">
          <a:xfrm>
            <a:off x="660400" y="4448175"/>
            <a:ext cx="2776538" cy="987425"/>
            <a:chOff x="523" y="3048"/>
            <a:chExt cx="1899" cy="696"/>
          </a:xfrm>
        </p:grpSpPr>
        <p:sp>
          <p:nvSpPr>
            <p:cNvPr id="8711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8711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8711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8712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8712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8712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712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12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12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12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8710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8711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8711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8711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8711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8711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STD prevention</a:t>
            </a:r>
          </a:p>
        </p:txBody>
      </p:sp>
      <p:sp>
        <p:nvSpPr>
          <p:cNvPr id="8711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8711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6" descr="Logos of the United States Department of Health and Human Services and Centers for Disease Control and Prevention&#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763000" y="6477000"/>
            <a:ext cx="1905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7" name="Group 117"/>
          <p:cNvGraphicFramePr>
            <a:graphicFrameLocks noGrp="1"/>
          </p:cNvGraphicFramePr>
          <p:nvPr/>
        </p:nvGraphicFramePr>
        <p:xfrm>
          <a:off x="685800" y="1676400"/>
          <a:ext cx="7924798" cy="4081463"/>
        </p:xfrm>
        <a:graphic>
          <a:graphicData uri="http://schemas.openxmlformats.org/drawingml/2006/table">
            <a:tbl>
              <a:tblPr/>
              <a:tblGrid>
                <a:gridCol w="1447802"/>
                <a:gridCol w="762000"/>
                <a:gridCol w="762000"/>
                <a:gridCol w="762000"/>
                <a:gridCol w="762000"/>
                <a:gridCol w="762000"/>
                <a:gridCol w="702176"/>
                <a:gridCol w="654940"/>
                <a:gridCol w="654940"/>
                <a:gridCol w="654940"/>
              </a:tblGrid>
              <a:tr h="482175">
                <a:tc>
                  <a:txBody>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1" i="0" u="none" strike="noStrike" cap="none" normalizeH="0" baseline="0" dirty="0" smtClean="0">
                        <a:ln>
                          <a:noFill/>
                        </a:ln>
                        <a:solidFill>
                          <a:schemeClr val="accent3">
                            <a:lumMod val="75000"/>
                          </a:schemeClr>
                        </a:solidFill>
                        <a:effectLst/>
                        <a:latin typeface="Arial" charset="0"/>
                        <a:ea typeface="ＭＳ Ｐゴシック" charset="-128"/>
                      </a:endParaRP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1998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2006</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2010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2012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2014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480731">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 of states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38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38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43</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41</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49</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50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57917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 of large urban school districts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13</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13</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16</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21</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19</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21</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509009">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 of territories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6</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3</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69832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 of tribal governments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509009">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Total # of sites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51</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57</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60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75</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74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8230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Total % of sites with weighted data</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77%</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75%</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77%</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82%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94%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99%</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92%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96%</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bl>
          </a:graphicData>
        </a:graphic>
      </p:graphicFrame>
      <p:sp>
        <p:nvSpPr>
          <p:cNvPr id="15453" name="Rectangle 8"/>
          <p:cNvSpPr>
            <a:spLocks noGrp="1" noChangeArrowheads="1"/>
          </p:cNvSpPr>
          <p:nvPr>
            <p:ph type="title"/>
          </p:nvPr>
        </p:nvSpPr>
        <p:spPr bwMode="auto">
          <a:xfrm>
            <a:off x="457200" y="-107950"/>
            <a:ext cx="8229600" cy="1143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eaLnBrk="1" hangingPunct="1"/>
            <a:r>
              <a:rPr lang="en-US" altLang="en-US" sz="2800" b="1" smtClean="0">
                <a:solidFill>
                  <a:srgbClr val="FFC000"/>
                </a:solidFill>
              </a:rPr>
              <a:t/>
            </a:r>
            <a:br>
              <a:rPr lang="en-US" altLang="en-US" sz="2800" b="1" smtClean="0">
                <a:solidFill>
                  <a:srgbClr val="FFC000"/>
                </a:solidFill>
              </a:rPr>
            </a:br>
            <a:r>
              <a:rPr lang="en-US" altLang="en-US" sz="2800" b="1" smtClean="0">
                <a:solidFill>
                  <a:srgbClr val="FFC000"/>
                </a:solidFill>
              </a:rPr>
              <a:t>Profiles Participation, 1998 – 2014</a:t>
            </a:r>
          </a:p>
        </p:txBody>
      </p:sp>
    </p:spTree>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pPr eaLnBrk="1" hangingPunct="1"/>
            <a:r>
              <a:rPr lang="en-US" altLang="en-US" cap="none" smtClean="0"/>
              <a:t>Practices Related to Safe and Supportive Environments</a:t>
            </a:r>
          </a:p>
        </p:txBody>
      </p:sp>
    </p:spTree>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911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11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11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11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11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911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911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11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11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11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911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11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911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911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11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11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911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11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911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911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911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11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911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911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911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11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11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911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11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911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11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911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911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911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911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911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911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911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911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911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911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11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911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11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911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911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911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911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911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911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911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11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911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1198" name="Hawaii"/>
          <p:cNvGrpSpPr>
            <a:grpSpLocks/>
          </p:cNvGrpSpPr>
          <p:nvPr/>
        </p:nvGrpSpPr>
        <p:grpSpPr bwMode="auto">
          <a:xfrm>
            <a:off x="682625" y="3846513"/>
            <a:ext cx="963613" cy="498475"/>
            <a:chOff x="582" y="2987"/>
            <a:chExt cx="659" cy="352"/>
          </a:xfrm>
        </p:grpSpPr>
        <p:sp>
          <p:nvSpPr>
            <p:cNvPr id="912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912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912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12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912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12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12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912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91199" name="Alaska"/>
          <p:cNvGrpSpPr>
            <a:grpSpLocks/>
          </p:cNvGrpSpPr>
          <p:nvPr/>
        </p:nvGrpSpPr>
        <p:grpSpPr bwMode="auto">
          <a:xfrm>
            <a:off x="660400" y="4448175"/>
            <a:ext cx="2776538" cy="987425"/>
            <a:chOff x="523" y="3048"/>
            <a:chExt cx="1899" cy="696"/>
          </a:xfrm>
        </p:grpSpPr>
        <p:sp>
          <p:nvSpPr>
            <p:cNvPr id="912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912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912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912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912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9121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12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122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12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12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912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12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12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12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12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12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curricula or supplementary materials that include HIV, STD, or pregnancy prevention information that is relevant to LGBTQ youth</a:t>
            </a:r>
          </a:p>
        </p:txBody>
      </p:sp>
      <p:sp>
        <p:nvSpPr>
          <p:cNvPr id="9121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12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9318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18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318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19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319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9319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9319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319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319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319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9319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319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9319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0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0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9320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320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0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320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9320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320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9320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9320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9321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321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1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9321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9321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9321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321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321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9321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321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9322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322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9322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9322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9322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9322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9322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9322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9322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9322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9323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9323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23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9323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323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9323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9323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9323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9323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323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9324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9324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324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4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4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9324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3246" name="Hawaii"/>
          <p:cNvGrpSpPr>
            <a:grpSpLocks/>
          </p:cNvGrpSpPr>
          <p:nvPr/>
        </p:nvGrpSpPr>
        <p:grpSpPr bwMode="auto">
          <a:xfrm>
            <a:off x="682625" y="3846513"/>
            <a:ext cx="963613" cy="498475"/>
            <a:chOff x="582" y="2987"/>
            <a:chExt cx="659" cy="352"/>
          </a:xfrm>
        </p:grpSpPr>
        <p:sp>
          <p:nvSpPr>
            <p:cNvPr id="9327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9327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327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327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9327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327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9327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9327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93247" name="Alaska"/>
          <p:cNvGrpSpPr>
            <a:grpSpLocks/>
          </p:cNvGrpSpPr>
          <p:nvPr/>
        </p:nvGrpSpPr>
        <p:grpSpPr bwMode="auto">
          <a:xfrm>
            <a:off x="660400" y="4448175"/>
            <a:ext cx="2776538" cy="987425"/>
            <a:chOff x="523" y="3048"/>
            <a:chExt cx="1899" cy="696"/>
          </a:xfrm>
        </p:grpSpPr>
        <p:sp>
          <p:nvSpPr>
            <p:cNvPr id="9326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9326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9326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9326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9326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9326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326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26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26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27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9324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4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5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5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5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5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325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325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325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325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325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teaching students of different sexual orientations or gender identities</a:t>
            </a:r>
          </a:p>
        </p:txBody>
      </p:sp>
      <p:sp>
        <p:nvSpPr>
          <p:cNvPr id="9325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326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952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52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52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52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52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952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952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52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52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52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952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952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952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952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52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52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952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52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952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952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952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52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952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952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952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52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52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952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52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952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52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952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952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952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952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952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952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952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952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952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952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52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952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52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952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952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952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952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52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952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952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52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952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5294" name="Hawaii"/>
          <p:cNvGrpSpPr>
            <a:grpSpLocks/>
          </p:cNvGrpSpPr>
          <p:nvPr/>
        </p:nvGrpSpPr>
        <p:grpSpPr bwMode="auto">
          <a:xfrm>
            <a:off x="682625" y="3846513"/>
            <a:ext cx="963613" cy="498475"/>
            <a:chOff x="582" y="2987"/>
            <a:chExt cx="659" cy="352"/>
          </a:xfrm>
        </p:grpSpPr>
        <p:sp>
          <p:nvSpPr>
            <p:cNvPr id="953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953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953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53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953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53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53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953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95295" name="Alaska"/>
          <p:cNvGrpSpPr>
            <a:grpSpLocks/>
          </p:cNvGrpSpPr>
          <p:nvPr/>
        </p:nvGrpSpPr>
        <p:grpSpPr bwMode="auto">
          <a:xfrm>
            <a:off x="660400" y="4448175"/>
            <a:ext cx="2776538" cy="987425"/>
            <a:chOff x="523" y="3048"/>
            <a:chExt cx="1899" cy="696"/>
          </a:xfrm>
        </p:grpSpPr>
        <p:sp>
          <p:nvSpPr>
            <p:cNvPr id="953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953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953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953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953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9531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53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531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53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53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952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2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2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2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3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3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53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53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53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53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53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with a gay/straight alliance or similar club</a:t>
            </a:r>
          </a:p>
        </p:txBody>
      </p:sp>
      <p:sp>
        <p:nvSpPr>
          <p:cNvPr id="9530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53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972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72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972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72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72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72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972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72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72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72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972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972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972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2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2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972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72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73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973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973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973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973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973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973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973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973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973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973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73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973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73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973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973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973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973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973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973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973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973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973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973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973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973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73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973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973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973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973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973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973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973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973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973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73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973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7342" name="Hawaii"/>
          <p:cNvGrpSpPr>
            <a:grpSpLocks/>
          </p:cNvGrpSpPr>
          <p:nvPr/>
        </p:nvGrpSpPr>
        <p:grpSpPr bwMode="auto">
          <a:xfrm>
            <a:off x="682625" y="3846513"/>
            <a:ext cx="963613" cy="498475"/>
            <a:chOff x="582" y="2987"/>
            <a:chExt cx="659" cy="352"/>
          </a:xfrm>
        </p:grpSpPr>
        <p:sp>
          <p:nvSpPr>
            <p:cNvPr id="973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973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973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73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973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73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73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973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97343" name="Alaska"/>
          <p:cNvGrpSpPr>
            <a:grpSpLocks/>
          </p:cNvGrpSpPr>
          <p:nvPr/>
        </p:nvGrpSpPr>
        <p:grpSpPr bwMode="auto">
          <a:xfrm>
            <a:off x="660400" y="4448175"/>
            <a:ext cx="2776538" cy="987425"/>
            <a:chOff x="523" y="3048"/>
            <a:chExt cx="1899" cy="696"/>
          </a:xfrm>
        </p:grpSpPr>
        <p:sp>
          <p:nvSpPr>
            <p:cNvPr id="973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973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973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973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973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9736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973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736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73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73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973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73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73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73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73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73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implement parent engagement strategies for all students</a:t>
            </a:r>
          </a:p>
        </p:txBody>
      </p:sp>
      <p:sp>
        <p:nvSpPr>
          <p:cNvPr id="9735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73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9933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9933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9933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9933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933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933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9933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933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933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934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9934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9934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9934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4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4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9934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934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4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9934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9935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9935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9935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9935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9935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9935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5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9935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9935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9935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9936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936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9936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9936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9936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9936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9936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9936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9936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9936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9937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9937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9937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9937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9937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9937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9937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9937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9937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9937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9938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9938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9938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9938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9938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9938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9938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8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8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9938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9390" name="Hawaii"/>
          <p:cNvGrpSpPr>
            <a:grpSpLocks/>
          </p:cNvGrpSpPr>
          <p:nvPr/>
        </p:nvGrpSpPr>
        <p:grpSpPr bwMode="auto">
          <a:xfrm>
            <a:off x="682625" y="3846513"/>
            <a:ext cx="963613" cy="498475"/>
            <a:chOff x="582" y="2987"/>
            <a:chExt cx="659" cy="352"/>
          </a:xfrm>
        </p:grpSpPr>
        <p:sp>
          <p:nvSpPr>
            <p:cNvPr id="9941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9941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9941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9941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9941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9942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942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9942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99391" name="Alaska"/>
          <p:cNvGrpSpPr>
            <a:grpSpLocks/>
          </p:cNvGrpSpPr>
          <p:nvPr/>
        </p:nvGrpSpPr>
        <p:grpSpPr bwMode="auto">
          <a:xfrm>
            <a:off x="660400" y="4448175"/>
            <a:ext cx="2776538" cy="987425"/>
            <a:chOff x="523" y="3048"/>
            <a:chExt cx="1899" cy="696"/>
          </a:xfrm>
        </p:grpSpPr>
        <p:sp>
          <p:nvSpPr>
            <p:cNvPr id="9940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9940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9940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9940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9940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9941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9941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941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941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941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9939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939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939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940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940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940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implement school connectedness strategies</a:t>
            </a:r>
          </a:p>
        </p:txBody>
      </p:sp>
      <p:sp>
        <p:nvSpPr>
          <p:cNvPr id="9940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940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013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3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13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3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13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013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013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13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13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13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013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013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013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013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13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013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013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13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014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014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014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14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014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014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014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014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14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014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14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014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014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014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014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014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014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014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014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014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014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014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014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4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014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014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014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014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014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014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14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014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014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14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014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1438" name="Hawaii"/>
          <p:cNvGrpSpPr>
            <a:grpSpLocks/>
          </p:cNvGrpSpPr>
          <p:nvPr/>
        </p:nvGrpSpPr>
        <p:grpSpPr bwMode="auto">
          <a:xfrm>
            <a:off x="682625" y="3846513"/>
            <a:ext cx="963613" cy="498475"/>
            <a:chOff x="582" y="2987"/>
            <a:chExt cx="659" cy="352"/>
          </a:xfrm>
        </p:grpSpPr>
        <p:sp>
          <p:nvSpPr>
            <p:cNvPr id="1014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014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014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014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014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014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014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014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01439" name="Alaska"/>
          <p:cNvGrpSpPr>
            <a:grpSpLocks/>
          </p:cNvGrpSpPr>
          <p:nvPr/>
        </p:nvGrpSpPr>
        <p:grpSpPr bwMode="auto">
          <a:xfrm>
            <a:off x="660400" y="4448175"/>
            <a:ext cx="2776538" cy="987425"/>
            <a:chOff x="523" y="3048"/>
            <a:chExt cx="1899" cy="696"/>
          </a:xfrm>
        </p:grpSpPr>
        <p:sp>
          <p:nvSpPr>
            <p:cNvPr id="1014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014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014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014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014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0145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014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46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4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4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014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14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14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14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14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14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prevent bullying and sexual harassment, including electronic aggression, among all students</a:t>
            </a:r>
          </a:p>
        </p:txBody>
      </p:sp>
      <p:sp>
        <p:nvSpPr>
          <p:cNvPr id="10145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14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034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4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034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4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34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034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034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34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34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34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034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034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034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034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34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034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034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034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034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034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034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034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034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034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034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034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34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034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034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034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034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034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034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034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034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034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034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034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034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034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034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4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034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034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034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034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034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034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034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034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034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034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034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3486" name="Hawaii"/>
          <p:cNvGrpSpPr>
            <a:grpSpLocks/>
          </p:cNvGrpSpPr>
          <p:nvPr/>
        </p:nvGrpSpPr>
        <p:grpSpPr bwMode="auto">
          <a:xfrm>
            <a:off x="682625" y="3846513"/>
            <a:ext cx="963613" cy="498475"/>
            <a:chOff x="582" y="2987"/>
            <a:chExt cx="659" cy="352"/>
          </a:xfrm>
        </p:grpSpPr>
        <p:sp>
          <p:nvSpPr>
            <p:cNvPr id="1035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035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035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035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035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035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035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035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03487" name="Alaska"/>
          <p:cNvGrpSpPr>
            <a:grpSpLocks/>
          </p:cNvGrpSpPr>
          <p:nvPr/>
        </p:nvGrpSpPr>
        <p:grpSpPr bwMode="auto">
          <a:xfrm>
            <a:off x="660400" y="4448175"/>
            <a:ext cx="2776538" cy="987425"/>
            <a:chOff x="523" y="3048"/>
            <a:chExt cx="1899" cy="696"/>
          </a:xfrm>
        </p:grpSpPr>
        <p:sp>
          <p:nvSpPr>
            <p:cNvPr id="1035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035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035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035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035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0350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035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50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5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5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034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34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34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34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34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34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curricula or supplementary materials and engage in 5 practices related to LGBTQ youth</a:t>
            </a:r>
          </a:p>
        </p:txBody>
      </p:sp>
      <p:sp>
        <p:nvSpPr>
          <p:cNvPr id="10349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35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054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54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54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54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54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54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054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54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54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54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054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054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054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054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54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54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054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54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054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054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054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54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5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055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055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055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055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55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055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55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055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055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055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055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055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055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055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055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055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055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055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055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55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055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055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055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055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055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055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55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055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055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55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5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5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055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5534" name="Hawaii"/>
          <p:cNvGrpSpPr>
            <a:grpSpLocks/>
          </p:cNvGrpSpPr>
          <p:nvPr/>
        </p:nvGrpSpPr>
        <p:grpSpPr bwMode="auto">
          <a:xfrm>
            <a:off x="682625" y="3846513"/>
            <a:ext cx="963613" cy="498475"/>
            <a:chOff x="582" y="2987"/>
            <a:chExt cx="659" cy="352"/>
          </a:xfrm>
        </p:grpSpPr>
        <p:sp>
          <p:nvSpPr>
            <p:cNvPr id="1055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055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55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55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055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55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55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055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05535" name="Alaska"/>
          <p:cNvGrpSpPr>
            <a:grpSpLocks/>
          </p:cNvGrpSpPr>
          <p:nvPr/>
        </p:nvGrpSpPr>
        <p:grpSpPr bwMode="auto">
          <a:xfrm>
            <a:off x="660400" y="4448175"/>
            <a:ext cx="2776538" cy="987425"/>
            <a:chOff x="523" y="3048"/>
            <a:chExt cx="1899" cy="696"/>
          </a:xfrm>
        </p:grpSpPr>
        <p:sp>
          <p:nvSpPr>
            <p:cNvPr id="1055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055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055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055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055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0555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055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555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55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55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055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55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55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55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55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55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identify “safe spaces” where LGBTQ youth can receive support from administrators, teachers, or other school staff</a:t>
            </a:r>
          </a:p>
        </p:txBody>
      </p:sp>
      <p:sp>
        <p:nvSpPr>
          <p:cNvPr id="10554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55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1075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5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075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5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75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75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1075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75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75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75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1075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075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075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1075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75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075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1075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075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1075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1075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075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075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075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1075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1075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075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75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1075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75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075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075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1075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1075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1075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075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075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075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1075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1075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1075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075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5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1075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075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1075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1075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075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075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075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1075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1075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75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075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7582" name="Hawaii"/>
          <p:cNvGrpSpPr>
            <a:grpSpLocks/>
          </p:cNvGrpSpPr>
          <p:nvPr/>
        </p:nvGrpSpPr>
        <p:grpSpPr bwMode="auto">
          <a:xfrm>
            <a:off x="682625" y="3846513"/>
            <a:ext cx="963613" cy="498475"/>
            <a:chOff x="582" y="2987"/>
            <a:chExt cx="659" cy="352"/>
          </a:xfrm>
        </p:grpSpPr>
        <p:sp>
          <p:nvSpPr>
            <p:cNvPr id="1076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1076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076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076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076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076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76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1076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107583" name="Alaska"/>
          <p:cNvGrpSpPr>
            <a:grpSpLocks/>
          </p:cNvGrpSpPr>
          <p:nvPr/>
        </p:nvGrpSpPr>
        <p:grpSpPr bwMode="auto">
          <a:xfrm>
            <a:off x="660400" y="4448175"/>
            <a:ext cx="2776538" cy="987425"/>
            <a:chOff x="523" y="3048"/>
            <a:chExt cx="1899" cy="696"/>
          </a:xfrm>
        </p:grpSpPr>
        <p:sp>
          <p:nvSpPr>
            <p:cNvPr id="1075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1075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1075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076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1076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10760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076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60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6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6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1075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75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75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75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75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75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 harassment based on a student’s perceived or actual sexual orientation or gender identity</a:t>
            </a:r>
          </a:p>
        </p:txBody>
      </p:sp>
      <p:sp>
        <p:nvSpPr>
          <p:cNvPr id="10759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75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33400" y="304800"/>
            <a:ext cx="8229600" cy="762000"/>
          </a:xfrm>
        </p:spPr>
        <p:txBody>
          <a:bodyPr/>
          <a:lstStyle/>
          <a:p>
            <a:pPr>
              <a:defRPr/>
            </a:pPr>
            <a:r>
              <a:rPr lang="en-US" sz="2800" b="1" dirty="0" smtClean="0">
                <a:solidFill>
                  <a:schemeClr val="bg1"/>
                </a:solidFill>
                <a:effectLst>
                  <a:outerShdw blurRad="38100" dist="38100" dir="2700000" algn="tl">
                    <a:srgbClr val="000000">
                      <a:alpha val="43137"/>
                    </a:srgbClr>
                  </a:outerShdw>
                </a:effectLst>
              </a:rPr>
              <a:t>State and District Participation, Profiles 2014</a:t>
            </a:r>
            <a:endParaRPr lang="en-US" sz="2800" b="1" dirty="0">
              <a:solidFill>
                <a:schemeClr val="bg1"/>
              </a:solidFill>
              <a:effectLst>
                <a:outerShdw blurRad="38100" dist="38100" dir="2700000" algn="tl">
                  <a:srgbClr val="000000">
                    <a:alpha val="43137"/>
                  </a:srgbClr>
                </a:outerShdw>
              </a:effectLst>
            </a:endParaRPr>
          </a:p>
        </p:txBody>
      </p:sp>
      <p:sp>
        <p:nvSpPr>
          <p:cNvPr id="17411" name="Date Placeholder 2"/>
          <p:cNvSpPr>
            <a:spLocks noGrp="1"/>
          </p:cNvSpPr>
          <p:nvPr>
            <p:ph type="dt" sz="quarter" idx="10"/>
          </p:nvPr>
        </p:nvSpPr>
        <p:spPr bwMode="auto">
          <a:xfrm>
            <a:off x="457200" y="6248400"/>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pPr eaLnBrk="0" fontAlgn="base" hangingPunct="0">
              <a:spcBef>
                <a:spcPct val="0"/>
              </a:spcBef>
              <a:spcAft>
                <a:spcPct val="0"/>
              </a:spcAft>
            </a:pPr>
            <a:fld id="{91873E28-33CD-4EE1-8D64-091DEE111AE3}" type="datetime1">
              <a:rPr lang="en-US" altLang="en-US" smtClean="0">
                <a:solidFill>
                  <a:srgbClr val="0F56DC"/>
                </a:solidFill>
              </a:rPr>
              <a:pPr eaLnBrk="0" fontAlgn="base" hangingPunct="0">
                <a:spcBef>
                  <a:spcPct val="0"/>
                </a:spcBef>
                <a:spcAft>
                  <a:spcPct val="0"/>
                </a:spcAft>
              </a:pPr>
              <a:t>9/21/2016</a:t>
            </a:fld>
            <a:endParaRPr lang="en-US" altLang="en-US" smtClean="0">
              <a:solidFill>
                <a:srgbClr val="0F56DC"/>
              </a:solidFill>
            </a:endParaRPr>
          </a:p>
        </p:txBody>
      </p:sp>
      <p:sp>
        <p:nvSpPr>
          <p:cNvPr id="17412" name="Footer Placeholder 3"/>
          <p:cNvSpPr>
            <a:spLocks noGrp="1"/>
          </p:cNvSpPr>
          <p:nvPr>
            <p:ph type="ftr" sz="quarter" idx="11"/>
          </p:nvPr>
        </p:nvSpPr>
        <p:spPr bwMode="auto">
          <a:xfrm>
            <a:off x="5562600" y="6248400"/>
            <a:ext cx="2895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pPr eaLnBrk="0" fontAlgn="base" hangingPunct="0">
              <a:spcBef>
                <a:spcPct val="0"/>
              </a:spcBef>
              <a:spcAft>
                <a:spcPct val="0"/>
              </a:spcAft>
            </a:pPr>
            <a:endParaRPr lang="en-US" altLang="en-US" smtClean="0">
              <a:solidFill>
                <a:srgbClr val="0F56DC"/>
              </a:solidFill>
            </a:endParaRPr>
          </a:p>
        </p:txBody>
      </p:sp>
      <p:pic>
        <p:nvPicPr>
          <p:cNvPr id="17413" name="Picture 5"/>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0050" y="930275"/>
            <a:ext cx="8362950" cy="568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095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95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95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95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95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95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095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95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95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95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095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095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095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095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95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95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095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95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095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095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095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95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095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095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095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096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96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096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96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096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096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096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096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096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096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096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096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096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096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096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096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96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096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096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096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096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096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096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96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096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096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96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6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6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096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9630" name="Hawaii"/>
          <p:cNvGrpSpPr>
            <a:grpSpLocks/>
          </p:cNvGrpSpPr>
          <p:nvPr/>
        </p:nvGrpSpPr>
        <p:grpSpPr bwMode="auto">
          <a:xfrm>
            <a:off x="682625" y="3846513"/>
            <a:ext cx="963613" cy="498475"/>
            <a:chOff x="582" y="2987"/>
            <a:chExt cx="659" cy="352"/>
          </a:xfrm>
        </p:grpSpPr>
        <p:sp>
          <p:nvSpPr>
            <p:cNvPr id="1096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096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96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96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096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96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96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096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09631" name="Alaska"/>
          <p:cNvGrpSpPr>
            <a:grpSpLocks/>
          </p:cNvGrpSpPr>
          <p:nvPr/>
        </p:nvGrpSpPr>
        <p:grpSpPr bwMode="auto">
          <a:xfrm>
            <a:off x="660400" y="4448175"/>
            <a:ext cx="2776538" cy="987425"/>
            <a:chOff x="523" y="3048"/>
            <a:chExt cx="1899" cy="696"/>
          </a:xfrm>
        </p:grpSpPr>
        <p:sp>
          <p:nvSpPr>
            <p:cNvPr id="1096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096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096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096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096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0965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096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965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96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96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096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96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96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96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96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96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encourage staff to attend professional development on safe and supportive school environments for all students, regardless of sexual orientation or gender identity</a:t>
            </a:r>
          </a:p>
        </p:txBody>
      </p:sp>
      <p:sp>
        <p:nvSpPr>
          <p:cNvPr id="10964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96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116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16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16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16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16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16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116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16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16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16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116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16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116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116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16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16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116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16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116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116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116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16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116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116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116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16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16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116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16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16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16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116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116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116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116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116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116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116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116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116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116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16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116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16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116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116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16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16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116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116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116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16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116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1678" name="Hawaii"/>
          <p:cNvGrpSpPr>
            <a:grpSpLocks/>
          </p:cNvGrpSpPr>
          <p:nvPr/>
        </p:nvGrpSpPr>
        <p:grpSpPr bwMode="auto">
          <a:xfrm>
            <a:off x="682625" y="3846513"/>
            <a:ext cx="963613" cy="498475"/>
            <a:chOff x="582" y="2987"/>
            <a:chExt cx="659" cy="352"/>
          </a:xfrm>
        </p:grpSpPr>
        <p:sp>
          <p:nvSpPr>
            <p:cNvPr id="1117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117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17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17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17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17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17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117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11679" name="Alaska"/>
          <p:cNvGrpSpPr>
            <a:grpSpLocks/>
          </p:cNvGrpSpPr>
          <p:nvPr/>
        </p:nvGrpSpPr>
        <p:grpSpPr bwMode="auto">
          <a:xfrm>
            <a:off x="660400" y="4448175"/>
            <a:ext cx="2776538" cy="987425"/>
            <a:chOff x="523" y="3048"/>
            <a:chExt cx="1899" cy="696"/>
          </a:xfrm>
        </p:grpSpPr>
        <p:sp>
          <p:nvSpPr>
            <p:cNvPr id="1116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116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116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16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116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1169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16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170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17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17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116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16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16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16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16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1690" name="Rectangle 7"/>
          <p:cNvSpPr>
            <a:spLocks noGrp="1" noChangeArrowheads="1"/>
          </p:cNvSpPr>
          <p:nvPr>
            <p:ph type="title" idx="4294967295"/>
          </p:nvPr>
        </p:nvSpPr>
        <p:spPr>
          <a:xfrm>
            <a:off x="250825" y="41275"/>
            <a:ext cx="8618538" cy="1406525"/>
          </a:xfrm>
          <a:noFill/>
        </p:spPr>
        <p:txBody>
          <a:bodyPr anchor="ctr"/>
          <a:lstStyle/>
          <a:p>
            <a:r>
              <a:rPr lang="en-US" altLang="en-US" sz="1700" dirty="0" smtClean="0"/>
              <a:t>Percentage of secondary schools that facilitate access to providers not on school property who have experience in providing health services to LGBTQ youth</a:t>
            </a:r>
          </a:p>
        </p:txBody>
      </p:sp>
      <p:sp>
        <p:nvSpPr>
          <p:cNvPr id="11169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116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136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6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36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36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36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36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136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36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36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36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136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36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136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136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36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6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136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6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136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136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136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136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136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136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136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36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36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136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36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37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37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137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137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137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137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137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137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137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137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137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137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37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137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37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137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137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37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37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137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137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137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37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7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7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137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3726" name="Hawaii"/>
          <p:cNvGrpSpPr>
            <a:grpSpLocks/>
          </p:cNvGrpSpPr>
          <p:nvPr/>
        </p:nvGrpSpPr>
        <p:grpSpPr bwMode="auto">
          <a:xfrm>
            <a:off x="682625" y="3846513"/>
            <a:ext cx="963613" cy="498475"/>
            <a:chOff x="582" y="2987"/>
            <a:chExt cx="659" cy="352"/>
          </a:xfrm>
        </p:grpSpPr>
        <p:sp>
          <p:nvSpPr>
            <p:cNvPr id="1137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137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7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7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7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37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137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13727" name="Alaska"/>
          <p:cNvGrpSpPr>
            <a:grpSpLocks/>
          </p:cNvGrpSpPr>
          <p:nvPr/>
        </p:nvGrpSpPr>
        <p:grpSpPr bwMode="auto">
          <a:xfrm>
            <a:off x="660400" y="4448175"/>
            <a:ext cx="2776538" cy="987425"/>
            <a:chOff x="523" y="3048"/>
            <a:chExt cx="1899" cy="696"/>
          </a:xfrm>
        </p:grpSpPr>
        <p:sp>
          <p:nvSpPr>
            <p:cNvPr id="1137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137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137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7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4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137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37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37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37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37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37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facilitate access to providers not on school property who have experience in providing social and psychological services to LGBTQ youth</a:t>
            </a:r>
          </a:p>
        </p:txBody>
      </p:sp>
      <p:sp>
        <p:nvSpPr>
          <p:cNvPr id="11373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137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pPr eaLnBrk="1" hangingPunct="1"/>
            <a:r>
              <a:rPr lang="en-US" altLang="en-US" cap="none" smtClean="0"/>
              <a:t>School Health Services</a:t>
            </a:r>
          </a:p>
        </p:txBody>
      </p:sp>
    </p:spTree>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1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1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71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71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smtClean="0">
              <a:solidFill>
                <a:srgbClr val="FFFF00"/>
              </a:solidFill>
            </a:endParaRPr>
          </a:p>
        </p:txBody>
      </p:sp>
      <p:sp>
        <p:nvSpPr>
          <p:cNvPr id="71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1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71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smtClean="0">
              <a:solidFill>
                <a:srgbClr val="FFFF00"/>
              </a:solidFill>
            </a:endParaRPr>
          </a:p>
        </p:txBody>
      </p:sp>
      <p:sp>
        <p:nvSpPr>
          <p:cNvPr id="71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smtClean="0">
              <a:solidFill>
                <a:srgbClr val="FFFF00"/>
              </a:solidFill>
            </a:endParaRPr>
          </a:p>
        </p:txBody>
      </p:sp>
      <p:sp>
        <p:nvSpPr>
          <p:cNvPr id="71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smtClean="0">
              <a:solidFill>
                <a:srgbClr val="FFFF00"/>
              </a:solidFill>
            </a:endParaRPr>
          </a:p>
        </p:txBody>
      </p:sp>
      <p:sp>
        <p:nvSpPr>
          <p:cNvPr id="71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1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1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1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71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71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1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smtClean="0">
              <a:solidFill>
                <a:srgbClr val="FFFF00"/>
              </a:solidFill>
            </a:endParaRPr>
          </a:p>
        </p:txBody>
      </p:sp>
      <p:sp>
        <p:nvSpPr>
          <p:cNvPr id="71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71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1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1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1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1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1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1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1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71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71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1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71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2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smtClean="0">
              <a:solidFill>
                <a:srgbClr val="FFFF00"/>
              </a:solidFill>
            </a:endParaRPr>
          </a:p>
        </p:txBody>
      </p:sp>
      <p:sp>
        <p:nvSpPr>
          <p:cNvPr id="72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72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72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2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2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2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2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2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72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2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smtClean="0">
              <a:solidFill>
                <a:srgbClr val="FFFF00"/>
              </a:solidFill>
            </a:endParaRPr>
          </a:p>
        </p:txBody>
      </p:sp>
      <p:sp>
        <p:nvSpPr>
          <p:cNvPr id="72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72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72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72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grpSp>
        <p:nvGrpSpPr>
          <p:cNvPr id="7230" name="Hawaii"/>
          <p:cNvGrpSpPr>
            <a:grpSpLocks/>
          </p:cNvGrpSpPr>
          <p:nvPr/>
        </p:nvGrpSpPr>
        <p:grpSpPr bwMode="auto">
          <a:xfrm>
            <a:off x="682625" y="3846513"/>
            <a:ext cx="963613" cy="498475"/>
            <a:chOff x="582" y="2987"/>
            <a:chExt cx="659" cy="352"/>
          </a:xfrm>
        </p:grpSpPr>
        <p:sp>
          <p:nvSpPr>
            <p:cNvPr id="7255" name="Freeform 64"/>
            <p:cNvSpPr>
              <a:spLocks noChangeAspect="1"/>
            </p:cNvSpPr>
            <p:nvPr/>
          </p:nvSpPr>
          <p:spPr bwMode="auto">
            <a:xfrm>
              <a:off x="754" y="2987"/>
              <a:ext cx="48" cy="39"/>
            </a:xfrm>
            <a:custGeom>
              <a:avLst/>
              <a:gdLst>
                <a:gd name="T0" fmla="*/ 0 w 9"/>
                <a:gd name="T1" fmla="*/ 20485636 h 7"/>
                <a:gd name="T2" fmla="*/ 10425088 w 9"/>
                <a:gd name="T3" fmla="*/ 36160377 h 7"/>
                <a:gd name="T4" fmla="*/ 17674555 w 9"/>
                <a:gd name="T5" fmla="*/ 36160377 h 7"/>
                <a:gd name="T6" fmla="*/ 28100379 w 9"/>
                <a:gd name="T7" fmla="*/ 30657711 h 7"/>
                <a:gd name="T8" fmla="*/ 31414357 w 9"/>
                <a:gd name="T9" fmla="*/ 10167233 h 7"/>
                <a:gd name="T10" fmla="*/ 24185968 w 9"/>
                <a:gd name="T11" fmla="*/ 0 h 7"/>
                <a:gd name="T12" fmla="*/ 13739035 w 9"/>
                <a:gd name="T13" fmla="*/ 0 h 7"/>
                <a:gd name="T14" fmla="*/ 0 w 9"/>
                <a:gd name="T15" fmla="*/ 2048563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6" name="Freeform 65"/>
            <p:cNvSpPr>
              <a:spLocks noChangeAspect="1"/>
            </p:cNvSpPr>
            <p:nvPr/>
          </p:nvSpPr>
          <p:spPr bwMode="auto">
            <a:xfrm>
              <a:off x="903" y="3048"/>
              <a:ext cx="54" cy="49"/>
            </a:xfrm>
            <a:custGeom>
              <a:avLst/>
              <a:gdLst>
                <a:gd name="T0" fmla="*/ 0 w 10"/>
                <a:gd name="T1" fmla="*/ 8514953 h 9"/>
                <a:gd name="T2" fmla="*/ 7911313 w 10"/>
                <a:gd name="T3" fmla="*/ 29353025 h 9"/>
                <a:gd name="T4" fmla="*/ 19537492 w 10"/>
                <a:gd name="T5" fmla="*/ 29353025 h 9"/>
                <a:gd name="T6" fmla="*/ 19537492 w 10"/>
                <a:gd name="T7" fmla="*/ 25526452 h 9"/>
                <a:gd name="T8" fmla="*/ 31066713 w 10"/>
                <a:gd name="T9" fmla="*/ 37867979 h 9"/>
                <a:gd name="T10" fmla="*/ 39102102 w 10"/>
                <a:gd name="T11" fmla="*/ 34041378 h 9"/>
                <a:gd name="T12" fmla="*/ 39102102 w 10"/>
                <a:gd name="T13" fmla="*/ 20837925 h 9"/>
                <a:gd name="T14" fmla="*/ 31066713 w 10"/>
                <a:gd name="T15" fmla="*/ 20837925 h 9"/>
                <a:gd name="T16" fmla="*/ 23160595 w 10"/>
                <a:gd name="T17" fmla="*/ 0 h 9"/>
                <a:gd name="T18" fmla="*/ 0 w 10"/>
                <a:gd name="T19" fmla="*/ 8514953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7" name="Freeform 66"/>
            <p:cNvSpPr>
              <a:spLocks noChangeAspect="1"/>
            </p:cNvSpPr>
            <p:nvPr/>
          </p:nvSpPr>
          <p:spPr bwMode="auto">
            <a:xfrm>
              <a:off x="994" y="3097"/>
              <a:ext cx="60" cy="16"/>
            </a:xfrm>
            <a:custGeom>
              <a:avLst/>
              <a:gdLst>
                <a:gd name="T0" fmla="*/ 0 w 11"/>
                <a:gd name="T1" fmla="*/ 10425088 h 3"/>
                <a:gd name="T2" fmla="*/ 3872738 w 11"/>
                <a:gd name="T3" fmla="*/ 0 h 3"/>
                <a:gd name="T4" fmla="*/ 46983807 w 11"/>
                <a:gd name="T5" fmla="*/ 3313979 h 3"/>
                <a:gd name="T6" fmla="*/ 38346245 w 11"/>
                <a:gd name="T7" fmla="*/ 10425088 h 3"/>
                <a:gd name="T8" fmla="*/ 0 w 11"/>
                <a:gd name="T9" fmla="*/ 10425088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8" name="Freeform 67"/>
            <p:cNvSpPr>
              <a:spLocks noChangeAspect="1"/>
            </p:cNvSpPr>
            <p:nvPr/>
          </p:nvSpPr>
          <p:spPr bwMode="auto">
            <a:xfrm>
              <a:off x="1022" y="3129"/>
              <a:ext cx="21" cy="17"/>
            </a:xfrm>
            <a:custGeom>
              <a:avLst/>
              <a:gdLst>
                <a:gd name="T0" fmla="*/ 0 w 4"/>
                <a:gd name="T1" fmla="*/ 0 h 3"/>
                <a:gd name="T2" fmla="*/ 2867881 w 4"/>
                <a:gd name="T3" fmla="*/ 18013789 h 3"/>
                <a:gd name="T4" fmla="*/ 12105009 w 4"/>
                <a:gd name="T5" fmla="*/ 11621784 h 3"/>
                <a:gd name="T6" fmla="*/ 9233354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9" name="Freeform 68"/>
            <p:cNvSpPr>
              <a:spLocks noChangeAspect="1"/>
            </p:cNvSpPr>
            <p:nvPr/>
          </p:nvSpPr>
          <p:spPr bwMode="auto">
            <a:xfrm>
              <a:off x="1054" y="3113"/>
              <a:ext cx="75" cy="44"/>
            </a:xfrm>
            <a:custGeom>
              <a:avLst/>
              <a:gdLst>
                <a:gd name="T0" fmla="*/ 0 w 14"/>
                <a:gd name="T1" fmla="*/ 13397516 h 8"/>
                <a:gd name="T2" fmla="*/ 7470289 w 14"/>
                <a:gd name="T3" fmla="*/ 0 h 8"/>
                <a:gd name="T4" fmla="*/ 14300700 w 14"/>
                <a:gd name="T5" fmla="*/ 13397516 h 8"/>
                <a:gd name="T6" fmla="*/ 29121198 w 14"/>
                <a:gd name="T7" fmla="*/ 9135170 h 8"/>
                <a:gd name="T8" fmla="*/ 50913568 w 14"/>
                <a:gd name="T9" fmla="*/ 27570004 h 8"/>
                <a:gd name="T10" fmla="*/ 43443279 w 14"/>
                <a:gd name="T11" fmla="*/ 31833197 h 8"/>
                <a:gd name="T12" fmla="*/ 21651686 w 14"/>
                <a:gd name="T13" fmla="*/ 36845925 h 8"/>
                <a:gd name="T14" fmla="*/ 14300700 w 14"/>
                <a:gd name="T15" fmla="*/ 22532499 h 8"/>
                <a:gd name="T16" fmla="*/ 7470289 w 14"/>
                <a:gd name="T17" fmla="*/ 22532499 h 8"/>
                <a:gd name="T18" fmla="*/ 0 w 14"/>
                <a:gd name="T19" fmla="*/ 1339751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60" name="Freeform 69"/>
            <p:cNvSpPr>
              <a:spLocks noChangeAspect="1"/>
            </p:cNvSpPr>
            <p:nvPr/>
          </p:nvSpPr>
          <p:spPr bwMode="auto">
            <a:xfrm>
              <a:off x="1118" y="3196"/>
              <a:ext cx="123" cy="143"/>
            </a:xfrm>
            <a:custGeom>
              <a:avLst/>
              <a:gdLst>
                <a:gd name="T0" fmla="*/ 0 w 23"/>
                <a:gd name="T1" fmla="*/ 45980061 h 26"/>
                <a:gd name="T2" fmla="*/ 10760521 w 23"/>
                <a:gd name="T3" fmla="*/ 78723843 h 26"/>
                <a:gd name="T4" fmla="*/ 10760521 w 23"/>
                <a:gd name="T5" fmla="*/ 106269037 h 26"/>
                <a:gd name="T6" fmla="*/ 28772700 w 23"/>
                <a:gd name="T7" fmla="*/ 119832108 h 26"/>
                <a:gd name="T8" fmla="*/ 35390421 w 23"/>
                <a:gd name="T9" fmla="*/ 101256342 h 26"/>
                <a:gd name="T10" fmla="*/ 71555507 w 23"/>
                <a:gd name="T11" fmla="*/ 82987036 h 26"/>
                <a:gd name="T12" fmla="*/ 82316033 w 23"/>
                <a:gd name="T13" fmla="*/ 68678269 h 26"/>
                <a:gd name="T14" fmla="*/ 53543333 w 23"/>
                <a:gd name="T15" fmla="*/ 23448563 h 26"/>
                <a:gd name="T16" fmla="*/ 14010112 w 23"/>
                <a:gd name="T17" fmla="*/ 0 h 26"/>
                <a:gd name="T18" fmla="*/ 10760521 w 23"/>
                <a:gd name="T19" fmla="*/ 9300698 h 26"/>
                <a:gd name="T20" fmla="*/ 14010112 w 23"/>
                <a:gd name="T21" fmla="*/ 23448563 h 26"/>
                <a:gd name="T22" fmla="*/ 0 w 23"/>
                <a:gd name="T23" fmla="*/ 45980061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61" name="Freeform 70"/>
            <p:cNvSpPr>
              <a:spLocks noChangeAspect="1"/>
            </p:cNvSpPr>
            <p:nvPr/>
          </p:nvSpPr>
          <p:spPr bwMode="auto">
            <a:xfrm>
              <a:off x="582" y="3064"/>
              <a:ext cx="48" cy="12"/>
            </a:xfrm>
            <a:custGeom>
              <a:avLst/>
              <a:gdLst>
                <a:gd name="T0" fmla="*/ 3313979 w 9"/>
                <a:gd name="T1" fmla="*/ 10077696 h 2"/>
                <a:gd name="T2" fmla="*/ 13739035 w 9"/>
                <a:gd name="T3" fmla="*/ 0 h 2"/>
                <a:gd name="T4" fmla="*/ 17674555 w 9"/>
                <a:gd name="T5" fmla="*/ 0 h 2"/>
                <a:gd name="T6" fmla="*/ 20988501 w 9"/>
                <a:gd name="T7" fmla="*/ 0 h 2"/>
                <a:gd name="T8" fmla="*/ 24185968 w 9"/>
                <a:gd name="T9" fmla="*/ 0 h 2"/>
                <a:gd name="T10" fmla="*/ 24185968 w 9"/>
                <a:gd name="T11" fmla="*/ 0 h 2"/>
                <a:gd name="T12" fmla="*/ 28100379 w 9"/>
                <a:gd name="T13" fmla="*/ 0 h 2"/>
                <a:gd name="T14" fmla="*/ 31414357 w 9"/>
                <a:gd name="T15" fmla="*/ 0 h 2"/>
                <a:gd name="T16" fmla="*/ 31414357 w 9"/>
                <a:gd name="T17" fmla="*/ 0 h 2"/>
                <a:gd name="T18" fmla="*/ 31414357 w 9"/>
                <a:gd name="T19" fmla="*/ 10077696 h 2"/>
                <a:gd name="T20" fmla="*/ 24185968 w 9"/>
                <a:gd name="T21" fmla="*/ 10077696 h 2"/>
                <a:gd name="T22" fmla="*/ 24185968 w 9"/>
                <a:gd name="T23" fmla="*/ 10077696 h 2"/>
                <a:gd name="T24" fmla="*/ 24185968 w 9"/>
                <a:gd name="T25" fmla="*/ 10077696 h 2"/>
                <a:gd name="T26" fmla="*/ 20988501 w 9"/>
                <a:gd name="T27" fmla="*/ 10077696 h 2"/>
                <a:gd name="T28" fmla="*/ 20988501 w 9"/>
                <a:gd name="T29" fmla="*/ 10077696 h 2"/>
                <a:gd name="T30" fmla="*/ 17674555 w 9"/>
                <a:gd name="T31" fmla="*/ 10077696 h 2"/>
                <a:gd name="T32" fmla="*/ 13739035 w 9"/>
                <a:gd name="T33" fmla="*/ 20155392 h 2"/>
                <a:gd name="T34" fmla="*/ 10425088 w 9"/>
                <a:gd name="T35" fmla="*/ 20155392 h 2"/>
                <a:gd name="T36" fmla="*/ 7249467 w 9"/>
                <a:gd name="T37" fmla="*/ 20155392 h 2"/>
                <a:gd name="T38" fmla="*/ 3313979 w 9"/>
                <a:gd name="T39" fmla="*/ 20155392 h 2"/>
                <a:gd name="T40" fmla="*/ 0 w 9"/>
                <a:gd name="T41" fmla="*/ 10077696 h 2"/>
                <a:gd name="T42" fmla="*/ 0 w 9"/>
                <a:gd name="T43" fmla="*/ 10077696 h 2"/>
                <a:gd name="T44" fmla="*/ 3313979 w 9"/>
                <a:gd name="T45" fmla="*/ 1007769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62" name="Freeform 71"/>
            <p:cNvSpPr>
              <a:spLocks noChangeAspect="1"/>
            </p:cNvSpPr>
            <p:nvPr/>
          </p:nvSpPr>
          <p:spPr bwMode="auto">
            <a:xfrm>
              <a:off x="619" y="3031"/>
              <a:ext cx="16" cy="12"/>
            </a:xfrm>
            <a:custGeom>
              <a:avLst/>
              <a:gdLst>
                <a:gd name="T0" fmla="*/ 0 w 3"/>
                <a:gd name="T1" fmla="*/ 0 h 2"/>
                <a:gd name="T2" fmla="*/ 0 w 3"/>
                <a:gd name="T3" fmla="*/ 10077696 h 2"/>
                <a:gd name="T4" fmla="*/ 3313979 w 3"/>
                <a:gd name="T5" fmla="*/ 20155392 h 2"/>
                <a:gd name="T6" fmla="*/ 3313979 w 3"/>
                <a:gd name="T7" fmla="*/ 20155392 h 2"/>
                <a:gd name="T8" fmla="*/ 3313979 w 3"/>
                <a:gd name="T9" fmla="*/ 20155392 h 2"/>
                <a:gd name="T10" fmla="*/ 7249467 w 3"/>
                <a:gd name="T11" fmla="*/ 20155392 h 2"/>
                <a:gd name="T12" fmla="*/ 7249467 w 3"/>
                <a:gd name="T13" fmla="*/ 20155392 h 2"/>
                <a:gd name="T14" fmla="*/ 7249467 w 3"/>
                <a:gd name="T15" fmla="*/ 20155392 h 2"/>
                <a:gd name="T16" fmla="*/ 10425088 w 3"/>
                <a:gd name="T17" fmla="*/ 20155392 h 2"/>
                <a:gd name="T18" fmla="*/ 7249467 w 3"/>
                <a:gd name="T19" fmla="*/ 10077696 h 2"/>
                <a:gd name="T20" fmla="*/ 3313979 w 3"/>
                <a:gd name="T21" fmla="*/ 10077696 h 2"/>
                <a:gd name="T22" fmla="*/ 0 w 3"/>
                <a:gd name="T23" fmla="*/ 1007769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grpSp>
      <p:grpSp>
        <p:nvGrpSpPr>
          <p:cNvPr id="7231" name="Alaska"/>
          <p:cNvGrpSpPr>
            <a:grpSpLocks/>
          </p:cNvGrpSpPr>
          <p:nvPr/>
        </p:nvGrpSpPr>
        <p:grpSpPr bwMode="auto">
          <a:xfrm>
            <a:off x="660400" y="4448175"/>
            <a:ext cx="2776538" cy="987425"/>
            <a:chOff x="523" y="3048"/>
            <a:chExt cx="1899" cy="696"/>
          </a:xfrm>
        </p:grpSpPr>
        <p:sp>
          <p:nvSpPr>
            <p:cNvPr id="7245" name="Freeform 73"/>
            <p:cNvSpPr>
              <a:spLocks noChangeAspect="1"/>
            </p:cNvSpPr>
            <p:nvPr/>
          </p:nvSpPr>
          <p:spPr bwMode="auto">
            <a:xfrm>
              <a:off x="1451" y="3048"/>
              <a:ext cx="971" cy="668"/>
            </a:xfrm>
            <a:custGeom>
              <a:avLst/>
              <a:gdLst>
                <a:gd name="T0" fmla="*/ 404720563 w 181"/>
                <a:gd name="T1" fmla="*/ 340979625 h 122"/>
                <a:gd name="T2" fmla="*/ 441813004 w 181"/>
                <a:gd name="T3" fmla="*/ 340979625 h 122"/>
                <a:gd name="T4" fmla="*/ 474679589 w 181"/>
                <a:gd name="T5" fmla="*/ 349818448 h 122"/>
                <a:gd name="T6" fmla="*/ 493203576 w 181"/>
                <a:gd name="T7" fmla="*/ 309399953 h 122"/>
                <a:gd name="T8" fmla="*/ 603685775 w 181"/>
                <a:gd name="T9" fmla="*/ 349818448 h 122"/>
                <a:gd name="T10" fmla="*/ 662656488 w 181"/>
                <a:gd name="T11" fmla="*/ 358681593 h 122"/>
                <a:gd name="T12" fmla="*/ 636557456 w 181"/>
                <a:gd name="T13" fmla="*/ 416079476 h 122"/>
                <a:gd name="T14" fmla="*/ 599611534 w 181"/>
                <a:gd name="T15" fmla="*/ 393495070 h 122"/>
                <a:gd name="T16" fmla="*/ 588596692 w 181"/>
                <a:gd name="T17" fmla="*/ 411202463 h 122"/>
                <a:gd name="T18" fmla="*/ 507670623 w 181"/>
                <a:gd name="T19" fmla="*/ 375631238 h 122"/>
                <a:gd name="T20" fmla="*/ 507670623 w 181"/>
                <a:gd name="T21" fmla="*/ 353804607 h 122"/>
                <a:gd name="T22" fmla="*/ 504214276 w 181"/>
                <a:gd name="T23" fmla="*/ 375631238 h 122"/>
                <a:gd name="T24" fmla="*/ 423266770 w 181"/>
                <a:gd name="T25" fmla="*/ 362673144 h 122"/>
                <a:gd name="T26" fmla="*/ 356763946 w 181"/>
                <a:gd name="T27" fmla="*/ 375631238 h 122"/>
                <a:gd name="T28" fmla="*/ 323772885 w 181"/>
                <a:gd name="T29" fmla="*/ 375631238 h 122"/>
                <a:gd name="T30" fmla="*/ 294238198 w 181"/>
                <a:gd name="T31" fmla="*/ 371669396 h 122"/>
                <a:gd name="T32" fmla="*/ 257910314 w 181"/>
                <a:gd name="T33" fmla="*/ 420041318 h 122"/>
                <a:gd name="T34" fmla="*/ 228379801 w 181"/>
                <a:gd name="T35" fmla="*/ 416079476 h 122"/>
                <a:gd name="T36" fmla="*/ 224300641 w 181"/>
                <a:gd name="T37" fmla="*/ 380508252 h 122"/>
                <a:gd name="T38" fmla="*/ 187976754 w 181"/>
                <a:gd name="T39" fmla="*/ 433781443 h 122"/>
                <a:gd name="T40" fmla="*/ 191429850 w 181"/>
                <a:gd name="T41" fmla="*/ 455607117 h 122"/>
                <a:gd name="T42" fmla="*/ 132338084 w 181"/>
                <a:gd name="T43" fmla="*/ 509014259 h 122"/>
                <a:gd name="T44" fmla="*/ 73393931 w 181"/>
                <a:gd name="T45" fmla="*/ 539708497 h 122"/>
                <a:gd name="T46" fmla="*/ 40544609 w 181"/>
                <a:gd name="T47" fmla="*/ 530706967 h 122"/>
                <a:gd name="T48" fmla="*/ 107025074 w 181"/>
                <a:gd name="T49" fmla="*/ 491179152 h 122"/>
                <a:gd name="T50" fmla="*/ 121470678 w 181"/>
                <a:gd name="T51" fmla="*/ 442782973 h 122"/>
                <a:gd name="T52" fmla="*/ 99493713 w 181"/>
                <a:gd name="T53" fmla="*/ 442782973 h 122"/>
                <a:gd name="T54" fmla="*/ 69936811 w 181"/>
                <a:gd name="T55" fmla="*/ 433781443 h 122"/>
                <a:gd name="T56" fmla="*/ 37088262 w 181"/>
                <a:gd name="T57" fmla="*/ 433781443 h 122"/>
                <a:gd name="T58" fmla="*/ 43859244 w 181"/>
                <a:gd name="T59" fmla="*/ 393495070 h 122"/>
                <a:gd name="T60" fmla="*/ 18546202 w 181"/>
                <a:gd name="T61" fmla="*/ 380508252 h 122"/>
                <a:gd name="T62" fmla="*/ 3457119 w 181"/>
                <a:gd name="T63" fmla="*/ 349818448 h 122"/>
                <a:gd name="T64" fmla="*/ 14444655 w 181"/>
                <a:gd name="T65" fmla="*/ 340979625 h 122"/>
                <a:gd name="T66" fmla="*/ 3457119 w 181"/>
                <a:gd name="T67" fmla="*/ 300531382 h 122"/>
                <a:gd name="T68" fmla="*/ 32990889 w 181"/>
                <a:gd name="T69" fmla="*/ 269866886 h 122"/>
                <a:gd name="T70" fmla="*/ 54847697 w 181"/>
                <a:gd name="T71" fmla="*/ 273827918 h 122"/>
                <a:gd name="T72" fmla="*/ 77490387 w 181"/>
                <a:gd name="T73" fmla="*/ 261002756 h 122"/>
                <a:gd name="T74" fmla="*/ 91935991 w 181"/>
                <a:gd name="T75" fmla="*/ 243139105 h 122"/>
                <a:gd name="T76" fmla="*/ 99493713 w 181"/>
                <a:gd name="T77" fmla="*/ 216431020 h 122"/>
                <a:gd name="T78" fmla="*/ 62405451 w 181"/>
                <a:gd name="T79" fmla="*/ 216431020 h 122"/>
                <a:gd name="T80" fmla="*/ 37088262 w 181"/>
                <a:gd name="T81" fmla="*/ 212473585 h 122"/>
                <a:gd name="T82" fmla="*/ 37088262 w 181"/>
                <a:gd name="T83" fmla="*/ 180888519 h 122"/>
                <a:gd name="T84" fmla="*/ 29534687 w 181"/>
                <a:gd name="T85" fmla="*/ 164077232 h 122"/>
                <a:gd name="T86" fmla="*/ 58949249 w 181"/>
                <a:gd name="T87" fmla="*/ 155076539 h 122"/>
                <a:gd name="T88" fmla="*/ 77490387 w 181"/>
                <a:gd name="T89" fmla="*/ 150199707 h 122"/>
                <a:gd name="T90" fmla="*/ 95392338 w 181"/>
                <a:gd name="T91" fmla="*/ 180888519 h 122"/>
                <a:gd name="T92" fmla="*/ 118040092 w 181"/>
                <a:gd name="T93" fmla="*/ 168039255 h 122"/>
                <a:gd name="T94" fmla="*/ 88483013 w 181"/>
                <a:gd name="T95" fmla="*/ 137374572 h 122"/>
                <a:gd name="T96" fmla="*/ 69936811 w 181"/>
                <a:gd name="T97" fmla="*/ 83962995 h 122"/>
                <a:gd name="T98" fmla="*/ 107025074 w 181"/>
                <a:gd name="T99" fmla="*/ 66236712 h 122"/>
                <a:gd name="T100" fmla="*/ 143353129 w 181"/>
                <a:gd name="T101" fmla="*/ 17701967 h 122"/>
                <a:gd name="T102" fmla="*/ 180441397 w 181"/>
                <a:gd name="T103" fmla="*/ 0 h 122"/>
                <a:gd name="T104" fmla="*/ 217507267 w 181"/>
                <a:gd name="T105" fmla="*/ 26703497 h 122"/>
                <a:gd name="T106" fmla="*/ 253835328 w 181"/>
                <a:gd name="T107" fmla="*/ 39527821 h 122"/>
                <a:gd name="T108" fmla="*/ 275838654 w 181"/>
                <a:gd name="T109" fmla="*/ 26703497 h 122"/>
                <a:gd name="T110" fmla="*/ 305226677 w 181"/>
                <a:gd name="T111" fmla="*/ 30689804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46" name="Freeform 74"/>
            <p:cNvSpPr>
              <a:spLocks noChangeAspect="1"/>
            </p:cNvSpPr>
            <p:nvPr/>
          </p:nvSpPr>
          <p:spPr bwMode="auto">
            <a:xfrm>
              <a:off x="1708" y="3613"/>
              <a:ext cx="71" cy="75"/>
            </a:xfrm>
            <a:custGeom>
              <a:avLst/>
              <a:gdLst>
                <a:gd name="T0" fmla="*/ 43471438 w 13"/>
                <a:gd name="T1" fmla="*/ 0 h 14"/>
                <a:gd name="T2" fmla="*/ 30146791 w 13"/>
                <a:gd name="T3" fmla="*/ 7470289 h 14"/>
                <a:gd name="T4" fmla="*/ 26089709 w 13"/>
                <a:gd name="T5" fmla="*/ 21651686 h 14"/>
                <a:gd name="T6" fmla="*/ 12604914 w 13"/>
                <a:gd name="T7" fmla="*/ 29121198 h 14"/>
                <a:gd name="T8" fmla="*/ 0 w 13"/>
                <a:gd name="T9" fmla="*/ 29121198 h 14"/>
                <a:gd name="T10" fmla="*/ 0 w 13"/>
                <a:gd name="T11" fmla="*/ 36591514 h 14"/>
                <a:gd name="T12" fmla="*/ 0 w 13"/>
                <a:gd name="T13" fmla="*/ 43443279 h 14"/>
                <a:gd name="T14" fmla="*/ 3902329 w 13"/>
                <a:gd name="T15" fmla="*/ 50913568 h 14"/>
                <a:gd name="T16" fmla="*/ 17381903 w 13"/>
                <a:gd name="T17" fmla="*/ 47489839 h 14"/>
                <a:gd name="T18" fmla="*/ 21312720 w 13"/>
                <a:gd name="T19" fmla="*/ 43443279 h 14"/>
                <a:gd name="T20" fmla="*/ 47534063 w 13"/>
                <a:gd name="T21" fmla="*/ 36591514 h 14"/>
                <a:gd name="T22" fmla="*/ 56236500 w 13"/>
                <a:gd name="T23" fmla="*/ 25833991 h 14"/>
                <a:gd name="T24" fmla="*/ 52174858 w 13"/>
                <a:gd name="T25" fmla="*/ 18368636 h 14"/>
                <a:gd name="T26" fmla="*/ 56236500 w 13"/>
                <a:gd name="T27" fmla="*/ 7470289 h 14"/>
                <a:gd name="T28" fmla="*/ 56236500 w 13"/>
                <a:gd name="T29" fmla="*/ 0 h 14"/>
                <a:gd name="T30" fmla="*/ 52174858 w 13"/>
                <a:gd name="T31" fmla="*/ 0 h 14"/>
                <a:gd name="T32" fmla="*/ 43471438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47" name="Freeform 75"/>
            <p:cNvSpPr>
              <a:spLocks noChangeAspect="1"/>
            </p:cNvSpPr>
            <p:nvPr/>
          </p:nvSpPr>
          <p:spPr bwMode="auto">
            <a:xfrm>
              <a:off x="1397" y="3311"/>
              <a:ext cx="38" cy="44"/>
            </a:xfrm>
            <a:custGeom>
              <a:avLst/>
              <a:gdLst>
                <a:gd name="T0" fmla="*/ 0 w 7"/>
                <a:gd name="T1" fmla="*/ 0 h 8"/>
                <a:gd name="T2" fmla="*/ 3762179 w 7"/>
                <a:gd name="T3" fmla="*/ 9135170 h 8"/>
                <a:gd name="T4" fmla="*/ 3762179 w 7"/>
                <a:gd name="T5" fmla="*/ 22532499 h 8"/>
                <a:gd name="T6" fmla="*/ 8344876 w 7"/>
                <a:gd name="T7" fmla="*/ 27570004 h 8"/>
                <a:gd name="T8" fmla="*/ 16533415 w 7"/>
                <a:gd name="T9" fmla="*/ 27570004 h 8"/>
                <a:gd name="T10" fmla="*/ 20423257 w 7"/>
                <a:gd name="T11" fmla="*/ 36845925 h 8"/>
                <a:gd name="T12" fmla="*/ 28611829 w 7"/>
                <a:gd name="T13" fmla="*/ 27570004 h 8"/>
                <a:gd name="T14" fmla="*/ 20423257 w 7"/>
                <a:gd name="T15" fmla="*/ 13397516 h 8"/>
                <a:gd name="T16" fmla="*/ 8344876 w 7"/>
                <a:gd name="T17" fmla="*/ 0 h 8"/>
                <a:gd name="T18" fmla="*/ 3762179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48" name="Freeform 76"/>
            <p:cNvSpPr>
              <a:spLocks noChangeAspect="1"/>
            </p:cNvSpPr>
            <p:nvPr/>
          </p:nvSpPr>
          <p:spPr bwMode="auto">
            <a:xfrm>
              <a:off x="1349" y="3694"/>
              <a:ext cx="156" cy="39"/>
            </a:xfrm>
            <a:custGeom>
              <a:avLst/>
              <a:gdLst>
                <a:gd name="T0" fmla="*/ 109352789 w 29"/>
                <a:gd name="T1" fmla="*/ 10167233 h 7"/>
                <a:gd name="T2" fmla="*/ 98159041 w 29"/>
                <a:gd name="T3" fmla="*/ 0 h 7"/>
                <a:gd name="T4" fmla="*/ 86938520 w 29"/>
                <a:gd name="T5" fmla="*/ 0 h 7"/>
                <a:gd name="T6" fmla="*/ 79258387 w 29"/>
                <a:gd name="T7" fmla="*/ 0 h 7"/>
                <a:gd name="T8" fmla="*/ 71551455 w 29"/>
                <a:gd name="T9" fmla="*/ 5502666 h 7"/>
                <a:gd name="T10" fmla="*/ 56818282 w 29"/>
                <a:gd name="T11" fmla="*/ 15820200 h 7"/>
                <a:gd name="T12" fmla="*/ 37800403 w 29"/>
                <a:gd name="T13" fmla="*/ 20485636 h 7"/>
                <a:gd name="T14" fmla="*/ 3513588 w 29"/>
                <a:gd name="T15" fmla="*/ 15820200 h 7"/>
                <a:gd name="T16" fmla="*/ 0 w 29"/>
                <a:gd name="T17" fmla="*/ 20485636 h 7"/>
                <a:gd name="T18" fmla="*/ 0 w 29"/>
                <a:gd name="T19" fmla="*/ 25993143 h 7"/>
                <a:gd name="T20" fmla="*/ 3513588 w 29"/>
                <a:gd name="T21" fmla="*/ 30657711 h 7"/>
                <a:gd name="T22" fmla="*/ 15387092 w 29"/>
                <a:gd name="T23" fmla="*/ 30657711 h 7"/>
                <a:gd name="T24" fmla="*/ 30116047 w 29"/>
                <a:gd name="T25" fmla="*/ 36160377 h 7"/>
                <a:gd name="T26" fmla="*/ 37800403 w 29"/>
                <a:gd name="T27" fmla="*/ 36160377 h 7"/>
                <a:gd name="T28" fmla="*/ 45624562 w 29"/>
                <a:gd name="T29" fmla="*/ 30657711 h 7"/>
                <a:gd name="T30" fmla="*/ 49138117 w 29"/>
                <a:gd name="T31" fmla="*/ 30657711 h 7"/>
                <a:gd name="T32" fmla="*/ 75718177 w 29"/>
                <a:gd name="T33" fmla="*/ 30657711 h 7"/>
                <a:gd name="T34" fmla="*/ 86938520 w 29"/>
                <a:gd name="T35" fmla="*/ 25993143 h 7"/>
                <a:gd name="T36" fmla="*/ 90452108 w 29"/>
                <a:gd name="T37" fmla="*/ 25993143 h 7"/>
                <a:gd name="T38" fmla="*/ 105839201 w 29"/>
                <a:gd name="T39" fmla="*/ 25993143 h 7"/>
                <a:gd name="T40" fmla="*/ 109352789 w 29"/>
                <a:gd name="T41" fmla="*/ 20485636 h 7"/>
                <a:gd name="T42" fmla="*/ 109352789 w 29"/>
                <a:gd name="T43" fmla="*/ 10167233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49" name="Freeform 77"/>
            <p:cNvSpPr>
              <a:spLocks noChangeAspect="1"/>
            </p:cNvSpPr>
            <p:nvPr/>
          </p:nvSpPr>
          <p:spPr bwMode="auto">
            <a:xfrm>
              <a:off x="1385" y="3470"/>
              <a:ext cx="50" cy="27"/>
            </a:xfrm>
            <a:custGeom>
              <a:avLst/>
              <a:gdLst>
                <a:gd name="T0" fmla="*/ 5382189 w 9"/>
                <a:gd name="T1" fmla="*/ 0 h 5"/>
                <a:gd name="T2" fmla="*/ 0 w 9"/>
                <a:gd name="T3" fmla="*/ 7911313 h 5"/>
                <a:gd name="T4" fmla="*/ 15347406 w 9"/>
                <a:gd name="T5" fmla="*/ 19537492 h 5"/>
                <a:gd name="T6" fmla="*/ 25492467 w 9"/>
                <a:gd name="T7" fmla="*/ 19537492 h 5"/>
                <a:gd name="T8" fmla="*/ 35457656 w 9"/>
                <a:gd name="T9" fmla="*/ 19537492 h 5"/>
                <a:gd name="T10" fmla="*/ 45397128 w 9"/>
                <a:gd name="T11" fmla="*/ 11506363 h 5"/>
                <a:gd name="T12" fmla="*/ 35457656 w 9"/>
                <a:gd name="T13" fmla="*/ 3618054 h 5"/>
                <a:gd name="T14" fmla="*/ 19936050 w 9"/>
                <a:gd name="T15" fmla="*/ 3618054 h 5"/>
                <a:gd name="T16" fmla="*/ 15347406 w 9"/>
                <a:gd name="T17" fmla="*/ 0 h 5"/>
                <a:gd name="T18" fmla="*/ 5382189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0" name="Freeform 78"/>
            <p:cNvSpPr>
              <a:spLocks noChangeAspect="1"/>
            </p:cNvSpPr>
            <p:nvPr/>
          </p:nvSpPr>
          <p:spPr bwMode="auto">
            <a:xfrm>
              <a:off x="1216" y="3722"/>
              <a:ext cx="68" cy="22"/>
            </a:xfrm>
            <a:custGeom>
              <a:avLst/>
              <a:gdLst>
                <a:gd name="T0" fmla="*/ 0 w 13"/>
                <a:gd name="T1" fmla="*/ 9135170 h 4"/>
                <a:gd name="T2" fmla="*/ 2784087 w 13"/>
                <a:gd name="T3" fmla="*/ 13397516 h 4"/>
                <a:gd name="T4" fmla="*/ 5572056 w 13"/>
                <a:gd name="T5" fmla="*/ 18435863 h 4"/>
                <a:gd name="T6" fmla="*/ 20789148 w 13"/>
                <a:gd name="T7" fmla="*/ 18435863 h 4"/>
                <a:gd name="T8" fmla="*/ 29146139 w 13"/>
                <a:gd name="T9" fmla="*/ 18435863 h 4"/>
                <a:gd name="T10" fmla="*/ 38140724 w 13"/>
                <a:gd name="T11" fmla="*/ 13397516 h 4"/>
                <a:gd name="T12" fmla="*/ 38140724 w 13"/>
                <a:gd name="T13" fmla="*/ 9135170 h 4"/>
                <a:gd name="T14" fmla="*/ 29146139 w 13"/>
                <a:gd name="T15" fmla="*/ 0 h 4"/>
                <a:gd name="T16" fmla="*/ 26361916 w 13"/>
                <a:gd name="T17" fmla="*/ 0 h 4"/>
                <a:gd name="T18" fmla="*/ 20789148 w 13"/>
                <a:gd name="T19" fmla="*/ 9135170 h 4"/>
                <a:gd name="T20" fmla="*/ 17347004 w 13"/>
                <a:gd name="T21" fmla="*/ 9135170 h 4"/>
                <a:gd name="T22" fmla="*/ 5572056 w 13"/>
                <a:gd name="T23" fmla="*/ 5038352 h 4"/>
                <a:gd name="T24" fmla="*/ 0 w 13"/>
                <a:gd name="T25" fmla="*/ 913517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1" name="Freeform 79"/>
            <p:cNvSpPr>
              <a:spLocks noChangeAspect="1"/>
            </p:cNvSpPr>
            <p:nvPr/>
          </p:nvSpPr>
          <p:spPr bwMode="auto">
            <a:xfrm>
              <a:off x="925" y="3672"/>
              <a:ext cx="80" cy="22"/>
            </a:xfrm>
            <a:custGeom>
              <a:avLst/>
              <a:gdLst>
                <a:gd name="T0" fmla="*/ 0 w 15"/>
                <a:gd name="T1" fmla="*/ 5038352 h 4"/>
                <a:gd name="T2" fmla="*/ 3313979 w 15"/>
                <a:gd name="T3" fmla="*/ 5038352 h 4"/>
                <a:gd name="T4" fmla="*/ 10425088 w 15"/>
                <a:gd name="T5" fmla="*/ 9135170 h 4"/>
                <a:gd name="T6" fmla="*/ 24185968 w 15"/>
                <a:gd name="T7" fmla="*/ 9135170 h 4"/>
                <a:gd name="T8" fmla="*/ 41861264 w 15"/>
                <a:gd name="T9" fmla="*/ 13397516 h 4"/>
                <a:gd name="T10" fmla="*/ 52402859 w 15"/>
                <a:gd name="T11" fmla="*/ 18435863 h 4"/>
                <a:gd name="T12" fmla="*/ 52402859 w 15"/>
                <a:gd name="T13" fmla="*/ 13397516 h 4"/>
                <a:gd name="T14" fmla="*/ 52402859 w 15"/>
                <a:gd name="T15" fmla="*/ 9135170 h 4"/>
                <a:gd name="T16" fmla="*/ 38663824 w 15"/>
                <a:gd name="T17" fmla="*/ 5038352 h 4"/>
                <a:gd name="T18" fmla="*/ 24185968 w 15"/>
                <a:gd name="T19" fmla="*/ 0 h 4"/>
                <a:gd name="T20" fmla="*/ 17674555 w 15"/>
                <a:gd name="T21" fmla="*/ 0 h 4"/>
                <a:gd name="T22" fmla="*/ 3313979 w 15"/>
                <a:gd name="T23" fmla="*/ 0 h 4"/>
                <a:gd name="T24" fmla="*/ 0 w 15"/>
                <a:gd name="T25" fmla="*/ 503835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2" name="Freeform 80"/>
            <p:cNvSpPr>
              <a:spLocks noChangeAspect="1"/>
            </p:cNvSpPr>
            <p:nvPr/>
          </p:nvSpPr>
          <p:spPr bwMode="auto">
            <a:xfrm>
              <a:off x="855" y="3663"/>
              <a:ext cx="32" cy="15"/>
            </a:xfrm>
            <a:custGeom>
              <a:avLst/>
              <a:gdLst>
                <a:gd name="T0" fmla="*/ 0 w 6"/>
                <a:gd name="T1" fmla="*/ 1953125 h 3"/>
                <a:gd name="T2" fmla="*/ 3313979 w 6"/>
                <a:gd name="T3" fmla="*/ 5859375 h 3"/>
                <a:gd name="T4" fmla="*/ 7249467 w 6"/>
                <a:gd name="T5" fmla="*/ 5859375 h 3"/>
                <a:gd name="T6" fmla="*/ 13739035 w 6"/>
                <a:gd name="T7" fmla="*/ 5859375 h 3"/>
                <a:gd name="T8" fmla="*/ 20988501 w 6"/>
                <a:gd name="T9" fmla="*/ 5859375 h 3"/>
                <a:gd name="T10" fmla="*/ 20988501 w 6"/>
                <a:gd name="T11" fmla="*/ 3906250 h 3"/>
                <a:gd name="T12" fmla="*/ 13739035 w 6"/>
                <a:gd name="T13" fmla="*/ 0 h 3"/>
                <a:gd name="T14" fmla="*/ 3313979 w 6"/>
                <a:gd name="T15" fmla="*/ 0 h 3"/>
                <a:gd name="T16" fmla="*/ 0 w 6"/>
                <a:gd name="T17" fmla="*/ 195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3" name="Freeform 81"/>
            <p:cNvSpPr>
              <a:spLocks noChangeAspect="1"/>
            </p:cNvSpPr>
            <p:nvPr/>
          </p:nvSpPr>
          <p:spPr bwMode="auto">
            <a:xfrm>
              <a:off x="731" y="3602"/>
              <a:ext cx="23" cy="16"/>
            </a:xfrm>
            <a:custGeom>
              <a:avLst/>
              <a:gdLst>
                <a:gd name="T0" fmla="*/ 0 w 4"/>
                <a:gd name="T1" fmla="*/ 3313979 h 3"/>
                <a:gd name="T2" fmla="*/ 0 w 4"/>
                <a:gd name="T3" fmla="*/ 7249467 h 3"/>
                <a:gd name="T4" fmla="*/ 14349459 w 4"/>
                <a:gd name="T5" fmla="*/ 10425088 h 3"/>
                <a:gd name="T6" fmla="*/ 20383526 w 4"/>
                <a:gd name="T7" fmla="*/ 10425088 h 3"/>
                <a:gd name="T8" fmla="*/ 27429938 w 4"/>
                <a:gd name="T9" fmla="*/ 7249467 h 3"/>
                <a:gd name="T10" fmla="*/ 27429938 w 4"/>
                <a:gd name="T11" fmla="*/ 3313979 h 3"/>
                <a:gd name="T12" fmla="*/ 14349459 w 4"/>
                <a:gd name="T13" fmla="*/ 0 h 3"/>
                <a:gd name="T14" fmla="*/ 7083477 w 4"/>
                <a:gd name="T15" fmla="*/ 0 h 3"/>
                <a:gd name="T16" fmla="*/ 0 w 4"/>
                <a:gd name="T17" fmla="*/ 3313979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sp>
          <p:nvSpPr>
            <p:cNvPr id="7254" name="Freeform 82"/>
            <p:cNvSpPr>
              <a:spLocks noChangeAspect="1"/>
            </p:cNvSpPr>
            <p:nvPr/>
          </p:nvSpPr>
          <p:spPr bwMode="auto">
            <a:xfrm>
              <a:off x="523" y="3420"/>
              <a:ext cx="43" cy="28"/>
            </a:xfrm>
            <a:custGeom>
              <a:avLst/>
              <a:gdLst>
                <a:gd name="T0" fmla="*/ 0 w 8"/>
                <a:gd name="T1" fmla="*/ 10700973 h 5"/>
                <a:gd name="T2" fmla="*/ 7644777 w 8"/>
                <a:gd name="T3" fmla="*/ 16405861 h 5"/>
                <a:gd name="T4" fmla="*/ 22306540 w 8"/>
                <a:gd name="T5" fmla="*/ 27106862 h 5"/>
                <a:gd name="T6" fmla="*/ 26451450 w 8"/>
                <a:gd name="T7" fmla="*/ 27106862 h 5"/>
                <a:gd name="T8" fmla="*/ 29951317 w 8"/>
                <a:gd name="T9" fmla="*/ 21247436 h 5"/>
                <a:gd name="T10" fmla="*/ 29951317 w 8"/>
                <a:gd name="T11" fmla="*/ 10700973 h 5"/>
                <a:gd name="T12" fmla="*/ 22306540 w 8"/>
                <a:gd name="T13" fmla="*/ 5859426 h 5"/>
                <a:gd name="T14" fmla="*/ 11139532 w 8"/>
                <a:gd name="T15" fmla="*/ 5859426 h 5"/>
                <a:gd name="T16" fmla="*/ 3494728 w 8"/>
                <a:gd name="T17" fmla="*/ 0 h 5"/>
                <a:gd name="T18" fmla="*/ 3494728 w 8"/>
                <a:gd name="T19" fmla="*/ 5859426 h 5"/>
                <a:gd name="T20" fmla="*/ 0 w 8"/>
                <a:gd name="T21" fmla="*/ 10700973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smtClean="0">
                <a:solidFill>
                  <a:srgbClr val="FFFF00"/>
                </a:solidFill>
              </a:endParaRPr>
            </a:p>
          </p:txBody>
        </p:sp>
      </p:grpSp>
      <p:sp>
        <p:nvSpPr>
          <p:cNvPr id="72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72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72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72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72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72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No Data</a:t>
            </a:r>
          </a:p>
        </p:txBody>
      </p:sp>
      <p:sp>
        <p:nvSpPr>
          <p:cNvPr id="72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0% - 24%</a:t>
            </a:r>
          </a:p>
        </p:txBody>
      </p:sp>
      <p:sp>
        <p:nvSpPr>
          <p:cNvPr id="72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25% - 49%</a:t>
            </a:r>
          </a:p>
        </p:txBody>
      </p:sp>
      <p:sp>
        <p:nvSpPr>
          <p:cNvPr id="72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50% - 74%</a:t>
            </a:r>
          </a:p>
        </p:txBody>
      </p:sp>
      <p:sp>
        <p:nvSpPr>
          <p:cNvPr id="72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75% - 100%</a:t>
            </a:r>
          </a:p>
        </p:txBody>
      </p:sp>
      <p:sp>
        <p:nvSpPr>
          <p:cNvPr id="72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a full-time registered nurse who provides health services to students</a:t>
            </a:r>
          </a:p>
        </p:txBody>
      </p:sp>
      <p:sp>
        <p:nvSpPr>
          <p:cNvPr id="724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smtClean="0">
              <a:solidFill>
                <a:srgbClr val="FFFFFF"/>
              </a:solidFill>
            </a:endParaRPr>
          </a:p>
        </p:txBody>
      </p:sp>
      <p:sp>
        <p:nvSpPr>
          <p:cNvPr id="72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smtClean="0">
                <a:solidFill>
                  <a:srgbClr val="FFFF00"/>
                </a:solidFill>
              </a:rPr>
              <a:t>School Health Profiles, 2014</a:t>
            </a:r>
          </a:p>
        </p:txBody>
      </p:sp>
    </p:spTree>
    <p:extLst>
      <p:ext uri="{BB962C8B-B14F-4D97-AF65-F5344CB8AC3E}">
        <p14:creationId xmlns:p14="http://schemas.microsoft.com/office/powerpoint/2010/main" val="3185138239"/>
      </p:ext>
    </p:extLst>
  </p:cSld>
  <p:clrMapOvr>
    <a:masterClrMapping/>
  </p:clrMapOvr>
  <p:transition>
    <p:fade/>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177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7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77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7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77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77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177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77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77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77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177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77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177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7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7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177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77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7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77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177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77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177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177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177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77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7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177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177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177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77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77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177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77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177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177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177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177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178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178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178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178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178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178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178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178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8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178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78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178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178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78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178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78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178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178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78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8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8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178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7822" name="Hawaii"/>
          <p:cNvGrpSpPr>
            <a:grpSpLocks/>
          </p:cNvGrpSpPr>
          <p:nvPr/>
        </p:nvGrpSpPr>
        <p:grpSpPr bwMode="auto">
          <a:xfrm>
            <a:off x="682625" y="3846513"/>
            <a:ext cx="963613" cy="498475"/>
            <a:chOff x="582" y="2987"/>
            <a:chExt cx="659" cy="352"/>
          </a:xfrm>
        </p:grpSpPr>
        <p:sp>
          <p:nvSpPr>
            <p:cNvPr id="1178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178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78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78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78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78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78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178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17823" name="Alaska"/>
          <p:cNvGrpSpPr>
            <a:grpSpLocks/>
          </p:cNvGrpSpPr>
          <p:nvPr/>
        </p:nvGrpSpPr>
        <p:grpSpPr bwMode="auto">
          <a:xfrm>
            <a:off x="660400" y="4448175"/>
            <a:ext cx="2776538" cy="987425"/>
            <a:chOff x="523" y="3048"/>
            <a:chExt cx="1899" cy="696"/>
          </a:xfrm>
        </p:grpSpPr>
        <p:sp>
          <p:nvSpPr>
            <p:cNvPr id="1178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178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178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78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178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1784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78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84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8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8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178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78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78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78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78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78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on-site services or referrals to healthcare providers for 7 sexual health services</a:t>
            </a:r>
          </a:p>
        </p:txBody>
      </p:sp>
      <p:sp>
        <p:nvSpPr>
          <p:cNvPr id="11783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178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198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198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98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198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198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98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98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98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198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198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198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198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98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198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198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198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198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198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198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198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198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198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198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198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98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198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198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198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198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198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198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198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198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198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198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198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198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198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198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198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198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198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198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98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198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198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198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198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198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198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9870" name="Hawaii"/>
          <p:cNvGrpSpPr>
            <a:grpSpLocks/>
          </p:cNvGrpSpPr>
          <p:nvPr/>
        </p:nvGrpSpPr>
        <p:grpSpPr bwMode="auto">
          <a:xfrm>
            <a:off x="682625" y="3846513"/>
            <a:ext cx="963613" cy="498475"/>
            <a:chOff x="582" y="2987"/>
            <a:chExt cx="659" cy="352"/>
          </a:xfrm>
        </p:grpSpPr>
        <p:sp>
          <p:nvSpPr>
            <p:cNvPr id="1198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198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198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198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198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199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199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199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19871" name="Alaska"/>
          <p:cNvGrpSpPr>
            <a:grpSpLocks/>
          </p:cNvGrpSpPr>
          <p:nvPr/>
        </p:nvGrpSpPr>
        <p:grpSpPr bwMode="auto">
          <a:xfrm>
            <a:off x="660400" y="4448175"/>
            <a:ext cx="2776538" cy="987425"/>
            <a:chOff x="523" y="3048"/>
            <a:chExt cx="1899" cy="696"/>
          </a:xfrm>
        </p:grpSpPr>
        <p:sp>
          <p:nvSpPr>
            <p:cNvPr id="1198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198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198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198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198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1989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198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9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198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98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98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98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98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98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HIV testing to students</a:t>
            </a:r>
          </a:p>
        </p:txBody>
      </p:sp>
      <p:sp>
        <p:nvSpPr>
          <p:cNvPr id="11988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198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218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8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18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8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218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18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218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218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218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218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218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18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218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8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8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218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218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8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18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218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18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218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218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18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18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8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18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218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218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18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218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218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18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18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18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218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218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218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218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218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218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219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219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219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219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9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219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19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219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219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219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19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19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219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219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19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9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9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219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21918" name="Hawaii"/>
          <p:cNvGrpSpPr>
            <a:grpSpLocks/>
          </p:cNvGrpSpPr>
          <p:nvPr/>
        </p:nvGrpSpPr>
        <p:grpSpPr bwMode="auto">
          <a:xfrm>
            <a:off x="682625" y="3846513"/>
            <a:ext cx="963613" cy="498475"/>
            <a:chOff x="582" y="2987"/>
            <a:chExt cx="659" cy="352"/>
          </a:xfrm>
        </p:grpSpPr>
        <p:sp>
          <p:nvSpPr>
            <p:cNvPr id="1219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219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19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19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19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19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19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219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21919" name="Alaska"/>
          <p:cNvGrpSpPr>
            <a:grpSpLocks/>
          </p:cNvGrpSpPr>
          <p:nvPr/>
        </p:nvGrpSpPr>
        <p:grpSpPr bwMode="auto">
          <a:xfrm>
            <a:off x="660400" y="4448175"/>
            <a:ext cx="2776538" cy="987425"/>
            <a:chOff x="523" y="3048"/>
            <a:chExt cx="1899" cy="696"/>
          </a:xfrm>
        </p:grpSpPr>
        <p:sp>
          <p:nvSpPr>
            <p:cNvPr id="1219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219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219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19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219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2193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19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94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9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9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219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219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219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219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219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219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HIV treatment to students</a:t>
            </a:r>
          </a:p>
        </p:txBody>
      </p:sp>
      <p:sp>
        <p:nvSpPr>
          <p:cNvPr id="12193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219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239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39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239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39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239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239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239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239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239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39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239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239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239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39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239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39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239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239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39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39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39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239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239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39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239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239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39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39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39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239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239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239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239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239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239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239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239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239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239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239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39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239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239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239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39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39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239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239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39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239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23966" name="Hawaii"/>
          <p:cNvGrpSpPr>
            <a:grpSpLocks/>
          </p:cNvGrpSpPr>
          <p:nvPr/>
        </p:nvGrpSpPr>
        <p:grpSpPr bwMode="auto">
          <a:xfrm>
            <a:off x="682625" y="3846513"/>
            <a:ext cx="963613" cy="498475"/>
            <a:chOff x="582" y="2987"/>
            <a:chExt cx="659" cy="352"/>
          </a:xfrm>
        </p:grpSpPr>
        <p:sp>
          <p:nvSpPr>
            <p:cNvPr id="1239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239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39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39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39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39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39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239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23967" name="Alaska"/>
          <p:cNvGrpSpPr>
            <a:grpSpLocks/>
          </p:cNvGrpSpPr>
          <p:nvPr/>
        </p:nvGrpSpPr>
        <p:grpSpPr bwMode="auto">
          <a:xfrm>
            <a:off x="660400" y="4448175"/>
            <a:ext cx="2776538" cy="987425"/>
            <a:chOff x="523" y="3048"/>
            <a:chExt cx="1899" cy="696"/>
          </a:xfrm>
        </p:grpSpPr>
        <p:sp>
          <p:nvSpPr>
            <p:cNvPr id="1239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239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239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39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239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2398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39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8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239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239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239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239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239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239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STD testing to students</a:t>
            </a:r>
          </a:p>
        </p:txBody>
      </p:sp>
      <p:sp>
        <p:nvSpPr>
          <p:cNvPr id="12397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239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2595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595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595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595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2595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596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2596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2596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2596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2596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2596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596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2596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6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6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2597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2597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7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597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2597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597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2597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2597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597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597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8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598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2598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2598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598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2598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2598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598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598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598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2599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2599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2599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2599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2599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2599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2599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2599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2599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2599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600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2600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600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2600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2600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2600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600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600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2600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2600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601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01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01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2601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26014" name="Hawaii"/>
          <p:cNvGrpSpPr>
            <a:grpSpLocks/>
          </p:cNvGrpSpPr>
          <p:nvPr/>
        </p:nvGrpSpPr>
        <p:grpSpPr bwMode="auto">
          <a:xfrm>
            <a:off x="682625" y="3846513"/>
            <a:ext cx="963613" cy="498475"/>
            <a:chOff x="582" y="2987"/>
            <a:chExt cx="659" cy="352"/>
          </a:xfrm>
        </p:grpSpPr>
        <p:sp>
          <p:nvSpPr>
            <p:cNvPr id="12603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2604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604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604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604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604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604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2604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26015" name="Alaska"/>
          <p:cNvGrpSpPr>
            <a:grpSpLocks/>
          </p:cNvGrpSpPr>
          <p:nvPr/>
        </p:nvGrpSpPr>
        <p:grpSpPr bwMode="auto">
          <a:xfrm>
            <a:off x="660400" y="4448175"/>
            <a:ext cx="2776538" cy="987425"/>
            <a:chOff x="523" y="3048"/>
            <a:chExt cx="1899" cy="696"/>
          </a:xfrm>
        </p:grpSpPr>
        <p:sp>
          <p:nvSpPr>
            <p:cNvPr id="12602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2603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2603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603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2603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2603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603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603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603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603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2601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1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1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1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2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2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2602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2602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2602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2602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2602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STD treatment to students</a:t>
            </a:r>
          </a:p>
        </p:txBody>
      </p:sp>
      <p:sp>
        <p:nvSpPr>
          <p:cNvPr id="12602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2602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Uses of Profiles Data</a:t>
            </a:r>
          </a:p>
        </p:txBody>
      </p:sp>
      <p:sp>
        <p:nvSpPr>
          <p:cNvPr id="19459" name="Subtitle 1"/>
          <p:cNvSpPr>
            <a:spLocks noGrp="1"/>
          </p:cNvSpPr>
          <p:nvPr>
            <p:ph idx="1"/>
          </p:nvPr>
        </p:nvSpPr>
        <p:spPr bwMode="auto">
          <a:xfrm>
            <a:off x="1485900" y="2057400"/>
            <a:ext cx="6172200" cy="31432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eaLnBrk="1" hangingPunct="1">
              <a:buFont typeface="Monotype Sorts" pitchFamily="2" charset="2"/>
              <a:buNone/>
            </a:pPr>
            <a:r>
              <a:rPr lang="en-US" altLang="en-US" smtClean="0"/>
              <a:t>Education and health officials use Profiles data to</a:t>
            </a:r>
          </a:p>
          <a:p>
            <a:pPr eaLnBrk="1" hangingPunct="1"/>
            <a:r>
              <a:rPr lang="en-US" altLang="en-US" smtClean="0"/>
              <a:t>Describe school health policies and practices and compare them across jurisdictions</a:t>
            </a:r>
          </a:p>
          <a:p>
            <a:pPr eaLnBrk="1" hangingPunct="1"/>
            <a:r>
              <a:rPr lang="en-US" altLang="en-US" smtClean="0"/>
              <a:t>Identify professional development needs</a:t>
            </a:r>
          </a:p>
          <a:p>
            <a:pPr eaLnBrk="1" hangingPunct="1"/>
            <a:r>
              <a:rPr lang="en-US" altLang="en-US" smtClean="0"/>
              <a:t>Plan and monitor programs</a:t>
            </a:r>
          </a:p>
          <a:p>
            <a:pPr eaLnBrk="1" hangingPunct="1"/>
            <a:r>
              <a:rPr lang="en-US" altLang="en-US" smtClean="0"/>
              <a:t>Support health-related policies and legislation</a:t>
            </a:r>
          </a:p>
          <a:p>
            <a:pPr eaLnBrk="1" hangingPunct="1"/>
            <a:r>
              <a:rPr lang="en-US" altLang="en-US" smtClean="0"/>
              <a:t>Seek funding</a:t>
            </a:r>
          </a:p>
          <a:p>
            <a:pPr eaLnBrk="1" hangingPunct="1"/>
            <a:r>
              <a:rPr lang="en-US" altLang="en-US" smtClean="0"/>
              <a:t>Garner support for future surveys</a:t>
            </a:r>
          </a:p>
          <a:p>
            <a:pPr eaLnBrk="1" hangingPunct="1"/>
            <a:endParaRPr lang="en-US" altLang="en-US" smtClean="0"/>
          </a:p>
        </p:txBody>
      </p:sp>
      <p:sp>
        <p:nvSpPr>
          <p:cNvPr id="10244" name="Text Placeholder 5"/>
          <p:cNvSpPr txBox="1">
            <a:spLocks/>
          </p:cNvSpPr>
          <p:nvPr/>
        </p:nvSpPr>
        <p:spPr bwMode="auto">
          <a:xfrm>
            <a:off x="2751138" y="5553075"/>
            <a:ext cx="38433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
        <p:nvSpPr>
          <p:cNvPr id="10245" name="Text Placeholder 6"/>
          <p:cNvSpPr txBox="1">
            <a:spLocks/>
          </p:cNvSpPr>
          <p:nvPr/>
        </p:nvSpPr>
        <p:spPr bwMode="auto">
          <a:xfrm>
            <a:off x="2751138" y="5688013"/>
            <a:ext cx="1833562" cy="17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Tree>
  </p:cSld>
  <p:clrMapOvr>
    <a:masterClrMapping/>
  </p:clrMapOvr>
  <p:transition>
    <p:fade/>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2800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0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800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0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2800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800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2800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2801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2801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2801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2801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801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2801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1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1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2801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2801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2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802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2802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802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2802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2802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802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802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2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802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2803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2803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803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2803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2803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803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803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803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2803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2803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2804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2804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2804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2804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2804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2804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2804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2804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4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2804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805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2805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2805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2805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805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805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2805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2805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805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5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6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2806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28062" name="Hawaii"/>
          <p:cNvGrpSpPr>
            <a:grpSpLocks/>
          </p:cNvGrpSpPr>
          <p:nvPr/>
        </p:nvGrpSpPr>
        <p:grpSpPr bwMode="auto">
          <a:xfrm>
            <a:off x="682625" y="3846513"/>
            <a:ext cx="963613" cy="498475"/>
            <a:chOff x="582" y="2987"/>
            <a:chExt cx="659" cy="352"/>
          </a:xfrm>
        </p:grpSpPr>
        <p:sp>
          <p:nvSpPr>
            <p:cNvPr id="12808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2808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808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809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809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809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809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2809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28063" name="Alaska"/>
          <p:cNvGrpSpPr>
            <a:grpSpLocks/>
          </p:cNvGrpSpPr>
          <p:nvPr/>
        </p:nvGrpSpPr>
        <p:grpSpPr bwMode="auto">
          <a:xfrm>
            <a:off x="660400" y="4448175"/>
            <a:ext cx="2776538" cy="987425"/>
            <a:chOff x="523" y="3048"/>
            <a:chExt cx="1899" cy="696"/>
          </a:xfrm>
        </p:grpSpPr>
        <p:sp>
          <p:nvSpPr>
            <p:cNvPr id="12807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2807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2807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808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2808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2808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808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8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8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8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2806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2807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2807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2807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2807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2807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pregnancy testing to students</a:t>
            </a:r>
          </a:p>
        </p:txBody>
      </p:sp>
      <p:sp>
        <p:nvSpPr>
          <p:cNvPr id="12807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2807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00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0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00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0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00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00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00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00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00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00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00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00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300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0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0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00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00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0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00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00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00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00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00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00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00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0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00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00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00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00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00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00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00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00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00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00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00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00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00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00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00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00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00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00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00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0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00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00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00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01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01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01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01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01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01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01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1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1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01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0110" name="Hawaii"/>
          <p:cNvGrpSpPr>
            <a:grpSpLocks/>
          </p:cNvGrpSpPr>
          <p:nvPr/>
        </p:nvGrpSpPr>
        <p:grpSpPr bwMode="auto">
          <a:xfrm>
            <a:off x="682625" y="3846513"/>
            <a:ext cx="963613" cy="498475"/>
            <a:chOff x="582" y="2987"/>
            <a:chExt cx="659" cy="352"/>
          </a:xfrm>
        </p:grpSpPr>
        <p:sp>
          <p:nvSpPr>
            <p:cNvPr id="1301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01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01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01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01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01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01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01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0111" name="Alaska"/>
          <p:cNvGrpSpPr>
            <a:grpSpLocks/>
          </p:cNvGrpSpPr>
          <p:nvPr/>
        </p:nvGrpSpPr>
        <p:grpSpPr bwMode="auto">
          <a:xfrm>
            <a:off x="660400" y="4448175"/>
            <a:ext cx="2776538" cy="987425"/>
            <a:chOff x="523" y="3048"/>
            <a:chExt cx="1899" cy="696"/>
          </a:xfrm>
        </p:grpSpPr>
        <p:sp>
          <p:nvSpPr>
            <p:cNvPr id="1301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01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01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01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01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013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01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13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1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1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01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01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01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01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01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01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condoms to students</a:t>
            </a:r>
          </a:p>
        </p:txBody>
      </p:sp>
      <p:sp>
        <p:nvSpPr>
          <p:cNvPr id="13012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01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20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21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21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21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21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21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21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21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21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21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321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21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21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21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21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21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21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21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21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21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21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21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21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21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21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21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21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21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21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21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21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21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21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21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21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21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21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21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21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21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21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21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21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21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21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21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21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21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21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21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2158" name="Hawaii"/>
          <p:cNvGrpSpPr>
            <a:grpSpLocks/>
          </p:cNvGrpSpPr>
          <p:nvPr/>
        </p:nvGrpSpPr>
        <p:grpSpPr bwMode="auto">
          <a:xfrm>
            <a:off x="682625" y="3846513"/>
            <a:ext cx="963613" cy="498475"/>
            <a:chOff x="582" y="2987"/>
            <a:chExt cx="659" cy="352"/>
          </a:xfrm>
        </p:grpSpPr>
        <p:sp>
          <p:nvSpPr>
            <p:cNvPr id="1321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21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21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21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21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21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21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21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2159" name="Alaska"/>
          <p:cNvGrpSpPr>
            <a:grpSpLocks/>
          </p:cNvGrpSpPr>
          <p:nvPr/>
        </p:nvGrpSpPr>
        <p:grpSpPr bwMode="auto">
          <a:xfrm>
            <a:off x="660400" y="4448175"/>
            <a:ext cx="2776538" cy="987425"/>
            <a:chOff x="523" y="3048"/>
            <a:chExt cx="1899" cy="696"/>
          </a:xfrm>
        </p:grpSpPr>
        <p:sp>
          <p:nvSpPr>
            <p:cNvPr id="1321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21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21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21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21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217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21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8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21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21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21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21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21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21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condom-compatible lubricants to students</a:t>
            </a:r>
          </a:p>
        </p:txBody>
      </p:sp>
      <p:sp>
        <p:nvSpPr>
          <p:cNvPr id="13217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21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41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1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41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1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41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41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41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41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41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41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41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41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341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1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1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41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41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1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41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41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41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41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41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41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41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1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41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41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41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41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41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41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41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41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41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41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41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41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41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41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41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41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41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41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41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1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41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41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41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41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41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41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41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42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42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42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2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2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42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4206" name="Hawaii"/>
          <p:cNvGrpSpPr>
            <a:grpSpLocks/>
          </p:cNvGrpSpPr>
          <p:nvPr/>
        </p:nvGrpSpPr>
        <p:grpSpPr bwMode="auto">
          <a:xfrm>
            <a:off x="682625" y="3846513"/>
            <a:ext cx="963613" cy="498475"/>
            <a:chOff x="582" y="2987"/>
            <a:chExt cx="659" cy="352"/>
          </a:xfrm>
        </p:grpSpPr>
        <p:sp>
          <p:nvSpPr>
            <p:cNvPr id="1342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42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42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42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42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42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42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42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4207" name="Alaska"/>
          <p:cNvGrpSpPr>
            <a:grpSpLocks/>
          </p:cNvGrpSpPr>
          <p:nvPr/>
        </p:nvGrpSpPr>
        <p:grpSpPr bwMode="auto">
          <a:xfrm>
            <a:off x="660400" y="4448175"/>
            <a:ext cx="2776538" cy="987425"/>
            <a:chOff x="523" y="3048"/>
            <a:chExt cx="1899" cy="696"/>
          </a:xfrm>
        </p:grpSpPr>
        <p:sp>
          <p:nvSpPr>
            <p:cNvPr id="1342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42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42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42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42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422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42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22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2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2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42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42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42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42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42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42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contraceptives other than condoms to students</a:t>
            </a:r>
          </a:p>
        </p:txBody>
      </p:sp>
      <p:sp>
        <p:nvSpPr>
          <p:cNvPr id="13421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42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61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1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61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1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61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62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62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62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62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62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62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62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362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62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62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62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62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62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62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62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62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62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62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62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62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62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62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62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62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62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62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62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62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62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62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62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62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62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62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62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62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2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62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62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62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62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62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62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62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62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62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62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62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6254" name="Hawaii"/>
          <p:cNvGrpSpPr>
            <a:grpSpLocks/>
          </p:cNvGrpSpPr>
          <p:nvPr/>
        </p:nvGrpSpPr>
        <p:grpSpPr bwMode="auto">
          <a:xfrm>
            <a:off x="682625" y="3846513"/>
            <a:ext cx="963613" cy="498475"/>
            <a:chOff x="582" y="2987"/>
            <a:chExt cx="659" cy="352"/>
          </a:xfrm>
        </p:grpSpPr>
        <p:sp>
          <p:nvSpPr>
            <p:cNvPr id="1362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62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62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62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62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62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62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62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6255" name="Alaska"/>
          <p:cNvGrpSpPr>
            <a:grpSpLocks/>
          </p:cNvGrpSpPr>
          <p:nvPr/>
        </p:nvGrpSpPr>
        <p:grpSpPr bwMode="auto">
          <a:xfrm>
            <a:off x="660400" y="4448175"/>
            <a:ext cx="2776538" cy="987425"/>
            <a:chOff x="523" y="3048"/>
            <a:chExt cx="1899" cy="696"/>
          </a:xfrm>
        </p:grpSpPr>
        <p:sp>
          <p:nvSpPr>
            <p:cNvPr id="1362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62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62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62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62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627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62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27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2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2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62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62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62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62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62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62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prenatal care to students</a:t>
            </a:r>
          </a:p>
        </p:txBody>
      </p:sp>
      <p:sp>
        <p:nvSpPr>
          <p:cNvPr id="13626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62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824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24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824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24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824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824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824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825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825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825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825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825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3825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5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5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825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825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6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826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826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826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826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826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826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826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6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826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827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827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827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827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827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827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827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827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827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827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828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828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828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828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828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828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828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828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28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828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829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829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829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829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829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829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829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829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829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9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30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830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8302" name="Hawaii"/>
          <p:cNvGrpSpPr>
            <a:grpSpLocks/>
          </p:cNvGrpSpPr>
          <p:nvPr/>
        </p:nvGrpSpPr>
        <p:grpSpPr bwMode="auto">
          <a:xfrm>
            <a:off x="682625" y="3846513"/>
            <a:ext cx="963613" cy="498475"/>
            <a:chOff x="582" y="2987"/>
            <a:chExt cx="659" cy="352"/>
          </a:xfrm>
        </p:grpSpPr>
        <p:sp>
          <p:nvSpPr>
            <p:cNvPr id="13832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832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832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833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833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833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833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833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8303" name="Alaska"/>
          <p:cNvGrpSpPr>
            <a:grpSpLocks/>
          </p:cNvGrpSpPr>
          <p:nvPr/>
        </p:nvGrpSpPr>
        <p:grpSpPr bwMode="auto">
          <a:xfrm>
            <a:off x="660400" y="4448175"/>
            <a:ext cx="2776538" cy="987425"/>
            <a:chOff x="523" y="3048"/>
            <a:chExt cx="1899" cy="696"/>
          </a:xfrm>
        </p:grpSpPr>
        <p:sp>
          <p:nvSpPr>
            <p:cNvPr id="13831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831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831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832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832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832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832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32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32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32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830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831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831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831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831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831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HPV vaccine administration to students</a:t>
            </a:r>
          </a:p>
        </p:txBody>
      </p:sp>
      <p:sp>
        <p:nvSpPr>
          <p:cNvPr id="13831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831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136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6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36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36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36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36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136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36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36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36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136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36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136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136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36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6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136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6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136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136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136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136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136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136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136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36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36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136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36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37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37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137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137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137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137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137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137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137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137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137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137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37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137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37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137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137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37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37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137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137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137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37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7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7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137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3726" name="Hawaii"/>
          <p:cNvGrpSpPr>
            <a:grpSpLocks/>
          </p:cNvGrpSpPr>
          <p:nvPr/>
        </p:nvGrpSpPr>
        <p:grpSpPr bwMode="auto">
          <a:xfrm>
            <a:off x="682625" y="3846513"/>
            <a:ext cx="963613" cy="498475"/>
            <a:chOff x="582" y="2987"/>
            <a:chExt cx="659" cy="352"/>
          </a:xfrm>
        </p:grpSpPr>
        <p:sp>
          <p:nvSpPr>
            <p:cNvPr id="113751" name="Freeform 64"/>
            <p:cNvSpPr>
              <a:spLocks noChangeAspect="1"/>
            </p:cNvSpPr>
            <p:nvPr/>
          </p:nvSpPr>
          <p:spPr bwMode="auto">
            <a:xfrm>
              <a:off x="754" y="2987"/>
              <a:ext cx="48" cy="39"/>
            </a:xfrm>
            <a:custGeom>
              <a:avLst/>
              <a:gdLst>
                <a:gd name="T0" fmla="*/ 0 w 9"/>
                <a:gd name="T1" fmla="*/ 20485636 h 7"/>
                <a:gd name="T2" fmla="*/ 10425088 w 9"/>
                <a:gd name="T3" fmla="*/ 36160377 h 7"/>
                <a:gd name="T4" fmla="*/ 17674555 w 9"/>
                <a:gd name="T5" fmla="*/ 36160377 h 7"/>
                <a:gd name="T6" fmla="*/ 28100379 w 9"/>
                <a:gd name="T7" fmla="*/ 30657711 h 7"/>
                <a:gd name="T8" fmla="*/ 31414357 w 9"/>
                <a:gd name="T9" fmla="*/ 10167233 h 7"/>
                <a:gd name="T10" fmla="*/ 24185968 w 9"/>
                <a:gd name="T11" fmla="*/ 0 h 7"/>
                <a:gd name="T12" fmla="*/ 13739035 w 9"/>
                <a:gd name="T13" fmla="*/ 0 h 7"/>
                <a:gd name="T14" fmla="*/ 0 w 9"/>
                <a:gd name="T15" fmla="*/ 2048563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13752" name="Freeform 65"/>
            <p:cNvSpPr>
              <a:spLocks noChangeAspect="1"/>
            </p:cNvSpPr>
            <p:nvPr/>
          </p:nvSpPr>
          <p:spPr bwMode="auto">
            <a:xfrm>
              <a:off x="903" y="3048"/>
              <a:ext cx="54" cy="49"/>
            </a:xfrm>
            <a:custGeom>
              <a:avLst/>
              <a:gdLst>
                <a:gd name="T0" fmla="*/ 0 w 10"/>
                <a:gd name="T1" fmla="*/ 8514953 h 9"/>
                <a:gd name="T2" fmla="*/ 7911313 w 10"/>
                <a:gd name="T3" fmla="*/ 29353025 h 9"/>
                <a:gd name="T4" fmla="*/ 19537492 w 10"/>
                <a:gd name="T5" fmla="*/ 29353025 h 9"/>
                <a:gd name="T6" fmla="*/ 19537492 w 10"/>
                <a:gd name="T7" fmla="*/ 25526452 h 9"/>
                <a:gd name="T8" fmla="*/ 31066713 w 10"/>
                <a:gd name="T9" fmla="*/ 37867979 h 9"/>
                <a:gd name="T10" fmla="*/ 39102102 w 10"/>
                <a:gd name="T11" fmla="*/ 34041378 h 9"/>
                <a:gd name="T12" fmla="*/ 39102102 w 10"/>
                <a:gd name="T13" fmla="*/ 20837925 h 9"/>
                <a:gd name="T14" fmla="*/ 31066713 w 10"/>
                <a:gd name="T15" fmla="*/ 20837925 h 9"/>
                <a:gd name="T16" fmla="*/ 23160595 w 10"/>
                <a:gd name="T17" fmla="*/ 0 h 9"/>
                <a:gd name="T18" fmla="*/ 0 w 10"/>
                <a:gd name="T19" fmla="*/ 8514953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753" name="Freeform 66"/>
            <p:cNvSpPr>
              <a:spLocks noChangeAspect="1"/>
            </p:cNvSpPr>
            <p:nvPr/>
          </p:nvSpPr>
          <p:spPr bwMode="auto">
            <a:xfrm>
              <a:off x="994" y="3097"/>
              <a:ext cx="60" cy="16"/>
            </a:xfrm>
            <a:custGeom>
              <a:avLst/>
              <a:gdLst>
                <a:gd name="T0" fmla="*/ 0 w 11"/>
                <a:gd name="T1" fmla="*/ 10425088 h 3"/>
                <a:gd name="T2" fmla="*/ 3872738 w 11"/>
                <a:gd name="T3" fmla="*/ 0 h 3"/>
                <a:gd name="T4" fmla="*/ 46983807 w 11"/>
                <a:gd name="T5" fmla="*/ 3313979 h 3"/>
                <a:gd name="T6" fmla="*/ 38346245 w 11"/>
                <a:gd name="T7" fmla="*/ 10425088 h 3"/>
                <a:gd name="T8" fmla="*/ 0 w 11"/>
                <a:gd name="T9" fmla="*/ 10425088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754" name="Freeform 67"/>
            <p:cNvSpPr>
              <a:spLocks noChangeAspect="1"/>
            </p:cNvSpPr>
            <p:nvPr/>
          </p:nvSpPr>
          <p:spPr bwMode="auto">
            <a:xfrm>
              <a:off x="1022" y="3129"/>
              <a:ext cx="21" cy="17"/>
            </a:xfrm>
            <a:custGeom>
              <a:avLst/>
              <a:gdLst>
                <a:gd name="T0" fmla="*/ 0 w 4"/>
                <a:gd name="T1" fmla="*/ 0 h 3"/>
                <a:gd name="T2" fmla="*/ 2867881 w 4"/>
                <a:gd name="T3" fmla="*/ 18013789 h 3"/>
                <a:gd name="T4" fmla="*/ 12105009 w 4"/>
                <a:gd name="T5" fmla="*/ 11621784 h 3"/>
                <a:gd name="T6" fmla="*/ 9233354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55" name="Freeform 68"/>
            <p:cNvSpPr>
              <a:spLocks noChangeAspect="1"/>
            </p:cNvSpPr>
            <p:nvPr/>
          </p:nvSpPr>
          <p:spPr bwMode="auto">
            <a:xfrm>
              <a:off x="1054" y="3113"/>
              <a:ext cx="75" cy="44"/>
            </a:xfrm>
            <a:custGeom>
              <a:avLst/>
              <a:gdLst>
                <a:gd name="T0" fmla="*/ 0 w 14"/>
                <a:gd name="T1" fmla="*/ 13397516 h 8"/>
                <a:gd name="T2" fmla="*/ 7470289 w 14"/>
                <a:gd name="T3" fmla="*/ 0 h 8"/>
                <a:gd name="T4" fmla="*/ 14300700 w 14"/>
                <a:gd name="T5" fmla="*/ 13397516 h 8"/>
                <a:gd name="T6" fmla="*/ 29121198 w 14"/>
                <a:gd name="T7" fmla="*/ 9135170 h 8"/>
                <a:gd name="T8" fmla="*/ 50913568 w 14"/>
                <a:gd name="T9" fmla="*/ 27570004 h 8"/>
                <a:gd name="T10" fmla="*/ 43443279 w 14"/>
                <a:gd name="T11" fmla="*/ 31833197 h 8"/>
                <a:gd name="T12" fmla="*/ 21651686 w 14"/>
                <a:gd name="T13" fmla="*/ 36845925 h 8"/>
                <a:gd name="T14" fmla="*/ 14300700 w 14"/>
                <a:gd name="T15" fmla="*/ 22532499 h 8"/>
                <a:gd name="T16" fmla="*/ 7470289 w 14"/>
                <a:gd name="T17" fmla="*/ 22532499 h 8"/>
                <a:gd name="T18" fmla="*/ 0 w 14"/>
                <a:gd name="T19" fmla="*/ 1339751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756" name="Freeform 69"/>
            <p:cNvSpPr>
              <a:spLocks noChangeAspect="1"/>
            </p:cNvSpPr>
            <p:nvPr/>
          </p:nvSpPr>
          <p:spPr bwMode="auto">
            <a:xfrm>
              <a:off x="1118" y="3196"/>
              <a:ext cx="123" cy="143"/>
            </a:xfrm>
            <a:custGeom>
              <a:avLst/>
              <a:gdLst>
                <a:gd name="T0" fmla="*/ 0 w 23"/>
                <a:gd name="T1" fmla="*/ 45980061 h 26"/>
                <a:gd name="T2" fmla="*/ 10760521 w 23"/>
                <a:gd name="T3" fmla="*/ 78723843 h 26"/>
                <a:gd name="T4" fmla="*/ 10760521 w 23"/>
                <a:gd name="T5" fmla="*/ 106269037 h 26"/>
                <a:gd name="T6" fmla="*/ 28772700 w 23"/>
                <a:gd name="T7" fmla="*/ 119832108 h 26"/>
                <a:gd name="T8" fmla="*/ 35390421 w 23"/>
                <a:gd name="T9" fmla="*/ 101256342 h 26"/>
                <a:gd name="T10" fmla="*/ 71555507 w 23"/>
                <a:gd name="T11" fmla="*/ 82987036 h 26"/>
                <a:gd name="T12" fmla="*/ 82316033 w 23"/>
                <a:gd name="T13" fmla="*/ 68678269 h 26"/>
                <a:gd name="T14" fmla="*/ 53543333 w 23"/>
                <a:gd name="T15" fmla="*/ 23448563 h 26"/>
                <a:gd name="T16" fmla="*/ 14010112 w 23"/>
                <a:gd name="T17" fmla="*/ 0 h 26"/>
                <a:gd name="T18" fmla="*/ 10760521 w 23"/>
                <a:gd name="T19" fmla="*/ 9300698 h 26"/>
                <a:gd name="T20" fmla="*/ 14010112 w 23"/>
                <a:gd name="T21" fmla="*/ 23448563 h 26"/>
                <a:gd name="T22" fmla="*/ 0 w 23"/>
                <a:gd name="T23" fmla="*/ 45980061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3757" name="Freeform 70"/>
            <p:cNvSpPr>
              <a:spLocks noChangeAspect="1"/>
            </p:cNvSpPr>
            <p:nvPr/>
          </p:nvSpPr>
          <p:spPr bwMode="auto">
            <a:xfrm>
              <a:off x="582" y="3064"/>
              <a:ext cx="48" cy="12"/>
            </a:xfrm>
            <a:custGeom>
              <a:avLst/>
              <a:gdLst>
                <a:gd name="T0" fmla="*/ 3313979 w 9"/>
                <a:gd name="T1" fmla="*/ 10077696 h 2"/>
                <a:gd name="T2" fmla="*/ 13739035 w 9"/>
                <a:gd name="T3" fmla="*/ 0 h 2"/>
                <a:gd name="T4" fmla="*/ 17674555 w 9"/>
                <a:gd name="T5" fmla="*/ 0 h 2"/>
                <a:gd name="T6" fmla="*/ 20988501 w 9"/>
                <a:gd name="T7" fmla="*/ 0 h 2"/>
                <a:gd name="T8" fmla="*/ 24185968 w 9"/>
                <a:gd name="T9" fmla="*/ 0 h 2"/>
                <a:gd name="T10" fmla="*/ 24185968 w 9"/>
                <a:gd name="T11" fmla="*/ 0 h 2"/>
                <a:gd name="T12" fmla="*/ 28100379 w 9"/>
                <a:gd name="T13" fmla="*/ 0 h 2"/>
                <a:gd name="T14" fmla="*/ 31414357 w 9"/>
                <a:gd name="T15" fmla="*/ 0 h 2"/>
                <a:gd name="T16" fmla="*/ 31414357 w 9"/>
                <a:gd name="T17" fmla="*/ 0 h 2"/>
                <a:gd name="T18" fmla="*/ 31414357 w 9"/>
                <a:gd name="T19" fmla="*/ 10077696 h 2"/>
                <a:gd name="T20" fmla="*/ 24185968 w 9"/>
                <a:gd name="T21" fmla="*/ 10077696 h 2"/>
                <a:gd name="T22" fmla="*/ 24185968 w 9"/>
                <a:gd name="T23" fmla="*/ 10077696 h 2"/>
                <a:gd name="T24" fmla="*/ 24185968 w 9"/>
                <a:gd name="T25" fmla="*/ 10077696 h 2"/>
                <a:gd name="T26" fmla="*/ 20988501 w 9"/>
                <a:gd name="T27" fmla="*/ 10077696 h 2"/>
                <a:gd name="T28" fmla="*/ 20988501 w 9"/>
                <a:gd name="T29" fmla="*/ 10077696 h 2"/>
                <a:gd name="T30" fmla="*/ 17674555 w 9"/>
                <a:gd name="T31" fmla="*/ 10077696 h 2"/>
                <a:gd name="T32" fmla="*/ 13739035 w 9"/>
                <a:gd name="T33" fmla="*/ 20155392 h 2"/>
                <a:gd name="T34" fmla="*/ 10425088 w 9"/>
                <a:gd name="T35" fmla="*/ 20155392 h 2"/>
                <a:gd name="T36" fmla="*/ 7249467 w 9"/>
                <a:gd name="T37" fmla="*/ 20155392 h 2"/>
                <a:gd name="T38" fmla="*/ 3313979 w 9"/>
                <a:gd name="T39" fmla="*/ 20155392 h 2"/>
                <a:gd name="T40" fmla="*/ 0 w 9"/>
                <a:gd name="T41" fmla="*/ 10077696 h 2"/>
                <a:gd name="T42" fmla="*/ 0 w 9"/>
                <a:gd name="T43" fmla="*/ 10077696 h 2"/>
                <a:gd name="T44" fmla="*/ 3313979 w 9"/>
                <a:gd name="T45" fmla="*/ 1007769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13758" name="Freeform 71"/>
            <p:cNvSpPr>
              <a:spLocks noChangeAspect="1"/>
            </p:cNvSpPr>
            <p:nvPr/>
          </p:nvSpPr>
          <p:spPr bwMode="auto">
            <a:xfrm>
              <a:off x="619" y="3031"/>
              <a:ext cx="16" cy="12"/>
            </a:xfrm>
            <a:custGeom>
              <a:avLst/>
              <a:gdLst>
                <a:gd name="T0" fmla="*/ 0 w 3"/>
                <a:gd name="T1" fmla="*/ 0 h 2"/>
                <a:gd name="T2" fmla="*/ 0 w 3"/>
                <a:gd name="T3" fmla="*/ 10077696 h 2"/>
                <a:gd name="T4" fmla="*/ 3313979 w 3"/>
                <a:gd name="T5" fmla="*/ 20155392 h 2"/>
                <a:gd name="T6" fmla="*/ 3313979 w 3"/>
                <a:gd name="T7" fmla="*/ 20155392 h 2"/>
                <a:gd name="T8" fmla="*/ 3313979 w 3"/>
                <a:gd name="T9" fmla="*/ 20155392 h 2"/>
                <a:gd name="T10" fmla="*/ 7249467 w 3"/>
                <a:gd name="T11" fmla="*/ 20155392 h 2"/>
                <a:gd name="T12" fmla="*/ 7249467 w 3"/>
                <a:gd name="T13" fmla="*/ 20155392 h 2"/>
                <a:gd name="T14" fmla="*/ 7249467 w 3"/>
                <a:gd name="T15" fmla="*/ 20155392 h 2"/>
                <a:gd name="T16" fmla="*/ 10425088 w 3"/>
                <a:gd name="T17" fmla="*/ 20155392 h 2"/>
                <a:gd name="T18" fmla="*/ 7249467 w 3"/>
                <a:gd name="T19" fmla="*/ 10077696 h 2"/>
                <a:gd name="T20" fmla="*/ 3313979 w 3"/>
                <a:gd name="T21" fmla="*/ 10077696 h 2"/>
                <a:gd name="T22" fmla="*/ 0 w 3"/>
                <a:gd name="T23" fmla="*/ 1007769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13727" name="Alaska"/>
          <p:cNvGrpSpPr>
            <a:grpSpLocks/>
          </p:cNvGrpSpPr>
          <p:nvPr/>
        </p:nvGrpSpPr>
        <p:grpSpPr bwMode="auto">
          <a:xfrm>
            <a:off x="660400" y="4448175"/>
            <a:ext cx="2776538" cy="987425"/>
            <a:chOff x="523" y="3048"/>
            <a:chExt cx="1899" cy="696"/>
          </a:xfrm>
        </p:grpSpPr>
        <p:sp>
          <p:nvSpPr>
            <p:cNvPr id="113741" name="Freeform 73"/>
            <p:cNvSpPr>
              <a:spLocks noChangeAspect="1"/>
            </p:cNvSpPr>
            <p:nvPr/>
          </p:nvSpPr>
          <p:spPr bwMode="auto">
            <a:xfrm>
              <a:off x="1451" y="3048"/>
              <a:ext cx="971" cy="668"/>
            </a:xfrm>
            <a:custGeom>
              <a:avLst/>
              <a:gdLst>
                <a:gd name="T0" fmla="*/ 404720563 w 181"/>
                <a:gd name="T1" fmla="*/ 340979625 h 122"/>
                <a:gd name="T2" fmla="*/ 441813004 w 181"/>
                <a:gd name="T3" fmla="*/ 340979625 h 122"/>
                <a:gd name="T4" fmla="*/ 474679589 w 181"/>
                <a:gd name="T5" fmla="*/ 349818448 h 122"/>
                <a:gd name="T6" fmla="*/ 493203576 w 181"/>
                <a:gd name="T7" fmla="*/ 309399953 h 122"/>
                <a:gd name="T8" fmla="*/ 603685775 w 181"/>
                <a:gd name="T9" fmla="*/ 349818448 h 122"/>
                <a:gd name="T10" fmla="*/ 662656488 w 181"/>
                <a:gd name="T11" fmla="*/ 358681593 h 122"/>
                <a:gd name="T12" fmla="*/ 636557456 w 181"/>
                <a:gd name="T13" fmla="*/ 416079476 h 122"/>
                <a:gd name="T14" fmla="*/ 599611534 w 181"/>
                <a:gd name="T15" fmla="*/ 393495070 h 122"/>
                <a:gd name="T16" fmla="*/ 588596692 w 181"/>
                <a:gd name="T17" fmla="*/ 411202463 h 122"/>
                <a:gd name="T18" fmla="*/ 507670623 w 181"/>
                <a:gd name="T19" fmla="*/ 375631238 h 122"/>
                <a:gd name="T20" fmla="*/ 507670623 w 181"/>
                <a:gd name="T21" fmla="*/ 353804607 h 122"/>
                <a:gd name="T22" fmla="*/ 504214276 w 181"/>
                <a:gd name="T23" fmla="*/ 375631238 h 122"/>
                <a:gd name="T24" fmla="*/ 423266770 w 181"/>
                <a:gd name="T25" fmla="*/ 362673144 h 122"/>
                <a:gd name="T26" fmla="*/ 356763946 w 181"/>
                <a:gd name="T27" fmla="*/ 375631238 h 122"/>
                <a:gd name="T28" fmla="*/ 323772885 w 181"/>
                <a:gd name="T29" fmla="*/ 375631238 h 122"/>
                <a:gd name="T30" fmla="*/ 294238198 w 181"/>
                <a:gd name="T31" fmla="*/ 371669396 h 122"/>
                <a:gd name="T32" fmla="*/ 257910314 w 181"/>
                <a:gd name="T33" fmla="*/ 420041318 h 122"/>
                <a:gd name="T34" fmla="*/ 228379801 w 181"/>
                <a:gd name="T35" fmla="*/ 416079476 h 122"/>
                <a:gd name="T36" fmla="*/ 224300641 w 181"/>
                <a:gd name="T37" fmla="*/ 380508252 h 122"/>
                <a:gd name="T38" fmla="*/ 187976754 w 181"/>
                <a:gd name="T39" fmla="*/ 433781443 h 122"/>
                <a:gd name="T40" fmla="*/ 191429850 w 181"/>
                <a:gd name="T41" fmla="*/ 455607117 h 122"/>
                <a:gd name="T42" fmla="*/ 132338084 w 181"/>
                <a:gd name="T43" fmla="*/ 509014259 h 122"/>
                <a:gd name="T44" fmla="*/ 73393931 w 181"/>
                <a:gd name="T45" fmla="*/ 539708497 h 122"/>
                <a:gd name="T46" fmla="*/ 40544609 w 181"/>
                <a:gd name="T47" fmla="*/ 530706967 h 122"/>
                <a:gd name="T48" fmla="*/ 107025074 w 181"/>
                <a:gd name="T49" fmla="*/ 491179152 h 122"/>
                <a:gd name="T50" fmla="*/ 121470678 w 181"/>
                <a:gd name="T51" fmla="*/ 442782973 h 122"/>
                <a:gd name="T52" fmla="*/ 99493713 w 181"/>
                <a:gd name="T53" fmla="*/ 442782973 h 122"/>
                <a:gd name="T54" fmla="*/ 69936811 w 181"/>
                <a:gd name="T55" fmla="*/ 433781443 h 122"/>
                <a:gd name="T56" fmla="*/ 37088262 w 181"/>
                <a:gd name="T57" fmla="*/ 433781443 h 122"/>
                <a:gd name="T58" fmla="*/ 43859244 w 181"/>
                <a:gd name="T59" fmla="*/ 393495070 h 122"/>
                <a:gd name="T60" fmla="*/ 18546202 w 181"/>
                <a:gd name="T61" fmla="*/ 380508252 h 122"/>
                <a:gd name="T62" fmla="*/ 3457119 w 181"/>
                <a:gd name="T63" fmla="*/ 349818448 h 122"/>
                <a:gd name="T64" fmla="*/ 14444655 w 181"/>
                <a:gd name="T65" fmla="*/ 340979625 h 122"/>
                <a:gd name="T66" fmla="*/ 3457119 w 181"/>
                <a:gd name="T67" fmla="*/ 300531382 h 122"/>
                <a:gd name="T68" fmla="*/ 32990889 w 181"/>
                <a:gd name="T69" fmla="*/ 269866886 h 122"/>
                <a:gd name="T70" fmla="*/ 54847697 w 181"/>
                <a:gd name="T71" fmla="*/ 273827918 h 122"/>
                <a:gd name="T72" fmla="*/ 77490387 w 181"/>
                <a:gd name="T73" fmla="*/ 261002756 h 122"/>
                <a:gd name="T74" fmla="*/ 91935991 w 181"/>
                <a:gd name="T75" fmla="*/ 243139105 h 122"/>
                <a:gd name="T76" fmla="*/ 99493713 w 181"/>
                <a:gd name="T77" fmla="*/ 216431020 h 122"/>
                <a:gd name="T78" fmla="*/ 62405451 w 181"/>
                <a:gd name="T79" fmla="*/ 216431020 h 122"/>
                <a:gd name="T80" fmla="*/ 37088262 w 181"/>
                <a:gd name="T81" fmla="*/ 212473585 h 122"/>
                <a:gd name="T82" fmla="*/ 37088262 w 181"/>
                <a:gd name="T83" fmla="*/ 180888519 h 122"/>
                <a:gd name="T84" fmla="*/ 29534687 w 181"/>
                <a:gd name="T85" fmla="*/ 164077232 h 122"/>
                <a:gd name="T86" fmla="*/ 58949249 w 181"/>
                <a:gd name="T87" fmla="*/ 155076539 h 122"/>
                <a:gd name="T88" fmla="*/ 77490387 w 181"/>
                <a:gd name="T89" fmla="*/ 150199707 h 122"/>
                <a:gd name="T90" fmla="*/ 95392338 w 181"/>
                <a:gd name="T91" fmla="*/ 180888519 h 122"/>
                <a:gd name="T92" fmla="*/ 118040092 w 181"/>
                <a:gd name="T93" fmla="*/ 168039255 h 122"/>
                <a:gd name="T94" fmla="*/ 88483013 w 181"/>
                <a:gd name="T95" fmla="*/ 137374572 h 122"/>
                <a:gd name="T96" fmla="*/ 69936811 w 181"/>
                <a:gd name="T97" fmla="*/ 83962995 h 122"/>
                <a:gd name="T98" fmla="*/ 107025074 w 181"/>
                <a:gd name="T99" fmla="*/ 66236712 h 122"/>
                <a:gd name="T100" fmla="*/ 143353129 w 181"/>
                <a:gd name="T101" fmla="*/ 17701967 h 122"/>
                <a:gd name="T102" fmla="*/ 180441397 w 181"/>
                <a:gd name="T103" fmla="*/ 0 h 122"/>
                <a:gd name="T104" fmla="*/ 217507267 w 181"/>
                <a:gd name="T105" fmla="*/ 26703497 h 122"/>
                <a:gd name="T106" fmla="*/ 253835328 w 181"/>
                <a:gd name="T107" fmla="*/ 39527821 h 122"/>
                <a:gd name="T108" fmla="*/ 275838654 w 181"/>
                <a:gd name="T109" fmla="*/ 26703497 h 122"/>
                <a:gd name="T110" fmla="*/ 305226677 w 181"/>
                <a:gd name="T111" fmla="*/ 30689804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13742" name="Freeform 74"/>
            <p:cNvSpPr>
              <a:spLocks noChangeAspect="1"/>
            </p:cNvSpPr>
            <p:nvPr/>
          </p:nvSpPr>
          <p:spPr bwMode="auto">
            <a:xfrm>
              <a:off x="1708" y="3613"/>
              <a:ext cx="71" cy="75"/>
            </a:xfrm>
            <a:custGeom>
              <a:avLst/>
              <a:gdLst>
                <a:gd name="T0" fmla="*/ 43471438 w 13"/>
                <a:gd name="T1" fmla="*/ 0 h 14"/>
                <a:gd name="T2" fmla="*/ 30146791 w 13"/>
                <a:gd name="T3" fmla="*/ 7470289 h 14"/>
                <a:gd name="T4" fmla="*/ 26089709 w 13"/>
                <a:gd name="T5" fmla="*/ 21651686 h 14"/>
                <a:gd name="T6" fmla="*/ 12604914 w 13"/>
                <a:gd name="T7" fmla="*/ 29121198 h 14"/>
                <a:gd name="T8" fmla="*/ 0 w 13"/>
                <a:gd name="T9" fmla="*/ 29121198 h 14"/>
                <a:gd name="T10" fmla="*/ 0 w 13"/>
                <a:gd name="T11" fmla="*/ 36591514 h 14"/>
                <a:gd name="T12" fmla="*/ 0 w 13"/>
                <a:gd name="T13" fmla="*/ 43443279 h 14"/>
                <a:gd name="T14" fmla="*/ 3902329 w 13"/>
                <a:gd name="T15" fmla="*/ 50913568 h 14"/>
                <a:gd name="T16" fmla="*/ 17381903 w 13"/>
                <a:gd name="T17" fmla="*/ 47489839 h 14"/>
                <a:gd name="T18" fmla="*/ 21312720 w 13"/>
                <a:gd name="T19" fmla="*/ 43443279 h 14"/>
                <a:gd name="T20" fmla="*/ 47534063 w 13"/>
                <a:gd name="T21" fmla="*/ 36591514 h 14"/>
                <a:gd name="T22" fmla="*/ 56236500 w 13"/>
                <a:gd name="T23" fmla="*/ 25833991 h 14"/>
                <a:gd name="T24" fmla="*/ 52174858 w 13"/>
                <a:gd name="T25" fmla="*/ 18368636 h 14"/>
                <a:gd name="T26" fmla="*/ 56236500 w 13"/>
                <a:gd name="T27" fmla="*/ 7470289 h 14"/>
                <a:gd name="T28" fmla="*/ 56236500 w 13"/>
                <a:gd name="T29" fmla="*/ 0 h 14"/>
                <a:gd name="T30" fmla="*/ 52174858 w 13"/>
                <a:gd name="T31" fmla="*/ 0 h 14"/>
                <a:gd name="T32" fmla="*/ 43471438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3" name="Freeform 75"/>
            <p:cNvSpPr>
              <a:spLocks noChangeAspect="1"/>
            </p:cNvSpPr>
            <p:nvPr/>
          </p:nvSpPr>
          <p:spPr bwMode="auto">
            <a:xfrm>
              <a:off x="1397" y="3311"/>
              <a:ext cx="38" cy="44"/>
            </a:xfrm>
            <a:custGeom>
              <a:avLst/>
              <a:gdLst>
                <a:gd name="T0" fmla="*/ 0 w 7"/>
                <a:gd name="T1" fmla="*/ 0 h 8"/>
                <a:gd name="T2" fmla="*/ 3762179 w 7"/>
                <a:gd name="T3" fmla="*/ 9135170 h 8"/>
                <a:gd name="T4" fmla="*/ 3762179 w 7"/>
                <a:gd name="T5" fmla="*/ 22532499 h 8"/>
                <a:gd name="T6" fmla="*/ 8344876 w 7"/>
                <a:gd name="T7" fmla="*/ 27570004 h 8"/>
                <a:gd name="T8" fmla="*/ 16533415 w 7"/>
                <a:gd name="T9" fmla="*/ 27570004 h 8"/>
                <a:gd name="T10" fmla="*/ 20423257 w 7"/>
                <a:gd name="T11" fmla="*/ 36845925 h 8"/>
                <a:gd name="T12" fmla="*/ 28611829 w 7"/>
                <a:gd name="T13" fmla="*/ 27570004 h 8"/>
                <a:gd name="T14" fmla="*/ 20423257 w 7"/>
                <a:gd name="T15" fmla="*/ 13397516 h 8"/>
                <a:gd name="T16" fmla="*/ 8344876 w 7"/>
                <a:gd name="T17" fmla="*/ 0 h 8"/>
                <a:gd name="T18" fmla="*/ 3762179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4" name="Freeform 76"/>
            <p:cNvSpPr>
              <a:spLocks noChangeAspect="1"/>
            </p:cNvSpPr>
            <p:nvPr/>
          </p:nvSpPr>
          <p:spPr bwMode="auto">
            <a:xfrm>
              <a:off x="1349" y="3694"/>
              <a:ext cx="156" cy="39"/>
            </a:xfrm>
            <a:custGeom>
              <a:avLst/>
              <a:gdLst>
                <a:gd name="T0" fmla="*/ 109352789 w 29"/>
                <a:gd name="T1" fmla="*/ 10167233 h 7"/>
                <a:gd name="T2" fmla="*/ 98159041 w 29"/>
                <a:gd name="T3" fmla="*/ 0 h 7"/>
                <a:gd name="T4" fmla="*/ 86938520 w 29"/>
                <a:gd name="T5" fmla="*/ 0 h 7"/>
                <a:gd name="T6" fmla="*/ 79258387 w 29"/>
                <a:gd name="T7" fmla="*/ 0 h 7"/>
                <a:gd name="T8" fmla="*/ 71551455 w 29"/>
                <a:gd name="T9" fmla="*/ 5502666 h 7"/>
                <a:gd name="T10" fmla="*/ 56818282 w 29"/>
                <a:gd name="T11" fmla="*/ 15820200 h 7"/>
                <a:gd name="T12" fmla="*/ 37800403 w 29"/>
                <a:gd name="T13" fmla="*/ 20485636 h 7"/>
                <a:gd name="T14" fmla="*/ 3513588 w 29"/>
                <a:gd name="T15" fmla="*/ 15820200 h 7"/>
                <a:gd name="T16" fmla="*/ 0 w 29"/>
                <a:gd name="T17" fmla="*/ 20485636 h 7"/>
                <a:gd name="T18" fmla="*/ 0 w 29"/>
                <a:gd name="T19" fmla="*/ 25993143 h 7"/>
                <a:gd name="T20" fmla="*/ 3513588 w 29"/>
                <a:gd name="T21" fmla="*/ 30657711 h 7"/>
                <a:gd name="T22" fmla="*/ 15387092 w 29"/>
                <a:gd name="T23" fmla="*/ 30657711 h 7"/>
                <a:gd name="T24" fmla="*/ 30116047 w 29"/>
                <a:gd name="T25" fmla="*/ 36160377 h 7"/>
                <a:gd name="T26" fmla="*/ 37800403 w 29"/>
                <a:gd name="T27" fmla="*/ 36160377 h 7"/>
                <a:gd name="T28" fmla="*/ 45624562 w 29"/>
                <a:gd name="T29" fmla="*/ 30657711 h 7"/>
                <a:gd name="T30" fmla="*/ 49138117 w 29"/>
                <a:gd name="T31" fmla="*/ 30657711 h 7"/>
                <a:gd name="T32" fmla="*/ 75718177 w 29"/>
                <a:gd name="T33" fmla="*/ 30657711 h 7"/>
                <a:gd name="T34" fmla="*/ 86938520 w 29"/>
                <a:gd name="T35" fmla="*/ 25993143 h 7"/>
                <a:gd name="T36" fmla="*/ 90452108 w 29"/>
                <a:gd name="T37" fmla="*/ 25993143 h 7"/>
                <a:gd name="T38" fmla="*/ 105839201 w 29"/>
                <a:gd name="T39" fmla="*/ 25993143 h 7"/>
                <a:gd name="T40" fmla="*/ 109352789 w 29"/>
                <a:gd name="T41" fmla="*/ 20485636 h 7"/>
                <a:gd name="T42" fmla="*/ 109352789 w 29"/>
                <a:gd name="T43" fmla="*/ 10167233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13745" name="Freeform 77"/>
            <p:cNvSpPr>
              <a:spLocks noChangeAspect="1"/>
            </p:cNvSpPr>
            <p:nvPr/>
          </p:nvSpPr>
          <p:spPr bwMode="auto">
            <a:xfrm>
              <a:off x="1385" y="3470"/>
              <a:ext cx="50" cy="27"/>
            </a:xfrm>
            <a:custGeom>
              <a:avLst/>
              <a:gdLst>
                <a:gd name="T0" fmla="*/ 5382189 w 9"/>
                <a:gd name="T1" fmla="*/ 0 h 5"/>
                <a:gd name="T2" fmla="*/ 0 w 9"/>
                <a:gd name="T3" fmla="*/ 7911313 h 5"/>
                <a:gd name="T4" fmla="*/ 15347406 w 9"/>
                <a:gd name="T5" fmla="*/ 19537492 h 5"/>
                <a:gd name="T6" fmla="*/ 25492467 w 9"/>
                <a:gd name="T7" fmla="*/ 19537492 h 5"/>
                <a:gd name="T8" fmla="*/ 35457656 w 9"/>
                <a:gd name="T9" fmla="*/ 19537492 h 5"/>
                <a:gd name="T10" fmla="*/ 45397128 w 9"/>
                <a:gd name="T11" fmla="*/ 11506363 h 5"/>
                <a:gd name="T12" fmla="*/ 35457656 w 9"/>
                <a:gd name="T13" fmla="*/ 3618054 h 5"/>
                <a:gd name="T14" fmla="*/ 19936050 w 9"/>
                <a:gd name="T15" fmla="*/ 3618054 h 5"/>
                <a:gd name="T16" fmla="*/ 15347406 w 9"/>
                <a:gd name="T17" fmla="*/ 0 h 5"/>
                <a:gd name="T18" fmla="*/ 5382189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6" name="Freeform 78"/>
            <p:cNvSpPr>
              <a:spLocks noChangeAspect="1"/>
            </p:cNvSpPr>
            <p:nvPr/>
          </p:nvSpPr>
          <p:spPr bwMode="auto">
            <a:xfrm>
              <a:off x="1216" y="3722"/>
              <a:ext cx="68" cy="22"/>
            </a:xfrm>
            <a:custGeom>
              <a:avLst/>
              <a:gdLst>
                <a:gd name="T0" fmla="*/ 0 w 13"/>
                <a:gd name="T1" fmla="*/ 9135170 h 4"/>
                <a:gd name="T2" fmla="*/ 2784087 w 13"/>
                <a:gd name="T3" fmla="*/ 13397516 h 4"/>
                <a:gd name="T4" fmla="*/ 5572056 w 13"/>
                <a:gd name="T5" fmla="*/ 18435863 h 4"/>
                <a:gd name="T6" fmla="*/ 20789148 w 13"/>
                <a:gd name="T7" fmla="*/ 18435863 h 4"/>
                <a:gd name="T8" fmla="*/ 29146139 w 13"/>
                <a:gd name="T9" fmla="*/ 18435863 h 4"/>
                <a:gd name="T10" fmla="*/ 38140724 w 13"/>
                <a:gd name="T11" fmla="*/ 13397516 h 4"/>
                <a:gd name="T12" fmla="*/ 38140724 w 13"/>
                <a:gd name="T13" fmla="*/ 9135170 h 4"/>
                <a:gd name="T14" fmla="*/ 29146139 w 13"/>
                <a:gd name="T15" fmla="*/ 0 h 4"/>
                <a:gd name="T16" fmla="*/ 26361916 w 13"/>
                <a:gd name="T17" fmla="*/ 0 h 4"/>
                <a:gd name="T18" fmla="*/ 20789148 w 13"/>
                <a:gd name="T19" fmla="*/ 9135170 h 4"/>
                <a:gd name="T20" fmla="*/ 17347004 w 13"/>
                <a:gd name="T21" fmla="*/ 9135170 h 4"/>
                <a:gd name="T22" fmla="*/ 5572056 w 13"/>
                <a:gd name="T23" fmla="*/ 5038352 h 4"/>
                <a:gd name="T24" fmla="*/ 0 w 13"/>
                <a:gd name="T25" fmla="*/ 913517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747" name="Freeform 79"/>
            <p:cNvSpPr>
              <a:spLocks noChangeAspect="1"/>
            </p:cNvSpPr>
            <p:nvPr/>
          </p:nvSpPr>
          <p:spPr bwMode="auto">
            <a:xfrm>
              <a:off x="925" y="3672"/>
              <a:ext cx="80" cy="22"/>
            </a:xfrm>
            <a:custGeom>
              <a:avLst/>
              <a:gdLst>
                <a:gd name="T0" fmla="*/ 0 w 15"/>
                <a:gd name="T1" fmla="*/ 5038352 h 4"/>
                <a:gd name="T2" fmla="*/ 3313979 w 15"/>
                <a:gd name="T3" fmla="*/ 5038352 h 4"/>
                <a:gd name="T4" fmla="*/ 10425088 w 15"/>
                <a:gd name="T5" fmla="*/ 9135170 h 4"/>
                <a:gd name="T6" fmla="*/ 24185968 w 15"/>
                <a:gd name="T7" fmla="*/ 9135170 h 4"/>
                <a:gd name="T8" fmla="*/ 41861264 w 15"/>
                <a:gd name="T9" fmla="*/ 13397516 h 4"/>
                <a:gd name="T10" fmla="*/ 52402859 w 15"/>
                <a:gd name="T11" fmla="*/ 18435863 h 4"/>
                <a:gd name="T12" fmla="*/ 52402859 w 15"/>
                <a:gd name="T13" fmla="*/ 13397516 h 4"/>
                <a:gd name="T14" fmla="*/ 52402859 w 15"/>
                <a:gd name="T15" fmla="*/ 9135170 h 4"/>
                <a:gd name="T16" fmla="*/ 38663824 w 15"/>
                <a:gd name="T17" fmla="*/ 5038352 h 4"/>
                <a:gd name="T18" fmla="*/ 24185968 w 15"/>
                <a:gd name="T19" fmla="*/ 0 h 4"/>
                <a:gd name="T20" fmla="*/ 17674555 w 15"/>
                <a:gd name="T21" fmla="*/ 0 h 4"/>
                <a:gd name="T22" fmla="*/ 3313979 w 15"/>
                <a:gd name="T23" fmla="*/ 0 h 4"/>
                <a:gd name="T24" fmla="*/ 0 w 15"/>
                <a:gd name="T25" fmla="*/ 503835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48" name="Freeform 80"/>
            <p:cNvSpPr>
              <a:spLocks noChangeAspect="1"/>
            </p:cNvSpPr>
            <p:nvPr/>
          </p:nvSpPr>
          <p:spPr bwMode="auto">
            <a:xfrm>
              <a:off x="855" y="3663"/>
              <a:ext cx="32" cy="15"/>
            </a:xfrm>
            <a:custGeom>
              <a:avLst/>
              <a:gdLst>
                <a:gd name="T0" fmla="*/ 0 w 6"/>
                <a:gd name="T1" fmla="*/ 1953125 h 3"/>
                <a:gd name="T2" fmla="*/ 3313979 w 6"/>
                <a:gd name="T3" fmla="*/ 5859375 h 3"/>
                <a:gd name="T4" fmla="*/ 7249467 w 6"/>
                <a:gd name="T5" fmla="*/ 5859375 h 3"/>
                <a:gd name="T6" fmla="*/ 13739035 w 6"/>
                <a:gd name="T7" fmla="*/ 5859375 h 3"/>
                <a:gd name="T8" fmla="*/ 20988501 w 6"/>
                <a:gd name="T9" fmla="*/ 5859375 h 3"/>
                <a:gd name="T10" fmla="*/ 20988501 w 6"/>
                <a:gd name="T11" fmla="*/ 3906250 h 3"/>
                <a:gd name="T12" fmla="*/ 13739035 w 6"/>
                <a:gd name="T13" fmla="*/ 0 h 3"/>
                <a:gd name="T14" fmla="*/ 3313979 w 6"/>
                <a:gd name="T15" fmla="*/ 0 h 3"/>
                <a:gd name="T16" fmla="*/ 0 w 6"/>
                <a:gd name="T17" fmla="*/ 195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49" name="Freeform 81"/>
            <p:cNvSpPr>
              <a:spLocks noChangeAspect="1"/>
            </p:cNvSpPr>
            <p:nvPr/>
          </p:nvSpPr>
          <p:spPr bwMode="auto">
            <a:xfrm>
              <a:off x="731" y="3602"/>
              <a:ext cx="23" cy="16"/>
            </a:xfrm>
            <a:custGeom>
              <a:avLst/>
              <a:gdLst>
                <a:gd name="T0" fmla="*/ 0 w 4"/>
                <a:gd name="T1" fmla="*/ 3313979 h 3"/>
                <a:gd name="T2" fmla="*/ 0 w 4"/>
                <a:gd name="T3" fmla="*/ 7249467 h 3"/>
                <a:gd name="T4" fmla="*/ 14349459 w 4"/>
                <a:gd name="T5" fmla="*/ 10425088 h 3"/>
                <a:gd name="T6" fmla="*/ 20383526 w 4"/>
                <a:gd name="T7" fmla="*/ 10425088 h 3"/>
                <a:gd name="T8" fmla="*/ 27429938 w 4"/>
                <a:gd name="T9" fmla="*/ 7249467 h 3"/>
                <a:gd name="T10" fmla="*/ 27429938 w 4"/>
                <a:gd name="T11" fmla="*/ 3313979 h 3"/>
                <a:gd name="T12" fmla="*/ 14349459 w 4"/>
                <a:gd name="T13" fmla="*/ 0 h 3"/>
                <a:gd name="T14" fmla="*/ 7083477 w 4"/>
                <a:gd name="T15" fmla="*/ 0 h 3"/>
                <a:gd name="T16" fmla="*/ 0 w 4"/>
                <a:gd name="T17" fmla="*/ 3313979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50" name="Freeform 82"/>
            <p:cNvSpPr>
              <a:spLocks noChangeAspect="1"/>
            </p:cNvSpPr>
            <p:nvPr/>
          </p:nvSpPr>
          <p:spPr bwMode="auto">
            <a:xfrm>
              <a:off x="523" y="3420"/>
              <a:ext cx="43" cy="28"/>
            </a:xfrm>
            <a:custGeom>
              <a:avLst/>
              <a:gdLst>
                <a:gd name="T0" fmla="*/ 0 w 8"/>
                <a:gd name="T1" fmla="*/ 10700973 h 5"/>
                <a:gd name="T2" fmla="*/ 7644777 w 8"/>
                <a:gd name="T3" fmla="*/ 16405861 h 5"/>
                <a:gd name="T4" fmla="*/ 22306540 w 8"/>
                <a:gd name="T5" fmla="*/ 27106862 h 5"/>
                <a:gd name="T6" fmla="*/ 26451450 w 8"/>
                <a:gd name="T7" fmla="*/ 27106862 h 5"/>
                <a:gd name="T8" fmla="*/ 29951317 w 8"/>
                <a:gd name="T9" fmla="*/ 21247436 h 5"/>
                <a:gd name="T10" fmla="*/ 29951317 w 8"/>
                <a:gd name="T11" fmla="*/ 10700973 h 5"/>
                <a:gd name="T12" fmla="*/ 22306540 w 8"/>
                <a:gd name="T13" fmla="*/ 5859426 h 5"/>
                <a:gd name="T14" fmla="*/ 11139532 w 8"/>
                <a:gd name="T15" fmla="*/ 5859426 h 5"/>
                <a:gd name="T16" fmla="*/ 3494728 w 8"/>
                <a:gd name="T17" fmla="*/ 0 h 5"/>
                <a:gd name="T18" fmla="*/ 3494728 w 8"/>
                <a:gd name="T19" fmla="*/ 5859426 h 5"/>
                <a:gd name="T20" fmla="*/ 0 w 8"/>
                <a:gd name="T21" fmla="*/ 10700973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137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37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37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37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37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37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HIV testing</a:t>
            </a:r>
          </a:p>
        </p:txBody>
      </p:sp>
      <p:sp>
        <p:nvSpPr>
          <p:cNvPr id="11373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137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extLst>
      <p:ext uri="{BB962C8B-B14F-4D97-AF65-F5344CB8AC3E}">
        <p14:creationId xmlns:p14="http://schemas.microsoft.com/office/powerpoint/2010/main" val="1807543103"/>
      </p:ext>
    </p:extLst>
  </p:cSld>
  <p:clrMapOvr>
    <a:masterClrMapping/>
  </p:clrMapOvr>
  <p:transition>
    <p:fade/>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423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23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423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23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23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23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423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23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23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23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423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23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423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423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23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23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423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23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423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423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23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423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23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423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423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23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23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423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23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23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23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423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423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423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423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423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423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423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423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423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423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23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423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23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423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423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23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23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423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423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423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423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423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2398" name="Hawaii"/>
          <p:cNvGrpSpPr>
            <a:grpSpLocks/>
          </p:cNvGrpSpPr>
          <p:nvPr/>
        </p:nvGrpSpPr>
        <p:grpSpPr bwMode="auto">
          <a:xfrm>
            <a:off x="682625" y="3846513"/>
            <a:ext cx="963613" cy="498475"/>
            <a:chOff x="582" y="2987"/>
            <a:chExt cx="659" cy="352"/>
          </a:xfrm>
        </p:grpSpPr>
        <p:sp>
          <p:nvSpPr>
            <p:cNvPr id="1424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424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24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24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24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24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24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424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42399" name="Alaska"/>
          <p:cNvGrpSpPr>
            <a:grpSpLocks/>
          </p:cNvGrpSpPr>
          <p:nvPr/>
        </p:nvGrpSpPr>
        <p:grpSpPr bwMode="auto">
          <a:xfrm>
            <a:off x="660400" y="4448175"/>
            <a:ext cx="2776538" cy="987425"/>
            <a:chOff x="523" y="3048"/>
            <a:chExt cx="1899" cy="696"/>
          </a:xfrm>
        </p:grpSpPr>
        <p:sp>
          <p:nvSpPr>
            <p:cNvPr id="1424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424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424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24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424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4241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24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242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24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24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424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24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24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24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24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24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HIV treatment</a:t>
            </a:r>
          </a:p>
        </p:txBody>
      </p:sp>
      <p:sp>
        <p:nvSpPr>
          <p:cNvPr id="14241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24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4438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438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4438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439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439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439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4439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439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439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439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4439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439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4439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0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0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4440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440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0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440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4440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440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4440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4440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441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4441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1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441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4441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4441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441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441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4441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441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442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442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4442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4442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4442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4442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4442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4442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4442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4442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4443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4443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443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4443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443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4443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4443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443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443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4443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4444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4444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4444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4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4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4444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4446" name="Hawaii"/>
          <p:cNvGrpSpPr>
            <a:grpSpLocks/>
          </p:cNvGrpSpPr>
          <p:nvPr/>
        </p:nvGrpSpPr>
        <p:grpSpPr bwMode="auto">
          <a:xfrm>
            <a:off x="682625" y="3846513"/>
            <a:ext cx="963613" cy="498475"/>
            <a:chOff x="582" y="2987"/>
            <a:chExt cx="659" cy="352"/>
          </a:xfrm>
        </p:grpSpPr>
        <p:sp>
          <p:nvSpPr>
            <p:cNvPr id="14447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4447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447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447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447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447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447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4447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44447" name="Alaska"/>
          <p:cNvGrpSpPr>
            <a:grpSpLocks/>
          </p:cNvGrpSpPr>
          <p:nvPr/>
        </p:nvGrpSpPr>
        <p:grpSpPr bwMode="auto">
          <a:xfrm>
            <a:off x="660400" y="4448175"/>
            <a:ext cx="2776538" cy="987425"/>
            <a:chOff x="523" y="3048"/>
            <a:chExt cx="1899" cy="696"/>
          </a:xfrm>
        </p:grpSpPr>
        <p:sp>
          <p:nvSpPr>
            <p:cNvPr id="14446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4446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4446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446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4446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4446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446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446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446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447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4444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4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5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5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5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5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445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445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445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445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445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STD testing</a:t>
            </a:r>
          </a:p>
        </p:txBody>
      </p:sp>
      <p:sp>
        <p:nvSpPr>
          <p:cNvPr id="14445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446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464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64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464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64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64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64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464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64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64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64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464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64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464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464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64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64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464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64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464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464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64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464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64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464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464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64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64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464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64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64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64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464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464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464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464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464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464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464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464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464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464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64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464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64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464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464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64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64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464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464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464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464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464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6494" name="Hawaii"/>
          <p:cNvGrpSpPr>
            <a:grpSpLocks/>
          </p:cNvGrpSpPr>
          <p:nvPr/>
        </p:nvGrpSpPr>
        <p:grpSpPr bwMode="auto">
          <a:xfrm>
            <a:off x="682625" y="3846513"/>
            <a:ext cx="963613" cy="498475"/>
            <a:chOff x="582" y="2987"/>
            <a:chExt cx="659" cy="352"/>
          </a:xfrm>
        </p:grpSpPr>
        <p:sp>
          <p:nvSpPr>
            <p:cNvPr id="1465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465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65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65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65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65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65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465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46495" name="Alaska"/>
          <p:cNvGrpSpPr>
            <a:grpSpLocks/>
          </p:cNvGrpSpPr>
          <p:nvPr/>
        </p:nvGrpSpPr>
        <p:grpSpPr bwMode="auto">
          <a:xfrm>
            <a:off x="660400" y="4448175"/>
            <a:ext cx="2776538" cy="987425"/>
            <a:chOff x="523" y="3048"/>
            <a:chExt cx="1899" cy="696"/>
          </a:xfrm>
        </p:grpSpPr>
        <p:sp>
          <p:nvSpPr>
            <p:cNvPr id="1465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465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465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65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465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4651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65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651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65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65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464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4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4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4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5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5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65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65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65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65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65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STD treatment</a:t>
            </a:r>
          </a:p>
        </p:txBody>
      </p:sp>
      <p:sp>
        <p:nvSpPr>
          <p:cNvPr id="14650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65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Examples of Uses of Profiles Data</a:t>
            </a:r>
          </a:p>
        </p:txBody>
      </p:sp>
      <p:sp>
        <p:nvSpPr>
          <p:cNvPr id="21507" name="Subtitle 1"/>
          <p:cNvSpPr>
            <a:spLocks noGrp="1"/>
          </p:cNvSpPr>
          <p:nvPr>
            <p:ph idx="1"/>
          </p:nvPr>
        </p:nvSpPr>
        <p:spPr bwMode="auto">
          <a:xfrm>
            <a:off x="987425" y="2057400"/>
            <a:ext cx="7283450" cy="31432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eaLnBrk="1" hangingPunct="1"/>
            <a:r>
              <a:rPr lang="en-US" altLang="en-US" smtClean="0"/>
              <a:t>Montana</a:t>
            </a:r>
          </a:p>
          <a:p>
            <a:pPr lvl="1" eaLnBrk="1" hangingPunct="1">
              <a:buSzTx/>
            </a:pPr>
            <a:r>
              <a:rPr lang="en-US" altLang="en-US" smtClean="0"/>
              <a:t>Used Profiles results to develop customized technical assistance plans for selected schools to increase attention towards nutrition physical activity, and employee wellness</a:t>
            </a:r>
          </a:p>
          <a:p>
            <a:pPr eaLnBrk="1" hangingPunct="1"/>
            <a:r>
              <a:rPr lang="en-US" altLang="en-US" smtClean="0"/>
              <a:t>Florida</a:t>
            </a:r>
          </a:p>
          <a:p>
            <a:pPr lvl="1" eaLnBrk="1" hangingPunct="1">
              <a:buSzTx/>
            </a:pPr>
            <a:r>
              <a:rPr lang="en-US" altLang="en-US" smtClean="0"/>
              <a:t>Used Profiles results to develop the agenda for their Healthy Schools Summer Academy professional development event</a:t>
            </a:r>
          </a:p>
          <a:p>
            <a:pPr eaLnBrk="1" hangingPunct="1">
              <a:buSzTx/>
            </a:pPr>
            <a:r>
              <a:rPr lang="en-US" altLang="en-US" smtClean="0"/>
              <a:t>Alaska</a:t>
            </a:r>
          </a:p>
          <a:p>
            <a:pPr lvl="1" eaLnBrk="1" hangingPunct="1">
              <a:buSzTx/>
            </a:pPr>
            <a:r>
              <a:rPr lang="en-US" altLang="en-US" smtClean="0"/>
              <a:t>Use Profiles data to help write a grant to support rural school health services</a:t>
            </a:r>
          </a:p>
        </p:txBody>
      </p:sp>
      <p:sp>
        <p:nvSpPr>
          <p:cNvPr id="11268" name="Text Placeholder 5"/>
          <p:cNvSpPr txBox="1">
            <a:spLocks/>
          </p:cNvSpPr>
          <p:nvPr/>
        </p:nvSpPr>
        <p:spPr bwMode="auto">
          <a:xfrm>
            <a:off x="2751138" y="5553075"/>
            <a:ext cx="38433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
        <p:nvSpPr>
          <p:cNvPr id="11269" name="Text Placeholder 6"/>
          <p:cNvSpPr txBox="1">
            <a:spLocks/>
          </p:cNvSpPr>
          <p:nvPr/>
        </p:nvSpPr>
        <p:spPr bwMode="auto">
          <a:xfrm>
            <a:off x="2751138" y="5688013"/>
            <a:ext cx="1833562" cy="17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Tree>
  </p:cSld>
  <p:clrMapOvr>
    <a:masterClrMapping/>
  </p:clrMapOvr>
  <p:transition>
    <p:fade/>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484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84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484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84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84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84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484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84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84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84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484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84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484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4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4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484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84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5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85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485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485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485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485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85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485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5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85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485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485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85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85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485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85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85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85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485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485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485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485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485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485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485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485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485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485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85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485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85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485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485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85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85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485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485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485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485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5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5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485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8542" name="Hawaii"/>
          <p:cNvGrpSpPr>
            <a:grpSpLocks/>
          </p:cNvGrpSpPr>
          <p:nvPr/>
        </p:nvGrpSpPr>
        <p:grpSpPr bwMode="auto">
          <a:xfrm>
            <a:off x="682625" y="3846513"/>
            <a:ext cx="963613" cy="498475"/>
            <a:chOff x="582" y="2987"/>
            <a:chExt cx="659" cy="352"/>
          </a:xfrm>
        </p:grpSpPr>
        <p:sp>
          <p:nvSpPr>
            <p:cNvPr id="1485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485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85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85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85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85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85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485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48543" name="Alaska"/>
          <p:cNvGrpSpPr>
            <a:grpSpLocks/>
          </p:cNvGrpSpPr>
          <p:nvPr/>
        </p:nvGrpSpPr>
        <p:grpSpPr bwMode="auto">
          <a:xfrm>
            <a:off x="660400" y="4448175"/>
            <a:ext cx="2776538" cy="987425"/>
            <a:chOff x="523" y="3048"/>
            <a:chExt cx="1899" cy="696"/>
          </a:xfrm>
        </p:grpSpPr>
        <p:sp>
          <p:nvSpPr>
            <p:cNvPr id="1485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485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485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85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485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4856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85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856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85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85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485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85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85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85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85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85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pregnancy testing</a:t>
            </a:r>
          </a:p>
        </p:txBody>
      </p:sp>
      <p:sp>
        <p:nvSpPr>
          <p:cNvPr id="14855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85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5053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53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053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53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053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053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053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053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053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054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054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054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054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4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4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5054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054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4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054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5055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055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055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055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055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055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5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5055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055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5055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056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056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056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056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056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5056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056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5056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056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5056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057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5057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057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057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5057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5057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57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5057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057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057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058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058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058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058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5058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058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058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8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8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058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0590" name="Hawaii"/>
          <p:cNvGrpSpPr>
            <a:grpSpLocks/>
          </p:cNvGrpSpPr>
          <p:nvPr/>
        </p:nvGrpSpPr>
        <p:grpSpPr bwMode="auto">
          <a:xfrm>
            <a:off x="682625" y="3846513"/>
            <a:ext cx="963613" cy="498475"/>
            <a:chOff x="582" y="2987"/>
            <a:chExt cx="659" cy="352"/>
          </a:xfrm>
        </p:grpSpPr>
        <p:sp>
          <p:nvSpPr>
            <p:cNvPr id="15061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061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061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061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061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062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062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062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0591" name="Alaska"/>
          <p:cNvGrpSpPr>
            <a:grpSpLocks/>
          </p:cNvGrpSpPr>
          <p:nvPr/>
        </p:nvGrpSpPr>
        <p:grpSpPr bwMode="auto">
          <a:xfrm>
            <a:off x="660400" y="4448175"/>
            <a:ext cx="2776538" cy="987425"/>
            <a:chOff x="523" y="3048"/>
            <a:chExt cx="1899" cy="696"/>
          </a:xfrm>
        </p:grpSpPr>
        <p:sp>
          <p:nvSpPr>
            <p:cNvPr id="15060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060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060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060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060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061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061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61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61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61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059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059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059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060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060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060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condoms</a:t>
            </a:r>
          </a:p>
        </p:txBody>
      </p:sp>
      <p:sp>
        <p:nvSpPr>
          <p:cNvPr id="15060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060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525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5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25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5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25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25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25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25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25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25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25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25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25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5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5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525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25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5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25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525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25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26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26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26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26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6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526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26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526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26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26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26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26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26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526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26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526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26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526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26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526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26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26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526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526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6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526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26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26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26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26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26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26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526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26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26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6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6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26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2638" name="Hawaii"/>
          <p:cNvGrpSpPr>
            <a:grpSpLocks/>
          </p:cNvGrpSpPr>
          <p:nvPr/>
        </p:nvGrpSpPr>
        <p:grpSpPr bwMode="auto">
          <a:xfrm>
            <a:off x="682625" y="3846513"/>
            <a:ext cx="963613" cy="498475"/>
            <a:chOff x="582" y="2987"/>
            <a:chExt cx="659" cy="352"/>
          </a:xfrm>
        </p:grpSpPr>
        <p:sp>
          <p:nvSpPr>
            <p:cNvPr id="1526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26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26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26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26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26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26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26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2639" name="Alaska"/>
          <p:cNvGrpSpPr>
            <a:grpSpLocks/>
          </p:cNvGrpSpPr>
          <p:nvPr/>
        </p:nvGrpSpPr>
        <p:grpSpPr bwMode="auto">
          <a:xfrm>
            <a:off x="660400" y="4448175"/>
            <a:ext cx="2776538" cy="987425"/>
            <a:chOff x="523" y="3048"/>
            <a:chExt cx="1899" cy="696"/>
          </a:xfrm>
        </p:grpSpPr>
        <p:sp>
          <p:nvSpPr>
            <p:cNvPr id="1526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26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26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26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26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265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26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66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6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6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26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26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26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26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26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26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condom-compatible lubricants</a:t>
            </a:r>
          </a:p>
        </p:txBody>
      </p:sp>
      <p:sp>
        <p:nvSpPr>
          <p:cNvPr id="15265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26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546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6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46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6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46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46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46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46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46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46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46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46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46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546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46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46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546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46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46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46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46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46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546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46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546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46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46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46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46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46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546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46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546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46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546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46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546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46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46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546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546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6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546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46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46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46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46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46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546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546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46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46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46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4686" name="Hawaii"/>
          <p:cNvGrpSpPr>
            <a:grpSpLocks/>
          </p:cNvGrpSpPr>
          <p:nvPr/>
        </p:nvGrpSpPr>
        <p:grpSpPr bwMode="auto">
          <a:xfrm>
            <a:off x="682625" y="3846513"/>
            <a:ext cx="963613" cy="498475"/>
            <a:chOff x="582" y="2987"/>
            <a:chExt cx="659" cy="352"/>
          </a:xfrm>
        </p:grpSpPr>
        <p:sp>
          <p:nvSpPr>
            <p:cNvPr id="1547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47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47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47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47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47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47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47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4687" name="Alaska"/>
          <p:cNvGrpSpPr>
            <a:grpSpLocks/>
          </p:cNvGrpSpPr>
          <p:nvPr/>
        </p:nvGrpSpPr>
        <p:grpSpPr bwMode="auto">
          <a:xfrm>
            <a:off x="660400" y="4448175"/>
            <a:ext cx="2776538" cy="987425"/>
            <a:chOff x="523" y="3048"/>
            <a:chExt cx="1899" cy="696"/>
          </a:xfrm>
        </p:grpSpPr>
        <p:sp>
          <p:nvSpPr>
            <p:cNvPr id="1547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47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47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47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47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470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47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70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7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7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46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46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46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46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46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46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contraceptives other than condoms</a:t>
            </a:r>
          </a:p>
        </p:txBody>
      </p:sp>
      <p:sp>
        <p:nvSpPr>
          <p:cNvPr id="15469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47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566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66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66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566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66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66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66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66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66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66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66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66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66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6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6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566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66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6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66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566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66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66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66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66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566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7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67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67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567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67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67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67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67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567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67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67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567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67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567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67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567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67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67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567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567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567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567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67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67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67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67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67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567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567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67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567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7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7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67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6734" name="Hawaii"/>
          <p:cNvGrpSpPr>
            <a:grpSpLocks/>
          </p:cNvGrpSpPr>
          <p:nvPr/>
        </p:nvGrpSpPr>
        <p:grpSpPr bwMode="auto">
          <a:xfrm>
            <a:off x="682625" y="3846513"/>
            <a:ext cx="963613" cy="498475"/>
            <a:chOff x="582" y="2987"/>
            <a:chExt cx="659" cy="352"/>
          </a:xfrm>
        </p:grpSpPr>
        <p:sp>
          <p:nvSpPr>
            <p:cNvPr id="1567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67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67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67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67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67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67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67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6735" name="Alaska"/>
          <p:cNvGrpSpPr>
            <a:grpSpLocks/>
          </p:cNvGrpSpPr>
          <p:nvPr/>
        </p:nvGrpSpPr>
        <p:grpSpPr bwMode="auto">
          <a:xfrm>
            <a:off x="660400" y="4448175"/>
            <a:ext cx="2776538" cy="987425"/>
            <a:chOff x="523" y="3048"/>
            <a:chExt cx="1899" cy="696"/>
          </a:xfrm>
        </p:grpSpPr>
        <p:sp>
          <p:nvSpPr>
            <p:cNvPr id="1567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67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67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67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67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675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67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675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67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67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67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67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67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67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67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67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prenatal care</a:t>
            </a:r>
          </a:p>
        </p:txBody>
      </p:sp>
      <p:sp>
        <p:nvSpPr>
          <p:cNvPr id="15674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67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587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87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87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587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87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87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87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87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87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87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87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87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87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587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87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87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587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87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87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87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87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87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587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87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587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87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87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87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87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587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87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87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587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87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587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87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587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87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87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587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587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587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587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87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87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87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87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87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587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587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87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587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87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8782" name="Hawaii"/>
          <p:cNvGrpSpPr>
            <a:grpSpLocks/>
          </p:cNvGrpSpPr>
          <p:nvPr/>
        </p:nvGrpSpPr>
        <p:grpSpPr bwMode="auto">
          <a:xfrm>
            <a:off x="682625" y="3846513"/>
            <a:ext cx="963613" cy="498475"/>
            <a:chOff x="582" y="2987"/>
            <a:chExt cx="659" cy="352"/>
          </a:xfrm>
        </p:grpSpPr>
        <p:sp>
          <p:nvSpPr>
            <p:cNvPr id="1588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88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88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88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88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88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88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88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8783" name="Alaska"/>
          <p:cNvGrpSpPr>
            <a:grpSpLocks/>
          </p:cNvGrpSpPr>
          <p:nvPr/>
        </p:nvGrpSpPr>
        <p:grpSpPr bwMode="auto">
          <a:xfrm>
            <a:off x="660400" y="4448175"/>
            <a:ext cx="2776538" cy="987425"/>
            <a:chOff x="523" y="3048"/>
            <a:chExt cx="1899" cy="696"/>
          </a:xfrm>
        </p:grpSpPr>
        <p:sp>
          <p:nvSpPr>
            <p:cNvPr id="1587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87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87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88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88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880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88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880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88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88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87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87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87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87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87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87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HPV vaccine administration</a:t>
            </a:r>
          </a:p>
        </p:txBody>
      </p:sp>
      <p:sp>
        <p:nvSpPr>
          <p:cNvPr id="15879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87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1607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7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607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7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607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07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1607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607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607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607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1607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607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607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1607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607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07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1607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607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1607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1607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607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07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607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1607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1607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608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608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1608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08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608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608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1608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1608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1608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608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608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608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1608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1608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1608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608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8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1608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608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1608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1608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1608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608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608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1608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1608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08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8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8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608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0830" name="Hawaii"/>
          <p:cNvGrpSpPr>
            <a:grpSpLocks/>
          </p:cNvGrpSpPr>
          <p:nvPr/>
        </p:nvGrpSpPr>
        <p:grpSpPr bwMode="auto">
          <a:xfrm>
            <a:off x="682625" y="3846513"/>
            <a:ext cx="963613" cy="498475"/>
            <a:chOff x="582" y="2987"/>
            <a:chExt cx="659" cy="352"/>
          </a:xfrm>
        </p:grpSpPr>
        <p:sp>
          <p:nvSpPr>
            <p:cNvPr id="1608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1608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608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08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608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08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08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1608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160831" name="Alaska"/>
          <p:cNvGrpSpPr>
            <a:grpSpLocks/>
          </p:cNvGrpSpPr>
          <p:nvPr/>
        </p:nvGrpSpPr>
        <p:grpSpPr bwMode="auto">
          <a:xfrm>
            <a:off x="660400" y="4448175"/>
            <a:ext cx="2776538" cy="987425"/>
            <a:chOff x="523" y="3048"/>
            <a:chExt cx="1899" cy="696"/>
          </a:xfrm>
        </p:grpSpPr>
        <p:sp>
          <p:nvSpPr>
            <p:cNvPr id="1608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1608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1608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608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1608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16085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608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85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8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8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1608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608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608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608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608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608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identify and track students with chronic conditions* that may require daily or emergency management</a:t>
            </a:r>
          </a:p>
        </p:txBody>
      </p:sp>
      <p:sp>
        <p:nvSpPr>
          <p:cNvPr id="16084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*For example, asthma or food allergies.</a:t>
            </a:r>
          </a:p>
        </p:txBody>
      </p:sp>
      <p:sp>
        <p:nvSpPr>
          <p:cNvPr id="1608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628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28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628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28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628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28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628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628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628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628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628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628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628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628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628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28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1628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28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628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628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628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28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628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628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628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628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628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628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28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28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628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628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628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628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628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628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628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628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628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628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628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28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628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628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628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628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628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28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628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628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628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28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628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2878" name="Hawaii"/>
          <p:cNvGrpSpPr>
            <a:grpSpLocks/>
          </p:cNvGrpSpPr>
          <p:nvPr/>
        </p:nvGrpSpPr>
        <p:grpSpPr bwMode="auto">
          <a:xfrm>
            <a:off x="682625" y="3846513"/>
            <a:ext cx="963613" cy="498475"/>
            <a:chOff x="582" y="2987"/>
            <a:chExt cx="659" cy="352"/>
          </a:xfrm>
        </p:grpSpPr>
        <p:sp>
          <p:nvSpPr>
            <p:cNvPr id="1629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629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29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29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629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29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29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629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62879" name="Alaska"/>
          <p:cNvGrpSpPr>
            <a:grpSpLocks/>
          </p:cNvGrpSpPr>
          <p:nvPr/>
        </p:nvGrpSpPr>
        <p:grpSpPr bwMode="auto">
          <a:xfrm>
            <a:off x="660400" y="4448175"/>
            <a:ext cx="2776538" cy="987425"/>
            <a:chOff x="523" y="3048"/>
            <a:chExt cx="1899" cy="696"/>
          </a:xfrm>
        </p:grpSpPr>
        <p:sp>
          <p:nvSpPr>
            <p:cNvPr id="1628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628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628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628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628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6289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628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290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29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29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628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628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628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628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628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628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protocols that ensure students with a chronic condition that may require daily or emergency management are enrolled into private, state, or federally funded insurance programs if eligible</a:t>
            </a:r>
          </a:p>
        </p:txBody>
      </p:sp>
      <p:sp>
        <p:nvSpPr>
          <p:cNvPr id="16289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628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648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8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648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8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648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648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648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648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648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648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648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648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648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8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8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648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648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8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648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648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48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648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648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648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48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8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648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648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648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648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648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648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48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49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649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649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649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649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649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649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649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649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649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649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649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9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649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649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649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649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1649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649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649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649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1649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49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9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9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649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4926" name="Hawaii"/>
          <p:cNvGrpSpPr>
            <a:grpSpLocks/>
          </p:cNvGrpSpPr>
          <p:nvPr/>
        </p:nvGrpSpPr>
        <p:grpSpPr bwMode="auto">
          <a:xfrm>
            <a:off x="682625" y="3846513"/>
            <a:ext cx="963613" cy="498475"/>
            <a:chOff x="582" y="2987"/>
            <a:chExt cx="659" cy="352"/>
          </a:xfrm>
        </p:grpSpPr>
        <p:sp>
          <p:nvSpPr>
            <p:cNvPr id="1649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649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649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649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649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649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649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649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64927" name="Alaska"/>
          <p:cNvGrpSpPr>
            <a:grpSpLocks/>
          </p:cNvGrpSpPr>
          <p:nvPr/>
        </p:nvGrpSpPr>
        <p:grpSpPr bwMode="auto">
          <a:xfrm>
            <a:off x="660400" y="4448175"/>
            <a:ext cx="2776538" cy="987425"/>
            <a:chOff x="523" y="3048"/>
            <a:chExt cx="1899" cy="696"/>
          </a:xfrm>
        </p:grpSpPr>
        <p:sp>
          <p:nvSpPr>
            <p:cNvPr id="1649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1649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1649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649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1649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16494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49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94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9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9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1649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649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649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649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649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649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referrals to community-based medical care providers for students identified with chronic conditions or at risk for activity, diet, and weight-related chronic conditions</a:t>
            </a:r>
          </a:p>
        </p:txBody>
      </p:sp>
      <p:sp>
        <p:nvSpPr>
          <p:cNvPr id="16493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649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pPr eaLnBrk="1" hangingPunct="1"/>
            <a:r>
              <a:rPr lang="en-US" altLang="en-US" cap="none" smtClean="0"/>
              <a:t>School Health Coordination</a:t>
            </a:r>
          </a:p>
        </p:txBody>
      </p:sp>
    </p:spTree>
  </p:cSld>
  <p:clrMapOvr>
    <a:masterClrMapping/>
  </p:clrMapOvr>
  <p:transition>
    <p:fade/>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Profiles Information</a:t>
            </a:r>
          </a:p>
        </p:txBody>
      </p:sp>
      <p:sp>
        <p:nvSpPr>
          <p:cNvPr id="2" name="Subtitle 1"/>
          <p:cNvSpPr>
            <a:spLocks noGrp="1"/>
          </p:cNvSpPr>
          <p:nvPr>
            <p:ph idx="1"/>
          </p:nvPr>
        </p:nvSpPr>
        <p:spPr>
          <a:xfrm>
            <a:off x="1485900" y="2057400"/>
            <a:ext cx="6172200" cy="3373438"/>
          </a:xfrm>
        </p:spPr>
        <p:txBody>
          <a:bodyPr/>
          <a:lstStyle/>
          <a:p>
            <a:pPr marL="3572" eaLnBrk="1" fontAlgn="auto" hangingPunct="1">
              <a:spcAft>
                <a:spcPts val="0"/>
              </a:spcAft>
              <a:buFont typeface="Arial" pitchFamily="34" charset="0"/>
              <a:buNone/>
              <a:defRPr/>
            </a:pPr>
            <a:r>
              <a:rPr lang="en-US" dirty="0">
                <a:hlinkClick r:id="rId3"/>
              </a:rPr>
              <a:t>http://</a:t>
            </a:r>
            <a:r>
              <a:rPr lang="en-US" dirty="0" smtClean="0">
                <a:hlinkClick r:id="rId3"/>
              </a:rPr>
              <a:t>www.cdc.gov/schoolhealthprofiles</a:t>
            </a:r>
            <a:endParaRPr lang="en-US" dirty="0" smtClean="0"/>
          </a:p>
          <a:p>
            <a:pPr marL="3572" eaLnBrk="1" fontAlgn="auto" hangingPunct="1">
              <a:spcAft>
                <a:spcPts val="0"/>
              </a:spcAft>
              <a:buFont typeface="Arial" pitchFamily="34" charset="0"/>
              <a:buNone/>
              <a:defRPr/>
            </a:pPr>
            <a:endParaRPr lang="en-US" dirty="0"/>
          </a:p>
          <a:p>
            <a:pPr marL="46435" lvl="1" indent="-257175" eaLnBrk="1" fontAlgn="auto" hangingPunct="1">
              <a:spcAft>
                <a:spcPts val="0"/>
              </a:spcAft>
              <a:defRPr/>
            </a:pPr>
            <a:r>
              <a:rPr lang="en-US" sz="1800" dirty="0" smtClean="0"/>
              <a:t>Overview of the </a:t>
            </a:r>
            <a:r>
              <a:rPr lang="en-US" sz="1800" dirty="0"/>
              <a:t>School Health Profiles</a:t>
            </a:r>
          </a:p>
          <a:p>
            <a:pPr marL="46435" lvl="1" indent="-257175" eaLnBrk="1" fontAlgn="auto" hangingPunct="1">
              <a:spcAft>
                <a:spcPts val="0"/>
              </a:spcAft>
              <a:defRPr/>
            </a:pPr>
            <a:r>
              <a:rPr lang="en-US" sz="1800" dirty="0"/>
              <a:t>Questionnaires and item rationales</a:t>
            </a:r>
          </a:p>
          <a:p>
            <a:pPr marL="46435" lvl="1" indent="-257175" eaLnBrk="1" fontAlgn="auto" hangingPunct="1">
              <a:spcAft>
                <a:spcPts val="0"/>
              </a:spcAft>
              <a:defRPr/>
            </a:pPr>
            <a:r>
              <a:rPr lang="en-US" sz="1800" dirty="0"/>
              <a:t>Comprehensive results</a:t>
            </a:r>
          </a:p>
          <a:p>
            <a:pPr marL="46435" lvl="1" indent="-257175" eaLnBrk="1" fontAlgn="auto" hangingPunct="1">
              <a:spcAft>
                <a:spcPts val="0"/>
              </a:spcAft>
              <a:defRPr/>
            </a:pPr>
            <a:r>
              <a:rPr lang="en-US" sz="1800" dirty="0"/>
              <a:t>Fact </a:t>
            </a:r>
            <a:r>
              <a:rPr lang="en-US" sz="1800" dirty="0" smtClean="0"/>
              <a:t>sheet</a:t>
            </a:r>
            <a:endParaRPr lang="en-US" sz="1800" dirty="0"/>
          </a:p>
          <a:p>
            <a:pPr marL="46435" lvl="1" indent="-257175" eaLnBrk="1" fontAlgn="auto" hangingPunct="1">
              <a:spcAft>
                <a:spcPts val="0"/>
              </a:spcAft>
              <a:defRPr/>
            </a:pPr>
            <a:r>
              <a:rPr lang="en-US" sz="1800" dirty="0"/>
              <a:t>Publications and journal articles</a:t>
            </a:r>
          </a:p>
          <a:p>
            <a:pPr marL="46435" lvl="1" indent="-257175" eaLnBrk="1" fontAlgn="auto" hangingPunct="1">
              <a:spcAft>
                <a:spcPts val="0"/>
              </a:spcAft>
              <a:defRPr/>
            </a:pPr>
            <a:r>
              <a:rPr lang="en-US" sz="1800" dirty="0"/>
              <a:t>Participation </a:t>
            </a:r>
            <a:r>
              <a:rPr lang="en-US" sz="1800" dirty="0" smtClean="0"/>
              <a:t>history</a:t>
            </a:r>
          </a:p>
          <a:p>
            <a:pPr marL="46435" lvl="1" indent="-257175" eaLnBrk="1" fontAlgn="auto" hangingPunct="1">
              <a:spcAft>
                <a:spcPts val="0"/>
              </a:spcAft>
              <a:defRPr/>
            </a:pPr>
            <a:r>
              <a:rPr lang="en-US" sz="1800" dirty="0" smtClean="0"/>
              <a:t>Frequently asked questions about requesting data files</a:t>
            </a:r>
            <a:endParaRPr lang="en-US" sz="1800" dirty="0"/>
          </a:p>
          <a:p>
            <a:pPr marL="46435" lvl="1" indent="-257175" eaLnBrk="1" fontAlgn="auto" hangingPunct="1">
              <a:spcAft>
                <a:spcPts val="0"/>
              </a:spcAft>
              <a:defRPr/>
            </a:pPr>
            <a:r>
              <a:rPr lang="en-US" sz="1800" dirty="0"/>
              <a:t>Data file request form</a:t>
            </a:r>
          </a:p>
          <a:p>
            <a:pPr eaLnBrk="1" fontAlgn="auto" hangingPunct="1">
              <a:spcAft>
                <a:spcPts val="0"/>
              </a:spcAft>
              <a:defRPr/>
            </a:pPr>
            <a:endParaRPr lang="en-US" altLang="en-US" dirty="0"/>
          </a:p>
        </p:txBody>
      </p:sp>
      <p:sp>
        <p:nvSpPr>
          <p:cNvPr id="12292" name="Text Placeholder 5"/>
          <p:cNvSpPr txBox="1">
            <a:spLocks/>
          </p:cNvSpPr>
          <p:nvPr/>
        </p:nvSpPr>
        <p:spPr bwMode="auto">
          <a:xfrm>
            <a:off x="2751138" y="5553075"/>
            <a:ext cx="38433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
        <p:nvSpPr>
          <p:cNvPr id="12293" name="Text Placeholder 6"/>
          <p:cNvSpPr txBox="1">
            <a:spLocks/>
          </p:cNvSpPr>
          <p:nvPr/>
        </p:nvSpPr>
        <p:spPr bwMode="auto">
          <a:xfrm>
            <a:off x="2751138" y="5688013"/>
            <a:ext cx="1833562" cy="171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lgn="ctr" eaLnBrk="0" hangingPunct="0">
              <a:defRPr b="1">
                <a:solidFill>
                  <a:schemeClr val="tx2"/>
                </a:solidFill>
                <a:latin typeface="Arial" panose="020B0604020202020204" pitchFamily="34" charset="0"/>
              </a:defRPr>
            </a:lvl1pPr>
            <a:lvl2pPr marL="742950" indent="-285750" algn="ctr" eaLnBrk="0" hangingPunct="0">
              <a:defRPr b="1">
                <a:solidFill>
                  <a:schemeClr val="tx2"/>
                </a:solidFill>
                <a:latin typeface="Arial" panose="020B0604020202020204" pitchFamily="34" charset="0"/>
              </a:defRPr>
            </a:lvl2pPr>
            <a:lvl3pPr marL="1143000" indent="-228600" algn="ctr" eaLnBrk="0" hangingPunct="0">
              <a:defRPr b="1">
                <a:solidFill>
                  <a:schemeClr val="tx2"/>
                </a:solidFill>
                <a:latin typeface="Arial" panose="020B0604020202020204" pitchFamily="34" charset="0"/>
              </a:defRPr>
            </a:lvl3pPr>
            <a:lvl4pPr marL="1600200" indent="-228600" algn="ctr" eaLnBrk="0" hangingPunct="0">
              <a:defRPr b="1">
                <a:solidFill>
                  <a:schemeClr val="tx2"/>
                </a:solidFill>
                <a:latin typeface="Arial" panose="020B0604020202020204" pitchFamily="34" charset="0"/>
              </a:defRPr>
            </a:lvl4pPr>
            <a:lvl5pPr marL="2057400" indent="-228600" algn="ctr" eaLnBrk="0" hangingPunct="0">
              <a:defRPr b="1">
                <a:solidFill>
                  <a:schemeClr val="tx2"/>
                </a:solidFill>
                <a:latin typeface="Arial" panose="020B0604020202020204" pitchFamily="34" charset="0"/>
              </a:defRPr>
            </a:lvl5pPr>
            <a:lvl6pPr marL="2514600" indent="-228600" algn="ctr" eaLnBrk="0" fontAlgn="base" hangingPunct="0">
              <a:spcBef>
                <a:spcPct val="0"/>
              </a:spcBef>
              <a:spcAft>
                <a:spcPct val="0"/>
              </a:spcAft>
              <a:defRPr b="1">
                <a:solidFill>
                  <a:schemeClr val="tx2"/>
                </a:solidFill>
                <a:latin typeface="Arial" panose="020B0604020202020204" pitchFamily="34" charset="0"/>
              </a:defRPr>
            </a:lvl6pPr>
            <a:lvl7pPr marL="2971800" indent="-228600" algn="ctr" eaLnBrk="0" fontAlgn="base" hangingPunct="0">
              <a:spcBef>
                <a:spcPct val="0"/>
              </a:spcBef>
              <a:spcAft>
                <a:spcPct val="0"/>
              </a:spcAft>
              <a:defRPr b="1">
                <a:solidFill>
                  <a:schemeClr val="tx2"/>
                </a:solidFill>
                <a:latin typeface="Arial" panose="020B0604020202020204" pitchFamily="34" charset="0"/>
              </a:defRPr>
            </a:lvl7pPr>
            <a:lvl8pPr marL="3429000" indent="-228600" algn="ctr" eaLnBrk="0" fontAlgn="base" hangingPunct="0">
              <a:spcBef>
                <a:spcPct val="0"/>
              </a:spcBef>
              <a:spcAft>
                <a:spcPct val="0"/>
              </a:spcAft>
              <a:defRPr b="1">
                <a:solidFill>
                  <a:schemeClr val="tx2"/>
                </a:solidFill>
                <a:latin typeface="Arial" panose="020B0604020202020204" pitchFamily="34" charset="0"/>
              </a:defRPr>
            </a:lvl8pPr>
            <a:lvl9pPr marL="3886200" indent="-228600" algn="ctr" eaLnBrk="0" fontAlgn="base" hangingPunct="0">
              <a:spcBef>
                <a:spcPct val="0"/>
              </a:spcBef>
              <a:spcAft>
                <a:spcPct val="0"/>
              </a:spcAft>
              <a:defRPr b="1">
                <a:solidFill>
                  <a:schemeClr val="tx2"/>
                </a:solidFill>
                <a:latin typeface="Arial" panose="020B0604020202020204" pitchFamily="34" charset="0"/>
              </a:defRPr>
            </a:lvl9pPr>
          </a:lstStyle>
          <a:p>
            <a:pPr algn="l" eaLnBrk="1" hangingPunct="1">
              <a:spcBef>
                <a:spcPct val="20000"/>
              </a:spcBef>
              <a:buFont typeface="Arial" panose="020B0604020202020204" pitchFamily="34" charset="0"/>
              <a:buNone/>
              <a:defRPr/>
            </a:pPr>
            <a:endParaRPr lang="en-US" altLang="en-US" sz="750" b="0" smtClean="0">
              <a:solidFill>
                <a:srgbClr val="FFFFFF"/>
              </a:solidFill>
              <a:latin typeface="Calibri" panose="020F0502020204030204" pitchFamily="34" charset="0"/>
              <a:cs typeface="Arial" panose="020B0604020202020204" pitchFamily="34" charset="0"/>
            </a:endParaRPr>
          </a:p>
        </p:txBody>
      </p:sp>
    </p:spTree>
  </p:cSld>
  <p:clrMapOvr>
    <a:masterClrMapping/>
  </p:clrMapOvr>
  <p:transition>
    <p:fade/>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smtClean="0">
              <a:solidFill>
                <a:srgbClr val="FFFF00"/>
              </a:solidFill>
            </a:endParaRPr>
          </a:p>
        </p:txBody>
      </p:sp>
      <p:sp>
        <p:nvSpPr>
          <p:cNvPr id="51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smtClean="0">
              <a:solidFill>
                <a:srgbClr val="FFFF00"/>
              </a:solidFill>
            </a:endParaRPr>
          </a:p>
        </p:txBody>
      </p:sp>
      <p:sp>
        <p:nvSpPr>
          <p:cNvPr id="51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smtClean="0">
              <a:solidFill>
                <a:srgbClr val="FFFF00"/>
              </a:solidFill>
            </a:endParaRPr>
          </a:p>
        </p:txBody>
      </p:sp>
      <p:sp>
        <p:nvSpPr>
          <p:cNvPr id="51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smtClean="0">
              <a:solidFill>
                <a:srgbClr val="FFFF00"/>
              </a:solidFill>
            </a:endParaRPr>
          </a:p>
        </p:txBody>
      </p:sp>
      <p:sp>
        <p:nvSpPr>
          <p:cNvPr id="51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51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51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smtClean="0">
              <a:solidFill>
                <a:srgbClr val="FFFF00"/>
              </a:solidFill>
            </a:endParaRPr>
          </a:p>
        </p:txBody>
      </p:sp>
      <p:sp>
        <p:nvSpPr>
          <p:cNvPr id="51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51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1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51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smtClean="0">
              <a:solidFill>
                <a:srgbClr val="FFFF00"/>
              </a:solidFill>
            </a:endParaRPr>
          </a:p>
        </p:txBody>
      </p:sp>
      <p:sp>
        <p:nvSpPr>
          <p:cNvPr id="51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1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1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51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sp>
        <p:nvSpPr>
          <p:cNvPr id="51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1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smtClean="0">
              <a:solidFill>
                <a:srgbClr val="FFFF00"/>
              </a:solidFill>
            </a:endParaRPr>
          </a:p>
        </p:txBody>
      </p:sp>
      <p:grpSp>
        <p:nvGrpSpPr>
          <p:cNvPr id="5182" name="Hawaii"/>
          <p:cNvGrpSpPr>
            <a:grpSpLocks/>
          </p:cNvGrpSpPr>
          <p:nvPr/>
        </p:nvGrpSpPr>
        <p:grpSpPr bwMode="auto">
          <a:xfrm>
            <a:off x="682625" y="3846513"/>
            <a:ext cx="963613" cy="498475"/>
            <a:chOff x="582" y="2987"/>
            <a:chExt cx="659" cy="352"/>
          </a:xfrm>
        </p:grpSpPr>
        <p:sp>
          <p:nvSpPr>
            <p:cNvPr id="5207" name="Freeform 64"/>
            <p:cNvSpPr>
              <a:spLocks noChangeAspect="1"/>
            </p:cNvSpPr>
            <p:nvPr/>
          </p:nvSpPr>
          <p:spPr bwMode="auto">
            <a:xfrm>
              <a:off x="754" y="2987"/>
              <a:ext cx="48" cy="39"/>
            </a:xfrm>
            <a:custGeom>
              <a:avLst/>
              <a:gdLst>
                <a:gd name="T0" fmla="*/ 0 w 9"/>
                <a:gd name="T1" fmla="*/ 20485636 h 7"/>
                <a:gd name="T2" fmla="*/ 10425088 w 9"/>
                <a:gd name="T3" fmla="*/ 36160377 h 7"/>
                <a:gd name="T4" fmla="*/ 17674555 w 9"/>
                <a:gd name="T5" fmla="*/ 36160377 h 7"/>
                <a:gd name="T6" fmla="*/ 28100379 w 9"/>
                <a:gd name="T7" fmla="*/ 30657711 h 7"/>
                <a:gd name="T8" fmla="*/ 31414357 w 9"/>
                <a:gd name="T9" fmla="*/ 10167233 h 7"/>
                <a:gd name="T10" fmla="*/ 24185968 w 9"/>
                <a:gd name="T11" fmla="*/ 0 h 7"/>
                <a:gd name="T12" fmla="*/ 13739035 w 9"/>
                <a:gd name="T13" fmla="*/ 0 h 7"/>
                <a:gd name="T14" fmla="*/ 0 w 9"/>
                <a:gd name="T15" fmla="*/ 2048563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208" name="Freeform 65"/>
            <p:cNvSpPr>
              <a:spLocks noChangeAspect="1"/>
            </p:cNvSpPr>
            <p:nvPr/>
          </p:nvSpPr>
          <p:spPr bwMode="auto">
            <a:xfrm>
              <a:off x="903" y="3048"/>
              <a:ext cx="54" cy="49"/>
            </a:xfrm>
            <a:custGeom>
              <a:avLst/>
              <a:gdLst>
                <a:gd name="T0" fmla="*/ 0 w 10"/>
                <a:gd name="T1" fmla="*/ 8514953 h 9"/>
                <a:gd name="T2" fmla="*/ 7911313 w 10"/>
                <a:gd name="T3" fmla="*/ 29353025 h 9"/>
                <a:gd name="T4" fmla="*/ 19537492 w 10"/>
                <a:gd name="T5" fmla="*/ 29353025 h 9"/>
                <a:gd name="T6" fmla="*/ 19537492 w 10"/>
                <a:gd name="T7" fmla="*/ 25526452 h 9"/>
                <a:gd name="T8" fmla="*/ 31066713 w 10"/>
                <a:gd name="T9" fmla="*/ 37867979 h 9"/>
                <a:gd name="T10" fmla="*/ 39102102 w 10"/>
                <a:gd name="T11" fmla="*/ 34041378 h 9"/>
                <a:gd name="T12" fmla="*/ 39102102 w 10"/>
                <a:gd name="T13" fmla="*/ 20837925 h 9"/>
                <a:gd name="T14" fmla="*/ 31066713 w 10"/>
                <a:gd name="T15" fmla="*/ 20837925 h 9"/>
                <a:gd name="T16" fmla="*/ 23160595 w 10"/>
                <a:gd name="T17" fmla="*/ 0 h 9"/>
                <a:gd name="T18" fmla="*/ 0 w 10"/>
                <a:gd name="T19" fmla="*/ 8514953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209" name="Freeform 66"/>
            <p:cNvSpPr>
              <a:spLocks noChangeAspect="1"/>
            </p:cNvSpPr>
            <p:nvPr/>
          </p:nvSpPr>
          <p:spPr bwMode="auto">
            <a:xfrm>
              <a:off x="994" y="3097"/>
              <a:ext cx="60" cy="16"/>
            </a:xfrm>
            <a:custGeom>
              <a:avLst/>
              <a:gdLst>
                <a:gd name="T0" fmla="*/ 0 w 11"/>
                <a:gd name="T1" fmla="*/ 10425088 h 3"/>
                <a:gd name="T2" fmla="*/ 3872738 w 11"/>
                <a:gd name="T3" fmla="*/ 0 h 3"/>
                <a:gd name="T4" fmla="*/ 46983807 w 11"/>
                <a:gd name="T5" fmla="*/ 3313979 h 3"/>
                <a:gd name="T6" fmla="*/ 38346245 w 11"/>
                <a:gd name="T7" fmla="*/ 10425088 h 3"/>
                <a:gd name="T8" fmla="*/ 0 w 11"/>
                <a:gd name="T9" fmla="*/ 10425088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210" name="Freeform 67"/>
            <p:cNvSpPr>
              <a:spLocks noChangeAspect="1"/>
            </p:cNvSpPr>
            <p:nvPr/>
          </p:nvSpPr>
          <p:spPr bwMode="auto">
            <a:xfrm>
              <a:off x="1022" y="3129"/>
              <a:ext cx="21" cy="17"/>
            </a:xfrm>
            <a:custGeom>
              <a:avLst/>
              <a:gdLst>
                <a:gd name="T0" fmla="*/ 0 w 4"/>
                <a:gd name="T1" fmla="*/ 0 h 3"/>
                <a:gd name="T2" fmla="*/ 2867881 w 4"/>
                <a:gd name="T3" fmla="*/ 18013789 h 3"/>
                <a:gd name="T4" fmla="*/ 12105009 w 4"/>
                <a:gd name="T5" fmla="*/ 11621784 h 3"/>
                <a:gd name="T6" fmla="*/ 9233354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211" name="Freeform 68"/>
            <p:cNvSpPr>
              <a:spLocks noChangeAspect="1"/>
            </p:cNvSpPr>
            <p:nvPr/>
          </p:nvSpPr>
          <p:spPr bwMode="auto">
            <a:xfrm>
              <a:off x="1054" y="3113"/>
              <a:ext cx="75" cy="44"/>
            </a:xfrm>
            <a:custGeom>
              <a:avLst/>
              <a:gdLst>
                <a:gd name="T0" fmla="*/ 0 w 14"/>
                <a:gd name="T1" fmla="*/ 13397516 h 8"/>
                <a:gd name="T2" fmla="*/ 7470289 w 14"/>
                <a:gd name="T3" fmla="*/ 0 h 8"/>
                <a:gd name="T4" fmla="*/ 14300700 w 14"/>
                <a:gd name="T5" fmla="*/ 13397516 h 8"/>
                <a:gd name="T6" fmla="*/ 29121198 w 14"/>
                <a:gd name="T7" fmla="*/ 9135170 h 8"/>
                <a:gd name="T8" fmla="*/ 50913568 w 14"/>
                <a:gd name="T9" fmla="*/ 27570004 h 8"/>
                <a:gd name="T10" fmla="*/ 43443279 w 14"/>
                <a:gd name="T11" fmla="*/ 31833197 h 8"/>
                <a:gd name="T12" fmla="*/ 21651686 w 14"/>
                <a:gd name="T13" fmla="*/ 36845925 h 8"/>
                <a:gd name="T14" fmla="*/ 14300700 w 14"/>
                <a:gd name="T15" fmla="*/ 22532499 h 8"/>
                <a:gd name="T16" fmla="*/ 7470289 w 14"/>
                <a:gd name="T17" fmla="*/ 22532499 h 8"/>
                <a:gd name="T18" fmla="*/ 0 w 14"/>
                <a:gd name="T19" fmla="*/ 1339751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212" name="Freeform 69"/>
            <p:cNvSpPr>
              <a:spLocks noChangeAspect="1"/>
            </p:cNvSpPr>
            <p:nvPr/>
          </p:nvSpPr>
          <p:spPr bwMode="auto">
            <a:xfrm>
              <a:off x="1118" y="3196"/>
              <a:ext cx="123" cy="143"/>
            </a:xfrm>
            <a:custGeom>
              <a:avLst/>
              <a:gdLst>
                <a:gd name="T0" fmla="*/ 0 w 23"/>
                <a:gd name="T1" fmla="*/ 45980061 h 26"/>
                <a:gd name="T2" fmla="*/ 10760521 w 23"/>
                <a:gd name="T3" fmla="*/ 78723843 h 26"/>
                <a:gd name="T4" fmla="*/ 10760521 w 23"/>
                <a:gd name="T5" fmla="*/ 106269037 h 26"/>
                <a:gd name="T6" fmla="*/ 28772700 w 23"/>
                <a:gd name="T7" fmla="*/ 119832108 h 26"/>
                <a:gd name="T8" fmla="*/ 35390421 w 23"/>
                <a:gd name="T9" fmla="*/ 101256342 h 26"/>
                <a:gd name="T10" fmla="*/ 71555507 w 23"/>
                <a:gd name="T11" fmla="*/ 82987036 h 26"/>
                <a:gd name="T12" fmla="*/ 82316033 w 23"/>
                <a:gd name="T13" fmla="*/ 68678269 h 26"/>
                <a:gd name="T14" fmla="*/ 53543333 w 23"/>
                <a:gd name="T15" fmla="*/ 23448563 h 26"/>
                <a:gd name="T16" fmla="*/ 14010112 w 23"/>
                <a:gd name="T17" fmla="*/ 0 h 26"/>
                <a:gd name="T18" fmla="*/ 10760521 w 23"/>
                <a:gd name="T19" fmla="*/ 9300698 h 26"/>
                <a:gd name="T20" fmla="*/ 14010112 w 23"/>
                <a:gd name="T21" fmla="*/ 23448563 h 26"/>
                <a:gd name="T22" fmla="*/ 0 w 23"/>
                <a:gd name="T23" fmla="*/ 45980061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213" name="Freeform 70"/>
            <p:cNvSpPr>
              <a:spLocks noChangeAspect="1"/>
            </p:cNvSpPr>
            <p:nvPr/>
          </p:nvSpPr>
          <p:spPr bwMode="auto">
            <a:xfrm>
              <a:off x="582" y="3064"/>
              <a:ext cx="48" cy="12"/>
            </a:xfrm>
            <a:custGeom>
              <a:avLst/>
              <a:gdLst>
                <a:gd name="T0" fmla="*/ 3313979 w 9"/>
                <a:gd name="T1" fmla="*/ 10077696 h 2"/>
                <a:gd name="T2" fmla="*/ 13739035 w 9"/>
                <a:gd name="T3" fmla="*/ 0 h 2"/>
                <a:gd name="T4" fmla="*/ 17674555 w 9"/>
                <a:gd name="T5" fmla="*/ 0 h 2"/>
                <a:gd name="T6" fmla="*/ 20988501 w 9"/>
                <a:gd name="T7" fmla="*/ 0 h 2"/>
                <a:gd name="T8" fmla="*/ 24185968 w 9"/>
                <a:gd name="T9" fmla="*/ 0 h 2"/>
                <a:gd name="T10" fmla="*/ 24185968 w 9"/>
                <a:gd name="T11" fmla="*/ 0 h 2"/>
                <a:gd name="T12" fmla="*/ 28100379 w 9"/>
                <a:gd name="T13" fmla="*/ 0 h 2"/>
                <a:gd name="T14" fmla="*/ 31414357 w 9"/>
                <a:gd name="T15" fmla="*/ 0 h 2"/>
                <a:gd name="T16" fmla="*/ 31414357 w 9"/>
                <a:gd name="T17" fmla="*/ 0 h 2"/>
                <a:gd name="T18" fmla="*/ 31414357 w 9"/>
                <a:gd name="T19" fmla="*/ 10077696 h 2"/>
                <a:gd name="T20" fmla="*/ 24185968 w 9"/>
                <a:gd name="T21" fmla="*/ 10077696 h 2"/>
                <a:gd name="T22" fmla="*/ 24185968 w 9"/>
                <a:gd name="T23" fmla="*/ 10077696 h 2"/>
                <a:gd name="T24" fmla="*/ 24185968 w 9"/>
                <a:gd name="T25" fmla="*/ 10077696 h 2"/>
                <a:gd name="T26" fmla="*/ 20988501 w 9"/>
                <a:gd name="T27" fmla="*/ 10077696 h 2"/>
                <a:gd name="T28" fmla="*/ 20988501 w 9"/>
                <a:gd name="T29" fmla="*/ 10077696 h 2"/>
                <a:gd name="T30" fmla="*/ 17674555 w 9"/>
                <a:gd name="T31" fmla="*/ 10077696 h 2"/>
                <a:gd name="T32" fmla="*/ 13739035 w 9"/>
                <a:gd name="T33" fmla="*/ 20155392 h 2"/>
                <a:gd name="T34" fmla="*/ 10425088 w 9"/>
                <a:gd name="T35" fmla="*/ 20155392 h 2"/>
                <a:gd name="T36" fmla="*/ 7249467 w 9"/>
                <a:gd name="T37" fmla="*/ 20155392 h 2"/>
                <a:gd name="T38" fmla="*/ 3313979 w 9"/>
                <a:gd name="T39" fmla="*/ 20155392 h 2"/>
                <a:gd name="T40" fmla="*/ 0 w 9"/>
                <a:gd name="T41" fmla="*/ 10077696 h 2"/>
                <a:gd name="T42" fmla="*/ 0 w 9"/>
                <a:gd name="T43" fmla="*/ 10077696 h 2"/>
                <a:gd name="T44" fmla="*/ 3313979 w 9"/>
                <a:gd name="T45" fmla="*/ 1007769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sp>
          <p:nvSpPr>
            <p:cNvPr id="5214" name="Freeform 71"/>
            <p:cNvSpPr>
              <a:spLocks noChangeAspect="1"/>
            </p:cNvSpPr>
            <p:nvPr/>
          </p:nvSpPr>
          <p:spPr bwMode="auto">
            <a:xfrm>
              <a:off x="619" y="3031"/>
              <a:ext cx="16" cy="12"/>
            </a:xfrm>
            <a:custGeom>
              <a:avLst/>
              <a:gdLst>
                <a:gd name="T0" fmla="*/ 0 w 3"/>
                <a:gd name="T1" fmla="*/ 0 h 2"/>
                <a:gd name="T2" fmla="*/ 0 w 3"/>
                <a:gd name="T3" fmla="*/ 10077696 h 2"/>
                <a:gd name="T4" fmla="*/ 3313979 w 3"/>
                <a:gd name="T5" fmla="*/ 20155392 h 2"/>
                <a:gd name="T6" fmla="*/ 3313979 w 3"/>
                <a:gd name="T7" fmla="*/ 20155392 h 2"/>
                <a:gd name="T8" fmla="*/ 3313979 w 3"/>
                <a:gd name="T9" fmla="*/ 20155392 h 2"/>
                <a:gd name="T10" fmla="*/ 7249467 w 3"/>
                <a:gd name="T11" fmla="*/ 20155392 h 2"/>
                <a:gd name="T12" fmla="*/ 7249467 w 3"/>
                <a:gd name="T13" fmla="*/ 20155392 h 2"/>
                <a:gd name="T14" fmla="*/ 7249467 w 3"/>
                <a:gd name="T15" fmla="*/ 20155392 h 2"/>
                <a:gd name="T16" fmla="*/ 10425088 w 3"/>
                <a:gd name="T17" fmla="*/ 20155392 h 2"/>
                <a:gd name="T18" fmla="*/ 7249467 w 3"/>
                <a:gd name="T19" fmla="*/ 10077696 h 2"/>
                <a:gd name="T20" fmla="*/ 3313979 w 3"/>
                <a:gd name="T21" fmla="*/ 10077696 h 2"/>
                <a:gd name="T22" fmla="*/ 0 w 3"/>
                <a:gd name="T23" fmla="*/ 1007769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smtClean="0">
                <a:solidFill>
                  <a:srgbClr val="FFFF00"/>
                </a:solidFill>
              </a:endParaRPr>
            </a:p>
          </p:txBody>
        </p:sp>
      </p:grpSp>
      <p:grpSp>
        <p:nvGrpSpPr>
          <p:cNvPr id="5183" name="Alaska"/>
          <p:cNvGrpSpPr>
            <a:grpSpLocks/>
          </p:cNvGrpSpPr>
          <p:nvPr/>
        </p:nvGrpSpPr>
        <p:grpSpPr bwMode="auto">
          <a:xfrm>
            <a:off x="660400" y="4448175"/>
            <a:ext cx="2776538" cy="987425"/>
            <a:chOff x="523" y="3048"/>
            <a:chExt cx="1899" cy="696"/>
          </a:xfrm>
        </p:grpSpPr>
        <p:sp>
          <p:nvSpPr>
            <p:cNvPr id="5197" name="Freeform 73"/>
            <p:cNvSpPr>
              <a:spLocks noChangeAspect="1"/>
            </p:cNvSpPr>
            <p:nvPr/>
          </p:nvSpPr>
          <p:spPr bwMode="auto">
            <a:xfrm>
              <a:off x="1451" y="3048"/>
              <a:ext cx="971" cy="668"/>
            </a:xfrm>
            <a:custGeom>
              <a:avLst/>
              <a:gdLst>
                <a:gd name="T0" fmla="*/ 404720563 w 181"/>
                <a:gd name="T1" fmla="*/ 340979625 h 122"/>
                <a:gd name="T2" fmla="*/ 441813004 w 181"/>
                <a:gd name="T3" fmla="*/ 340979625 h 122"/>
                <a:gd name="T4" fmla="*/ 474679589 w 181"/>
                <a:gd name="T5" fmla="*/ 349818448 h 122"/>
                <a:gd name="T6" fmla="*/ 493203576 w 181"/>
                <a:gd name="T7" fmla="*/ 309399953 h 122"/>
                <a:gd name="T8" fmla="*/ 603685775 w 181"/>
                <a:gd name="T9" fmla="*/ 349818448 h 122"/>
                <a:gd name="T10" fmla="*/ 662656488 w 181"/>
                <a:gd name="T11" fmla="*/ 358681593 h 122"/>
                <a:gd name="T12" fmla="*/ 636557456 w 181"/>
                <a:gd name="T13" fmla="*/ 416079476 h 122"/>
                <a:gd name="T14" fmla="*/ 599611534 w 181"/>
                <a:gd name="T15" fmla="*/ 393495070 h 122"/>
                <a:gd name="T16" fmla="*/ 588596692 w 181"/>
                <a:gd name="T17" fmla="*/ 411202463 h 122"/>
                <a:gd name="T18" fmla="*/ 507670623 w 181"/>
                <a:gd name="T19" fmla="*/ 375631238 h 122"/>
                <a:gd name="T20" fmla="*/ 507670623 w 181"/>
                <a:gd name="T21" fmla="*/ 353804607 h 122"/>
                <a:gd name="T22" fmla="*/ 504214276 w 181"/>
                <a:gd name="T23" fmla="*/ 375631238 h 122"/>
                <a:gd name="T24" fmla="*/ 423266770 w 181"/>
                <a:gd name="T25" fmla="*/ 362673144 h 122"/>
                <a:gd name="T26" fmla="*/ 356763946 w 181"/>
                <a:gd name="T27" fmla="*/ 375631238 h 122"/>
                <a:gd name="T28" fmla="*/ 323772885 w 181"/>
                <a:gd name="T29" fmla="*/ 375631238 h 122"/>
                <a:gd name="T30" fmla="*/ 294238198 w 181"/>
                <a:gd name="T31" fmla="*/ 371669396 h 122"/>
                <a:gd name="T32" fmla="*/ 257910314 w 181"/>
                <a:gd name="T33" fmla="*/ 420041318 h 122"/>
                <a:gd name="T34" fmla="*/ 228379801 w 181"/>
                <a:gd name="T35" fmla="*/ 416079476 h 122"/>
                <a:gd name="T36" fmla="*/ 224300641 w 181"/>
                <a:gd name="T37" fmla="*/ 380508252 h 122"/>
                <a:gd name="T38" fmla="*/ 187976754 w 181"/>
                <a:gd name="T39" fmla="*/ 433781443 h 122"/>
                <a:gd name="T40" fmla="*/ 191429850 w 181"/>
                <a:gd name="T41" fmla="*/ 455607117 h 122"/>
                <a:gd name="T42" fmla="*/ 132338084 w 181"/>
                <a:gd name="T43" fmla="*/ 509014259 h 122"/>
                <a:gd name="T44" fmla="*/ 73393931 w 181"/>
                <a:gd name="T45" fmla="*/ 539708497 h 122"/>
                <a:gd name="T46" fmla="*/ 40544609 w 181"/>
                <a:gd name="T47" fmla="*/ 530706967 h 122"/>
                <a:gd name="T48" fmla="*/ 107025074 w 181"/>
                <a:gd name="T49" fmla="*/ 491179152 h 122"/>
                <a:gd name="T50" fmla="*/ 121470678 w 181"/>
                <a:gd name="T51" fmla="*/ 442782973 h 122"/>
                <a:gd name="T52" fmla="*/ 99493713 w 181"/>
                <a:gd name="T53" fmla="*/ 442782973 h 122"/>
                <a:gd name="T54" fmla="*/ 69936811 w 181"/>
                <a:gd name="T55" fmla="*/ 433781443 h 122"/>
                <a:gd name="T56" fmla="*/ 37088262 w 181"/>
                <a:gd name="T57" fmla="*/ 433781443 h 122"/>
                <a:gd name="T58" fmla="*/ 43859244 w 181"/>
                <a:gd name="T59" fmla="*/ 393495070 h 122"/>
                <a:gd name="T60" fmla="*/ 18546202 w 181"/>
                <a:gd name="T61" fmla="*/ 380508252 h 122"/>
                <a:gd name="T62" fmla="*/ 3457119 w 181"/>
                <a:gd name="T63" fmla="*/ 349818448 h 122"/>
                <a:gd name="T64" fmla="*/ 14444655 w 181"/>
                <a:gd name="T65" fmla="*/ 340979625 h 122"/>
                <a:gd name="T66" fmla="*/ 3457119 w 181"/>
                <a:gd name="T67" fmla="*/ 300531382 h 122"/>
                <a:gd name="T68" fmla="*/ 32990889 w 181"/>
                <a:gd name="T69" fmla="*/ 269866886 h 122"/>
                <a:gd name="T70" fmla="*/ 54847697 w 181"/>
                <a:gd name="T71" fmla="*/ 273827918 h 122"/>
                <a:gd name="T72" fmla="*/ 77490387 w 181"/>
                <a:gd name="T73" fmla="*/ 261002756 h 122"/>
                <a:gd name="T74" fmla="*/ 91935991 w 181"/>
                <a:gd name="T75" fmla="*/ 243139105 h 122"/>
                <a:gd name="T76" fmla="*/ 99493713 w 181"/>
                <a:gd name="T77" fmla="*/ 216431020 h 122"/>
                <a:gd name="T78" fmla="*/ 62405451 w 181"/>
                <a:gd name="T79" fmla="*/ 216431020 h 122"/>
                <a:gd name="T80" fmla="*/ 37088262 w 181"/>
                <a:gd name="T81" fmla="*/ 212473585 h 122"/>
                <a:gd name="T82" fmla="*/ 37088262 w 181"/>
                <a:gd name="T83" fmla="*/ 180888519 h 122"/>
                <a:gd name="T84" fmla="*/ 29534687 w 181"/>
                <a:gd name="T85" fmla="*/ 164077232 h 122"/>
                <a:gd name="T86" fmla="*/ 58949249 w 181"/>
                <a:gd name="T87" fmla="*/ 155076539 h 122"/>
                <a:gd name="T88" fmla="*/ 77490387 w 181"/>
                <a:gd name="T89" fmla="*/ 150199707 h 122"/>
                <a:gd name="T90" fmla="*/ 95392338 w 181"/>
                <a:gd name="T91" fmla="*/ 180888519 h 122"/>
                <a:gd name="T92" fmla="*/ 118040092 w 181"/>
                <a:gd name="T93" fmla="*/ 168039255 h 122"/>
                <a:gd name="T94" fmla="*/ 88483013 w 181"/>
                <a:gd name="T95" fmla="*/ 137374572 h 122"/>
                <a:gd name="T96" fmla="*/ 69936811 w 181"/>
                <a:gd name="T97" fmla="*/ 83962995 h 122"/>
                <a:gd name="T98" fmla="*/ 107025074 w 181"/>
                <a:gd name="T99" fmla="*/ 66236712 h 122"/>
                <a:gd name="T100" fmla="*/ 143353129 w 181"/>
                <a:gd name="T101" fmla="*/ 17701967 h 122"/>
                <a:gd name="T102" fmla="*/ 180441397 w 181"/>
                <a:gd name="T103" fmla="*/ 0 h 122"/>
                <a:gd name="T104" fmla="*/ 217507267 w 181"/>
                <a:gd name="T105" fmla="*/ 26703497 h 122"/>
                <a:gd name="T106" fmla="*/ 253835328 w 181"/>
                <a:gd name="T107" fmla="*/ 39527821 h 122"/>
                <a:gd name="T108" fmla="*/ 275838654 w 181"/>
                <a:gd name="T109" fmla="*/ 26703497 h 122"/>
                <a:gd name="T110" fmla="*/ 305226677 w 181"/>
                <a:gd name="T111" fmla="*/ 30689804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198" name="Freeform 74"/>
            <p:cNvSpPr>
              <a:spLocks noChangeAspect="1"/>
            </p:cNvSpPr>
            <p:nvPr/>
          </p:nvSpPr>
          <p:spPr bwMode="auto">
            <a:xfrm>
              <a:off x="1708" y="3613"/>
              <a:ext cx="71" cy="75"/>
            </a:xfrm>
            <a:custGeom>
              <a:avLst/>
              <a:gdLst>
                <a:gd name="T0" fmla="*/ 43471438 w 13"/>
                <a:gd name="T1" fmla="*/ 0 h 14"/>
                <a:gd name="T2" fmla="*/ 30146791 w 13"/>
                <a:gd name="T3" fmla="*/ 7470289 h 14"/>
                <a:gd name="T4" fmla="*/ 26089709 w 13"/>
                <a:gd name="T5" fmla="*/ 21651686 h 14"/>
                <a:gd name="T6" fmla="*/ 12604914 w 13"/>
                <a:gd name="T7" fmla="*/ 29121198 h 14"/>
                <a:gd name="T8" fmla="*/ 0 w 13"/>
                <a:gd name="T9" fmla="*/ 29121198 h 14"/>
                <a:gd name="T10" fmla="*/ 0 w 13"/>
                <a:gd name="T11" fmla="*/ 36591514 h 14"/>
                <a:gd name="T12" fmla="*/ 0 w 13"/>
                <a:gd name="T13" fmla="*/ 43443279 h 14"/>
                <a:gd name="T14" fmla="*/ 3902329 w 13"/>
                <a:gd name="T15" fmla="*/ 50913568 h 14"/>
                <a:gd name="T16" fmla="*/ 17381903 w 13"/>
                <a:gd name="T17" fmla="*/ 47489839 h 14"/>
                <a:gd name="T18" fmla="*/ 21312720 w 13"/>
                <a:gd name="T19" fmla="*/ 43443279 h 14"/>
                <a:gd name="T20" fmla="*/ 47534063 w 13"/>
                <a:gd name="T21" fmla="*/ 36591514 h 14"/>
                <a:gd name="T22" fmla="*/ 56236500 w 13"/>
                <a:gd name="T23" fmla="*/ 25833991 h 14"/>
                <a:gd name="T24" fmla="*/ 52174858 w 13"/>
                <a:gd name="T25" fmla="*/ 18368636 h 14"/>
                <a:gd name="T26" fmla="*/ 56236500 w 13"/>
                <a:gd name="T27" fmla="*/ 7470289 h 14"/>
                <a:gd name="T28" fmla="*/ 56236500 w 13"/>
                <a:gd name="T29" fmla="*/ 0 h 14"/>
                <a:gd name="T30" fmla="*/ 52174858 w 13"/>
                <a:gd name="T31" fmla="*/ 0 h 14"/>
                <a:gd name="T32" fmla="*/ 43471438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199" name="Freeform 75"/>
            <p:cNvSpPr>
              <a:spLocks noChangeAspect="1"/>
            </p:cNvSpPr>
            <p:nvPr/>
          </p:nvSpPr>
          <p:spPr bwMode="auto">
            <a:xfrm>
              <a:off x="1397" y="3311"/>
              <a:ext cx="38" cy="44"/>
            </a:xfrm>
            <a:custGeom>
              <a:avLst/>
              <a:gdLst>
                <a:gd name="T0" fmla="*/ 0 w 7"/>
                <a:gd name="T1" fmla="*/ 0 h 8"/>
                <a:gd name="T2" fmla="*/ 3762179 w 7"/>
                <a:gd name="T3" fmla="*/ 9135170 h 8"/>
                <a:gd name="T4" fmla="*/ 3762179 w 7"/>
                <a:gd name="T5" fmla="*/ 22532499 h 8"/>
                <a:gd name="T6" fmla="*/ 8344876 w 7"/>
                <a:gd name="T7" fmla="*/ 27570004 h 8"/>
                <a:gd name="T8" fmla="*/ 16533415 w 7"/>
                <a:gd name="T9" fmla="*/ 27570004 h 8"/>
                <a:gd name="T10" fmla="*/ 20423257 w 7"/>
                <a:gd name="T11" fmla="*/ 36845925 h 8"/>
                <a:gd name="T12" fmla="*/ 28611829 w 7"/>
                <a:gd name="T13" fmla="*/ 27570004 h 8"/>
                <a:gd name="T14" fmla="*/ 20423257 w 7"/>
                <a:gd name="T15" fmla="*/ 13397516 h 8"/>
                <a:gd name="T16" fmla="*/ 8344876 w 7"/>
                <a:gd name="T17" fmla="*/ 0 h 8"/>
                <a:gd name="T18" fmla="*/ 3762179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200" name="Freeform 76"/>
            <p:cNvSpPr>
              <a:spLocks noChangeAspect="1"/>
            </p:cNvSpPr>
            <p:nvPr/>
          </p:nvSpPr>
          <p:spPr bwMode="auto">
            <a:xfrm>
              <a:off x="1349" y="3694"/>
              <a:ext cx="156" cy="39"/>
            </a:xfrm>
            <a:custGeom>
              <a:avLst/>
              <a:gdLst>
                <a:gd name="T0" fmla="*/ 109352789 w 29"/>
                <a:gd name="T1" fmla="*/ 10167233 h 7"/>
                <a:gd name="T2" fmla="*/ 98159041 w 29"/>
                <a:gd name="T3" fmla="*/ 0 h 7"/>
                <a:gd name="T4" fmla="*/ 86938520 w 29"/>
                <a:gd name="T5" fmla="*/ 0 h 7"/>
                <a:gd name="T6" fmla="*/ 79258387 w 29"/>
                <a:gd name="T7" fmla="*/ 0 h 7"/>
                <a:gd name="T8" fmla="*/ 71551455 w 29"/>
                <a:gd name="T9" fmla="*/ 5502666 h 7"/>
                <a:gd name="T10" fmla="*/ 56818282 w 29"/>
                <a:gd name="T11" fmla="*/ 15820200 h 7"/>
                <a:gd name="T12" fmla="*/ 37800403 w 29"/>
                <a:gd name="T13" fmla="*/ 20485636 h 7"/>
                <a:gd name="T14" fmla="*/ 3513588 w 29"/>
                <a:gd name="T15" fmla="*/ 15820200 h 7"/>
                <a:gd name="T16" fmla="*/ 0 w 29"/>
                <a:gd name="T17" fmla="*/ 20485636 h 7"/>
                <a:gd name="T18" fmla="*/ 0 w 29"/>
                <a:gd name="T19" fmla="*/ 25993143 h 7"/>
                <a:gd name="T20" fmla="*/ 3513588 w 29"/>
                <a:gd name="T21" fmla="*/ 30657711 h 7"/>
                <a:gd name="T22" fmla="*/ 15387092 w 29"/>
                <a:gd name="T23" fmla="*/ 30657711 h 7"/>
                <a:gd name="T24" fmla="*/ 30116047 w 29"/>
                <a:gd name="T25" fmla="*/ 36160377 h 7"/>
                <a:gd name="T26" fmla="*/ 37800403 w 29"/>
                <a:gd name="T27" fmla="*/ 36160377 h 7"/>
                <a:gd name="T28" fmla="*/ 45624562 w 29"/>
                <a:gd name="T29" fmla="*/ 30657711 h 7"/>
                <a:gd name="T30" fmla="*/ 49138117 w 29"/>
                <a:gd name="T31" fmla="*/ 30657711 h 7"/>
                <a:gd name="T32" fmla="*/ 75718177 w 29"/>
                <a:gd name="T33" fmla="*/ 30657711 h 7"/>
                <a:gd name="T34" fmla="*/ 86938520 w 29"/>
                <a:gd name="T35" fmla="*/ 25993143 h 7"/>
                <a:gd name="T36" fmla="*/ 90452108 w 29"/>
                <a:gd name="T37" fmla="*/ 25993143 h 7"/>
                <a:gd name="T38" fmla="*/ 105839201 w 29"/>
                <a:gd name="T39" fmla="*/ 25993143 h 7"/>
                <a:gd name="T40" fmla="*/ 109352789 w 29"/>
                <a:gd name="T41" fmla="*/ 20485636 h 7"/>
                <a:gd name="T42" fmla="*/ 109352789 w 29"/>
                <a:gd name="T43" fmla="*/ 10167233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201" name="Freeform 77"/>
            <p:cNvSpPr>
              <a:spLocks noChangeAspect="1"/>
            </p:cNvSpPr>
            <p:nvPr/>
          </p:nvSpPr>
          <p:spPr bwMode="auto">
            <a:xfrm>
              <a:off x="1385" y="3470"/>
              <a:ext cx="50" cy="27"/>
            </a:xfrm>
            <a:custGeom>
              <a:avLst/>
              <a:gdLst>
                <a:gd name="T0" fmla="*/ 5382189 w 9"/>
                <a:gd name="T1" fmla="*/ 0 h 5"/>
                <a:gd name="T2" fmla="*/ 0 w 9"/>
                <a:gd name="T3" fmla="*/ 7911313 h 5"/>
                <a:gd name="T4" fmla="*/ 15347406 w 9"/>
                <a:gd name="T5" fmla="*/ 19537492 h 5"/>
                <a:gd name="T6" fmla="*/ 25492467 w 9"/>
                <a:gd name="T7" fmla="*/ 19537492 h 5"/>
                <a:gd name="T8" fmla="*/ 35457656 w 9"/>
                <a:gd name="T9" fmla="*/ 19537492 h 5"/>
                <a:gd name="T10" fmla="*/ 45397128 w 9"/>
                <a:gd name="T11" fmla="*/ 11506363 h 5"/>
                <a:gd name="T12" fmla="*/ 35457656 w 9"/>
                <a:gd name="T13" fmla="*/ 3618054 h 5"/>
                <a:gd name="T14" fmla="*/ 19936050 w 9"/>
                <a:gd name="T15" fmla="*/ 3618054 h 5"/>
                <a:gd name="T16" fmla="*/ 15347406 w 9"/>
                <a:gd name="T17" fmla="*/ 0 h 5"/>
                <a:gd name="T18" fmla="*/ 5382189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202" name="Freeform 78"/>
            <p:cNvSpPr>
              <a:spLocks noChangeAspect="1"/>
            </p:cNvSpPr>
            <p:nvPr/>
          </p:nvSpPr>
          <p:spPr bwMode="auto">
            <a:xfrm>
              <a:off x="1216" y="3722"/>
              <a:ext cx="68" cy="22"/>
            </a:xfrm>
            <a:custGeom>
              <a:avLst/>
              <a:gdLst>
                <a:gd name="T0" fmla="*/ 0 w 13"/>
                <a:gd name="T1" fmla="*/ 9135170 h 4"/>
                <a:gd name="T2" fmla="*/ 2784087 w 13"/>
                <a:gd name="T3" fmla="*/ 13397516 h 4"/>
                <a:gd name="T4" fmla="*/ 5572056 w 13"/>
                <a:gd name="T5" fmla="*/ 18435863 h 4"/>
                <a:gd name="T6" fmla="*/ 20789148 w 13"/>
                <a:gd name="T7" fmla="*/ 18435863 h 4"/>
                <a:gd name="T8" fmla="*/ 29146139 w 13"/>
                <a:gd name="T9" fmla="*/ 18435863 h 4"/>
                <a:gd name="T10" fmla="*/ 38140724 w 13"/>
                <a:gd name="T11" fmla="*/ 13397516 h 4"/>
                <a:gd name="T12" fmla="*/ 38140724 w 13"/>
                <a:gd name="T13" fmla="*/ 9135170 h 4"/>
                <a:gd name="T14" fmla="*/ 29146139 w 13"/>
                <a:gd name="T15" fmla="*/ 0 h 4"/>
                <a:gd name="T16" fmla="*/ 26361916 w 13"/>
                <a:gd name="T17" fmla="*/ 0 h 4"/>
                <a:gd name="T18" fmla="*/ 20789148 w 13"/>
                <a:gd name="T19" fmla="*/ 9135170 h 4"/>
                <a:gd name="T20" fmla="*/ 17347004 w 13"/>
                <a:gd name="T21" fmla="*/ 9135170 h 4"/>
                <a:gd name="T22" fmla="*/ 5572056 w 13"/>
                <a:gd name="T23" fmla="*/ 5038352 h 4"/>
                <a:gd name="T24" fmla="*/ 0 w 13"/>
                <a:gd name="T25" fmla="*/ 9135170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203" name="Freeform 79"/>
            <p:cNvSpPr>
              <a:spLocks noChangeAspect="1"/>
            </p:cNvSpPr>
            <p:nvPr/>
          </p:nvSpPr>
          <p:spPr bwMode="auto">
            <a:xfrm>
              <a:off x="925" y="3672"/>
              <a:ext cx="80" cy="22"/>
            </a:xfrm>
            <a:custGeom>
              <a:avLst/>
              <a:gdLst>
                <a:gd name="T0" fmla="*/ 0 w 15"/>
                <a:gd name="T1" fmla="*/ 5038352 h 4"/>
                <a:gd name="T2" fmla="*/ 3313979 w 15"/>
                <a:gd name="T3" fmla="*/ 5038352 h 4"/>
                <a:gd name="T4" fmla="*/ 10425088 w 15"/>
                <a:gd name="T5" fmla="*/ 9135170 h 4"/>
                <a:gd name="T6" fmla="*/ 24185968 w 15"/>
                <a:gd name="T7" fmla="*/ 9135170 h 4"/>
                <a:gd name="T8" fmla="*/ 41861264 w 15"/>
                <a:gd name="T9" fmla="*/ 13397516 h 4"/>
                <a:gd name="T10" fmla="*/ 52402859 w 15"/>
                <a:gd name="T11" fmla="*/ 18435863 h 4"/>
                <a:gd name="T12" fmla="*/ 52402859 w 15"/>
                <a:gd name="T13" fmla="*/ 13397516 h 4"/>
                <a:gd name="T14" fmla="*/ 52402859 w 15"/>
                <a:gd name="T15" fmla="*/ 9135170 h 4"/>
                <a:gd name="T16" fmla="*/ 38663824 w 15"/>
                <a:gd name="T17" fmla="*/ 5038352 h 4"/>
                <a:gd name="T18" fmla="*/ 24185968 w 15"/>
                <a:gd name="T19" fmla="*/ 0 h 4"/>
                <a:gd name="T20" fmla="*/ 17674555 w 15"/>
                <a:gd name="T21" fmla="*/ 0 h 4"/>
                <a:gd name="T22" fmla="*/ 3313979 w 15"/>
                <a:gd name="T23" fmla="*/ 0 h 4"/>
                <a:gd name="T24" fmla="*/ 0 w 15"/>
                <a:gd name="T25" fmla="*/ 5038352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204" name="Freeform 80"/>
            <p:cNvSpPr>
              <a:spLocks noChangeAspect="1"/>
            </p:cNvSpPr>
            <p:nvPr/>
          </p:nvSpPr>
          <p:spPr bwMode="auto">
            <a:xfrm>
              <a:off x="855" y="3663"/>
              <a:ext cx="32" cy="15"/>
            </a:xfrm>
            <a:custGeom>
              <a:avLst/>
              <a:gdLst>
                <a:gd name="T0" fmla="*/ 0 w 6"/>
                <a:gd name="T1" fmla="*/ 1953125 h 3"/>
                <a:gd name="T2" fmla="*/ 3313979 w 6"/>
                <a:gd name="T3" fmla="*/ 5859375 h 3"/>
                <a:gd name="T4" fmla="*/ 7249467 w 6"/>
                <a:gd name="T5" fmla="*/ 5859375 h 3"/>
                <a:gd name="T6" fmla="*/ 13739035 w 6"/>
                <a:gd name="T7" fmla="*/ 5859375 h 3"/>
                <a:gd name="T8" fmla="*/ 20988501 w 6"/>
                <a:gd name="T9" fmla="*/ 5859375 h 3"/>
                <a:gd name="T10" fmla="*/ 20988501 w 6"/>
                <a:gd name="T11" fmla="*/ 3906250 h 3"/>
                <a:gd name="T12" fmla="*/ 13739035 w 6"/>
                <a:gd name="T13" fmla="*/ 0 h 3"/>
                <a:gd name="T14" fmla="*/ 3313979 w 6"/>
                <a:gd name="T15" fmla="*/ 0 h 3"/>
                <a:gd name="T16" fmla="*/ 0 w 6"/>
                <a:gd name="T17" fmla="*/ 195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205" name="Freeform 81"/>
            <p:cNvSpPr>
              <a:spLocks noChangeAspect="1"/>
            </p:cNvSpPr>
            <p:nvPr/>
          </p:nvSpPr>
          <p:spPr bwMode="auto">
            <a:xfrm>
              <a:off x="731" y="3602"/>
              <a:ext cx="23" cy="16"/>
            </a:xfrm>
            <a:custGeom>
              <a:avLst/>
              <a:gdLst>
                <a:gd name="T0" fmla="*/ 0 w 4"/>
                <a:gd name="T1" fmla="*/ 3313979 h 3"/>
                <a:gd name="T2" fmla="*/ 0 w 4"/>
                <a:gd name="T3" fmla="*/ 7249467 h 3"/>
                <a:gd name="T4" fmla="*/ 14349459 w 4"/>
                <a:gd name="T5" fmla="*/ 10425088 h 3"/>
                <a:gd name="T6" fmla="*/ 20383526 w 4"/>
                <a:gd name="T7" fmla="*/ 10425088 h 3"/>
                <a:gd name="T8" fmla="*/ 27429938 w 4"/>
                <a:gd name="T9" fmla="*/ 7249467 h 3"/>
                <a:gd name="T10" fmla="*/ 27429938 w 4"/>
                <a:gd name="T11" fmla="*/ 3313979 h 3"/>
                <a:gd name="T12" fmla="*/ 14349459 w 4"/>
                <a:gd name="T13" fmla="*/ 0 h 3"/>
                <a:gd name="T14" fmla="*/ 7083477 w 4"/>
                <a:gd name="T15" fmla="*/ 0 h 3"/>
                <a:gd name="T16" fmla="*/ 0 w 4"/>
                <a:gd name="T17" fmla="*/ 3313979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sp>
          <p:nvSpPr>
            <p:cNvPr id="5206" name="Freeform 82"/>
            <p:cNvSpPr>
              <a:spLocks noChangeAspect="1"/>
            </p:cNvSpPr>
            <p:nvPr/>
          </p:nvSpPr>
          <p:spPr bwMode="auto">
            <a:xfrm>
              <a:off x="523" y="3420"/>
              <a:ext cx="43" cy="28"/>
            </a:xfrm>
            <a:custGeom>
              <a:avLst/>
              <a:gdLst>
                <a:gd name="T0" fmla="*/ 0 w 8"/>
                <a:gd name="T1" fmla="*/ 10700973 h 5"/>
                <a:gd name="T2" fmla="*/ 7644777 w 8"/>
                <a:gd name="T3" fmla="*/ 16405861 h 5"/>
                <a:gd name="T4" fmla="*/ 22306540 w 8"/>
                <a:gd name="T5" fmla="*/ 27106862 h 5"/>
                <a:gd name="T6" fmla="*/ 26451450 w 8"/>
                <a:gd name="T7" fmla="*/ 27106862 h 5"/>
                <a:gd name="T8" fmla="*/ 29951317 w 8"/>
                <a:gd name="T9" fmla="*/ 21247436 h 5"/>
                <a:gd name="T10" fmla="*/ 29951317 w 8"/>
                <a:gd name="T11" fmla="*/ 10700973 h 5"/>
                <a:gd name="T12" fmla="*/ 22306540 w 8"/>
                <a:gd name="T13" fmla="*/ 5859426 h 5"/>
                <a:gd name="T14" fmla="*/ 11139532 w 8"/>
                <a:gd name="T15" fmla="*/ 5859426 h 5"/>
                <a:gd name="T16" fmla="*/ 3494728 w 8"/>
                <a:gd name="T17" fmla="*/ 0 h 5"/>
                <a:gd name="T18" fmla="*/ 3494728 w 8"/>
                <a:gd name="T19" fmla="*/ 5859426 h 5"/>
                <a:gd name="T20" fmla="*/ 0 w 8"/>
                <a:gd name="T21" fmla="*/ 10700973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smtClean="0">
                <a:solidFill>
                  <a:srgbClr val="FFFF00"/>
                </a:solidFill>
              </a:endParaRPr>
            </a:p>
          </p:txBody>
        </p:sp>
      </p:grpSp>
      <p:sp>
        <p:nvSpPr>
          <p:cNvPr id="51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51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51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51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51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smtClean="0">
              <a:solidFill>
                <a:srgbClr val="FFFF00"/>
              </a:solidFill>
            </a:endParaRPr>
          </a:p>
        </p:txBody>
      </p:sp>
      <p:sp>
        <p:nvSpPr>
          <p:cNvPr id="51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No Data</a:t>
            </a:r>
          </a:p>
        </p:txBody>
      </p:sp>
      <p:sp>
        <p:nvSpPr>
          <p:cNvPr id="51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0% - 24%</a:t>
            </a:r>
          </a:p>
        </p:txBody>
      </p:sp>
      <p:sp>
        <p:nvSpPr>
          <p:cNvPr id="51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25% - 49%</a:t>
            </a:r>
          </a:p>
        </p:txBody>
      </p:sp>
      <p:sp>
        <p:nvSpPr>
          <p:cNvPr id="51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50% - 74%</a:t>
            </a:r>
          </a:p>
        </p:txBody>
      </p:sp>
      <p:sp>
        <p:nvSpPr>
          <p:cNvPr id="51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smtClean="0">
                <a:solidFill>
                  <a:srgbClr val="FFFFFF"/>
                </a:solidFill>
              </a:rPr>
              <a:t>75% - 100%</a:t>
            </a:r>
          </a:p>
        </p:txBody>
      </p:sp>
      <p:sp>
        <p:nvSpPr>
          <p:cNvPr id="51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currently have someone who oversees or coordinates school health and safety programs and activities</a:t>
            </a:r>
          </a:p>
        </p:txBody>
      </p:sp>
      <p:sp>
        <p:nvSpPr>
          <p:cNvPr id="519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smtClean="0">
              <a:solidFill>
                <a:srgbClr val="FFFFFF"/>
              </a:solidFill>
            </a:endParaRPr>
          </a:p>
        </p:txBody>
      </p:sp>
      <p:sp>
        <p:nvSpPr>
          <p:cNvPr id="51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anose="05010101010101010101"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anose="05010101010101010101"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anose="05010101010101010101"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anose="05010101010101010101"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smtClean="0">
                <a:solidFill>
                  <a:srgbClr val="FFFF00"/>
                </a:solidFill>
              </a:rPr>
              <a:t>School Health Profiles, 2014</a:t>
            </a:r>
          </a:p>
        </p:txBody>
      </p:sp>
    </p:spTree>
    <p:extLst>
      <p:ext uri="{BB962C8B-B14F-4D97-AF65-F5344CB8AC3E}">
        <p14:creationId xmlns:p14="http://schemas.microsoft.com/office/powerpoint/2010/main" val="1756609027"/>
      </p:ext>
    </p:extLst>
  </p:cSld>
  <p:clrMapOvr>
    <a:masterClrMapping/>
  </p:clrMapOvr>
  <p:transition>
    <p:fade/>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689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89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689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89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689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89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689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689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689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689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689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689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689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9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9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689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689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9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689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689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89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689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689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689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89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9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689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689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689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689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689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689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89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89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689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689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689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690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690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690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690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690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690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690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690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90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690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690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690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690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690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90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690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690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690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90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0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0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690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9022" name="Hawaii"/>
          <p:cNvGrpSpPr>
            <a:grpSpLocks/>
          </p:cNvGrpSpPr>
          <p:nvPr/>
        </p:nvGrpSpPr>
        <p:grpSpPr bwMode="auto">
          <a:xfrm>
            <a:off x="682625" y="3846513"/>
            <a:ext cx="963613" cy="498475"/>
            <a:chOff x="582" y="2987"/>
            <a:chExt cx="659" cy="352"/>
          </a:xfrm>
        </p:grpSpPr>
        <p:sp>
          <p:nvSpPr>
            <p:cNvPr id="1690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690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90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90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690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90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90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690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69023" name="Alaska"/>
          <p:cNvGrpSpPr>
            <a:grpSpLocks/>
          </p:cNvGrpSpPr>
          <p:nvPr/>
        </p:nvGrpSpPr>
        <p:grpSpPr bwMode="auto">
          <a:xfrm>
            <a:off x="660400" y="4448175"/>
            <a:ext cx="2776538" cy="987425"/>
            <a:chOff x="523" y="3048"/>
            <a:chExt cx="1899" cy="696"/>
          </a:xfrm>
        </p:grpSpPr>
        <p:sp>
          <p:nvSpPr>
            <p:cNvPr id="1690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690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690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690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690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6904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690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904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90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90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690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690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690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690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690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690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had a school health council, committee, or team that offers guidance on the development of policies or coordinates activities on health topics</a:t>
            </a:r>
          </a:p>
        </p:txBody>
      </p:sp>
      <p:sp>
        <p:nvSpPr>
          <p:cNvPr id="16903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690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710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10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10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10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710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710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710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710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710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710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710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10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710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710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710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10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710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710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710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710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710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10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710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710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710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710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710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710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10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10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10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710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710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710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710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710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710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710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710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710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710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10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710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710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710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710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1710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10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10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710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710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10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710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71070" name="Hawaii"/>
          <p:cNvGrpSpPr>
            <a:grpSpLocks/>
          </p:cNvGrpSpPr>
          <p:nvPr/>
        </p:nvGrpSpPr>
        <p:grpSpPr bwMode="auto">
          <a:xfrm>
            <a:off x="682625" y="3846513"/>
            <a:ext cx="963613" cy="498475"/>
            <a:chOff x="582" y="2987"/>
            <a:chExt cx="659" cy="352"/>
          </a:xfrm>
        </p:grpSpPr>
        <p:sp>
          <p:nvSpPr>
            <p:cNvPr id="1710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710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10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10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10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11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11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711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71071" name="Alaska"/>
          <p:cNvGrpSpPr>
            <a:grpSpLocks/>
          </p:cNvGrpSpPr>
          <p:nvPr/>
        </p:nvGrpSpPr>
        <p:grpSpPr bwMode="auto">
          <a:xfrm>
            <a:off x="660400" y="4448175"/>
            <a:ext cx="2776538" cy="987425"/>
            <a:chOff x="523" y="3048"/>
            <a:chExt cx="1899" cy="696"/>
          </a:xfrm>
        </p:grpSpPr>
        <p:sp>
          <p:nvSpPr>
            <p:cNvPr id="1710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710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710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10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710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7109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10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109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10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10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710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710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710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710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710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710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a school health council, committee, or team with representation from at least 6 of 8 groups</a:t>
            </a:r>
          </a:p>
        </p:txBody>
      </p:sp>
      <p:sp>
        <p:nvSpPr>
          <p:cNvPr id="17108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710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730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30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30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30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730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30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730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730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730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730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730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30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730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0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0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730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730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0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30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730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730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730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730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730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30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0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730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730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730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730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730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730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30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30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30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730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730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730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730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730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730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731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731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731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731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31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731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731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731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731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1731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31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31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731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731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31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1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1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731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73118" name="Hawaii"/>
          <p:cNvGrpSpPr>
            <a:grpSpLocks/>
          </p:cNvGrpSpPr>
          <p:nvPr/>
        </p:nvGrpSpPr>
        <p:grpSpPr bwMode="auto">
          <a:xfrm>
            <a:off x="682625" y="3846513"/>
            <a:ext cx="963613" cy="498475"/>
            <a:chOff x="582" y="2987"/>
            <a:chExt cx="659" cy="352"/>
          </a:xfrm>
        </p:grpSpPr>
        <p:sp>
          <p:nvSpPr>
            <p:cNvPr id="1731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731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731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31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731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31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31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731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73119" name="Alaska"/>
          <p:cNvGrpSpPr>
            <a:grpSpLocks/>
          </p:cNvGrpSpPr>
          <p:nvPr/>
        </p:nvGrpSpPr>
        <p:grpSpPr bwMode="auto">
          <a:xfrm>
            <a:off x="660400" y="4448175"/>
            <a:ext cx="2776538" cy="987425"/>
            <a:chOff x="523" y="3048"/>
            <a:chExt cx="1899" cy="696"/>
          </a:xfrm>
        </p:grpSpPr>
        <p:sp>
          <p:nvSpPr>
            <p:cNvPr id="1731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731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731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31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731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7313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31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314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31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31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731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731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731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731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731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731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used the School Health Index or other self-assessment tool to assess their policies, activities, and programs in HIV, STD, and teen pregnancy prevention; physical activity; nutrition; and tobacco-use prevention</a:t>
            </a:r>
          </a:p>
        </p:txBody>
      </p:sp>
      <p:sp>
        <p:nvSpPr>
          <p:cNvPr id="17313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731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751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751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751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51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751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751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751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751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751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51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751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751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751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51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751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751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751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751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751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51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751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751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751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751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751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751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51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751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51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751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751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751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751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751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751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751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751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751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751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751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751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751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751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1751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51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51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751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751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51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751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75166" name="Hawaii"/>
          <p:cNvGrpSpPr>
            <a:grpSpLocks/>
          </p:cNvGrpSpPr>
          <p:nvPr/>
        </p:nvGrpSpPr>
        <p:grpSpPr bwMode="auto">
          <a:xfrm>
            <a:off x="682625" y="3846513"/>
            <a:ext cx="963613" cy="498475"/>
            <a:chOff x="582" y="2987"/>
            <a:chExt cx="659" cy="352"/>
          </a:xfrm>
        </p:grpSpPr>
        <p:sp>
          <p:nvSpPr>
            <p:cNvPr id="1751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751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51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51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51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51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51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751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75167" name="Alaska"/>
          <p:cNvGrpSpPr>
            <a:grpSpLocks/>
          </p:cNvGrpSpPr>
          <p:nvPr/>
        </p:nvGrpSpPr>
        <p:grpSpPr bwMode="auto">
          <a:xfrm>
            <a:off x="660400" y="4448175"/>
            <a:ext cx="2776538" cy="987425"/>
            <a:chOff x="523" y="3048"/>
            <a:chExt cx="1899" cy="696"/>
          </a:xfrm>
        </p:grpSpPr>
        <p:sp>
          <p:nvSpPr>
            <p:cNvPr id="1751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751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751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51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751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7518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51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8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751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751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751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751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751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751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include at least 1 health and safety objective in their school improvement plan and have completed a self-assessment of school health policies and practices and have reviewed health and safety data during the past year as part of their school improvement planning process</a:t>
            </a:r>
          </a:p>
        </p:txBody>
      </p:sp>
      <p:sp>
        <p:nvSpPr>
          <p:cNvPr id="17517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751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7715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15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7715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15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7715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716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7716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7716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7716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7716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7716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7716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7716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16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16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7717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7717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17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717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7717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717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7717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7717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7717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717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18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7718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7718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7718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7718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7718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7718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718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7718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7718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7719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7719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7719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7719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7719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7719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7719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7719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7719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7719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20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7720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7720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7720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7720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17720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720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7720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7720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7720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721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21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21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7721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77214" name="Hawaii"/>
          <p:cNvGrpSpPr>
            <a:grpSpLocks/>
          </p:cNvGrpSpPr>
          <p:nvPr/>
        </p:nvGrpSpPr>
        <p:grpSpPr bwMode="auto">
          <a:xfrm>
            <a:off x="682625" y="3846513"/>
            <a:ext cx="963613" cy="498475"/>
            <a:chOff x="582" y="2987"/>
            <a:chExt cx="659" cy="352"/>
          </a:xfrm>
        </p:grpSpPr>
        <p:sp>
          <p:nvSpPr>
            <p:cNvPr id="17723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7724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724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724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724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724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724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7724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77215" name="Alaska"/>
          <p:cNvGrpSpPr>
            <a:grpSpLocks/>
          </p:cNvGrpSpPr>
          <p:nvPr/>
        </p:nvGrpSpPr>
        <p:grpSpPr bwMode="auto">
          <a:xfrm>
            <a:off x="660400" y="4448175"/>
            <a:ext cx="2776538" cy="987425"/>
            <a:chOff x="523" y="3048"/>
            <a:chExt cx="1899" cy="696"/>
          </a:xfrm>
        </p:grpSpPr>
        <p:sp>
          <p:nvSpPr>
            <p:cNvPr id="17722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7723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7723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723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7723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7723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723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23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23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23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7721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1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1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1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2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2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7722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7722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7722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7722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7722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a school health team that performs 5 actions to help plan and implement school health programs</a:t>
            </a:r>
          </a:p>
        </p:txBody>
      </p:sp>
      <p:sp>
        <p:nvSpPr>
          <p:cNvPr id="17722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7722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pPr eaLnBrk="1" hangingPunct="1"/>
            <a:r>
              <a:rPr lang="en-US" altLang="en-US" cap="none" smtClean="0"/>
              <a:t>Health Education</a:t>
            </a:r>
          </a:p>
        </p:txBody>
      </p:sp>
    </p:spTree>
  </p:cSld>
  <p:clrMapOvr>
    <a:masterClrMapping/>
  </p:clrMapOvr>
  <p:transition>
    <p:fade/>
  </p:transition>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812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12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12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12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812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812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812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812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812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812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812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812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812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2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2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812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812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2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812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812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812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812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812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12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12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2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12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812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812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12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812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812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812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812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812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812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812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812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812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812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812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812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812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812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812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12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812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12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812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813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813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813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13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813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813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813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3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3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813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81310" name="Hawaii"/>
          <p:cNvGrpSpPr>
            <a:grpSpLocks/>
          </p:cNvGrpSpPr>
          <p:nvPr/>
        </p:nvGrpSpPr>
        <p:grpSpPr bwMode="auto">
          <a:xfrm>
            <a:off x="682625" y="3846513"/>
            <a:ext cx="963613" cy="498475"/>
            <a:chOff x="582" y="2987"/>
            <a:chExt cx="659" cy="352"/>
          </a:xfrm>
        </p:grpSpPr>
        <p:sp>
          <p:nvSpPr>
            <p:cNvPr id="1813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813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813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13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813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13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13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813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81311" name="Alaska"/>
          <p:cNvGrpSpPr>
            <a:grpSpLocks/>
          </p:cNvGrpSpPr>
          <p:nvPr/>
        </p:nvGrpSpPr>
        <p:grpSpPr bwMode="auto">
          <a:xfrm>
            <a:off x="660400" y="4448175"/>
            <a:ext cx="2776538" cy="987425"/>
            <a:chOff x="523" y="3048"/>
            <a:chExt cx="1899" cy="696"/>
          </a:xfrm>
        </p:grpSpPr>
        <p:sp>
          <p:nvSpPr>
            <p:cNvPr id="1813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1813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1813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813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1813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18133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813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133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13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13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1813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813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813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813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813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813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with a health education curriculum that addresses all 8 national standards for health education</a:t>
            </a:r>
          </a:p>
        </p:txBody>
      </p:sp>
      <p:sp>
        <p:nvSpPr>
          <p:cNvPr id="18132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813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832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33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33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33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833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833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833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833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833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833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833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833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833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833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833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833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833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833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833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833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33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833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833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833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833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833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833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833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833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833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833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1833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833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833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833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833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833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1833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833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1833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833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33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833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833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833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833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833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833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33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833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833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833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833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83358" name="Hawaii"/>
          <p:cNvGrpSpPr>
            <a:grpSpLocks/>
          </p:cNvGrpSpPr>
          <p:nvPr/>
        </p:nvGrpSpPr>
        <p:grpSpPr bwMode="auto">
          <a:xfrm>
            <a:off x="682625" y="3846513"/>
            <a:ext cx="963613" cy="498475"/>
            <a:chOff x="582" y="2987"/>
            <a:chExt cx="659" cy="352"/>
          </a:xfrm>
        </p:grpSpPr>
        <p:sp>
          <p:nvSpPr>
            <p:cNvPr id="1833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833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833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33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833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33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33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833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83359" name="Alaska"/>
          <p:cNvGrpSpPr>
            <a:grpSpLocks/>
          </p:cNvGrpSpPr>
          <p:nvPr/>
        </p:nvGrpSpPr>
        <p:grpSpPr bwMode="auto">
          <a:xfrm>
            <a:off x="660400" y="4448175"/>
            <a:ext cx="2776538" cy="987425"/>
            <a:chOff x="523" y="3048"/>
            <a:chExt cx="1899" cy="696"/>
          </a:xfrm>
        </p:grpSpPr>
        <p:sp>
          <p:nvSpPr>
            <p:cNvPr id="1833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833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833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833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833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8337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833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338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33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33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833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833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833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833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833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833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required students to take 2 or more health education courses</a:t>
            </a:r>
          </a:p>
        </p:txBody>
      </p:sp>
      <p:sp>
        <p:nvSpPr>
          <p:cNvPr id="18337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833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853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53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53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53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853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853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853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853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853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853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853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853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853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853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853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853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1853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853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853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853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853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853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53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1853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853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53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853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853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853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853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853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853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853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853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853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853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853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853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1853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853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853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53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853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853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853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853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853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853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53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854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854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54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4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4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854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85406" name="Hawaii"/>
          <p:cNvGrpSpPr>
            <a:grpSpLocks/>
          </p:cNvGrpSpPr>
          <p:nvPr/>
        </p:nvGrpSpPr>
        <p:grpSpPr bwMode="auto">
          <a:xfrm>
            <a:off x="682625" y="3846513"/>
            <a:ext cx="963613" cy="498475"/>
            <a:chOff x="582" y="2987"/>
            <a:chExt cx="659" cy="352"/>
          </a:xfrm>
        </p:grpSpPr>
        <p:sp>
          <p:nvSpPr>
            <p:cNvPr id="1854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1854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854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854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854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854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854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1854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185407" name="Alaska"/>
          <p:cNvGrpSpPr>
            <a:grpSpLocks/>
          </p:cNvGrpSpPr>
          <p:nvPr/>
        </p:nvGrpSpPr>
        <p:grpSpPr bwMode="auto">
          <a:xfrm>
            <a:off x="660400" y="4448175"/>
            <a:ext cx="2776538" cy="987425"/>
            <a:chOff x="523" y="3048"/>
            <a:chExt cx="1899" cy="696"/>
          </a:xfrm>
        </p:grpSpPr>
        <p:sp>
          <p:nvSpPr>
            <p:cNvPr id="1854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1854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1854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854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1854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18542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854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542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54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54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1854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854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854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854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854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854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Among secondary schools that required a health education course, percentage that required students who fail the course to repeat it</a:t>
            </a:r>
          </a:p>
        </p:txBody>
      </p:sp>
      <p:sp>
        <p:nvSpPr>
          <p:cNvPr id="18541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854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pPr eaLnBrk="1" hangingPunct="1"/>
            <a:r>
              <a:rPr lang="en-US" altLang="en-US" cap="none" smtClean="0"/>
              <a:t>HIV, STD, and Pregnancy Prevention</a:t>
            </a:r>
          </a:p>
        </p:txBody>
      </p:sp>
    </p:spTree>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873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73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873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73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873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874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874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874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874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874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874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874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874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874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874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74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874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874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874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874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74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874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74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874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874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74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874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874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74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874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874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874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874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874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874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874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874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874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874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874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874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74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874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74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874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874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874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874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74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874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874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74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874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87454" name="Hawaii"/>
          <p:cNvGrpSpPr>
            <a:grpSpLocks/>
          </p:cNvGrpSpPr>
          <p:nvPr/>
        </p:nvGrpSpPr>
        <p:grpSpPr bwMode="auto">
          <a:xfrm>
            <a:off x="682625" y="3846513"/>
            <a:ext cx="963613" cy="498475"/>
            <a:chOff x="582" y="2987"/>
            <a:chExt cx="659" cy="352"/>
          </a:xfrm>
        </p:grpSpPr>
        <p:sp>
          <p:nvSpPr>
            <p:cNvPr id="1874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874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874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74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874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74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74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874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87455" name="Alaska"/>
          <p:cNvGrpSpPr>
            <a:grpSpLocks/>
          </p:cNvGrpSpPr>
          <p:nvPr/>
        </p:nvGrpSpPr>
        <p:grpSpPr bwMode="auto">
          <a:xfrm>
            <a:off x="660400" y="4448175"/>
            <a:ext cx="2776538" cy="987425"/>
            <a:chOff x="523" y="3048"/>
            <a:chExt cx="1899" cy="696"/>
          </a:xfrm>
        </p:grpSpPr>
        <p:sp>
          <p:nvSpPr>
            <p:cNvPr id="1874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874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874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874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874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8747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874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8747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874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874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874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874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874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874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874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874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had professional preparation in health education or in health and physical education combined</a:t>
            </a:r>
          </a:p>
        </p:txBody>
      </p:sp>
      <p:sp>
        <p:nvSpPr>
          <p:cNvPr id="18746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874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pPr eaLnBrk="1" hangingPunct="1"/>
            <a:r>
              <a:rPr lang="en-US" altLang="en-US" cap="none" smtClean="0"/>
              <a:t>Tobacco-Use Prevention</a:t>
            </a:r>
          </a:p>
        </p:txBody>
      </p:sp>
    </p:spTree>
  </p:cSld>
  <p:clrMapOvr>
    <a:masterClrMapping/>
  </p:clrMapOvr>
  <p:transition>
    <p:fade/>
  </p:transition>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9149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149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9149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49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149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149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9149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149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149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150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9150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9150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9150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0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0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9150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150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0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150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19151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151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9151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9151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9151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151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1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9151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9151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9151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9152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152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9152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152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9152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9152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9152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9152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9152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9152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9153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9153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9153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9153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9153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9153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53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9153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9153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9153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9154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9154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9154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9154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9154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9154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154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4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4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9154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1550" name="Hawaii"/>
          <p:cNvGrpSpPr>
            <a:grpSpLocks/>
          </p:cNvGrpSpPr>
          <p:nvPr/>
        </p:nvGrpSpPr>
        <p:grpSpPr bwMode="auto">
          <a:xfrm>
            <a:off x="682625" y="3846513"/>
            <a:ext cx="963613" cy="498475"/>
            <a:chOff x="582" y="2987"/>
            <a:chExt cx="659" cy="352"/>
          </a:xfrm>
        </p:grpSpPr>
        <p:sp>
          <p:nvSpPr>
            <p:cNvPr id="19157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9157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157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157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9157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158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158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9158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91551" name="Alaska"/>
          <p:cNvGrpSpPr>
            <a:grpSpLocks/>
          </p:cNvGrpSpPr>
          <p:nvPr/>
        </p:nvGrpSpPr>
        <p:grpSpPr bwMode="auto">
          <a:xfrm>
            <a:off x="660400" y="4448175"/>
            <a:ext cx="2776538" cy="987425"/>
            <a:chOff x="523" y="3048"/>
            <a:chExt cx="1899" cy="696"/>
          </a:xfrm>
        </p:grpSpPr>
        <p:sp>
          <p:nvSpPr>
            <p:cNvPr id="19156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19156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19156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9156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19156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191570"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157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572"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57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57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19155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155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155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156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156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156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prohibited all tobacco use at all times in all locations*</a:t>
            </a:r>
          </a:p>
        </p:txBody>
      </p:sp>
      <p:sp>
        <p:nvSpPr>
          <p:cNvPr id="191563" name="Text Box 101"/>
          <p:cNvSpPr txBox="1">
            <a:spLocks noChangeArrowheads="1"/>
          </p:cNvSpPr>
          <p:nvPr/>
        </p:nvSpPr>
        <p:spPr bwMode="auto">
          <a:xfrm>
            <a:off x="279400" y="5554663"/>
            <a:ext cx="8051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*Prohibited the use of all tobacco, including cigarettes, smokeless tobacco, cigars, and pipes, by students, faculty and school staff, and visitors, in school buildings, outside on school grounds, on school buses or other vehicles used to transport students, and at off-campus, school-sponsored events, during school hours and non-school hours.</a:t>
            </a:r>
          </a:p>
        </p:txBody>
      </p:sp>
      <p:sp>
        <p:nvSpPr>
          <p:cNvPr id="19156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935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5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935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5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35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935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935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35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35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35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935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935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935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935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35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35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935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35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935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935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935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35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935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935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935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935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35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935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35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935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935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935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935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935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935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935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935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935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935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935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935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5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935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935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935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935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935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935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935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935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935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935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935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3598" name="Hawaii"/>
          <p:cNvGrpSpPr>
            <a:grpSpLocks/>
          </p:cNvGrpSpPr>
          <p:nvPr/>
        </p:nvGrpSpPr>
        <p:grpSpPr bwMode="auto">
          <a:xfrm>
            <a:off x="682625" y="3846513"/>
            <a:ext cx="963613" cy="498475"/>
            <a:chOff x="582" y="2987"/>
            <a:chExt cx="659" cy="352"/>
          </a:xfrm>
        </p:grpSpPr>
        <p:sp>
          <p:nvSpPr>
            <p:cNvPr id="1936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936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36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36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936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36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936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936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93599" name="Alaska"/>
          <p:cNvGrpSpPr>
            <a:grpSpLocks/>
          </p:cNvGrpSpPr>
          <p:nvPr/>
        </p:nvGrpSpPr>
        <p:grpSpPr bwMode="auto">
          <a:xfrm>
            <a:off x="660400" y="4448175"/>
            <a:ext cx="2776538" cy="987425"/>
            <a:chOff x="523" y="3048"/>
            <a:chExt cx="1899" cy="696"/>
          </a:xfrm>
        </p:grpSpPr>
        <p:sp>
          <p:nvSpPr>
            <p:cNvPr id="1936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936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936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936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936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9361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36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62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6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6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936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36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36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36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36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36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18 key tobacco-use prevention topics in a required course</a:t>
            </a:r>
          </a:p>
        </p:txBody>
      </p:sp>
      <p:sp>
        <p:nvSpPr>
          <p:cNvPr id="19361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936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9558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558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9558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559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559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559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9559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559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559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559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9559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9559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9559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0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0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9560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560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0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560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9560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560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9560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9560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9561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561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1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9561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9561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9561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9561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561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9561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9561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9562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9562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9562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9562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9562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9562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9562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9562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9562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9562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9563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9563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563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9563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9563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9563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9563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9563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9563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9563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9564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9564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564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4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4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9564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5646" name="Hawaii"/>
          <p:cNvGrpSpPr>
            <a:grpSpLocks/>
          </p:cNvGrpSpPr>
          <p:nvPr/>
        </p:nvGrpSpPr>
        <p:grpSpPr bwMode="auto">
          <a:xfrm>
            <a:off x="682625" y="3846513"/>
            <a:ext cx="963613" cy="498475"/>
            <a:chOff x="582" y="2987"/>
            <a:chExt cx="659" cy="352"/>
          </a:xfrm>
        </p:grpSpPr>
        <p:sp>
          <p:nvSpPr>
            <p:cNvPr id="19567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9567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9567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567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9567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567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567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9567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95647" name="Alaska"/>
          <p:cNvGrpSpPr>
            <a:grpSpLocks/>
          </p:cNvGrpSpPr>
          <p:nvPr/>
        </p:nvGrpSpPr>
        <p:grpSpPr bwMode="auto">
          <a:xfrm>
            <a:off x="660400" y="4448175"/>
            <a:ext cx="2776538" cy="987425"/>
            <a:chOff x="523" y="3048"/>
            <a:chExt cx="1899" cy="696"/>
          </a:xfrm>
        </p:grpSpPr>
        <p:sp>
          <p:nvSpPr>
            <p:cNvPr id="19566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9566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9566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9566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9566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9566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566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566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566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567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9564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4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5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5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5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5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565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565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565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565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565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provided tobacco cessation services for students, faculty, and staff at school or through arrangements with providers not on school property</a:t>
            </a:r>
          </a:p>
        </p:txBody>
      </p:sp>
      <p:sp>
        <p:nvSpPr>
          <p:cNvPr id="19565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9566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976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76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976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76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76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976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976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76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76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76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976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976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976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976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76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76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976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76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976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976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976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76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976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976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976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976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76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976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976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976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976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976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976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976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976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976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976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976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976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976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976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76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976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976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976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976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976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976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976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976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976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76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976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7694" name="Hawaii"/>
          <p:cNvGrpSpPr>
            <a:grpSpLocks/>
          </p:cNvGrpSpPr>
          <p:nvPr/>
        </p:nvGrpSpPr>
        <p:grpSpPr bwMode="auto">
          <a:xfrm>
            <a:off x="682625" y="3846513"/>
            <a:ext cx="963613" cy="498475"/>
            <a:chOff x="582" y="2987"/>
            <a:chExt cx="659" cy="352"/>
          </a:xfrm>
        </p:grpSpPr>
        <p:sp>
          <p:nvSpPr>
            <p:cNvPr id="1977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977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977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77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977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77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77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977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97695" name="Alaska"/>
          <p:cNvGrpSpPr>
            <a:grpSpLocks/>
          </p:cNvGrpSpPr>
          <p:nvPr/>
        </p:nvGrpSpPr>
        <p:grpSpPr bwMode="auto">
          <a:xfrm>
            <a:off x="660400" y="4448175"/>
            <a:ext cx="2776538" cy="987425"/>
            <a:chOff x="523" y="3048"/>
            <a:chExt cx="1899" cy="696"/>
          </a:xfrm>
        </p:grpSpPr>
        <p:sp>
          <p:nvSpPr>
            <p:cNvPr id="1977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977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977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977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977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97714"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77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7716"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77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77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976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6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6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6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7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7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77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77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77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77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77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tobacco-use prevention</a:t>
            </a:r>
          </a:p>
        </p:txBody>
      </p:sp>
      <p:sp>
        <p:nvSpPr>
          <p:cNvPr id="19770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977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1996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96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996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996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96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996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1996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96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96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96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996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996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996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6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6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1996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96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997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1997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997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1997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1997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997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997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997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997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1997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997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97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1997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97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997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997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1997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997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997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997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997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997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1997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997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1997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997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97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997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997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1997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1997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997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997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997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1997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1997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97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997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9742" name="Hawaii"/>
          <p:cNvGrpSpPr>
            <a:grpSpLocks/>
          </p:cNvGrpSpPr>
          <p:nvPr/>
        </p:nvGrpSpPr>
        <p:grpSpPr bwMode="auto">
          <a:xfrm>
            <a:off x="682625" y="3846513"/>
            <a:ext cx="963613" cy="498475"/>
            <a:chOff x="582" y="2987"/>
            <a:chExt cx="659" cy="352"/>
          </a:xfrm>
        </p:grpSpPr>
        <p:sp>
          <p:nvSpPr>
            <p:cNvPr id="1997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997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97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97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997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97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97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997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99743" name="Alaska"/>
          <p:cNvGrpSpPr>
            <a:grpSpLocks/>
          </p:cNvGrpSpPr>
          <p:nvPr/>
        </p:nvGrpSpPr>
        <p:grpSpPr bwMode="auto">
          <a:xfrm>
            <a:off x="660400" y="4448175"/>
            <a:ext cx="2776538" cy="987425"/>
            <a:chOff x="523" y="3048"/>
            <a:chExt cx="1899" cy="696"/>
          </a:xfrm>
        </p:grpSpPr>
        <p:sp>
          <p:nvSpPr>
            <p:cNvPr id="1997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1997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1997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997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1997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199762"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997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99764"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997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997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1997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97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97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97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97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97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posted signs marking a tobacco-free school zone</a:t>
            </a:r>
          </a:p>
        </p:txBody>
      </p:sp>
      <p:sp>
        <p:nvSpPr>
          <p:cNvPr id="19975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997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pPr eaLnBrk="1" hangingPunct="1"/>
            <a:r>
              <a:rPr lang="en-US" altLang="en-US" cap="none" smtClean="0"/>
              <a:t>Nutrition</a:t>
            </a:r>
          </a:p>
        </p:txBody>
      </p:sp>
    </p:spTree>
  </p:cSld>
  <p:clrMapOvr>
    <a:masterClrMapping/>
  </p:clrMapOvr>
  <p:transition>
    <p:fade/>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037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037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037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037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037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037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037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037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037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037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037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037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037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7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7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037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037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7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037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037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037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038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038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038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038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8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038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038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038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038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038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038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038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038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038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038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038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2038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038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038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038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038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038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038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038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38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038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038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038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038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038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038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38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038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038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38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8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8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038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03838" name="Hawaii"/>
          <p:cNvGrpSpPr>
            <a:grpSpLocks/>
          </p:cNvGrpSpPr>
          <p:nvPr/>
        </p:nvGrpSpPr>
        <p:grpSpPr bwMode="auto">
          <a:xfrm>
            <a:off x="682625" y="3846513"/>
            <a:ext cx="963613" cy="498475"/>
            <a:chOff x="582" y="2987"/>
            <a:chExt cx="659" cy="352"/>
          </a:xfrm>
        </p:grpSpPr>
        <p:sp>
          <p:nvSpPr>
            <p:cNvPr id="2038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038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38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38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38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38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38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038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03839" name="Alaska"/>
          <p:cNvGrpSpPr>
            <a:grpSpLocks/>
          </p:cNvGrpSpPr>
          <p:nvPr/>
        </p:nvGrpSpPr>
        <p:grpSpPr bwMode="auto">
          <a:xfrm>
            <a:off x="660400" y="4448175"/>
            <a:ext cx="2776538" cy="987425"/>
            <a:chOff x="523" y="3048"/>
            <a:chExt cx="1899" cy="696"/>
          </a:xfrm>
        </p:grpSpPr>
        <p:sp>
          <p:nvSpPr>
            <p:cNvPr id="2038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038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038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038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038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03858"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038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3860"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38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38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038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038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038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038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038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038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did not sell less healthy foods and beverages* in vending machines or at the school store, canteen, or snack bar</a:t>
            </a:r>
          </a:p>
        </p:txBody>
      </p:sp>
      <p:sp>
        <p:nvSpPr>
          <p:cNvPr id="203851" name="Text Box 101"/>
          <p:cNvSpPr txBox="1">
            <a:spLocks noChangeArrowheads="1"/>
          </p:cNvSpPr>
          <p:nvPr/>
        </p:nvSpPr>
        <p:spPr bwMode="auto">
          <a:xfrm>
            <a:off x="279400" y="5554663"/>
            <a:ext cx="805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*Baked goods not low in fat, salty snacks not low in fat, chocolate candy, other kinds of candy, soda pop or fruit drinks that are not 100% juice, and sports drinks.</a:t>
            </a:r>
          </a:p>
        </p:txBody>
      </p:sp>
      <p:sp>
        <p:nvSpPr>
          <p:cNvPr id="2038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058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58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58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8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058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58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058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058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058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058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058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058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058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058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058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58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058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58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058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058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058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58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058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058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058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058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058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058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58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058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058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058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058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058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058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058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058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058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058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058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058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8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058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058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058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058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058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058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58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058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058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58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058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05886" name="Hawaii"/>
          <p:cNvGrpSpPr>
            <a:grpSpLocks/>
          </p:cNvGrpSpPr>
          <p:nvPr/>
        </p:nvGrpSpPr>
        <p:grpSpPr bwMode="auto">
          <a:xfrm>
            <a:off x="682625" y="3846513"/>
            <a:ext cx="963613" cy="498475"/>
            <a:chOff x="582" y="2987"/>
            <a:chExt cx="659" cy="352"/>
          </a:xfrm>
        </p:grpSpPr>
        <p:sp>
          <p:nvSpPr>
            <p:cNvPr id="2059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059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59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59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59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59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59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059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05887" name="Alaska"/>
          <p:cNvGrpSpPr>
            <a:grpSpLocks/>
          </p:cNvGrpSpPr>
          <p:nvPr/>
        </p:nvGrpSpPr>
        <p:grpSpPr bwMode="auto">
          <a:xfrm>
            <a:off x="660400" y="4448175"/>
            <a:ext cx="2776538" cy="987425"/>
            <a:chOff x="523" y="3048"/>
            <a:chExt cx="1899" cy="696"/>
          </a:xfrm>
        </p:grpSpPr>
        <p:sp>
          <p:nvSpPr>
            <p:cNvPr id="2059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059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059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59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059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05906" name="Freeform 78"/>
            <p:cNvSpPr>
              <a:spLocks noChangeAspect="1"/>
            </p:cNvSpPr>
            <p:nvPr/>
          </p:nvSpPr>
          <p:spPr bwMode="auto">
            <a:xfrm>
              <a:off x="1216" y="3722"/>
              <a:ext cx="68" cy="22"/>
            </a:xfrm>
            <a:custGeom>
              <a:avLst/>
              <a:gdLst>
                <a:gd name="T0" fmla="*/ 0 w 13"/>
                <a:gd name="T1" fmla="*/ 2147483646 h 4"/>
                <a:gd name="T2" fmla="*/ 2147483646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59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908" name="Freeform 80"/>
            <p:cNvSpPr>
              <a:spLocks noChangeAspect="1"/>
            </p:cNvSpPr>
            <p:nvPr/>
          </p:nvSpPr>
          <p:spPr bwMode="auto">
            <a:xfrm>
              <a:off x="855" y="3663"/>
              <a:ext cx="32" cy="15"/>
            </a:xfrm>
            <a:custGeom>
              <a:avLst/>
              <a:gdLst>
                <a:gd name="T0" fmla="*/ 0 w 6"/>
                <a:gd name="T1" fmla="*/ 2147483646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9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9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058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058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058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058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058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058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chocolate candy from vending machines or at the school store, canteen, or snack bar</a:t>
            </a:r>
          </a:p>
        </p:txBody>
      </p:sp>
      <p:sp>
        <p:nvSpPr>
          <p:cNvPr id="20589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059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theme/theme1.xml><?xml version="1.0" encoding="utf-8"?>
<a:theme xmlns:a="http://schemas.openxmlformats.org/drawingml/2006/main" name="Dashtem">
  <a:themeElements>
    <a:clrScheme name="">
      <a:dk1>
        <a:srgbClr val="00279F"/>
      </a:dk1>
      <a:lt1>
        <a:srgbClr val="FFFFFF"/>
      </a:lt1>
      <a:dk2>
        <a:srgbClr val="0000FF"/>
      </a:dk2>
      <a:lt2>
        <a:srgbClr val="FFFF00"/>
      </a:lt2>
      <a:accent1>
        <a:srgbClr val="26CA59"/>
      </a:accent1>
      <a:accent2>
        <a:srgbClr val="6E4EAE"/>
      </a:accent2>
      <a:accent3>
        <a:srgbClr val="AAAAFF"/>
      </a:accent3>
      <a:accent4>
        <a:srgbClr val="DADADA"/>
      </a:accent4>
      <a:accent5>
        <a:srgbClr val="ACE1B5"/>
      </a:accent5>
      <a:accent6>
        <a:srgbClr val="63469D"/>
      </a:accent6>
      <a:hlink>
        <a:srgbClr val="00FFFF"/>
      </a:hlink>
      <a:folHlink>
        <a:srgbClr val="EF3333"/>
      </a:folHlink>
    </a:clrScheme>
    <a:fontScheme name="Dashtem">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12700" cap="flat" cmpd="sng" algn="ctr">
          <a:noFill/>
          <a:prstDash val="solid"/>
          <a:round/>
          <a:headEnd type="none" w="med" len="med"/>
          <a:tailEnd type="none" w="med" len="med"/>
        </a:ln>
        <a:effectLst/>
      </a:spPr>
      <a:bodyPr vert="horz" wrap="square" lIns="90488" tIns="44450" rIns="90488" bIns="4445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1800" b="1" i="0" u="none" strike="noStrike" cap="none" normalizeH="0" baseline="0" smtClean="0">
            <a:ln>
              <a:noFill/>
            </a:ln>
            <a:solidFill>
              <a:schemeClr val="tx2"/>
            </a:solidFill>
            <a:effectLst/>
            <a:latin typeface="Arial" charset="0"/>
          </a:defRPr>
        </a:defPPr>
      </a:lstStyle>
    </a:spDef>
    <a:lnDef>
      <a:spPr bwMode="auto">
        <a:xfrm>
          <a:off x="0" y="0"/>
          <a:ext cx="1" cy="1"/>
        </a:xfrm>
        <a:custGeom>
          <a:avLst/>
          <a:gdLst/>
          <a:ahLst/>
          <a:cxnLst/>
          <a:rect l="0" t="0" r="0" b="0"/>
          <a:pathLst/>
        </a:custGeom>
        <a:noFill/>
        <a:ln w="12700" cap="flat" cmpd="sng" algn="ctr">
          <a:noFill/>
          <a:prstDash val="solid"/>
          <a:round/>
          <a:headEnd type="none" w="med" len="med"/>
          <a:tailEnd type="none" w="med" len="med"/>
        </a:ln>
        <a:effectLst/>
      </a:spPr>
      <a:bodyPr vert="horz" wrap="square" lIns="90488" tIns="44450" rIns="90488" bIns="4445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1800" b="1" i="0" u="none" strike="noStrike" cap="none" normalizeH="0" baseline="0" smtClean="0">
            <a:ln>
              <a:noFill/>
            </a:ln>
            <a:solidFill>
              <a:schemeClr val="tx2"/>
            </a:solidFill>
            <a:effectLst/>
            <a:latin typeface="Arial" charset="0"/>
          </a:defRPr>
        </a:defPPr>
      </a:lstStyle>
    </a:lnDef>
  </a:objectDefaults>
  <a:extraClrSchemeLst>
    <a:extraClrScheme>
      <a:clrScheme name="Dashtem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ashtem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ashtem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ashtem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shtem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ashtem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ashtem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Theme1">
  <a:themeElements>
    <a:clrScheme name="CDC OD Dark PPT Colors">
      <a:dk1>
        <a:srgbClr val="0F56DC"/>
      </a:dk1>
      <a:lt1>
        <a:srgbClr val="FFC000"/>
      </a:lt1>
      <a:dk2>
        <a:srgbClr val="FFFFFF"/>
      </a:dk2>
      <a:lt2>
        <a:srgbClr val="FFFFFF"/>
      </a:lt2>
      <a:accent1>
        <a:srgbClr val="4983F2"/>
      </a:accent1>
      <a:accent2>
        <a:srgbClr val="007D57"/>
      </a:accent2>
      <a:accent3>
        <a:srgbClr val="9A3B26"/>
      </a:accent3>
      <a:accent4>
        <a:srgbClr val="7F7F7F"/>
      </a:accent4>
      <a:accent5>
        <a:srgbClr val="0F56DC"/>
      </a:accent5>
      <a:accent6>
        <a:srgbClr val="002060"/>
      </a:accent6>
      <a:hlink>
        <a:srgbClr val="FFC000"/>
      </a:hlink>
      <a:folHlink>
        <a:srgbClr val="3077FF"/>
      </a:folHlink>
    </a:clrScheme>
    <a:fontScheme name="CDC Myriad Web Pro">
      <a:majorFont>
        <a:latin typeface="Myriad Web Pro"/>
        <a:ea typeface=""/>
        <a:cs typeface=""/>
      </a:majorFont>
      <a:minorFont>
        <a:latin typeface="Myriad Web Pro"/>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defRPr dirty="0"/>
        </a:defPPr>
      </a:lstStyle>
    </a:txDef>
  </a:objectDefaults>
  <a:extraClrSchemeLst/>
</a:theme>
</file>

<file path=ppt/theme/theme3.xml><?xml version="1.0" encoding="utf-8"?>
<a:theme xmlns:a="http://schemas.openxmlformats.org/drawingml/2006/main" name="1_Theme1">
  <a:themeElements>
    <a:clrScheme name="CDC OD Dark PPT Colors">
      <a:dk1>
        <a:srgbClr val="0F56DC"/>
      </a:dk1>
      <a:lt1>
        <a:srgbClr val="FFC000"/>
      </a:lt1>
      <a:dk2>
        <a:srgbClr val="FFFFFF"/>
      </a:dk2>
      <a:lt2>
        <a:srgbClr val="FFFFFF"/>
      </a:lt2>
      <a:accent1>
        <a:srgbClr val="4983F2"/>
      </a:accent1>
      <a:accent2>
        <a:srgbClr val="007D57"/>
      </a:accent2>
      <a:accent3>
        <a:srgbClr val="9A3B26"/>
      </a:accent3>
      <a:accent4>
        <a:srgbClr val="7F7F7F"/>
      </a:accent4>
      <a:accent5>
        <a:srgbClr val="0F56DC"/>
      </a:accent5>
      <a:accent6>
        <a:srgbClr val="002060"/>
      </a:accent6>
      <a:hlink>
        <a:srgbClr val="FFC000"/>
      </a:hlink>
      <a:folHlink>
        <a:srgbClr val="3077FF"/>
      </a:folHlink>
    </a:clrScheme>
    <a:fontScheme name="CDC Myriad Web Pro">
      <a:majorFont>
        <a:latin typeface="Myriad Web Pro"/>
        <a:ea typeface=""/>
        <a:cs typeface=""/>
      </a:majorFont>
      <a:minorFont>
        <a:latin typeface="Myriad Web Pro"/>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defRPr dirty="0"/>
        </a:defPPr>
      </a:lstStyle>
    </a:txDef>
  </a:objectDefaults>
  <a:extraClrSchemeLst/>
</a:theme>
</file>

<file path=ppt/theme/theme4.xml><?xml version="1.0" encoding="utf-8"?>
<a:theme xmlns:a="http://schemas.openxmlformats.org/drawingml/2006/main" name="1_Dashtem">
  <a:themeElements>
    <a:clrScheme name="">
      <a:dk1>
        <a:srgbClr val="00279F"/>
      </a:dk1>
      <a:lt1>
        <a:srgbClr val="FFFFFF"/>
      </a:lt1>
      <a:dk2>
        <a:srgbClr val="0000FF"/>
      </a:dk2>
      <a:lt2>
        <a:srgbClr val="FFFF00"/>
      </a:lt2>
      <a:accent1>
        <a:srgbClr val="26CA59"/>
      </a:accent1>
      <a:accent2>
        <a:srgbClr val="6E4EAE"/>
      </a:accent2>
      <a:accent3>
        <a:srgbClr val="AAAAFF"/>
      </a:accent3>
      <a:accent4>
        <a:srgbClr val="DADADA"/>
      </a:accent4>
      <a:accent5>
        <a:srgbClr val="ACE1B5"/>
      </a:accent5>
      <a:accent6>
        <a:srgbClr val="63469D"/>
      </a:accent6>
      <a:hlink>
        <a:srgbClr val="00FFFF"/>
      </a:hlink>
      <a:folHlink>
        <a:srgbClr val="EF3333"/>
      </a:folHlink>
    </a:clrScheme>
    <a:fontScheme name="Dashtem">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12700" cap="flat" cmpd="sng" algn="ctr">
          <a:noFill/>
          <a:prstDash val="solid"/>
          <a:round/>
          <a:headEnd type="none" w="med" len="med"/>
          <a:tailEnd type="none" w="med" len="med"/>
        </a:ln>
        <a:effectLst/>
      </a:spPr>
      <a:bodyPr vert="horz" wrap="square" lIns="90488" tIns="44450" rIns="90488" bIns="4445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1800" b="1" i="0" u="none" strike="noStrike" cap="none" normalizeH="0" baseline="0" smtClean="0">
            <a:ln>
              <a:noFill/>
            </a:ln>
            <a:solidFill>
              <a:schemeClr val="tx2"/>
            </a:solidFill>
            <a:effectLst/>
            <a:latin typeface="Arial" charset="0"/>
          </a:defRPr>
        </a:defPPr>
      </a:lstStyle>
    </a:spDef>
    <a:lnDef>
      <a:spPr bwMode="auto">
        <a:xfrm>
          <a:off x="0" y="0"/>
          <a:ext cx="1" cy="1"/>
        </a:xfrm>
        <a:custGeom>
          <a:avLst/>
          <a:gdLst/>
          <a:ahLst/>
          <a:cxnLst/>
          <a:rect l="0" t="0" r="0" b="0"/>
          <a:pathLst/>
        </a:custGeom>
        <a:noFill/>
        <a:ln w="12700" cap="flat" cmpd="sng" algn="ctr">
          <a:noFill/>
          <a:prstDash val="solid"/>
          <a:round/>
          <a:headEnd type="none" w="med" len="med"/>
          <a:tailEnd type="none" w="med" len="med"/>
        </a:ln>
        <a:effectLst/>
      </a:spPr>
      <a:bodyPr vert="horz" wrap="square" lIns="90488" tIns="44450" rIns="90488" bIns="4445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1800" b="1" i="0" u="none" strike="noStrike" cap="none" normalizeH="0" baseline="0" smtClean="0">
            <a:ln>
              <a:noFill/>
            </a:ln>
            <a:solidFill>
              <a:schemeClr val="tx2"/>
            </a:solidFill>
            <a:effectLst/>
            <a:latin typeface="Arial" charset="0"/>
          </a:defRPr>
        </a:defPPr>
      </a:lstStyle>
    </a:lnDef>
  </a:objectDefaults>
  <a:extraClrSchemeLst>
    <a:extraClrScheme>
      <a:clrScheme name="Dashtem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ashtem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ashtem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ashtem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shtem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ashtem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ashtem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K:\GRAPHICS\LOGOS\DASHTEM.PPT</Template>
  <TotalTime>28149</TotalTime>
  <Words>27974</Words>
  <Application>Microsoft Office PowerPoint</Application>
  <PresentationFormat>On-screen Show (4:3)</PresentationFormat>
  <Paragraphs>1317</Paragraphs>
  <Slides>134</Slides>
  <Notes>134</Notes>
  <HiddenSlides>0</HiddenSlides>
  <MMClips>0</MMClips>
  <ScaleCrop>false</ScaleCrop>
  <HeadingPairs>
    <vt:vector size="6" baseType="variant">
      <vt:variant>
        <vt:lpstr>Fonts Used</vt:lpstr>
      </vt:variant>
      <vt:variant>
        <vt:i4>9</vt:i4>
      </vt:variant>
      <vt:variant>
        <vt:lpstr>Theme</vt:lpstr>
      </vt:variant>
      <vt:variant>
        <vt:i4>4</vt:i4>
      </vt:variant>
      <vt:variant>
        <vt:lpstr>Slide Titles</vt:lpstr>
      </vt:variant>
      <vt:variant>
        <vt:i4>134</vt:i4>
      </vt:variant>
    </vt:vector>
  </HeadingPairs>
  <TitlesOfParts>
    <vt:vector size="147" baseType="lpstr">
      <vt:lpstr>ＭＳ Ｐゴシック</vt:lpstr>
      <vt:lpstr>Arial</vt:lpstr>
      <vt:lpstr>Arial Narrow</vt:lpstr>
      <vt:lpstr>Calibri</vt:lpstr>
      <vt:lpstr>Courier New</vt:lpstr>
      <vt:lpstr>Monotype Sorts</vt:lpstr>
      <vt:lpstr>Myriad Web Pro</vt:lpstr>
      <vt:lpstr>Times New Roman</vt:lpstr>
      <vt:lpstr>Wingdings</vt:lpstr>
      <vt:lpstr>Dashtem</vt:lpstr>
      <vt:lpstr>Theme1</vt:lpstr>
      <vt:lpstr>1_Theme1</vt:lpstr>
      <vt:lpstr>1_Dashtem</vt:lpstr>
      <vt:lpstr>School Health Profiles  2014  State Results</vt:lpstr>
      <vt:lpstr>What is the School Health Profiles (Profiles)?</vt:lpstr>
      <vt:lpstr>Topics Monitored by Profiles</vt:lpstr>
      <vt:lpstr> Profiles Participation, 1998 – 2014</vt:lpstr>
      <vt:lpstr>State and District Participation, Profiles 2014</vt:lpstr>
      <vt:lpstr>Uses of Profiles Data</vt:lpstr>
      <vt:lpstr>Examples of Uses of Profiles Data</vt:lpstr>
      <vt:lpstr>Profiles Information</vt:lpstr>
      <vt:lpstr>HIV, STD, and Pregnancy Prevention</vt:lpstr>
      <vt:lpstr>Percentage of secondary schools that taught 11 key HIV, STD, and pregnancy prevention topics in a required course during grades 6, 7, or 8 and during grades 9, 10, 11, or 12</vt:lpstr>
      <vt:lpstr>Percentage of secondary schools that assessed the ability of students to do 7 skills in a required course during grades 6, 7, or 8 and during grades 9, 10, 11, or 12</vt:lpstr>
      <vt:lpstr>Percentage of secondary schools in which those who teach sexual health education are provided with key materials for teaching sexual health education</vt:lpstr>
      <vt:lpstr>Percentage of secondary schools in which the lead health education teacher received professional development during the 2 years before the survey on 10 key HIV prevention topics</vt:lpstr>
      <vt:lpstr>Percentage of secondary schools that taught about 7 contraceptives in a required course during grades 9, 10, 11, or 12</vt:lpstr>
      <vt:lpstr>Percentage of secondary schools that tried to increase student knowledge on HIV prevention in a required course</vt:lpstr>
      <vt:lpstr>Percentage of secondary schools that tried to increase student knowledge on human sexuality in a required course</vt:lpstr>
      <vt:lpstr>Percentage of secondary schools that tried to increase student knowledge on pregnancy prevention in a required course</vt:lpstr>
      <vt:lpstr>Percentage of secondary schools that tried to increase student knowledge on STD prevention in a required course</vt:lpstr>
      <vt:lpstr>Percentage of secondary schools that taught how HIV and other STDs are transmitted in a required course</vt:lpstr>
      <vt:lpstr>Percentage of secondary schools that taught health consequences of HIV, other STDs, and pregnancy in a required course</vt:lpstr>
      <vt:lpstr>Percentage of secondary schools that taught the benefits of being sexually abstinent in a required course</vt:lpstr>
      <vt:lpstr>Percentage of secondary schools that taught how to access valid and reliable health information, products, and services related to HIV, other STDs, and pregnancy in a required course</vt:lpstr>
      <vt:lpstr>Percentage of secondary schools that taught the influences of family, peers, media, technology, and other factors on sexual risk behaviors in a required course</vt:lpstr>
      <vt:lpstr>Percentage of secondary schools that taught communication and negotiation skills related to eliminating or reducing risk for HIV, other STDs, and pregnancy in a required course</vt:lpstr>
      <vt:lpstr>Percentage of secondary schools that taught goal-setting and decision-making skills related to eliminating or reducing risk for HIV, other STDs, and pregnancy in a required course</vt:lpstr>
      <vt:lpstr>Percentage of secondary schools that taught influencing and supporting others to avoid or reduce sexual risk behaviors in a required course</vt:lpstr>
      <vt:lpstr>Percentage of secondary schools that taught efficacy of condoms in a required course</vt:lpstr>
      <vt:lpstr>Percentage of secondary schools that taught the importance of using condoms consistently and correctly in a required course</vt:lpstr>
      <vt:lpstr>Percentage of secondary schools that taught how to obtain condoms in a required course</vt:lpstr>
      <vt:lpstr>Percentage of secondary schools that taught how to correctly use a condom in a required course</vt:lpstr>
      <vt:lpstr>Percentage of secondary schools that taught the importance of using a condom at the same time as another form of contraception to prevent both STDs and pregnancy in a required course</vt:lpstr>
      <vt:lpstr>Percentage of secondary schools that taught how to create and sustain healthy and respectful relationships in a required course</vt:lpstr>
      <vt:lpstr>Percentage of secondary schools that taught the importance of limiting the number of sexual partners in a required course</vt:lpstr>
      <vt:lpstr>Percentage of secondary schools that taught preventive care that is necessary to maintain reproductive and sexual health in a required course</vt:lpstr>
      <vt:lpstr>Percentage of secondary schools with a policy on students or staff who have HIV infection or AIDS that addresses attendance of students with HIV infection, procedures to protect HIV-infected students and staff from discrimination, and maintaining confidentiality of HIV-infected students and staff</vt:lpstr>
      <vt:lpstr>Percentage of secondary schools in which the lead health education teacher received professional development during the 2 years before the survey on HIV prevention</vt:lpstr>
      <vt:lpstr>Percentage of secondary schools in which the lead health education teacher received professional development during the 2 years before the survey on human sexuality</vt:lpstr>
      <vt:lpstr>Percentage of secondary schools in which the lead health education teacher received professional development during the 2 years before the survey on pregnancy prevention</vt:lpstr>
      <vt:lpstr>Percentage of secondary schools in which the lead health education teacher received professional development during the 2 years before the survey on STD prevention</vt:lpstr>
      <vt:lpstr>Practices Related to Safe and Supportive Environments</vt:lpstr>
      <vt:lpstr>Percentage of secondary schools that provide curricula or supplementary materials that include HIV, STD, or pregnancy prevention information that is relevant to LGBTQ youth</vt:lpstr>
      <vt:lpstr>Percentage of secondary schools in which the lead health education teacher received professional development during the 2 years before the survey on teaching students of different sexual orientations or gender identities</vt:lpstr>
      <vt:lpstr>Percentage of secondary schools with a gay/straight alliance or similar club</vt:lpstr>
      <vt:lpstr>Percentage of secondary schools that implement parent engagement strategies for all students</vt:lpstr>
      <vt:lpstr>Percentage of secondary schools that implement school connectedness strategies</vt:lpstr>
      <vt:lpstr>Percentage of secondary schools that prevent bullying and sexual harassment, including electronic aggression, among all students</vt:lpstr>
      <vt:lpstr>Percentage of secondary schools that provide curricula or supplementary materials and engage in 5 practices related to LGBTQ youth</vt:lpstr>
      <vt:lpstr>Percentage of secondary schools that identify “safe spaces” where LGBTQ youth can receive support from administrators, teachers, or other school staff</vt:lpstr>
      <vt:lpstr>Percentage of secondary schools that prohibit harassment based on a student’s perceived or actual sexual orientation or gender identity</vt:lpstr>
      <vt:lpstr>Percentage of secondary schools that encourage staff to attend professional development on safe and supportive school environments for all students, regardless of sexual orientation or gender identity</vt:lpstr>
      <vt:lpstr>Percentage of secondary schools that facilitate access to providers not on school property who have experience in providing health services to LGBTQ youth</vt:lpstr>
      <vt:lpstr>Percentage of secondary schools that facilitate access to providers not on school property who have experience in providing social and psychological services to LGBTQ youth</vt:lpstr>
      <vt:lpstr>School Health Services</vt:lpstr>
      <vt:lpstr>Percentage of secondary schools that have a full-time registered nurse who provides health services to students</vt:lpstr>
      <vt:lpstr>Percentage of secondary schools that provide students with on-site services or referrals to healthcare providers for 7 sexual health services</vt:lpstr>
      <vt:lpstr>Percentage of secondary schools that provide HIV testing to students</vt:lpstr>
      <vt:lpstr>Percentage of secondary schools that provide HIV treatment to students</vt:lpstr>
      <vt:lpstr>Percentage of secondary schools that provide STD testing to students</vt:lpstr>
      <vt:lpstr>Percentage of secondary schools that provide STD treatment to students</vt:lpstr>
      <vt:lpstr>Percentage of secondary schools that provide pregnancy testing to students</vt:lpstr>
      <vt:lpstr>Percentage of secondary schools that provide condoms to students</vt:lpstr>
      <vt:lpstr>Percentage of secondary schools that provide condom-compatible lubricants to students</vt:lpstr>
      <vt:lpstr>Percentage of secondary schools that provide contraceptives other than condoms to students</vt:lpstr>
      <vt:lpstr>Percentage of secondary schools that provide prenatal care to students</vt:lpstr>
      <vt:lpstr>Percentage of secondary schools that provide HPV vaccine administration to students</vt:lpstr>
      <vt:lpstr>Percentage of secondary schools that provide students with referrals* for HIV testing</vt:lpstr>
      <vt:lpstr>Percentage of secondary schools that provide students with referrals* for HIV treatment</vt:lpstr>
      <vt:lpstr>Percentage of secondary schools that provide students with referrals* for STD testing</vt:lpstr>
      <vt:lpstr>Percentage of secondary schools that provide students with referrals* for STD treatment</vt:lpstr>
      <vt:lpstr>Percentage of secondary schools that provide students with referrals* for pregnancy testing</vt:lpstr>
      <vt:lpstr>Percentage of secondary schools that provide students with referrals* for condoms</vt:lpstr>
      <vt:lpstr>Percentage of secondary schools that provide students with referrals* for condom-compatible lubricants</vt:lpstr>
      <vt:lpstr>Percentage of secondary schools that provide students with referrals* for contraceptives other than condoms</vt:lpstr>
      <vt:lpstr>Percentage of secondary schools that provide students with referrals* for prenatal care</vt:lpstr>
      <vt:lpstr>Percentage of secondary schools that provide students with referrals* for HPV vaccine administration</vt:lpstr>
      <vt:lpstr>Percentage of secondary schools that identify and track students with chronic conditions* that may require daily or emergency management</vt:lpstr>
      <vt:lpstr>Percentage of secondary schools that have protocols that ensure students with a chronic condition that may require daily or emergency management are enrolled into private, state, or federally funded insurance programs if eligible</vt:lpstr>
      <vt:lpstr>Percentage of secondary schools that provide referrals to community-based medical care providers for students identified with chronic conditions or at risk for activity, diet, and weight-related chronic conditions</vt:lpstr>
      <vt:lpstr>School Health Coordination</vt:lpstr>
      <vt:lpstr>Percentage of secondary schools that currently have someone who oversees or coordinates school health and safety programs and activities</vt:lpstr>
      <vt:lpstr>Percentage of secondary schools that had a school health council, committee, or team that offers guidance on the development of policies or coordinates activities on health topics</vt:lpstr>
      <vt:lpstr>Percentage of secondary schools that have a school health council, committee, or team with representation from at least 6 of 8 groups</vt:lpstr>
      <vt:lpstr>Percentage of secondary schools that used the School Health Index or other self-assessment tool to assess their policies, activities, and programs in HIV, STD, and teen pregnancy prevention; physical activity; nutrition; and tobacco-use prevention</vt:lpstr>
      <vt:lpstr>Percentage of secondary schools that include at least 1 health and safety objective in their school improvement plan and have completed a self-assessment of school health policies and practices and have reviewed health and safety data during the past year as part of their school improvement planning process</vt:lpstr>
      <vt:lpstr>Percentage of secondary schools that have a school health team that performs 5 actions to help plan and implement school health programs</vt:lpstr>
      <vt:lpstr>Health Education</vt:lpstr>
      <vt:lpstr>Percentage of secondary schools with a health education curriculum that addresses all 8 national standards for health education</vt:lpstr>
      <vt:lpstr>Percentage of secondary schools that required students to take 2 or more health education courses</vt:lpstr>
      <vt:lpstr>Among secondary schools that required a health education course, percentage that required students who fail the course to repeat it</vt:lpstr>
      <vt:lpstr>Percentage of secondary schools in which the lead health education teacher had professional preparation in health education or in health and physical education combined</vt:lpstr>
      <vt:lpstr>Tobacco-Use Prevention</vt:lpstr>
      <vt:lpstr>Percentage of secondary schools that prohibited all tobacco use at all times in all locations*</vt:lpstr>
      <vt:lpstr>Percentage of secondary schools that taught 18 key tobacco-use prevention topics in a required course</vt:lpstr>
      <vt:lpstr>Percentage of secondary schools that provided tobacco cessation services for students, faculty, and staff at school or through arrangements with providers not on school property</vt:lpstr>
      <vt:lpstr>Percentage of secondary schools in which the lead health education teacher received professional development during the 2 years before the survey on tobacco-use prevention</vt:lpstr>
      <vt:lpstr>Percentage of secondary schools that posted signs marking a tobacco-free school zone</vt:lpstr>
      <vt:lpstr>Nutrition</vt:lpstr>
      <vt:lpstr>Percentage of secondary schools that did not sell less healthy foods and beverages* in vending machines or at the school store, canteen, or snack bar</vt:lpstr>
      <vt:lpstr>Percentage of secondary schools in which students could not purchase chocolate candy from vending machines or at the school store, canteen, or snack bar</vt:lpstr>
      <vt:lpstr>Percentage of secondary schools in which students could not purchase other kinds of candy from vending machines or at the school store, canteen, or snack bar</vt:lpstr>
      <vt:lpstr>Percentage of secondary schools in which students could not purchase salty snacks that are not low in fat* from vending machines or at the school store, canteen, or snack bar</vt:lpstr>
      <vt:lpstr>Percentage of secondary schools in which students could not purchase cookies, crackers, cakes, pastries, or other baked goods that are not low in fat from vending machines or at the school store, canteen, or snack bar</vt:lpstr>
      <vt:lpstr>Percentage of secondary schools in which students could not purchase 2% or whole milk from vending machines or at the school store, canteen, or snack bar</vt:lpstr>
      <vt:lpstr>Percentage of secondary schools in which students could not purchase soda pop or fruit drinks that are not 100% juice from vending machines or at the school store, canteen, or snack bar</vt:lpstr>
      <vt:lpstr>Percentage of secondary schools in which students could not purchase sports drinks* from vending machines or at the school store, canteen, or snack bar</vt:lpstr>
      <vt:lpstr>Percentage of secondary schools in which students could not purchase energy drinks* from vending machines or at the school store, canteen, or snack bar</vt:lpstr>
      <vt:lpstr>Percentage of secondary schools in which students could not purchase foods or beverages containing caffeine from vending machines or at the school store, canteen, or snack bar</vt:lpstr>
      <vt:lpstr>Percentage of secondary schools that allowed students to purchase fruits and vegetables from vending machines or at the school store, canteen, or snack bar</vt:lpstr>
      <vt:lpstr>Percentage of secondary schools that prohibited all forms of advertising and promotion of candy, fast food restaurants, or soft drinks in all locations*</vt:lpstr>
      <vt:lpstr>Percentage of secondary schools that priced nutritious foods and beverages at a lower cost while increasing the price of less nutritious foods and beverages</vt:lpstr>
      <vt:lpstr>Percentage of secondary schools that provided information to students or families on the nutrition and caloric content of foods available</vt:lpstr>
      <vt:lpstr>Percentage of secondary schools that placed fruits and vegetables near the cafeteria cashier, where they are easy to access</vt:lpstr>
      <vt:lpstr>Percentage of secondary schools that allowed students to have access to drinking water</vt:lpstr>
      <vt:lpstr>Percentage of secondary schools that offer fruits or non-fried vegetables when foods or beverages are offered at school celebrations</vt:lpstr>
      <vt:lpstr>Percentage of secondary schools that prohibited school staff from giving students food or food coupons as a reward for good behavior or good academic performance</vt:lpstr>
      <vt:lpstr>Percentage of secondary schools that prohibited less nutritious foods and beverages from being sold for fundraising purposes</vt:lpstr>
      <vt:lpstr>Percentage of secondary schools in which the lead health education teacher received professional development during the 2 years before the survey on nutrition and dietary behavior</vt:lpstr>
      <vt:lpstr>Percentage of secondary schools that taught 20 key nutrition and dietary behavior topics in a required course</vt:lpstr>
      <vt:lpstr>Physical Education And Physical Activity</vt:lpstr>
      <vt:lpstr>Percentage of secondary schools that have established, implemented, or evaluated a Comprehensive School Physical Activity Program</vt:lpstr>
      <vt:lpstr>Percentage of secondary schools in which a required physical education course is taught in 6th grade*</vt:lpstr>
      <vt:lpstr>Percentage of secondary schools in which a required physical education course is taught in 7th grade*</vt:lpstr>
      <vt:lpstr>Percentage of secondary schools in which a required physical education course is taught in 8th grade*</vt:lpstr>
      <vt:lpstr>Percentage of secondary schools in which a required physical education course is taught in 9th grade*</vt:lpstr>
      <vt:lpstr>Percentage of secondary schools in which a required physical education course is taught in 10th grade*</vt:lpstr>
      <vt:lpstr>Percentage of secondary schools in which a required physical education course is taught in 11th grade*</vt:lpstr>
      <vt:lpstr>Percentage of secondary schools in which a required physical education course is taught in 12th grade*</vt:lpstr>
      <vt:lpstr>Percentage of secondary schools in which at least 1 physical education teacher or specialist received professional development on physical education*</vt:lpstr>
      <vt:lpstr>Percentage of secondary schools in which students participate in physical activity breaks in classrooms during the school day*</vt:lpstr>
      <vt:lpstr>Percentage of secondary schools that offered opportunities for all students to participate in intramural sports programs or physical activity clubs</vt:lpstr>
      <vt:lpstr>Percentage of secondary schools that offer interscholastic sports to students</vt:lpstr>
      <vt:lpstr>Percentage of secondary schools that offer opportunities for students to participate in physical activity before the school day*</vt:lpstr>
      <vt:lpstr>Percentage of secondary schools that taught 13 key physical activity topics in a required course</vt:lpstr>
      <vt:lpstr>Percentage of secondary schools that have a joint use agreement for shared use of physical activity facilities</vt:lpstr>
    </vt:vector>
  </TitlesOfParts>
  <Company>CDC</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Youth Risk Behavior Surveillance System</dc:title>
  <dc:subject>The Youth Risk Behavior Surveillance System</dc:subject>
  <dc:creator>McManus, Timothy (CDC/OID/NCHHSTP)</dc:creator>
  <cp:lastModifiedBy>Thornton, Jemekia (CDC/OID/NCHHSTP)</cp:lastModifiedBy>
  <cp:revision>1632</cp:revision>
  <cp:lastPrinted>2000-09-05T17:50:40Z</cp:lastPrinted>
  <dcterms:created xsi:type="dcterms:W3CDTF">1999-06-07T17:41:32Z</dcterms:created>
  <dcterms:modified xsi:type="dcterms:W3CDTF">2016-09-21T15:00:44Z</dcterms:modified>
</cp:coreProperties>
</file>