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2" r:id="rId3"/>
    <p:sldId id="259" r:id="rId4"/>
    <p:sldId id="273" r:id="rId5"/>
    <p:sldId id="267" r:id="rId6"/>
    <p:sldId id="274" r:id="rId7"/>
    <p:sldId id="275" r:id="rId8"/>
    <p:sldId id="277" r:id="rId9"/>
    <p:sldId id="284" r:id="rId10"/>
    <p:sldId id="278" r:id="rId11"/>
    <p:sldId id="279" r:id="rId12"/>
    <p:sldId id="260" r:id="rId13"/>
    <p:sldId id="269" r:id="rId14"/>
    <p:sldId id="280" r:id="rId15"/>
    <p:sldId id="281" r:id="rId16"/>
    <p:sldId id="283" r:id="rId17"/>
    <p:sldId id="285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DC User" initials="CU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86423" autoAdjust="0"/>
  </p:normalViewPr>
  <p:slideViewPr>
    <p:cSldViewPr>
      <p:cViewPr>
        <p:scale>
          <a:sx n="75" d="100"/>
          <a:sy n="75" d="100"/>
        </p:scale>
        <p:origin x="-1944" y="-5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323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ECA13-90BB-438D-BE5F-895C705BDADD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EEB28-74BC-41C7-881C-4E4F3E989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084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442306-215C-4B31-8314-6A0FAD267514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81538-C669-45E6-B1B7-7CB2C316D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444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81538-C669-45E6-B1B7-7CB2C316D8A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81538-C669-45E6-B1B7-7CB2C316D8A0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81538-C669-45E6-B1B7-7CB2C316D8A0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81538-C669-45E6-B1B7-7CB2C316D8A0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DD7F9E-47A0-4711-8DAD-328EF5E2DB5F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6DDA14-41E1-458B-B770-FF1A7D7473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DD7F9E-47A0-4711-8DAD-328EF5E2DB5F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6DDA14-41E1-458B-B770-FF1A7D7473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DD7F9E-47A0-4711-8DAD-328EF5E2DB5F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6DDA14-41E1-458B-B770-FF1A7D7473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DD7F9E-47A0-4711-8DAD-328EF5E2DB5F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6DDA14-41E1-458B-B770-FF1A7D7473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DD7F9E-47A0-4711-8DAD-328EF5E2DB5F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6DDA14-41E1-458B-B770-FF1A7D7473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DD7F9E-47A0-4711-8DAD-328EF5E2DB5F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6DDA14-41E1-458B-B770-FF1A7D7473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DD7F9E-47A0-4711-8DAD-328EF5E2DB5F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6DDA14-41E1-458B-B770-FF1A7D7473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DD7F9E-47A0-4711-8DAD-328EF5E2DB5F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6DDA14-41E1-458B-B770-FF1A7D7473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DD7F9E-47A0-4711-8DAD-328EF5E2DB5F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6DDA14-41E1-458B-B770-FF1A7D7473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DD7F9E-47A0-4711-8DAD-328EF5E2DB5F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6DDA14-41E1-458B-B770-FF1A7D7473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DD7F9E-47A0-4711-8DAD-328EF5E2DB5F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6DDA14-41E1-458B-B770-FF1A7D7473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/>
          <p:cNvPicPr>
            <a:picLocks noChangeAspect="1" noChangeArrowheads="1"/>
          </p:cNvPicPr>
          <p:nvPr userDrawn="1"/>
        </p:nvPicPr>
        <p:blipFill>
          <a:blip r:embed="rId13" cstate="print"/>
          <a:srcRect t="25572"/>
          <a:stretch>
            <a:fillRect/>
          </a:stretch>
        </p:blipFill>
        <p:spPr bwMode="auto">
          <a:xfrm rot="10800000" flipV="1">
            <a:off x="6705600" y="0"/>
            <a:ext cx="2438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 userDrawn="1"/>
        </p:nvPicPr>
        <p:blipFill>
          <a:blip r:embed="rId13" cstate="print"/>
          <a:srcRect t="763"/>
          <a:stretch>
            <a:fillRect/>
          </a:stretch>
        </p:blipFill>
        <p:spPr bwMode="auto">
          <a:xfrm rot="5400000" flipV="1">
            <a:off x="3352800" y="-3352800"/>
            <a:ext cx="24384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9.png"/><Relationship Id="rId4" Type="http://schemas.openxmlformats.org/officeDocument/2006/relationships/hyperlink" Target="http://www.cdc.gov/CDCTV/WashYourHand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 t="763"/>
          <a:stretch>
            <a:fillRect/>
          </a:stretch>
        </p:blipFill>
        <p:spPr bwMode="auto">
          <a:xfrm rot="16200000">
            <a:off x="3352800" y="1066800"/>
            <a:ext cx="24384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 cstate="print"/>
          <a:srcRect t="763"/>
          <a:stretch>
            <a:fillRect/>
          </a:stretch>
        </p:blipFill>
        <p:spPr bwMode="auto">
          <a:xfrm rot="16200000" flipH="1" flipV="1">
            <a:off x="3352800" y="-3352800"/>
            <a:ext cx="24384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1"/>
          <p:cNvSpPr>
            <a:spLocks noGrp="1"/>
          </p:cNvSpPr>
          <p:nvPr/>
        </p:nvSpPr>
        <p:spPr>
          <a:xfrm>
            <a:off x="1475581" y="2671126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smtClean="0">
                <a:solidFill>
                  <a:schemeClr val="accent5"/>
                </a:solidFill>
              </a:rPr>
              <a:t>Handwashing</a:t>
            </a:r>
          </a:p>
          <a:p>
            <a:r>
              <a:rPr lang="en-US" sz="6000" dirty="0" smtClean="0">
                <a:solidFill>
                  <a:schemeClr val="accent5"/>
                </a:solidFill>
              </a:rPr>
              <a:t>Around the World</a:t>
            </a:r>
            <a:endParaRPr lang="en-US" sz="6000" dirty="0">
              <a:solidFill>
                <a:schemeClr val="accent5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618" y="2434274"/>
            <a:ext cx="1158875" cy="1414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41910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 smtClean="0"/>
              <a:t>More than </a:t>
            </a:r>
            <a:r>
              <a:rPr lang="en-US" sz="3000" b="1" dirty="0" smtClean="0"/>
              <a:t>800,000 kids </a:t>
            </a:r>
            <a:r>
              <a:rPr lang="en-US" sz="3000" dirty="0" smtClean="0"/>
              <a:t>around the world die each year </a:t>
            </a:r>
            <a:r>
              <a:rPr lang="en-US" sz="3000" dirty="0" smtClean="0">
                <a:solidFill>
                  <a:srgbClr val="00B0F0"/>
                </a:solidFill>
              </a:rPr>
              <a:t>because of diarrhea</a:t>
            </a:r>
            <a:r>
              <a:rPr lang="en-US" sz="3000" dirty="0">
                <a:solidFill>
                  <a:srgbClr val="00B0F0"/>
                </a:solidFill>
              </a:rPr>
              <a:t> </a:t>
            </a:r>
            <a:r>
              <a:rPr lang="en-US" sz="3000" dirty="0" smtClean="0">
                <a:solidFill>
                  <a:srgbClr val="00B0F0"/>
                </a:solidFill>
              </a:rPr>
              <a:t>they get from water that’s not safe to drink, not washing their hands, or having bad sanitation.</a:t>
            </a:r>
            <a:r>
              <a:rPr lang="en-US" sz="1500" dirty="0" smtClean="0">
                <a:solidFill>
                  <a:srgbClr val="00B0F0"/>
                </a:solidFill>
              </a:rPr>
              <a:t/>
            </a:r>
            <a:br>
              <a:rPr lang="en-US" sz="1500" dirty="0" smtClean="0">
                <a:solidFill>
                  <a:srgbClr val="00B0F0"/>
                </a:solidFill>
              </a:rPr>
            </a:br>
            <a:endParaRPr lang="en-US" sz="1500" dirty="0" smtClean="0">
              <a:solidFill>
                <a:srgbClr val="00B0F0"/>
              </a:solidFill>
            </a:endParaRPr>
          </a:p>
        </p:txBody>
      </p:sp>
      <p:pic>
        <p:nvPicPr>
          <p:cNvPr id="2" name="Picture 1" descr="Schoolchildren in China all wash their hands collectively under spigots and shallow troughs in an indoor communal restroom." title="Sanitation (Continued)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33"/>
          <a:stretch/>
        </p:blipFill>
        <p:spPr>
          <a:xfrm>
            <a:off x="4543715" y="1981200"/>
            <a:ext cx="3438662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8915" y="5562600"/>
            <a:ext cx="8229600" cy="1143000"/>
          </a:xfrm>
        </p:spPr>
        <p:txBody>
          <a:bodyPr/>
          <a:lstStyle/>
          <a:p>
            <a:pPr algn="l" rtl="0" eaLnBrk="1" latinLnBrk="0" hangingPunct="1"/>
            <a:r>
              <a:rPr lang="en-US" sz="3000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That’s almost 10 times as many kids as live in Atlanta!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3487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914400"/>
            <a:ext cx="8229600" cy="1143000"/>
          </a:xfrm>
        </p:spPr>
        <p:txBody>
          <a:bodyPr/>
          <a:lstStyle/>
          <a:p>
            <a:pPr rtl="0" eaLnBrk="1" latinLnBrk="0" hangingPunct="1"/>
            <a:r>
              <a:rPr lang="en-US" sz="4000" b="1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How can handwashing help kids?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1741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646237"/>
            <a:ext cx="4114800" cy="4678363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 smtClean="0"/>
              <a:t>Handwashing and good hygiene can help kids</a:t>
            </a:r>
            <a:r>
              <a:rPr lang="en-US" sz="1200" dirty="0" smtClean="0">
                <a:solidFill>
                  <a:srgbClr val="00B0F0"/>
                </a:solidFill>
              </a:rPr>
              <a:t/>
            </a:r>
            <a:br>
              <a:rPr lang="en-US" sz="1200" dirty="0" smtClean="0">
                <a:solidFill>
                  <a:srgbClr val="00B0F0"/>
                </a:solidFill>
              </a:rPr>
            </a:br>
            <a:endParaRPr lang="en-US" sz="1200" dirty="0" smtClean="0">
              <a:solidFill>
                <a:srgbClr val="00B0F0"/>
              </a:solidFill>
            </a:endParaRPr>
          </a:p>
          <a:p>
            <a:r>
              <a:rPr lang="en-US" sz="2600" dirty="0" smtClean="0">
                <a:solidFill>
                  <a:srgbClr val="00B0F0"/>
                </a:solidFill>
              </a:rPr>
              <a:t>Stay healthy</a:t>
            </a:r>
          </a:p>
          <a:p>
            <a:r>
              <a:rPr lang="en-US" sz="2600" dirty="0">
                <a:solidFill>
                  <a:srgbClr val="00B0F0"/>
                </a:solidFill>
              </a:rPr>
              <a:t>Not have diarrhea or colds</a:t>
            </a:r>
          </a:p>
          <a:p>
            <a:r>
              <a:rPr lang="en-US" sz="2600" dirty="0" smtClean="0">
                <a:solidFill>
                  <a:srgbClr val="00B0F0"/>
                </a:solidFill>
              </a:rPr>
              <a:t>Not get family members sick</a:t>
            </a:r>
          </a:p>
          <a:p>
            <a:r>
              <a:rPr lang="en-US" sz="2600" dirty="0" smtClean="0">
                <a:solidFill>
                  <a:srgbClr val="00B0F0"/>
                </a:solidFill>
              </a:rPr>
              <a:t>Not miss school</a:t>
            </a:r>
          </a:p>
          <a:p>
            <a:r>
              <a:rPr lang="en-US" sz="2600" dirty="0" smtClean="0">
                <a:solidFill>
                  <a:srgbClr val="00B0F0"/>
                </a:solidFill>
              </a:rPr>
              <a:t>In some places,</a:t>
            </a:r>
            <a:br>
              <a:rPr lang="en-US" sz="2600" dirty="0" smtClean="0">
                <a:solidFill>
                  <a:srgbClr val="00B0F0"/>
                </a:solidFill>
              </a:rPr>
            </a:br>
            <a:r>
              <a:rPr lang="en-US" sz="2600" dirty="0" smtClean="0">
                <a:solidFill>
                  <a:srgbClr val="00B0F0"/>
                </a:solidFill>
              </a:rPr>
              <a:t>even learn better</a:t>
            </a:r>
            <a:br>
              <a:rPr lang="en-US" sz="2600" dirty="0" smtClean="0">
                <a:solidFill>
                  <a:srgbClr val="00B0F0"/>
                </a:solidFill>
              </a:rPr>
            </a:br>
            <a:r>
              <a:rPr lang="en-US" sz="2600" dirty="0" smtClean="0">
                <a:solidFill>
                  <a:srgbClr val="00B0F0"/>
                </a:solidFill>
              </a:rPr>
              <a:t>&amp; grow taller!</a:t>
            </a:r>
            <a:endParaRPr lang="en-US" sz="2600" dirty="0">
              <a:solidFill>
                <a:srgbClr val="00B0F0"/>
              </a:solidFill>
            </a:endParaRPr>
          </a:p>
        </p:txBody>
      </p:sp>
      <p:pic>
        <p:nvPicPr>
          <p:cNvPr id="4" name="Picture 3" descr="Adolescent, uniformed school girls in the developing world are about to pour a bottle of PUR purifying solution into containers full of tap water." title="Handwashing and good hygiene can help kid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5" r="23333"/>
          <a:stretch/>
        </p:blipFill>
        <p:spPr>
          <a:xfrm>
            <a:off x="457199" y="2087545"/>
            <a:ext cx="3733802" cy="40084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914400"/>
            <a:ext cx="8229600" cy="1143000"/>
          </a:xfrm>
        </p:spPr>
        <p:txBody>
          <a:bodyPr/>
          <a:lstStyle/>
          <a:p>
            <a:r>
              <a:rPr lang="en-US" sz="4000" b="1" kern="1200" dirty="0" smtClean="0">
                <a:solidFill>
                  <a:srgbClr val="000000"/>
                </a:solidFill>
                <a:effectLst/>
                <a:latin typeface="Calibri"/>
                <a:ea typeface="+mj-ea"/>
                <a:cs typeface="+mj-cs"/>
              </a:rPr>
              <a:t>How can handwashing help kids?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89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An illustration of a &quot;Tippy Tap&quot; system whereby a container of water is suspended from ropes and can be tipped out onto the hands for washing. " title="Diagram of a Tippy Tap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6"/>
          <a:stretch/>
        </p:blipFill>
        <p:spPr bwMode="auto">
          <a:xfrm>
            <a:off x="4332859" y="1852048"/>
            <a:ext cx="3668141" cy="2872352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990600"/>
            <a:ext cx="3570858" cy="1143000"/>
          </a:xfrm>
        </p:spPr>
        <p:txBody>
          <a:bodyPr/>
          <a:lstStyle/>
          <a:p>
            <a:pPr algn="l" rtl="0" eaLnBrk="1" latinLnBrk="0" hangingPunct="1"/>
            <a:r>
              <a:rPr lang="en-US" sz="4000" b="1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What is this?</a:t>
            </a:r>
            <a:endParaRPr lang="en-US" dirty="0" smtClean="0">
              <a:effectLst/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05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8100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 smtClean="0">
                <a:solidFill>
                  <a:srgbClr val="00B0F0"/>
                </a:solidFill>
              </a:rPr>
              <a:t>A </a:t>
            </a:r>
            <a:r>
              <a:rPr lang="en-US" sz="3000" b="1" dirty="0" smtClean="0">
                <a:solidFill>
                  <a:srgbClr val="00B0F0"/>
                </a:solidFill>
              </a:rPr>
              <a:t>tippy tap</a:t>
            </a:r>
            <a:r>
              <a:rPr lang="en-US" sz="3000" dirty="0" smtClean="0">
                <a:solidFill>
                  <a:srgbClr val="00B0F0"/>
                </a:solidFill>
              </a:rPr>
              <a:t>!</a:t>
            </a:r>
          </a:p>
        </p:txBody>
      </p:sp>
      <p:pic>
        <p:nvPicPr>
          <p:cNvPr id="6" name="Picture 2" descr="An illustration of a &quot;Tippy Tap&quot; system whereby a container of water is suspended from ropes and can be tipped out onto the hands for washing. " title="Diagram of a Tippy Tap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6"/>
          <a:stretch/>
        </p:blipFill>
        <p:spPr bwMode="auto">
          <a:xfrm>
            <a:off x="4332859" y="1852048"/>
            <a:ext cx="3668141" cy="2872352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200" y="990600"/>
            <a:ext cx="4953000" cy="1143000"/>
          </a:xfrm>
        </p:spPr>
        <p:txBody>
          <a:bodyPr/>
          <a:lstStyle/>
          <a:p>
            <a:pPr algn="l"/>
            <a:r>
              <a:rPr lang="en-US" sz="4000" b="1" kern="1200" dirty="0" smtClean="0">
                <a:solidFill>
                  <a:srgbClr val="000000"/>
                </a:solidFill>
                <a:effectLst/>
                <a:latin typeface="Calibri"/>
                <a:ea typeface="+mj-ea"/>
                <a:cs typeface="+mj-cs"/>
              </a:rPr>
              <a:t>What is this?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58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8100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 smtClean="0">
                <a:solidFill>
                  <a:srgbClr val="00B0F0"/>
                </a:solidFill>
              </a:rPr>
              <a:t>A </a:t>
            </a:r>
            <a:r>
              <a:rPr lang="en-US" sz="3000" b="1" dirty="0" smtClean="0">
                <a:solidFill>
                  <a:srgbClr val="00B0F0"/>
                </a:solidFill>
              </a:rPr>
              <a:t>tippy tap</a:t>
            </a:r>
            <a:r>
              <a:rPr lang="en-US" sz="3000" dirty="0">
                <a:solidFill>
                  <a:srgbClr val="00B0F0"/>
                </a:solidFill>
              </a:rPr>
              <a:t>!</a:t>
            </a:r>
            <a:endParaRPr lang="en-US" sz="3000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Some people make their own handwashing stations out of plastic jugs or water bottles</a:t>
            </a:r>
            <a:r>
              <a:rPr lang="en-US" sz="3000" dirty="0"/>
              <a:t> </a:t>
            </a:r>
            <a:r>
              <a:rPr lang="en-US" sz="3000" dirty="0" smtClean="0"/>
              <a:t>in many places where they don’t have sinks.</a:t>
            </a:r>
            <a:endParaRPr lang="en-US" sz="3000" dirty="0"/>
          </a:p>
        </p:txBody>
      </p:sp>
      <p:pic>
        <p:nvPicPr>
          <p:cNvPr id="6" name="Picture 2" descr="An illustration of a &quot;Tippy Tap&quot; system whereby a container of water is suspended from ropes and can be tipped out onto the hands for washing. " title="Diagram of a Tippy Tap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6"/>
          <a:stretch/>
        </p:blipFill>
        <p:spPr bwMode="auto">
          <a:xfrm>
            <a:off x="4332859" y="1852048"/>
            <a:ext cx="3668141" cy="2872352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9"/>
          <p:cNvSpPr>
            <a:spLocks noGrp="1"/>
          </p:cNvSpPr>
          <p:nvPr>
            <p:ph type="title"/>
          </p:nvPr>
        </p:nvSpPr>
        <p:spPr>
          <a:xfrm>
            <a:off x="76200" y="990600"/>
            <a:ext cx="4953000" cy="1143000"/>
          </a:xfrm>
        </p:spPr>
        <p:txBody>
          <a:bodyPr/>
          <a:lstStyle/>
          <a:p>
            <a:pPr algn="l"/>
            <a:r>
              <a:rPr lang="en-US" sz="4000" b="1" kern="1200" dirty="0" smtClean="0">
                <a:solidFill>
                  <a:srgbClr val="000000"/>
                </a:solidFill>
                <a:effectLst/>
                <a:latin typeface="Calibri"/>
                <a:ea typeface="+mj-ea"/>
                <a:cs typeface="+mj-cs"/>
              </a:rPr>
              <a:t>What is this?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6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838200"/>
            <a:ext cx="8229600" cy="1143000"/>
          </a:xfrm>
        </p:spPr>
        <p:txBody>
          <a:bodyPr/>
          <a:lstStyle/>
          <a:p>
            <a:pPr rtl="0" eaLnBrk="1" latinLnBrk="0" hangingPunct="1"/>
            <a:r>
              <a:rPr lang="en-US" sz="4000" b="1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What can we do to prevent almost 1 in 10 sicknesses around the world?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01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038600" y="2514600"/>
            <a:ext cx="4114800" cy="3733800"/>
          </a:xfrm>
        </p:spPr>
        <p:txBody>
          <a:bodyPr/>
          <a:lstStyle/>
          <a:p>
            <a:r>
              <a:rPr lang="en-US" sz="3000" dirty="0" smtClean="0">
                <a:solidFill>
                  <a:srgbClr val="00B0F0"/>
                </a:solidFill>
              </a:rPr>
              <a:t>More handwashing</a:t>
            </a:r>
          </a:p>
          <a:p>
            <a:r>
              <a:rPr lang="en-US" sz="3000" dirty="0" smtClean="0">
                <a:solidFill>
                  <a:srgbClr val="00B0F0"/>
                </a:solidFill>
              </a:rPr>
              <a:t>Safer </a:t>
            </a:r>
            <a:r>
              <a:rPr lang="en-US" sz="3000" dirty="0">
                <a:solidFill>
                  <a:srgbClr val="00B0F0"/>
                </a:solidFill>
              </a:rPr>
              <a:t>drinking </a:t>
            </a:r>
            <a:r>
              <a:rPr lang="en-US" sz="3000" dirty="0" smtClean="0">
                <a:solidFill>
                  <a:srgbClr val="00B0F0"/>
                </a:solidFill>
              </a:rPr>
              <a:t>water</a:t>
            </a:r>
          </a:p>
          <a:p>
            <a:r>
              <a:rPr lang="en-US" sz="3000" dirty="0" smtClean="0">
                <a:solidFill>
                  <a:srgbClr val="00B0F0"/>
                </a:solidFill>
              </a:rPr>
              <a:t>Better sanitation</a:t>
            </a:r>
            <a:endParaRPr lang="en-US" sz="30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3000" dirty="0" smtClean="0">
              <a:solidFill>
                <a:srgbClr val="00B0F0"/>
              </a:solidFill>
            </a:endParaRPr>
          </a:p>
        </p:txBody>
      </p:sp>
      <p:pic>
        <p:nvPicPr>
          <p:cNvPr id="5" name="Picture 4" descr="Picture of a little girl in the developing world carrying a bucket of water on her head." title="Sanitation (continued)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2133600"/>
            <a:ext cx="3200400" cy="4267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52400" y="762000"/>
            <a:ext cx="8229600" cy="1143000"/>
          </a:xfrm>
        </p:spPr>
        <p:txBody>
          <a:bodyPr/>
          <a:lstStyle/>
          <a:p>
            <a:pPr rtl="0" eaLnBrk="1" latinLnBrk="0" hangingPunct="1"/>
            <a:r>
              <a:rPr lang="en-US" sz="4000" b="1" kern="1200" dirty="0" smtClean="0">
                <a:solidFill>
                  <a:srgbClr val="000000"/>
                </a:solidFill>
                <a:effectLst/>
                <a:latin typeface="Calibri"/>
                <a:ea typeface="+mj-ea"/>
                <a:cs typeface="+mj-cs"/>
              </a:rPr>
              <a:t>What can we do to prevent almost 1 in 10 sicknesses around the world?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70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838200"/>
            <a:ext cx="5181600" cy="914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 smtClean="0"/>
              <a:t>It starts with you!</a:t>
            </a:r>
          </a:p>
          <a:p>
            <a:pPr marL="0" indent="0" algn="ctr">
              <a:buNone/>
            </a:pPr>
            <a:r>
              <a:rPr lang="en-US" sz="1400" dirty="0" smtClean="0"/>
              <a:t>[Video below and at </a:t>
            </a:r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www.cdc.gov/CDCTV/WashYourHands</a:t>
            </a:r>
            <a:r>
              <a:rPr lang="en-US" sz="1400" dirty="0" smtClean="0"/>
              <a:t>]</a:t>
            </a:r>
            <a:endParaRPr lang="en-US" sz="1400" dirty="0"/>
          </a:p>
        </p:txBody>
      </p:sp>
      <p:pic>
        <p:nvPicPr>
          <p:cNvPr id="2" name="WashYourHands_128.wmv" descr="A video showing the proper way to wash your hands with soap and water - from front to back and then drying thoroughly." title="CDC TV video &quot;Wash Your Hands&quot; 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5000" y="1879600"/>
            <a:ext cx="5181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7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304800" y="1066800"/>
            <a:ext cx="8229600" cy="1143000"/>
          </a:xfrm>
        </p:spPr>
        <p:txBody>
          <a:bodyPr/>
          <a:lstStyle/>
          <a:p>
            <a:pPr rtl="0" eaLnBrk="1" latinLnBrk="0" hangingPunct="1"/>
            <a:r>
              <a:rPr lang="en-US" sz="4000" b="1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How many hands are in the world?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84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2514600"/>
            <a:ext cx="4114800" cy="3763963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00B0F0"/>
                </a:solidFill>
              </a:rPr>
              <a:t>13,947,476,866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endParaRPr lang="en-US" sz="3000" dirty="0" smtClean="0"/>
          </a:p>
          <a:p>
            <a:pPr marL="0" indent="0">
              <a:buNone/>
            </a:pPr>
            <a:endParaRPr lang="en-US" sz="30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76200" y="968514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How many hands are in the world?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32137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2514600"/>
            <a:ext cx="4114800" cy="3763963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00B0F0"/>
                </a:solidFill>
              </a:rPr>
              <a:t>13,947,476,866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endParaRPr lang="en-US" sz="3000" dirty="0" smtClean="0"/>
          </a:p>
          <a:p>
            <a:pPr marL="0" indent="0">
              <a:buNone/>
            </a:pPr>
            <a:endParaRPr lang="en-US" sz="3000" dirty="0" smtClean="0"/>
          </a:p>
          <a:p>
            <a:pPr marL="0" indent="0">
              <a:buNone/>
            </a:pPr>
            <a:r>
              <a:rPr lang="en-US" sz="3000" dirty="0" smtClean="0"/>
              <a:t>But many don’t get</a:t>
            </a:r>
            <a:br>
              <a:rPr lang="en-US" sz="3000" dirty="0" smtClean="0"/>
            </a:br>
            <a:r>
              <a:rPr lang="en-US" sz="3000" dirty="0" smtClean="0"/>
              <a:t>washed, and that can</a:t>
            </a:r>
            <a:br>
              <a:rPr lang="en-US" sz="3000" dirty="0" smtClean="0"/>
            </a:br>
            <a:r>
              <a:rPr lang="en-US" sz="3000" dirty="0" smtClean="0"/>
              <a:t>make people sick.</a:t>
            </a:r>
          </a:p>
        </p:txBody>
      </p:sp>
      <p:pic>
        <p:nvPicPr>
          <p:cNvPr id="5" name="Picture 4" descr="A little girl pours water from a pitcher as an older boy washes his hands under the pitcher." title="Handwashing in the developing world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51" t="16255" r="27961"/>
          <a:stretch/>
        </p:blipFill>
        <p:spPr>
          <a:xfrm>
            <a:off x="4191000" y="1873915"/>
            <a:ext cx="3038690" cy="38410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76200" y="968514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How many hands are in the world?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62380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838200" y="1066800"/>
            <a:ext cx="8229600" cy="1143000"/>
          </a:xfrm>
        </p:spPr>
        <p:txBody>
          <a:bodyPr/>
          <a:lstStyle/>
          <a:p>
            <a:pPr rtl="0" eaLnBrk="1" latinLnBrk="0" hangingPunct="1"/>
            <a:r>
              <a:rPr lang="en-US" sz="4000" b="1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What does </a:t>
            </a:r>
            <a:r>
              <a:rPr lang="en-US" sz="4000" b="1" i="1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sanitation</a:t>
            </a:r>
            <a:r>
              <a:rPr lang="en-US" sz="4000" b="1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 mean?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5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752600"/>
            <a:ext cx="3733800" cy="4191000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>
                <a:solidFill>
                  <a:srgbClr val="00B0F0"/>
                </a:solidFill>
              </a:rPr>
              <a:t>Flushing away bathroom waste safely in a toilet or latrine. 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-838200" y="1066800"/>
            <a:ext cx="8229600" cy="1143000"/>
          </a:xfrm>
        </p:spPr>
        <p:txBody>
          <a:bodyPr/>
          <a:lstStyle/>
          <a:p>
            <a:pPr rtl="0" eaLnBrk="1" latinLnBrk="0" hangingPunct="1"/>
            <a:r>
              <a:rPr lang="en-US" sz="4000" b="1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What does </a:t>
            </a:r>
            <a:r>
              <a:rPr lang="en-US" sz="4000" b="1" i="1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sanitation</a:t>
            </a:r>
            <a:r>
              <a:rPr lang="en-US" sz="4000" b="1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 mean?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58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752600"/>
            <a:ext cx="3733800" cy="4191000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 smtClean="0">
                <a:solidFill>
                  <a:srgbClr val="00B0F0"/>
                </a:solidFill>
              </a:rPr>
              <a:t>Flushing away bathroom </a:t>
            </a:r>
            <a:r>
              <a:rPr lang="en-US" sz="3000" dirty="0">
                <a:solidFill>
                  <a:srgbClr val="00B0F0"/>
                </a:solidFill>
              </a:rPr>
              <a:t>waste </a:t>
            </a:r>
            <a:r>
              <a:rPr lang="en-US" sz="3000" dirty="0" smtClean="0">
                <a:solidFill>
                  <a:srgbClr val="00B0F0"/>
                </a:solidFill>
              </a:rPr>
              <a:t>safely </a:t>
            </a:r>
            <a:r>
              <a:rPr lang="en-US" sz="3000" dirty="0">
                <a:solidFill>
                  <a:srgbClr val="00B0F0"/>
                </a:solidFill>
              </a:rPr>
              <a:t>in a </a:t>
            </a:r>
            <a:r>
              <a:rPr lang="en-US" sz="3000" dirty="0" smtClean="0">
                <a:solidFill>
                  <a:srgbClr val="00B0F0"/>
                </a:solidFill>
              </a:rPr>
              <a:t>toilet or latrine.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3000" dirty="0"/>
              <a:t>More than </a:t>
            </a:r>
            <a:r>
              <a:rPr lang="en-US" sz="3000" b="1" dirty="0"/>
              <a:t>1 in 3 people</a:t>
            </a:r>
            <a:r>
              <a:rPr lang="en-US" sz="3000" dirty="0"/>
              <a:t> in the </a:t>
            </a:r>
            <a:r>
              <a:rPr lang="en-US" sz="3000" dirty="0" smtClean="0"/>
              <a:t>world</a:t>
            </a:r>
            <a:r>
              <a:rPr lang="en-US" sz="3000" dirty="0"/>
              <a:t> </a:t>
            </a:r>
            <a:r>
              <a:rPr lang="en-US" sz="3000" dirty="0" smtClean="0"/>
              <a:t>don’t have this.</a:t>
            </a:r>
          </a:p>
        </p:txBody>
      </p:sp>
      <p:pic>
        <p:nvPicPr>
          <p:cNvPr id="4" name="Picture 3" descr="A girl in the developing world squats and washes her hands with soap and a pan full of water." title="Sanitati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7400"/>
            <a:ext cx="4094144" cy="33373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381000" y="5715000"/>
            <a:ext cx="64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This means waste </a:t>
            </a:r>
            <a:r>
              <a:rPr lang="en-US" sz="3000" dirty="0"/>
              <a:t>can spread germs </a:t>
            </a:r>
            <a:r>
              <a:rPr lang="en-US" sz="3000" dirty="0" smtClean="0"/>
              <a:t>onto the </a:t>
            </a:r>
            <a:r>
              <a:rPr lang="en-US" sz="3000" dirty="0"/>
              <a:t>ground, </a:t>
            </a:r>
            <a:r>
              <a:rPr lang="en-US" sz="3000" dirty="0" smtClean="0"/>
              <a:t>water, and </a:t>
            </a:r>
            <a:r>
              <a:rPr lang="en-US" sz="3000" dirty="0"/>
              <a:t>food.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1066800"/>
            <a:ext cx="8229600" cy="1143000"/>
          </a:xfrm>
        </p:spPr>
        <p:txBody>
          <a:bodyPr/>
          <a:lstStyle/>
          <a:p>
            <a:pPr algn="l" rtl="0" eaLnBrk="1" latinLnBrk="0" hangingPunct="1"/>
            <a:r>
              <a:rPr lang="en-US" sz="4000" b="1" kern="1200" dirty="0" smtClean="0">
                <a:solidFill>
                  <a:srgbClr val="000000"/>
                </a:solidFill>
                <a:effectLst/>
                <a:latin typeface="Calibri"/>
                <a:ea typeface="+mj-ea"/>
                <a:cs typeface="+mj-cs"/>
              </a:rPr>
              <a:t>What does </a:t>
            </a:r>
            <a:r>
              <a:rPr lang="en-US" sz="4000" b="1" i="1" kern="1200" dirty="0" smtClean="0">
                <a:solidFill>
                  <a:srgbClr val="000000"/>
                </a:solidFill>
                <a:effectLst/>
                <a:latin typeface="Calibri"/>
                <a:ea typeface="+mj-ea"/>
                <a:cs typeface="+mj-cs"/>
              </a:rPr>
              <a:t>sanitation</a:t>
            </a:r>
            <a:r>
              <a:rPr lang="en-US" sz="4000" b="1" kern="1200" dirty="0" smtClean="0">
                <a:solidFill>
                  <a:srgbClr val="000000"/>
                </a:solidFill>
                <a:effectLst/>
                <a:latin typeface="Calibri"/>
                <a:ea typeface="+mj-ea"/>
                <a:cs typeface="+mj-cs"/>
              </a:rPr>
              <a:t> mean?</a:t>
            </a:r>
            <a:endParaRPr lang="en-US" dirty="0" smtClean="0">
              <a:effectLst/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39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41910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 smtClean="0"/>
              <a:t>More than </a:t>
            </a:r>
            <a:r>
              <a:rPr lang="en-US" sz="3000" b="1" dirty="0" smtClean="0"/>
              <a:t>800,000 kids </a:t>
            </a:r>
            <a:r>
              <a:rPr lang="en-US" sz="3000" dirty="0" smtClean="0"/>
              <a:t>around the world die each year.</a:t>
            </a:r>
            <a:r>
              <a:rPr lang="en-US" sz="1500" dirty="0" smtClean="0"/>
              <a:t/>
            </a:r>
            <a:br>
              <a:rPr lang="en-US" sz="1500" dirty="0" smtClean="0"/>
            </a:br>
            <a:endParaRPr lang="en-US" sz="1500" dirty="0" smtClean="0"/>
          </a:p>
        </p:txBody>
      </p:sp>
    </p:spTree>
    <p:extLst>
      <p:ext uri="{BB962C8B-B14F-4D97-AF65-F5344CB8AC3E}">
        <p14:creationId xmlns:p14="http://schemas.microsoft.com/office/powerpoint/2010/main" val="248143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41910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 smtClean="0"/>
              <a:t>More than </a:t>
            </a:r>
            <a:r>
              <a:rPr lang="en-US" sz="3000" b="1" dirty="0" smtClean="0"/>
              <a:t>800,000 kids </a:t>
            </a:r>
            <a:r>
              <a:rPr lang="en-US" sz="3000" dirty="0" smtClean="0"/>
              <a:t>around the world die each year.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smtClean="0">
                <a:solidFill>
                  <a:schemeClr val="bg1"/>
                </a:solidFill>
              </a:rPr>
              <a:t>Why?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24200" y="3276600"/>
            <a:ext cx="30328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/>
              <a:t>Why?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42858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258</Words>
  <Application>Microsoft Office PowerPoint</Application>
  <PresentationFormat>On-screen Show (4:3)</PresentationFormat>
  <Paragraphs>47</Paragraphs>
  <Slides>18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How many hands are in the world? </vt:lpstr>
      <vt:lpstr>PowerPoint Presentation</vt:lpstr>
      <vt:lpstr>PowerPoint Presentation</vt:lpstr>
      <vt:lpstr>What does sanitation mean? </vt:lpstr>
      <vt:lpstr>What does sanitation mean? </vt:lpstr>
      <vt:lpstr>What does sanitation mean? </vt:lpstr>
      <vt:lpstr>PowerPoint Presentation</vt:lpstr>
      <vt:lpstr>PowerPoint Presentation</vt:lpstr>
      <vt:lpstr>That’s almost 10 times as many kids as live in Atlanta!</vt:lpstr>
      <vt:lpstr>How can handwashing help kids?</vt:lpstr>
      <vt:lpstr>How can handwashing help kids?</vt:lpstr>
      <vt:lpstr>What is this? </vt:lpstr>
      <vt:lpstr>What is this?</vt:lpstr>
      <vt:lpstr>What is this?</vt:lpstr>
      <vt:lpstr>What can we do to prevent almost 1 in 10 sicknesses around the world? </vt:lpstr>
      <vt:lpstr>What can we do to prevent almost 1 in 10 sicknesses around the world?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bb</dc:creator>
  <cp:lastModifiedBy>Kate Awsumb</cp:lastModifiedBy>
  <cp:revision>48</cp:revision>
  <dcterms:created xsi:type="dcterms:W3CDTF">2012-04-01T06:45:13Z</dcterms:created>
  <dcterms:modified xsi:type="dcterms:W3CDTF">2013-11-26T14:51:59Z</dcterms:modified>
</cp:coreProperties>
</file>