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257" r:id="rId3"/>
    <p:sldId id="260" r:id="rId4"/>
    <p:sldId id="258" r:id="rId5"/>
    <p:sldId id="288" r:id="rId6"/>
    <p:sldId id="317" r:id="rId7"/>
    <p:sldId id="345" r:id="rId8"/>
    <p:sldId id="306" r:id="rId9"/>
    <p:sldId id="355" r:id="rId10"/>
    <p:sldId id="325" r:id="rId11"/>
    <p:sldId id="351" r:id="rId12"/>
    <p:sldId id="324" r:id="rId13"/>
    <p:sldId id="352" r:id="rId14"/>
    <p:sldId id="353" r:id="rId15"/>
    <p:sldId id="323" r:id="rId16"/>
    <p:sldId id="327" r:id="rId17"/>
    <p:sldId id="328" r:id="rId18"/>
    <p:sldId id="335" r:id="rId19"/>
    <p:sldId id="336" r:id="rId20"/>
    <p:sldId id="339" r:id="rId21"/>
    <p:sldId id="346" r:id="rId22"/>
    <p:sldId id="344" r:id="rId23"/>
    <p:sldId id="341"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vq6" initials="d" lastIdx="26" clrIdx="0"/>
  <p:cmAuthor id="1" name="Sarah Heaton Kennedy" initials="SK" lastIdx="10" clrIdx="1"/>
  <p:cmAuthor id="2" name="Sarah Kennedy" initials="SKK" lastIdx="18" clrIdx="2"/>
  <p:cmAuthor id="3" name="Anna Ricklin" initials="AR" lastIdx="3" clrIdx="3"/>
  <p:cmAuthor id="4" name="Green, Charles (CDC/ONDIEH/NCEH)" initials="CLG" lastIdx="1" clrIdx="4"/>
  <p:cmAuthor id="5" name="CDC User" initials="CU"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66FF"/>
    <a:srgbClr val="3A9645"/>
    <a:srgbClr val="FFFCDC"/>
    <a:srgbClr val="9AAA6B"/>
    <a:srgbClr val="7F9F55"/>
    <a:srgbClr val="89A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67255" autoAdjust="0"/>
  </p:normalViewPr>
  <p:slideViewPr>
    <p:cSldViewPr>
      <p:cViewPr>
        <p:scale>
          <a:sx n="55" d="100"/>
          <a:sy n="55" d="100"/>
        </p:scale>
        <p:origin x="-924" y="-144"/>
      </p:cViewPr>
      <p:guideLst>
        <p:guide orient="horz"/>
        <p:guide pos="2880"/>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5138"/>
          </a:xfrm>
          <a:prstGeom prst="rect">
            <a:avLst/>
          </a:prstGeom>
        </p:spPr>
        <p:txBody>
          <a:bodyPr vert="horz" lIns="91440" tIns="45720" rIns="91440" bIns="45720" rtlCol="0"/>
          <a:lstStyle>
            <a:lvl1pPr algn="r">
              <a:defRPr sz="1200"/>
            </a:lvl1pPr>
          </a:lstStyle>
          <a:p>
            <a:pPr>
              <a:defRPr/>
            </a:pPr>
            <a:fld id="{EC27F597-9635-4AD9-B1A7-DC3F50440B34}" type="datetimeFigureOut">
              <a:rPr lang="en-US"/>
              <a:pPr>
                <a:defRPr/>
              </a:pPr>
              <a:t>8/13/2013</a:t>
            </a:fld>
            <a:endParaRPr lang="en-US"/>
          </a:p>
        </p:txBody>
      </p:sp>
      <p:sp>
        <p:nvSpPr>
          <p:cNvPr id="4" name="Footer Placeholder 3"/>
          <p:cNvSpPr>
            <a:spLocks noGrp="1"/>
          </p:cNvSpPr>
          <p:nvPr>
            <p:ph type="ftr" sz="quarter" idx="2"/>
          </p:nvPr>
        </p:nvSpPr>
        <p:spPr>
          <a:xfrm>
            <a:off x="1"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1440" tIns="45720" rIns="91440" bIns="45720" rtlCol="0" anchor="b"/>
          <a:lstStyle>
            <a:lvl1pPr algn="r">
              <a:defRPr sz="1200"/>
            </a:lvl1pPr>
          </a:lstStyle>
          <a:p>
            <a:pPr>
              <a:defRPr/>
            </a:pPr>
            <a:fld id="{60972557-1899-4C18-B316-0DC6DC76C96B}" type="slidenum">
              <a:rPr lang="en-US"/>
              <a:pPr>
                <a:defRPr/>
              </a:pPr>
              <a:t>‹#›</a:t>
            </a:fld>
            <a:endParaRPr lang="en-US"/>
          </a:p>
        </p:txBody>
      </p:sp>
    </p:spTree>
    <p:extLst>
      <p:ext uri="{BB962C8B-B14F-4D97-AF65-F5344CB8AC3E}">
        <p14:creationId xmlns:p14="http://schemas.microsoft.com/office/powerpoint/2010/main" val="349082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9"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0F2188C-DC2D-443C-BC35-D9EF8CFEA442}" type="datetimeFigureOut">
              <a:rPr lang="en-US"/>
              <a:pPr>
                <a:defRPr/>
              </a:pPr>
              <a:t>8/13/2013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1" y="4416427"/>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9"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CC5ACC9-1056-4DBA-B52F-401484A65F94}" type="slidenum">
              <a:rPr lang="en-US"/>
              <a:pPr>
                <a:defRPr/>
              </a:pPr>
              <a:t>‹#›</a:t>
            </a:fld>
            <a:endParaRPr lang="en-US"/>
          </a:p>
        </p:txBody>
      </p:sp>
    </p:spTree>
    <p:extLst>
      <p:ext uri="{BB962C8B-B14F-4D97-AF65-F5344CB8AC3E}">
        <p14:creationId xmlns:p14="http://schemas.microsoft.com/office/powerpoint/2010/main" val="355384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formaworld.com/smpp/section?content=a926084087&amp;fulltext=71324092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dc.gov/motorvehiclesafety/data/cost-estimate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rd.nhtsa.dot.gov/departments/nrd-30/ncsa/STSI/USA%20WEB%20REPORT.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solidFill>
                  <a:schemeClr val="tx1"/>
                </a:solidFill>
              </a:rPr>
              <a:t>What’s the most important number in determining your health? Your age? Your blood pressure or cholesterol level? How about your address? Your address plays an important role in how long you live and how good you feel.  That’s because every time you step out your door, your health is affected by the physical design of your community. Many of us would really like to make healthy choices. But that can be hard if things like sidewalks, parks and healthy foods aren’t available in our community.</a:t>
            </a:r>
          </a:p>
          <a:p>
            <a:endParaRPr lang="en-US" sz="1200" baseline="0" dirty="0" smtClean="0">
              <a:solidFill>
                <a:schemeClr val="tx1"/>
              </a:solidFill>
            </a:endParaRPr>
          </a:p>
          <a:p>
            <a:r>
              <a:rPr lang="en-US" sz="1200" baseline="0" dirty="0" smtClean="0">
                <a:solidFill>
                  <a:schemeClr val="tx1"/>
                </a:solidFill>
              </a:rPr>
              <a:t>Today, I’m going to give you a brief overview on how the design of your community can help or hurt your health. Then I’m going to introduce  a checklist for you to use in the breakout sessions this afternoon as a guide to help you make INSERT COMMUNITY NAME happier and healthier.</a:t>
            </a:r>
            <a:endParaRPr lang="en-US" dirty="0" smtClean="0">
              <a:solidFill>
                <a:srgbClr val="FF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F9CA402-C91B-4667-9CDC-BC5BBE231E15}" type="slidenum">
              <a:rPr lang="en-US" smtClean="0"/>
              <a:pPr/>
              <a:t>10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I have some stats</a:t>
            </a:r>
            <a:r>
              <a:rPr lang="en-US" baseline="0" dirty="0" smtClean="0"/>
              <a:t> on chronic diseases in YOUR community over the last five years. Getting more physically active and eating healthier could help reduce these diseases that are killing  more than x% of YOUR COMMUNITY residents.</a:t>
            </a:r>
          </a:p>
          <a:p>
            <a:pPr eaLnBrk="1" hangingPunct="1"/>
            <a:endParaRPr lang="en-US" baseline="0" dirty="0" smtClean="0"/>
          </a:p>
          <a:p>
            <a:pPr eaLnBrk="1" hangingPunct="1"/>
            <a:r>
              <a:rPr lang="en-US" baseline="0" dirty="0" smtClean="0"/>
              <a:t>NOTE TO PRESENTER: Customize this slide to reflect the top chronic disease killers in your community—the more local the data to your geographic area the better. This will ensure the greatest impact on your audience. For sources of health data, see the Sources of Health Data fact sheet in the Healthy Community Design Checklist toolkit.</a:t>
            </a:r>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065E19-131B-44FA-B89A-AF4B6ED314D0}" type="slidenum">
              <a:rPr lang="en-US" smtClean="0"/>
              <a:pPr/>
              <a:t>11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3" y="4267203"/>
            <a:ext cx="5140960" cy="4183063"/>
          </a:xfrm>
          <a:noFill/>
          <a:ln/>
        </p:spPr>
        <p:txBody>
          <a:bodyPr/>
          <a:lstStyle/>
          <a:p>
            <a:pPr eaLnBrk="1" hangingPunct="1"/>
            <a:r>
              <a:rPr lang="en-US" dirty="0" smtClean="0"/>
              <a:t>But</a:t>
            </a:r>
            <a:r>
              <a:rPr lang="en-US" baseline="0" dirty="0" smtClean="0"/>
              <a:t> what if you don’t feel safe getting your daily physical activity by </a:t>
            </a:r>
            <a:r>
              <a:rPr lang="en-US" dirty="0" smtClean="0"/>
              <a:t>walking</a:t>
            </a:r>
            <a:r>
              <a:rPr lang="en-US" baseline="0" dirty="0" smtClean="0"/>
              <a:t> or biking in your community because of  speeding cars or unsafe crosswalks? </a:t>
            </a:r>
            <a:r>
              <a:rPr lang="en-US" dirty="0" smtClean="0"/>
              <a:t>Communities that make it easier and safer to walk, bike or take public transit help reduce the number of cars on the road AND also help reduce some of annual statistics shown on</a:t>
            </a:r>
            <a:r>
              <a:rPr lang="en-US" baseline="0" dirty="0" smtClean="0"/>
              <a:t> this slide</a:t>
            </a:r>
            <a:r>
              <a:rPr lang="en-US" dirty="0" smtClean="0"/>
              <a:t>.</a:t>
            </a:r>
            <a:r>
              <a:rPr lang="en-US" baseline="0" dirty="0" smtClean="0"/>
              <a:t> </a:t>
            </a:r>
            <a:r>
              <a:rPr lang="en-US" u="none" dirty="0" smtClean="0"/>
              <a:t>That’s why </a:t>
            </a:r>
            <a:r>
              <a:rPr lang="en-US" u="none" strike="noStrike" baseline="0" dirty="0" smtClean="0"/>
              <a:t>it’s important for there to be room for bikes</a:t>
            </a:r>
            <a:r>
              <a:rPr lang="en-US" u="none" baseline="0" dirty="0" smtClean="0"/>
              <a:t> and pedestrians. That often means slowing down </a:t>
            </a:r>
            <a:r>
              <a:rPr lang="en-US" baseline="0" dirty="0" smtClean="0"/>
              <a:t>the speed of moving vehicles, creating bike lanes and making sure crosswalks are well-marked. </a:t>
            </a:r>
            <a:endParaRPr lang="en-US" dirty="0" smtClean="0">
              <a:solidFill>
                <a:srgbClr val="000000"/>
              </a:solidFill>
            </a:endParaRPr>
          </a:p>
          <a:p>
            <a:pPr eaLnBrk="1" hangingPunct="1"/>
            <a:r>
              <a:rPr lang="en-US" sz="900" dirty="0" smtClean="0">
                <a:solidFill>
                  <a:srgbClr val="000000"/>
                </a:solidFill>
              </a:rPr>
              <a:t>***</a:t>
            </a:r>
          </a:p>
          <a:p>
            <a:pPr eaLnBrk="1" hangingPunct="1"/>
            <a:r>
              <a:rPr lang="en-US" sz="900" dirty="0" smtClean="0">
                <a:solidFill>
                  <a:srgbClr val="000000"/>
                </a:solidFill>
              </a:rPr>
              <a:t>Sources: </a:t>
            </a:r>
          </a:p>
          <a:p>
            <a:pPr eaLnBrk="1" hangingPunct="1"/>
            <a:r>
              <a:rPr lang="en-US" sz="900" dirty="0" smtClean="0"/>
              <a:t/>
            </a:r>
            <a:br>
              <a:rPr lang="en-US" sz="900" dirty="0" smtClean="0"/>
            </a:br>
            <a:r>
              <a:rPr lang="en-US" sz="900" dirty="0" smtClean="0"/>
              <a:t>Centers</a:t>
            </a:r>
            <a:r>
              <a:rPr lang="en-US" sz="900" baseline="0" dirty="0" smtClean="0"/>
              <a:t> for Disease Control and Prevention. Motor vehicle safety [online]. 2011 May 20. [cited 2011 Jul 5]. Available from URL: http://www.cdc.gov/Motorvehiclesafety/index.html.</a:t>
            </a:r>
          </a:p>
          <a:p>
            <a:pPr eaLnBrk="1" hangingPunct="1"/>
            <a:endParaRPr lang="en-US" sz="900" baseline="0" dirty="0" smtClean="0"/>
          </a:p>
          <a:p>
            <a:pPr eaLnBrk="1" hangingPunct="1"/>
            <a:r>
              <a:rPr lang="en-US" sz="900" baseline="0" dirty="0" smtClean="0"/>
              <a:t>Centers for Disease Control and Prevention. </a:t>
            </a:r>
            <a:r>
              <a:rPr lang="en-US" sz="900" b="0" kern="1200" baseline="0" dirty="0" smtClean="0">
                <a:solidFill>
                  <a:schemeClr val="tx1"/>
                </a:solidFill>
                <a:latin typeface="+mn-lt"/>
                <a:ea typeface="+mn-ea"/>
                <a:cs typeface="+mn-cs"/>
              </a:rPr>
              <a:t>10 leading causes of injury deaths by age group highlighting </a:t>
            </a:r>
          </a:p>
          <a:p>
            <a:pPr eaLnBrk="1" hangingPunct="1"/>
            <a:r>
              <a:rPr lang="en-US" sz="900" b="0" kern="1200" baseline="0" dirty="0" smtClean="0">
                <a:solidFill>
                  <a:schemeClr val="tx1"/>
                </a:solidFill>
                <a:latin typeface="+mn-lt"/>
                <a:ea typeface="+mn-ea"/>
                <a:cs typeface="+mn-cs"/>
              </a:rPr>
              <a:t>unintentional injury deaths, United States – 2007. No date. [cited 2011 Jul 5]. Available from URL: http://www.cdc.gov/injury/wisqars/pdf/Unintentional_2007-a.pdf.</a:t>
            </a:r>
          </a:p>
          <a:p>
            <a:pPr eaLnBrk="1" hangingPunct="1"/>
            <a:endParaRPr lang="en-US" sz="900" b="0" kern="1200" baseline="0" dirty="0" smtClean="0">
              <a:solidFill>
                <a:schemeClr val="tx1"/>
              </a:solidFill>
              <a:latin typeface="+mn-lt"/>
              <a:ea typeface="+mn-ea"/>
              <a:cs typeface="+mn-cs"/>
            </a:endParaRPr>
          </a:p>
          <a:p>
            <a:pPr eaLnBrk="1" hangingPunct="1"/>
            <a:r>
              <a:rPr lang="en-US" sz="900" b="0" kern="1200" baseline="0" dirty="0" smtClean="0">
                <a:solidFill>
                  <a:schemeClr val="tx1"/>
                </a:solidFill>
                <a:latin typeface="+mn-lt"/>
                <a:ea typeface="+mn-ea"/>
                <a:cs typeface="+mn-cs"/>
              </a:rPr>
              <a:t>Centers for Disease Control and Prevention. National estimates of the 10 leading causes of nonfatal injuries treated in hospital emergency departments, United States – 2008.  No date. [cited 2011 Jul 5]. Available from URL: http://www.cdc.gov/injury/wisqars/pdf/Nonfatal_2008-a.pdf.</a:t>
            </a:r>
            <a:endParaRPr lang="en-US" sz="900" b="0" dirty="0" smtClean="0"/>
          </a:p>
          <a:p>
            <a:pPr eaLnBrk="1" hangingPunct="1"/>
            <a:endParaRPr lang="en-US" sz="900" i="0" kern="1200" baseline="0" dirty="0" smtClean="0">
              <a:solidFill>
                <a:schemeClr val="tx1"/>
              </a:solidFill>
              <a:latin typeface="+mn-lt"/>
              <a:ea typeface="+mn-ea"/>
              <a:cs typeface="+mn-cs"/>
            </a:endParaRPr>
          </a:p>
          <a:p>
            <a:pPr eaLnBrk="1" hangingPunct="1"/>
            <a:r>
              <a:rPr lang="en-US" sz="900" i="0" kern="1200" baseline="0" dirty="0" smtClean="0">
                <a:solidFill>
                  <a:schemeClr val="tx1"/>
                </a:solidFill>
                <a:latin typeface="+mn-lt"/>
                <a:ea typeface="+mn-ea"/>
                <a:cs typeface="+mn-cs"/>
              </a:rPr>
              <a:t>U.S. Department of Transportation</a:t>
            </a:r>
            <a:r>
              <a:rPr lang="en-US" sz="900" i="0" dirty="0" smtClean="0"/>
              <a:t>. </a:t>
            </a:r>
            <a:r>
              <a:rPr lang="en-US" sz="900" dirty="0" smtClean="0"/>
              <a:t>National Highway Traffic Safety Administration, </a:t>
            </a:r>
            <a:r>
              <a:rPr lang="en-US" sz="900" i="0" kern="1200" baseline="0" dirty="0" smtClean="0">
                <a:solidFill>
                  <a:schemeClr val="tx1"/>
                </a:solidFill>
                <a:latin typeface="+mn-lt"/>
                <a:ea typeface="+mn-ea"/>
                <a:cs typeface="+mn-cs"/>
              </a:rPr>
              <a:t>National Center for Statistics and Analysis. </a:t>
            </a:r>
            <a:r>
              <a:rPr lang="en-US" sz="900" i="0" dirty="0" smtClean="0"/>
              <a:t>Traffic safety facts 2008: a compilation of motor vehicle crash data from the fatality analysis reporting System and the general estimates system</a:t>
            </a:r>
            <a:r>
              <a:rPr lang="en-US" sz="900" i="1" dirty="0" smtClean="0"/>
              <a:t>.</a:t>
            </a:r>
            <a:r>
              <a:rPr lang="en-US" sz="900" dirty="0" smtClean="0"/>
              <a:t> Washington, DC: NHTSA; 2008. </a:t>
            </a:r>
            <a:r>
              <a:rPr lang="en-US" sz="900" baseline="0" dirty="0" smtClean="0"/>
              <a:t>[cited 2010 Aug 11].</a:t>
            </a:r>
            <a:r>
              <a:rPr lang="en-US" sz="900" dirty="0" smtClean="0"/>
              <a:t> Available from URL: http://www-nrd.nhtsa.dot.gov/Pubs/811170.pdf.</a:t>
            </a:r>
            <a:endParaRPr lang="en-US" sz="900" baseline="0" dirty="0" smtClean="0"/>
          </a:p>
          <a:p>
            <a:pPr eaLnBrk="1" hangingPunct="1"/>
            <a:endParaRPr lang="en-US" sz="900" baseline="0" dirty="0" smtClean="0"/>
          </a:p>
          <a:p>
            <a:r>
              <a:rPr lang="en-US" sz="900" dirty="0" err="1" smtClean="0"/>
              <a:t>Naumann</a:t>
            </a:r>
            <a:r>
              <a:rPr lang="en-US" sz="900" dirty="0" smtClean="0"/>
              <a:t> R, Dellinger A, </a:t>
            </a:r>
            <a:r>
              <a:rPr lang="en-US" sz="900" dirty="0" err="1" smtClean="0"/>
              <a:t>Zaloshnia</a:t>
            </a:r>
            <a:r>
              <a:rPr lang="en-US" sz="900" dirty="0" smtClean="0"/>
              <a:t> E, Lawrence, B, Miller T. </a:t>
            </a:r>
            <a:r>
              <a:rPr lang="en-US" sz="900" b="0" u="none" dirty="0" smtClean="0">
                <a:hlinkClick r:id="rId3"/>
              </a:rPr>
              <a:t>Incidence and Total Lifetime Costs of Motor Vehicle-Related Fatal and Nonfatal Injury by Road User Type, United States, 2005</a:t>
            </a:r>
            <a:r>
              <a:rPr lang="en-US" sz="900" b="0" u="none" dirty="0" smtClean="0"/>
              <a:t>. </a:t>
            </a:r>
            <a:r>
              <a:rPr lang="en-US" sz="900" i="1" dirty="0" smtClean="0"/>
              <a:t>Traffic Injury Prevention, </a:t>
            </a:r>
            <a:r>
              <a:rPr lang="en-US" sz="900" dirty="0" smtClean="0"/>
              <a:t>Vol. 11, Issue 4, p. 353-360. August 2010.</a:t>
            </a:r>
          </a:p>
          <a:p>
            <a:pPr lvl="0"/>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Centers for Disease Control and Prevention. Costs of transportation-related injuries and deaths in the United States, 2005 [online].  2011 26 Sept[cited 2012 18 Jul]. Available from URL: </a:t>
            </a:r>
            <a:r>
              <a:rPr lang="en-US" sz="1200" u="sng" kern="1200" dirty="0" smtClean="0">
                <a:solidFill>
                  <a:schemeClr val="tx1"/>
                </a:solidFill>
                <a:effectLst/>
                <a:latin typeface="+mn-lt"/>
                <a:ea typeface="+mn-ea"/>
                <a:cs typeface="+mn-cs"/>
                <a:hlinkClick r:id="rId4"/>
              </a:rPr>
              <a:t>http://www.cdc.gov/motorvehiclesafety/data/cost-estimates.html</a:t>
            </a:r>
            <a:r>
              <a:rPr lang="en-US" sz="1200" kern="1200" dirty="0" smtClean="0">
                <a:solidFill>
                  <a:schemeClr val="tx1"/>
                </a:solidFill>
                <a:effectLst/>
                <a:latin typeface="+mn-lt"/>
                <a:ea typeface="+mn-ea"/>
                <a:cs typeface="+mn-cs"/>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065E19-131B-44FA-B89A-AF4B6ED314D0}" type="slidenum">
              <a:rPr lang="en-US" smtClean="0"/>
              <a:pPr/>
              <a:t>12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3" y="4267203"/>
            <a:ext cx="5140960" cy="4183063"/>
          </a:xfrm>
          <a:noFill/>
          <a:ln/>
        </p:spPr>
        <p:txBody>
          <a:bodyPr/>
          <a:lstStyle/>
          <a:p>
            <a:pPr eaLnBrk="1" hangingPunct="1"/>
            <a:r>
              <a:rPr lang="en-US" sz="900" dirty="0" smtClean="0"/>
              <a:t>Here are the total fatalities</a:t>
            </a:r>
            <a:r>
              <a:rPr lang="en-US" sz="900" baseline="0" dirty="0" smtClean="0"/>
              <a:t> all crashes, and pedestrian and bicycle fatalities</a:t>
            </a:r>
            <a:r>
              <a:rPr lang="en-US" sz="900" dirty="0" smtClean="0"/>
              <a:t> statistics</a:t>
            </a:r>
            <a:r>
              <a:rPr lang="en-US" sz="900" baseline="0" dirty="0" smtClean="0"/>
              <a:t> for [name] County in [year].*</a:t>
            </a:r>
            <a:endParaRPr lang="en-US" sz="900" dirty="0" smtClean="0"/>
          </a:p>
          <a:p>
            <a:pPr eaLnBrk="1" hangingPunct="1"/>
            <a:endParaRPr lang="en-US" sz="900" dirty="0" smtClean="0"/>
          </a:p>
          <a:p>
            <a:pPr marL="0" indent="0" eaLnBrk="1" hangingPunct="1">
              <a:buFont typeface="Arial" charset="0"/>
              <a:buNone/>
            </a:pPr>
            <a:r>
              <a:rPr lang="en-US" sz="900" baseline="0" dirty="0" smtClean="0"/>
              <a:t>***</a:t>
            </a:r>
          </a:p>
          <a:p>
            <a:pPr marL="0" indent="0" eaLnBrk="1" hangingPunct="1">
              <a:buFont typeface="Arial" charset="0"/>
              <a:buNone/>
            </a:pPr>
            <a:r>
              <a:rPr lang="en-US" sz="900" baseline="0" dirty="0" smtClean="0"/>
              <a:t>Sources:</a:t>
            </a:r>
          </a:p>
          <a:p>
            <a:pPr marL="171450" indent="-171450" eaLnBrk="1" hangingPunct="1">
              <a:buFont typeface="Arial" charset="0"/>
              <a:buChar char="•"/>
            </a:pPr>
            <a:endParaRPr lang="en-US" sz="9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t>Jacobsen PL.</a:t>
            </a:r>
            <a:r>
              <a:rPr lang="en-US" sz="900" baseline="0" dirty="0" smtClean="0"/>
              <a:t> </a:t>
            </a:r>
            <a:r>
              <a:rPr lang="en-US" sz="900" b="0" dirty="0" smtClean="0"/>
              <a:t>Safety in numbers: more walkers and bicyclists, safer walking and bicycling. </a:t>
            </a:r>
            <a:r>
              <a:rPr lang="en-US" sz="900" b="0" i="1" dirty="0" smtClean="0"/>
              <a:t>Injury Prevention</a:t>
            </a:r>
            <a:r>
              <a:rPr lang="en-US" sz="900" b="0" dirty="0" smtClean="0"/>
              <a:t>,</a:t>
            </a:r>
            <a:r>
              <a:rPr lang="en-US" sz="900" b="0" baseline="0" dirty="0" smtClean="0"/>
              <a:t> 2003; </a:t>
            </a:r>
            <a:r>
              <a:rPr lang="en-US" sz="900" i="0" dirty="0" smtClean="0"/>
              <a:t>9:205-209. </a:t>
            </a:r>
            <a:r>
              <a:rPr lang="en-US" sz="900" b="0" baseline="0" dirty="0" smtClean="0"/>
              <a:t>Available at URL: </a:t>
            </a:r>
            <a:r>
              <a:rPr lang="en-US" sz="900" dirty="0" smtClean="0"/>
              <a:t>http://injuryprevention.bmj.com/content/9/3/205.full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t>*NOTE TO PRESENTER: Crash</a:t>
            </a:r>
            <a:r>
              <a:rPr lang="en-US" sz="900" baseline="0" dirty="0" smtClean="0"/>
              <a:t> s</a:t>
            </a:r>
            <a:r>
              <a:rPr lang="en-US" sz="900" dirty="0" smtClean="0"/>
              <a:t>tatistics</a:t>
            </a:r>
            <a:r>
              <a:rPr lang="en-US" sz="900" baseline="0" dirty="0" smtClean="0"/>
              <a:t>  for your county are available in the Highway Traffic Safety Administration State Traffic Information database at </a:t>
            </a:r>
            <a:r>
              <a:rPr lang="en-US" sz="1200" u="sng" kern="1200" dirty="0" smtClean="0">
                <a:solidFill>
                  <a:schemeClr val="tx1"/>
                </a:solidFill>
                <a:effectLst/>
                <a:latin typeface="+mn-lt"/>
                <a:ea typeface="+mn-ea"/>
                <a:cs typeface="+mn-cs"/>
                <a:hlinkClick r:id="rId3"/>
              </a:rPr>
              <a:t>http://www-nrd.nhtsa.dot.gov/departments/nrd-30/ncsa/STSI/USA%20WEB%20REPORT.HTM</a:t>
            </a:r>
            <a:r>
              <a:rPr lang="en-US" sz="1200" u="sng" kern="1200" dirty="0" smtClean="0">
                <a:solidFill>
                  <a:schemeClr val="tx1"/>
                </a:solidFill>
                <a:effectLst/>
                <a:latin typeface="+mn-lt"/>
                <a:ea typeface="+mn-ea"/>
                <a:cs typeface="+mn-cs"/>
              </a:rPr>
              <a:t>.</a:t>
            </a:r>
            <a:endParaRPr lang="en-US" sz="9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065E19-131B-44FA-B89A-AF4B6ED314D0}" type="slidenum">
              <a:rPr lang="en-US" smtClean="0"/>
              <a:pPr/>
              <a:t>13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3" y="4267203"/>
            <a:ext cx="5140960" cy="4183063"/>
          </a:xfrm>
          <a:noFill/>
          <a:ln/>
        </p:spPr>
        <p:txBody>
          <a:bodyPr/>
          <a:lstStyle/>
          <a:p>
            <a:pPr eaLnBrk="1" hangingPunct="1"/>
            <a:r>
              <a:rPr lang="en-US" sz="900" dirty="0" smtClean="0"/>
              <a:t>One study showed that there is safety in numbers: A motorist is less likely to collide with a person walking and bicycling if more people walk or bicycle.</a:t>
            </a:r>
          </a:p>
          <a:p>
            <a:pPr marL="0" indent="0" eaLnBrk="1" hangingPunct="1">
              <a:buFont typeface="Arial" charset="0"/>
              <a:buNone/>
            </a:pPr>
            <a:r>
              <a:rPr lang="en-US" sz="900" baseline="0" dirty="0" smtClean="0"/>
              <a:t>***</a:t>
            </a:r>
          </a:p>
          <a:p>
            <a:pPr marL="0" indent="0" eaLnBrk="1" hangingPunct="1">
              <a:buFont typeface="Arial" charset="0"/>
              <a:buNone/>
            </a:pPr>
            <a:r>
              <a:rPr lang="en-US" sz="900" baseline="0" dirty="0" smtClean="0"/>
              <a:t>Sources:</a:t>
            </a:r>
          </a:p>
          <a:p>
            <a:pPr marL="171450" indent="-171450" eaLnBrk="1" hangingPunct="1">
              <a:buFont typeface="Arial" charset="0"/>
              <a:buChar char="•"/>
            </a:pPr>
            <a:endParaRPr lang="en-US" sz="9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t>Jacobsen PL.</a:t>
            </a:r>
            <a:r>
              <a:rPr lang="en-US" sz="900" baseline="0" dirty="0" smtClean="0"/>
              <a:t> </a:t>
            </a:r>
            <a:r>
              <a:rPr lang="en-US" sz="900" b="0" dirty="0" smtClean="0"/>
              <a:t>Safety in numbers: more walkers and bicyclists, safer walking and bicycling. </a:t>
            </a:r>
            <a:r>
              <a:rPr lang="en-US" sz="900" b="0" i="1" dirty="0" smtClean="0"/>
              <a:t>Injury Prevention</a:t>
            </a:r>
            <a:r>
              <a:rPr lang="en-US" sz="900" b="0" dirty="0" smtClean="0"/>
              <a:t>,</a:t>
            </a:r>
            <a:r>
              <a:rPr lang="en-US" sz="900" b="0" baseline="0" dirty="0" smtClean="0"/>
              <a:t> 2003; </a:t>
            </a:r>
            <a:r>
              <a:rPr lang="en-US" sz="900" i="0" dirty="0" smtClean="0"/>
              <a:t>9:205-209. </a:t>
            </a:r>
            <a:r>
              <a:rPr lang="en-US" sz="900" b="0" baseline="0" dirty="0" smtClean="0"/>
              <a:t>Available at URL: </a:t>
            </a:r>
            <a:r>
              <a:rPr lang="en-US" sz="900" dirty="0" smtClean="0"/>
              <a:t>http://injuryprevention.bmj.com/content/9/3/205.full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D132C-8B73-4081-842D-763FA9EF2BE5}" type="slidenum">
              <a:rPr lang="en-US"/>
              <a:pPr/>
              <a:t>14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200" b="0" u="none" strike="noStrike" kern="1200" dirty="0" smtClean="0">
                <a:solidFill>
                  <a:schemeClr val="tx1"/>
                </a:solidFill>
                <a:latin typeface="+mn-lt"/>
                <a:ea typeface="+mn-ea"/>
                <a:cs typeface="+mn-cs"/>
              </a:rPr>
              <a:t>Communities where healthy foods are not</a:t>
            </a:r>
            <a:r>
              <a:rPr lang="en-US" sz="1200" b="0" u="none" strike="noStrike" kern="1200" baseline="0" dirty="0" smtClean="0">
                <a:solidFill>
                  <a:schemeClr val="tx1"/>
                </a:solidFill>
                <a:latin typeface="+mn-lt"/>
                <a:ea typeface="+mn-ea"/>
                <a:cs typeface="+mn-cs"/>
              </a:rPr>
              <a:t> </a:t>
            </a:r>
            <a:r>
              <a:rPr lang="en-US" sz="1200" b="0" u="none" strike="noStrike" kern="1200" dirty="0" smtClean="0">
                <a:solidFill>
                  <a:schemeClr val="tx1"/>
                </a:solidFill>
                <a:latin typeface="+mn-lt"/>
                <a:ea typeface="+mn-ea"/>
                <a:cs typeface="+mn-cs"/>
              </a:rPr>
              <a:t>accessible</a:t>
            </a:r>
            <a:r>
              <a:rPr lang="en-US" sz="1200" b="0" u="none" strike="noStrike" kern="1200" baseline="0" dirty="0" smtClean="0">
                <a:solidFill>
                  <a:schemeClr val="tx1"/>
                </a:solidFill>
                <a:latin typeface="+mn-lt"/>
                <a:ea typeface="+mn-ea"/>
                <a:cs typeface="+mn-cs"/>
              </a:rPr>
              <a:t> </a:t>
            </a:r>
            <a:r>
              <a:rPr lang="en-US" sz="1200" b="0" u="none" strike="noStrike" kern="1200" dirty="0" smtClean="0">
                <a:solidFill>
                  <a:schemeClr val="tx1"/>
                </a:solidFill>
                <a:latin typeface="+mn-lt"/>
                <a:ea typeface="+mn-ea"/>
                <a:cs typeface="+mn-cs"/>
              </a:rPr>
              <a:t> and affordable </a:t>
            </a:r>
            <a:r>
              <a:rPr lang="en-US" sz="1200" kern="1200" dirty="0" smtClean="0">
                <a:solidFill>
                  <a:schemeClr val="tx1"/>
                </a:solidFill>
                <a:latin typeface="+mn-lt"/>
                <a:ea typeface="+mn-ea"/>
                <a:cs typeface="+mn-cs"/>
              </a:rPr>
              <a:t>may also be contributing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the obesity epidemic in the United States. In fact, scientific studies have found that low-income and underserved communities often have less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access to stores that sell healthy food, especially high-quality fruits and vegetables.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 nutrition is vital to good health and disease prevention. But</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t’s hard for people to eat fruits and vegetables (and avoid junk food) if they CAN’T FIND QUALITY, AFFORDABLE fruits and vegetables IN THEIR NEIGHBORHOOD!</a:t>
            </a:r>
            <a:r>
              <a:rPr lang="en-US" sz="1200" kern="1200" baseline="0" dirty="0" smtClean="0">
                <a:solidFill>
                  <a:schemeClr val="tx1"/>
                </a:solidFill>
                <a:latin typeface="+mn-lt"/>
                <a:ea typeface="+mn-ea"/>
                <a:cs typeface="+mn-cs"/>
              </a:rPr>
              <a:t> </a:t>
            </a:r>
            <a:endParaRPr lang="en-US" sz="1200" strike="sngStrike" kern="1200" dirty="0" smtClean="0">
              <a:solidFill>
                <a:schemeClr val="tx1"/>
              </a:solidFill>
              <a:latin typeface="+mn-lt"/>
              <a:ea typeface="+mn-ea"/>
              <a:cs typeface="+mn-cs"/>
            </a:endParaRPr>
          </a:p>
          <a:p>
            <a:r>
              <a:rPr lang="en-US" sz="1200" strike="sngStrike"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r>
              <a:rPr lang="en-US" sz="900" kern="1200" dirty="0" smtClean="0">
                <a:solidFill>
                  <a:schemeClr val="tx1"/>
                </a:solidFill>
                <a:latin typeface="+mn-lt"/>
                <a:ea typeface="+mn-ea"/>
                <a:cs typeface="+mn-cs"/>
              </a:rPr>
              <a:t>Sources:</a:t>
            </a:r>
          </a:p>
          <a:p>
            <a:endParaRPr lang="en-US" sz="900" kern="1200" dirty="0" smtClean="0">
              <a:solidFill>
                <a:schemeClr val="tx1"/>
              </a:solidFill>
              <a:latin typeface="+mn-lt"/>
              <a:ea typeface="+mn-ea"/>
              <a:cs typeface="+mn-cs"/>
            </a:endParaRPr>
          </a:p>
          <a:p>
            <a:r>
              <a:rPr lang="en-US" sz="900" i="0" kern="1200" baseline="0" dirty="0" smtClean="0">
                <a:solidFill>
                  <a:schemeClr val="tx1"/>
                </a:solidFill>
                <a:latin typeface="+mn-lt"/>
                <a:ea typeface="+mn-ea"/>
                <a:cs typeface="+mn-cs"/>
              </a:rPr>
              <a:t>Mari Gallagher </a:t>
            </a:r>
            <a:r>
              <a:rPr lang="en-US" sz="900" kern="1200" baseline="0" dirty="0" smtClean="0">
                <a:solidFill>
                  <a:schemeClr val="tx1"/>
                </a:solidFill>
                <a:latin typeface="+mn-lt"/>
                <a:ea typeface="+mn-ea"/>
                <a:cs typeface="+mn-cs"/>
              </a:rPr>
              <a:t>Research &amp; Consulting Group. </a:t>
            </a:r>
            <a:r>
              <a:rPr lang="en-US" sz="900" i="0" kern="1200" baseline="0" dirty="0" smtClean="0">
                <a:solidFill>
                  <a:schemeClr val="tx1"/>
                </a:solidFill>
                <a:latin typeface="+mn-lt"/>
                <a:ea typeface="+mn-ea"/>
                <a:cs typeface="+mn-cs"/>
              </a:rPr>
              <a:t>Examining the impact of food deserts on public health in Detroit,</a:t>
            </a:r>
            <a:r>
              <a:rPr lang="en-US" sz="900" kern="1200" baseline="0" dirty="0" smtClean="0">
                <a:solidFill>
                  <a:schemeClr val="tx1"/>
                </a:solidFill>
                <a:latin typeface="+mn-lt"/>
                <a:ea typeface="+mn-ea"/>
                <a:cs typeface="+mn-cs"/>
              </a:rPr>
              <a:t> 2007. [cited 2010 Aug 11]. Available from URL: http://marigallagher.com/projects/2/.</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Story M, </a:t>
            </a:r>
            <a:r>
              <a:rPr lang="en-US" sz="900" kern="1200" dirty="0" err="1" smtClean="0">
                <a:solidFill>
                  <a:schemeClr val="tx1"/>
                </a:solidFill>
                <a:latin typeface="+mn-lt"/>
                <a:ea typeface="+mn-ea"/>
                <a:cs typeface="+mn-cs"/>
              </a:rPr>
              <a:t>Kaphingst</a:t>
            </a:r>
            <a:r>
              <a:rPr lang="en-US" sz="900" kern="1200" dirty="0" smtClean="0">
                <a:solidFill>
                  <a:schemeClr val="tx1"/>
                </a:solidFill>
                <a:latin typeface="+mn-lt"/>
                <a:ea typeface="+mn-ea"/>
                <a:cs typeface="+mn-cs"/>
              </a:rPr>
              <a:t> KM, Robinson-O'Brien R, </a:t>
            </a:r>
            <a:r>
              <a:rPr lang="en-US" sz="900" kern="1200" dirty="0" err="1" smtClean="0">
                <a:solidFill>
                  <a:schemeClr val="tx1"/>
                </a:solidFill>
                <a:latin typeface="+mn-lt"/>
                <a:ea typeface="+mn-ea"/>
                <a:cs typeface="+mn-cs"/>
              </a:rPr>
              <a:t>Glanz</a:t>
            </a:r>
            <a:r>
              <a:rPr lang="en-US" sz="900" kern="1200" dirty="0" smtClean="0">
                <a:solidFill>
                  <a:schemeClr val="tx1"/>
                </a:solidFill>
                <a:latin typeface="+mn-lt"/>
                <a:ea typeface="+mn-ea"/>
                <a:cs typeface="+mn-cs"/>
              </a:rPr>
              <a:t> K. Creating healthy food and eating environments: policy and environmental approaches. Annual Review of Public Health, April 2008;29:253–72.</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Powell L. Food store availability and neighborhood characteristics in the United States. Preventive Medicine 2007;44:189–195.</a:t>
            </a:r>
          </a:p>
          <a:p>
            <a:endParaRPr lang="en-US" sz="900" kern="1200" dirty="0" smtClean="0">
              <a:solidFill>
                <a:schemeClr val="tx1"/>
              </a:solidFill>
              <a:latin typeface="+mn-lt"/>
              <a:ea typeface="+mn-ea"/>
              <a:cs typeface="+mn-cs"/>
            </a:endParaRPr>
          </a:p>
          <a:p>
            <a:r>
              <a:rPr lang="en-US" sz="900" kern="1200" dirty="0" err="1" smtClean="0">
                <a:solidFill>
                  <a:schemeClr val="tx1"/>
                </a:solidFill>
                <a:latin typeface="+mn-lt"/>
                <a:ea typeface="+mn-ea"/>
                <a:cs typeface="+mn-cs"/>
              </a:rPr>
              <a:t>Liese</a:t>
            </a:r>
            <a:r>
              <a:rPr lang="en-US" sz="900" kern="1200" dirty="0" smtClean="0">
                <a:solidFill>
                  <a:schemeClr val="tx1"/>
                </a:solidFill>
                <a:latin typeface="+mn-lt"/>
                <a:ea typeface="+mn-ea"/>
                <a:cs typeface="+mn-cs"/>
              </a:rPr>
              <a:t> AD, Weis KE, Pluto D, Smith E, Lawson A. Food store types, availability and cost of foods in a rural environment. J Am Dietetic Assoc 2007;107(11):1916–23.</a:t>
            </a:r>
          </a:p>
          <a:p>
            <a:endParaRPr lang="en-US" sz="900" kern="1200" dirty="0" smtClean="0">
              <a:solidFill>
                <a:schemeClr val="tx1"/>
              </a:solidFill>
              <a:latin typeface="+mn-lt"/>
              <a:ea typeface="+mn-ea"/>
              <a:cs typeface="+mn-cs"/>
            </a:endParaRPr>
          </a:p>
          <a:p>
            <a:r>
              <a:rPr lang="en-US" sz="900" kern="1200" dirty="0" err="1" smtClean="0">
                <a:solidFill>
                  <a:schemeClr val="tx1"/>
                </a:solidFill>
                <a:latin typeface="+mn-lt"/>
                <a:ea typeface="+mn-ea"/>
                <a:cs typeface="+mn-cs"/>
              </a:rPr>
              <a:t>Zenk</a:t>
            </a:r>
            <a:r>
              <a:rPr lang="en-US" sz="900" kern="1200" dirty="0" smtClean="0">
                <a:solidFill>
                  <a:schemeClr val="tx1"/>
                </a:solidFill>
                <a:latin typeface="+mn-lt"/>
                <a:ea typeface="+mn-ea"/>
                <a:cs typeface="+mn-cs"/>
              </a:rPr>
              <a:t> SN, Schulz AJ, Israel BA, James SA, </a:t>
            </a:r>
            <a:r>
              <a:rPr lang="en-US" sz="900" kern="1200" dirty="0" err="1" smtClean="0">
                <a:solidFill>
                  <a:schemeClr val="tx1"/>
                </a:solidFill>
                <a:latin typeface="+mn-lt"/>
                <a:ea typeface="+mn-ea"/>
                <a:cs typeface="+mn-cs"/>
              </a:rPr>
              <a:t>Bao</a:t>
            </a:r>
            <a:r>
              <a:rPr lang="en-US" sz="900" kern="1200" dirty="0" smtClean="0">
                <a:solidFill>
                  <a:schemeClr val="tx1"/>
                </a:solidFill>
                <a:latin typeface="+mn-lt"/>
                <a:ea typeface="+mn-ea"/>
                <a:cs typeface="+mn-cs"/>
              </a:rPr>
              <a:t> SM, Wilson ML. Fruit and vegetable access differs by community racial composition and socioeconomic position in Detroit, Michigan. </a:t>
            </a:r>
            <a:r>
              <a:rPr lang="en-US" sz="900" kern="1200" dirty="0" err="1" smtClean="0">
                <a:solidFill>
                  <a:schemeClr val="tx1"/>
                </a:solidFill>
                <a:latin typeface="+mn-lt"/>
                <a:ea typeface="+mn-ea"/>
                <a:cs typeface="+mn-cs"/>
              </a:rPr>
              <a:t>Ethn</a:t>
            </a:r>
            <a:r>
              <a:rPr lang="en-US" sz="900" kern="1200" dirty="0" smtClean="0">
                <a:solidFill>
                  <a:schemeClr val="tx1"/>
                </a:solidFill>
                <a:latin typeface="+mn-lt"/>
                <a:ea typeface="+mn-ea"/>
                <a:cs typeface="+mn-cs"/>
              </a:rPr>
              <a:t> </a:t>
            </a:r>
            <a:r>
              <a:rPr lang="en-US" sz="900" kern="1200" dirty="0" err="1" smtClean="0">
                <a:solidFill>
                  <a:schemeClr val="tx1"/>
                </a:solidFill>
                <a:latin typeface="+mn-lt"/>
                <a:ea typeface="+mn-ea"/>
                <a:cs typeface="+mn-cs"/>
              </a:rPr>
              <a:t>Dis</a:t>
            </a:r>
            <a:r>
              <a:rPr lang="en-US" sz="900" kern="1200" dirty="0" smtClean="0">
                <a:solidFill>
                  <a:schemeClr val="tx1"/>
                </a:solidFill>
                <a:latin typeface="+mn-lt"/>
                <a:ea typeface="+mn-ea"/>
                <a:cs typeface="+mn-cs"/>
              </a:rPr>
              <a:t> 2006;16(1):275–80.</a:t>
            </a:r>
          </a:p>
          <a:p>
            <a:endParaRPr lang="en-US" sz="900" kern="1200" dirty="0" smtClean="0">
              <a:solidFill>
                <a:schemeClr val="tx1"/>
              </a:solidFill>
              <a:latin typeface="+mn-lt"/>
              <a:ea typeface="+mn-ea"/>
              <a:cs typeface="+mn-cs"/>
            </a:endParaRPr>
          </a:p>
          <a:p>
            <a:r>
              <a:rPr lang="en-US" sz="900" kern="1200" dirty="0" err="1" smtClean="0">
                <a:solidFill>
                  <a:schemeClr val="tx1"/>
                </a:solidFill>
                <a:latin typeface="+mn-lt"/>
                <a:ea typeface="+mn-ea"/>
                <a:cs typeface="+mn-cs"/>
              </a:rPr>
              <a:t>Glanz</a:t>
            </a:r>
            <a:r>
              <a:rPr lang="en-US" sz="900" kern="1200" dirty="0" smtClean="0">
                <a:solidFill>
                  <a:schemeClr val="tx1"/>
                </a:solidFill>
                <a:latin typeface="+mn-lt"/>
                <a:ea typeface="+mn-ea"/>
                <a:cs typeface="+mn-cs"/>
              </a:rPr>
              <a:t>, et al. Healthy nutrition environments: concepts and measures. Am J Health Promotion. 2005;19(5):330–3, ii.</a:t>
            </a:r>
          </a:p>
          <a:p>
            <a:r>
              <a:rPr lang="en-US" sz="900" kern="1200" dirty="0" smtClean="0">
                <a:solidFill>
                  <a:schemeClr val="tx1"/>
                </a:solidFill>
                <a:latin typeface="+mn-lt"/>
                <a:ea typeface="+mn-ea"/>
                <a:cs typeface="+mn-cs"/>
              </a:rPr>
              <a:t>Horowitz CR, Colson KA, Hebert PL, Lancaster K. Barriers to buying healthy foods for people with diabetes: evidence of environmental disparities. Am J Pub Health. 2004;94:1549–54.</a:t>
            </a:r>
            <a:endParaRPr lang="en-US" sz="900" kern="1200" dirty="0">
              <a:solidFill>
                <a:schemeClr val="tx1"/>
              </a:solidFill>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40FD832-E3BD-4B42-84EE-715CF407C588}"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4723" y="4416428"/>
            <a:ext cx="5140960" cy="4183063"/>
          </a:xfrm>
          <a:noFill/>
          <a:ln/>
        </p:spPr>
        <p:txBody>
          <a:bodyPr>
            <a:normAutofit lnSpcReduction="10000"/>
          </a:bodyPr>
          <a:lstStyle/>
          <a:p>
            <a:pPr eaLnBrk="1" hangingPunct="1"/>
            <a:r>
              <a:rPr lang="en-US" dirty="0" smtClean="0"/>
              <a:t>Do</a:t>
            </a:r>
            <a:r>
              <a:rPr lang="en-US" baseline="0" dirty="0" smtClean="0"/>
              <a:t> you remember in the definition of health that it also included mental health?  Social connections have a lot to do with mental health. </a:t>
            </a:r>
            <a:r>
              <a:rPr lang="en-US" dirty="0" smtClean="0"/>
              <a:t>Social connections are created</a:t>
            </a:r>
            <a:r>
              <a:rPr lang="en-US" baseline="0" dirty="0" smtClean="0"/>
              <a:t> through t</a:t>
            </a:r>
            <a:r>
              <a:rPr lang="en-US" dirty="0" smtClean="0"/>
              <a:t>hings such as community improvement, social networking, civic engagement, personal recreation, and other activities that create social bonds between individuals and groups. Such activities and bonds can have a POSITIVE</a:t>
            </a:r>
            <a:r>
              <a:rPr lang="en-US" baseline="0" dirty="0" smtClean="0"/>
              <a:t> </a:t>
            </a:r>
            <a:r>
              <a:rPr lang="en-US" dirty="0" smtClean="0"/>
              <a:t>effect on mental and physical</a:t>
            </a:r>
            <a:r>
              <a:rPr lang="en-US" baseline="0" dirty="0" smtClean="0"/>
              <a:t> health.</a:t>
            </a:r>
            <a:r>
              <a:rPr lang="en-US" dirty="0" smtClean="0"/>
              <a:t> </a:t>
            </a:r>
          </a:p>
          <a:p>
            <a:pPr eaLnBrk="1" hangingPunct="1"/>
            <a:endParaRPr lang="en-US" dirty="0" smtClean="0"/>
          </a:p>
          <a:p>
            <a:pPr eaLnBrk="1" hangingPunct="1"/>
            <a:r>
              <a:rPr lang="en-US" dirty="0" smtClean="0"/>
              <a:t>Social connections </a:t>
            </a:r>
            <a:r>
              <a:rPr lang="en-US" baseline="0" dirty="0" smtClean="0"/>
              <a:t>can be increased when you have: </a:t>
            </a:r>
            <a:endParaRPr lang="en-US" dirty="0" smtClean="0"/>
          </a:p>
          <a:p>
            <a:pPr eaLnBrk="1" hangingPunct="1">
              <a:buFont typeface="Arial" pitchFamily="34" charset="0"/>
              <a:buChar char="•"/>
            </a:pPr>
            <a:r>
              <a:rPr lang="en-US" dirty="0" smtClean="0"/>
              <a:t>Parks</a:t>
            </a:r>
            <a:r>
              <a:rPr lang="en-US" baseline="0" dirty="0" smtClean="0"/>
              <a:t>, green spaces and public places for leisure and social activities</a:t>
            </a:r>
          </a:p>
          <a:p>
            <a:pPr eaLnBrk="1" hangingPunct="1">
              <a:buFont typeface="Arial" pitchFamily="34" charset="0"/>
              <a:buChar char="•"/>
            </a:pPr>
            <a:r>
              <a:rPr lang="en-US" baseline="0" dirty="0" smtClean="0"/>
              <a:t>Communities that are mixed-use, </a:t>
            </a:r>
            <a:r>
              <a:rPr lang="en-US" dirty="0" smtClean="0"/>
              <a:t>which</a:t>
            </a:r>
            <a:r>
              <a:rPr lang="en-US" baseline="0" dirty="0" smtClean="0"/>
              <a:t> means a </a:t>
            </a:r>
            <a:r>
              <a:rPr lang="en-US" dirty="0" smtClean="0"/>
              <a:t>mix of housing, civic, and commercial spaces, including retail, restaurants, and offices.</a:t>
            </a:r>
            <a:r>
              <a:rPr lang="en-US" baseline="0" dirty="0" smtClean="0"/>
              <a:t> Mixed use allows for more spontaneous social interaction and helps people to get to know their neighbors. AND, when people don’t have to travel very far to work, school or shopping, they have more time </a:t>
            </a:r>
            <a:r>
              <a:rPr lang="en-US" strike="noStrike" baseline="0" dirty="0" smtClean="0"/>
              <a:t>for fun and social activities. </a:t>
            </a:r>
          </a:p>
          <a:p>
            <a:pPr eaLnBrk="1" hangingPunct="1">
              <a:buFont typeface="Arial" pitchFamily="34" charset="0"/>
              <a:buNone/>
            </a:pPr>
            <a:endParaRPr lang="en-US" dirty="0" smtClean="0"/>
          </a:p>
          <a:p>
            <a:pPr eaLnBrk="1" hangingPunct="1"/>
            <a:r>
              <a:rPr lang="en-US" dirty="0" smtClean="0"/>
              <a:t>***</a:t>
            </a:r>
          </a:p>
          <a:p>
            <a:pPr eaLnBrk="1" hangingPunct="1"/>
            <a:r>
              <a:rPr lang="en-US" sz="900" dirty="0" smtClean="0"/>
              <a:t>Sources:</a:t>
            </a:r>
            <a:br>
              <a:rPr lang="en-US" sz="900" dirty="0" smtClean="0"/>
            </a:br>
            <a:endParaRPr lang="en-US" sz="900" dirty="0" smtClean="0"/>
          </a:p>
          <a:p>
            <a:pPr eaLnBrk="1" hangingPunct="1"/>
            <a:r>
              <a:rPr lang="en-US" sz="900" dirty="0" smtClean="0"/>
              <a:t>Centers for Disease Control</a:t>
            </a:r>
            <a:r>
              <a:rPr lang="en-US" sz="900" baseline="0" dirty="0" smtClean="0"/>
              <a:t> and Prevention. </a:t>
            </a:r>
            <a:r>
              <a:rPr lang="en-US" sz="900" dirty="0" smtClean="0"/>
              <a:t> Healthy places:</a:t>
            </a:r>
            <a:r>
              <a:rPr lang="en-US" sz="900" baseline="0" dirty="0" smtClean="0"/>
              <a:t> social capital [online]. 2009 Nov 16. [cited 2010 Aug 11]. Available from URL</a:t>
            </a:r>
            <a:r>
              <a:rPr lang="en-US" sz="900" dirty="0" smtClean="0"/>
              <a:t>: http://www.cdc.gov/healthyplaces/healthtopics/social.htm.</a:t>
            </a:r>
          </a:p>
          <a:p>
            <a:pPr eaLnBrk="1" hangingPunct="1"/>
            <a:endParaRPr lang="en-US" sz="900" dirty="0" smtClean="0"/>
          </a:p>
          <a:p>
            <a:pPr eaLnBrk="1" hangingPunct="1"/>
            <a:r>
              <a:rPr lang="en-US" sz="900" dirty="0" err="1" smtClean="0"/>
              <a:t>Etzioni</a:t>
            </a:r>
            <a:r>
              <a:rPr lang="en-US" sz="900" dirty="0" smtClean="0"/>
              <a:t> A.  </a:t>
            </a:r>
            <a:r>
              <a:rPr lang="en-US" sz="900" i="0" dirty="0" smtClean="0"/>
              <a:t>The spirit of community : the reinvention of </a:t>
            </a:r>
            <a:r>
              <a:rPr lang="en-US" sz="900" i="0" dirty="0" err="1" smtClean="0"/>
              <a:t>american</a:t>
            </a:r>
            <a:r>
              <a:rPr lang="en-US" sz="900" i="0" dirty="0" smtClean="0"/>
              <a:t> society.</a:t>
            </a:r>
            <a:r>
              <a:rPr lang="en-US" sz="900" dirty="0" smtClean="0"/>
              <a:t>  New York:  Crown Publishers; 1993.</a:t>
            </a:r>
          </a:p>
          <a:p>
            <a:pPr eaLnBrk="1" hangingPunct="1"/>
            <a:endParaRPr lang="en-US" sz="900" dirty="0" smtClean="0"/>
          </a:p>
          <a:p>
            <a:pPr eaLnBrk="1" hangingPunct="1"/>
            <a:r>
              <a:rPr lang="en-US" sz="900" dirty="0" smtClean="0"/>
              <a:t>Putnam R.  </a:t>
            </a:r>
            <a:r>
              <a:rPr lang="en-US" sz="900" i="0" dirty="0" smtClean="0"/>
              <a:t>bowling alone: the collapse and revival of </a:t>
            </a:r>
            <a:r>
              <a:rPr lang="en-US" sz="900" i="0" dirty="0" err="1" smtClean="0"/>
              <a:t>american</a:t>
            </a:r>
            <a:r>
              <a:rPr lang="en-US" sz="900" i="0" dirty="0" smtClean="0"/>
              <a:t> community.  </a:t>
            </a:r>
            <a:r>
              <a:rPr lang="en-US" sz="900" dirty="0" smtClean="0"/>
              <a:t>New York:  Simon &amp; Schuster; 2000.</a:t>
            </a:r>
          </a:p>
          <a:p>
            <a:pPr eaLnBrk="1" hangingPunct="1"/>
            <a:endParaRPr lang="en-US" sz="900" dirty="0" smtClean="0"/>
          </a:p>
          <a:p>
            <a:pPr eaLnBrk="1" hangingPunct="1"/>
            <a:r>
              <a:rPr lang="en-US" sz="900" dirty="0" smtClean="0"/>
              <a:t>Mo R and </a:t>
            </a:r>
            <a:r>
              <a:rPr lang="en-US" sz="900" dirty="0" err="1" smtClean="0"/>
              <a:t>Wilkie</a:t>
            </a:r>
            <a:r>
              <a:rPr lang="en-US" sz="900" dirty="0" smtClean="0"/>
              <a:t> C.  </a:t>
            </a:r>
            <a:r>
              <a:rPr lang="en-US" sz="900" i="0" dirty="0" smtClean="0"/>
              <a:t>Changing places: rebuilding community in the age of sprawl.  </a:t>
            </a:r>
            <a:r>
              <a:rPr lang="en-US" sz="900" dirty="0" smtClean="0"/>
              <a:t>New York: Henry Holt and Co.; 1997.</a:t>
            </a:r>
          </a:p>
          <a:p>
            <a:pPr eaLnBrk="1" hangingPunct="1"/>
            <a:endParaRPr lang="en-US" sz="900" dirty="0" smtClean="0"/>
          </a:p>
          <a:p>
            <a:pPr eaLnBrk="1" hangingPunct="1"/>
            <a:r>
              <a:rPr lang="en-US" sz="900" dirty="0" err="1" smtClean="0"/>
              <a:t>Calthorpe</a:t>
            </a:r>
            <a:r>
              <a:rPr lang="en-US" sz="900" dirty="0" smtClean="0"/>
              <a:t> P.  </a:t>
            </a:r>
            <a:r>
              <a:rPr lang="en-US" sz="900" i="1" dirty="0" smtClean="0"/>
              <a:t>The Next American Metropolis: Ecology, Community, and the American Dream.</a:t>
            </a:r>
            <a:r>
              <a:rPr lang="en-US" sz="900" dirty="0" smtClean="0"/>
              <a:t>  Princeton:  Princeton Architectural Press, 1993.</a:t>
            </a:r>
          </a:p>
          <a:p>
            <a:pPr eaLnBrk="1" hangingPunct="1"/>
            <a:endParaRPr lang="en-US" sz="1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F9CA402-C91B-4667-9CDC-BC5BBE231E15}" type="slidenum">
              <a:rPr lang="en-US" smtClean="0"/>
              <a:pPr/>
              <a:t>16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baseline="0" dirty="0" smtClean="0"/>
          </a:p>
          <a:p>
            <a:pPr eaLnBrk="1" hangingPunct="1"/>
            <a:r>
              <a:rPr lang="en-US" baseline="0" dirty="0" smtClean="0"/>
              <a:t>Social equity is a cornerstone of social capital. </a:t>
            </a:r>
            <a:r>
              <a:rPr lang="en-US" baseline="0" dirty="0" smtClean="0">
                <a:latin typeface="+mn-lt"/>
              </a:rPr>
              <a:t>Communities where people of all abilities and ages </a:t>
            </a:r>
            <a:r>
              <a:rPr lang="en-US" dirty="0" smtClean="0"/>
              <a:t>can move about their community for all</a:t>
            </a:r>
            <a:r>
              <a:rPr lang="en-US" baseline="0" dirty="0" smtClean="0"/>
              <a:t> their needs, and, should they choose, </a:t>
            </a:r>
            <a:r>
              <a:rPr lang="en-US" dirty="0" smtClean="0"/>
              <a:t>remain in their community all their lives.</a:t>
            </a:r>
            <a:endParaRPr lang="en-US" baseline="0" dirty="0" smtClean="0"/>
          </a:p>
          <a:p>
            <a:pPr eaLnBrk="1" hangingPunct="1">
              <a:buFont typeface="Arial" pitchFamily="34" charset="0"/>
              <a:buChar char="•"/>
            </a:pPr>
            <a:r>
              <a:rPr lang="en-US" dirty="0" smtClean="0"/>
              <a:t>Diverse housing options and price levels </a:t>
            </a:r>
            <a:r>
              <a:rPr lang="en-US" baseline="0" dirty="0" smtClean="0"/>
              <a:t>so that all persons regardless of income can live in the same community where they work, play and worship.</a:t>
            </a:r>
          </a:p>
          <a:p>
            <a:pPr eaLnBrk="1" hangingPunct="1">
              <a:buFont typeface="Arial" pitchFamily="34" charset="0"/>
              <a:buChar char="•"/>
            </a:pPr>
            <a:r>
              <a:rPr lang="en-US" strike="noStrike" dirty="0" smtClean="0"/>
              <a:t>Neighborhoods clustered around one or more well-defined neighborhood centers that support jobs of</a:t>
            </a:r>
            <a:r>
              <a:rPr lang="en-US" strike="noStrike" baseline="0" dirty="0" smtClean="0"/>
              <a:t> all types and skills</a:t>
            </a:r>
            <a:r>
              <a:rPr lang="en-US" strike="noStrike" dirty="0" smtClean="0"/>
              <a:t>, commercial activity, and a range of amenities. </a:t>
            </a:r>
            <a:endParaRPr lang="en-US" strike="noStrike" baseline="0" dirty="0" smtClean="0"/>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Social equity means that every community member, regardless of age, income, ability or cultural custom should have:</a:t>
            </a:r>
            <a:endParaRPr lang="en-US" strike="sngStrike" baseline="0" dirty="0" smtClean="0"/>
          </a:p>
          <a:p>
            <a:pPr>
              <a:buFont typeface="Arial" pitchFamily="34" charset="0"/>
              <a:buChar char="•"/>
            </a:pPr>
            <a:r>
              <a:rPr lang="en-US" dirty="0" smtClean="0"/>
              <a:t>Fair access to livelihood, education, and resources</a:t>
            </a:r>
          </a:p>
          <a:p>
            <a:pPr>
              <a:buFont typeface="Arial" pitchFamily="34" charset="0"/>
              <a:buChar char="•"/>
            </a:pPr>
            <a:r>
              <a:rPr lang="en-US" dirty="0" smtClean="0"/>
              <a:t>Full participation in the political and cultural life of the community</a:t>
            </a:r>
          </a:p>
          <a:p>
            <a:pPr eaLnBrk="1" hangingPunct="1"/>
            <a:endParaRPr lang="en-US" dirty="0" smtClean="0">
              <a:latin typeface="Tahoma" pitchFamily="34" charset="0"/>
            </a:endParaRP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0134" y="8829675"/>
            <a:ext cx="3038649" cy="465138"/>
          </a:xfrm>
          <a:prstGeom prst="rect">
            <a:avLst/>
          </a:prstGeom>
          <a:noFill/>
          <a:ln w="9525">
            <a:noFill/>
            <a:miter lim="800000"/>
            <a:headEnd/>
            <a:tailEnd/>
          </a:ln>
        </p:spPr>
        <p:txBody>
          <a:bodyPr lIns="92441" tIns="46221" rIns="92441" bIns="46221" anchor="b"/>
          <a:lstStyle/>
          <a:p>
            <a:pPr algn="r" defTabSz="924498"/>
            <a:fld id="{EC88B1C2-7B46-4977-9098-3A2C9A01FB3A}" type="slidenum">
              <a:rPr lang="en-US" sz="1200"/>
              <a:pPr algn="r" defTabSz="924498"/>
              <a:t>17</a:t>
            </a:fld>
            <a:endParaRPr lang="en-US" sz="1200" dirty="0"/>
          </a:p>
        </p:txBody>
      </p:sp>
      <p:sp>
        <p:nvSpPr>
          <p:cNvPr id="92163" name="Rectangle 2"/>
          <p:cNvSpPr>
            <a:spLocks noGrp="1" noRot="1" noChangeAspect="1" noChangeArrowheads="1" noTextEdit="1"/>
          </p:cNvSpPr>
          <p:nvPr>
            <p:ph type="sldImg"/>
          </p:nvPr>
        </p:nvSpPr>
        <p:spPr>
          <a:xfrm>
            <a:off x="1181100" y="696913"/>
            <a:ext cx="4649788" cy="3486150"/>
          </a:xfrm>
          <a:ln/>
        </p:spPr>
      </p:sp>
      <p:sp>
        <p:nvSpPr>
          <p:cNvPr id="92164" name="Rectangle 3"/>
          <p:cNvSpPr>
            <a:spLocks noGrp="1" noChangeArrowheads="1"/>
          </p:cNvSpPr>
          <p:nvPr>
            <p:ph type="body" idx="1"/>
          </p:nvPr>
        </p:nvSpPr>
        <p:spPr>
          <a:xfrm>
            <a:off x="934723" y="4416428"/>
            <a:ext cx="5140960" cy="4183063"/>
          </a:xfrm>
          <a:noFill/>
          <a:ln/>
        </p:spPr>
        <p:txBody>
          <a:bodyPr>
            <a:normAutofit lnSpcReduction="10000"/>
          </a:bodyPr>
          <a:lstStyle/>
          <a:p>
            <a:pPr eaLnBrk="1" hangingPunct="1"/>
            <a:r>
              <a:rPr lang="en-US" baseline="0" dirty="0" smtClean="0"/>
              <a:t>Let’s review how healthy community design can improve our health where we live, work, play and worship. Here are some healthy community design principles. Many of these principles that make communities healthier also make them more attractive and affordable places, too. They are</a:t>
            </a:r>
          </a:p>
          <a:p>
            <a:pPr eaLnBrk="1" hangingPunct="1"/>
            <a:endParaRPr lang="en-US" baseline="0" dirty="0" smtClean="0"/>
          </a:p>
          <a:p>
            <a:pPr marL="340191" indent="-340191">
              <a:buFont typeface="Arial" pitchFamily="34" charset="0"/>
              <a:buChar char="•"/>
            </a:pPr>
            <a:r>
              <a:rPr lang="en-US" dirty="0" smtClean="0"/>
              <a:t>Mixed-land use that supports short distances between homes, workplaces, schools, and recreation so people can walk or bike more easily to them. </a:t>
            </a:r>
          </a:p>
          <a:p>
            <a:pPr marL="340191" indent="-340191">
              <a:buFont typeface="Arial" pitchFamily="34" charset="0"/>
              <a:buChar char="•"/>
            </a:pPr>
            <a:r>
              <a:rPr lang="en-US" dirty="0" smtClean="0"/>
              <a:t>Public transit to reduce the dependence on automobiles</a:t>
            </a:r>
            <a:r>
              <a:rPr lang="en-US" baseline="0" dirty="0" smtClean="0"/>
              <a:t>.</a:t>
            </a:r>
            <a:r>
              <a:rPr lang="en-US" dirty="0" smtClean="0"/>
              <a:t> </a:t>
            </a:r>
          </a:p>
          <a:p>
            <a:pPr marL="340191" indent="-340191">
              <a:buFont typeface="Arial" pitchFamily="34" charset="0"/>
              <a:buChar char="•"/>
            </a:pPr>
            <a:r>
              <a:rPr lang="en-US" dirty="0" smtClean="0"/>
              <a:t>Pedestrian and bicycle infrastructure,</a:t>
            </a:r>
            <a:r>
              <a:rPr lang="en-US" baseline="0" dirty="0" smtClean="0"/>
              <a:t> </a:t>
            </a:r>
            <a:r>
              <a:rPr lang="en-US" dirty="0" smtClean="0"/>
              <a:t>including sidewalks and bike paths that are safely removed from automobile traffic, as well as good right-of-way laws and clear, easy-to-follow signage</a:t>
            </a:r>
            <a:r>
              <a:rPr lang="en-US" baseline="0" dirty="0" smtClean="0"/>
              <a:t>.</a:t>
            </a:r>
            <a:r>
              <a:rPr lang="en-US" dirty="0" smtClean="0"/>
              <a:t> </a:t>
            </a:r>
          </a:p>
          <a:p>
            <a:pPr marL="340191" indent="-340191">
              <a:buFont typeface="Arial" pitchFamily="34" charset="0"/>
              <a:buChar char="•"/>
            </a:pPr>
            <a:r>
              <a:rPr lang="en-US" dirty="0" smtClean="0"/>
              <a:t>A</a:t>
            </a:r>
            <a:r>
              <a:rPr lang="en-US" baseline="0" dirty="0" smtClean="0"/>
              <a:t> c</a:t>
            </a:r>
            <a:r>
              <a:rPr lang="en-US" dirty="0" smtClean="0"/>
              <a:t>ommunity that is accessible and socially equitable to all residents</a:t>
            </a:r>
            <a:r>
              <a:rPr lang="en-US" baseline="0" dirty="0" smtClean="0"/>
              <a:t> </a:t>
            </a:r>
            <a:r>
              <a:rPr lang="en-US" dirty="0" smtClean="0"/>
              <a:t>regardless of age, ability, income and cultural custom.</a:t>
            </a:r>
          </a:p>
          <a:p>
            <a:pPr marL="342900" indent="-342900">
              <a:buFont typeface="Arial" pitchFamily="34" charset="0"/>
              <a:buChar char="•"/>
            </a:pPr>
            <a:r>
              <a:rPr lang="en-US" sz="1200" dirty="0" smtClean="0"/>
              <a:t>Housing for different incomes and stages of life.</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Green space and parks that are safe and easily accessible</a:t>
            </a:r>
            <a:r>
              <a:rPr lang="en-US" baseline="0" dirty="0" smtClean="0"/>
              <a:t> by walking or biking.</a:t>
            </a:r>
            <a:endParaRPr lang="en-US" sz="1200" dirty="0" smtClean="0"/>
          </a:p>
          <a:p>
            <a:pPr marL="340191" indent="-340191">
              <a:buFont typeface="Arial" pitchFamily="34" charset="0"/>
              <a:buChar char="•"/>
            </a:pPr>
            <a:r>
              <a:rPr lang="en-US" dirty="0" smtClean="0"/>
              <a:t>Safe public spaces for social interaction.</a:t>
            </a:r>
          </a:p>
          <a:p>
            <a:pPr marL="340191" indent="-340191">
              <a:buFont typeface="Arial" pitchFamily="34" charset="0"/>
              <a:buChar char="•"/>
            </a:pPr>
            <a:r>
              <a:rPr lang="en-US" dirty="0" smtClean="0"/>
              <a:t>Fresh, healthy food outlets</a:t>
            </a:r>
          </a:p>
          <a:p>
            <a:pPr marL="340191" indent="-340191">
              <a:buFont typeface="Arial" pitchFamily="34" charset="0"/>
              <a:buNone/>
            </a:pPr>
            <a:r>
              <a:rPr lang="en-US" dirty="0" smtClean="0"/>
              <a:t>***</a:t>
            </a:r>
          </a:p>
          <a:p>
            <a:pPr marL="340191" indent="-340191">
              <a:buFont typeface="Arial" pitchFamily="34" charset="0"/>
              <a:buNone/>
            </a:pPr>
            <a:r>
              <a:rPr lang="en-US" sz="900" dirty="0" smtClean="0"/>
              <a:t>Source:</a:t>
            </a:r>
          </a:p>
          <a:p>
            <a:pPr marL="340191" indent="-340191">
              <a:buFont typeface="Arial" pitchFamily="34" charset="0"/>
              <a:buNone/>
            </a:pPr>
            <a:endParaRPr lang="en-US" sz="900" dirty="0" smtClean="0"/>
          </a:p>
          <a:p>
            <a:pPr marL="340191" indent="-340191">
              <a:buFont typeface="Arial" pitchFamily="34" charset="0"/>
              <a:buNone/>
            </a:pPr>
            <a:r>
              <a:rPr lang="en-US" sz="900" dirty="0" smtClean="0"/>
              <a:t>Environmental</a:t>
            </a:r>
            <a:r>
              <a:rPr lang="en-US" sz="900" baseline="0" dirty="0" smtClean="0"/>
              <a:t> Protection Agency.</a:t>
            </a:r>
            <a:r>
              <a:rPr lang="en-US" sz="900" dirty="0" smtClean="0"/>
              <a:t> Low-Impact</a:t>
            </a:r>
            <a:r>
              <a:rPr lang="en-US" sz="900" baseline="0" dirty="0" smtClean="0"/>
              <a:t> Development (LID) [online]. 2010 July 28. [cited 2010 Aug 11].</a:t>
            </a:r>
          </a:p>
          <a:p>
            <a:pPr marL="340191" indent="-340191">
              <a:buFont typeface="Arial" pitchFamily="34" charset="0"/>
              <a:buNone/>
            </a:pPr>
            <a:r>
              <a:rPr lang="en-US" sz="900" baseline="0" dirty="0" smtClean="0"/>
              <a:t>Available from URL: http://water.epa.gov/polwaste/green/.</a:t>
            </a:r>
          </a:p>
          <a:p>
            <a:pPr marL="340191" indent="-340191">
              <a:buFont typeface="Arial" pitchFamily="34" charset="0"/>
              <a:buNone/>
            </a:pPr>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0671AF8-9AD9-4B62-88A2-F687697DDB7A}" type="slidenum">
              <a:rPr lang="en-US" smtClean="0"/>
              <a:pPr/>
              <a:t>18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z="1200" b="0" dirty="0" smtClean="0"/>
              <a:t>Incorporating </a:t>
            </a:r>
            <a:r>
              <a:rPr lang="en-US" sz="1200" dirty="0" smtClean="0"/>
              <a:t>healthy</a:t>
            </a:r>
            <a:r>
              <a:rPr lang="en-US" sz="1200" baseline="0" dirty="0" smtClean="0"/>
              <a:t> community design principles provides many benefits like:</a:t>
            </a:r>
          </a:p>
          <a:p>
            <a:pPr eaLnBrk="1" hangingPunct="1"/>
            <a:endParaRPr lang="en-US" sz="1200" baseline="0" dirty="0" smtClean="0"/>
          </a:p>
          <a:p>
            <a:pPr eaLnBrk="1" hangingPunct="1">
              <a:buFont typeface="Arial" pitchFamily="34" charset="0"/>
              <a:buChar char="•"/>
            </a:pPr>
            <a:r>
              <a:rPr lang="en-US" sz="1200" baseline="0" dirty="0" smtClean="0"/>
              <a:t>Creating safe and convenient streets and sidewalks that encourage community members to incorporate physical activity into their daily routine by biking and walking.</a:t>
            </a:r>
          </a:p>
          <a:p>
            <a:pPr eaLnBrk="1" hangingPunct="1">
              <a:buFont typeface="Arial" pitchFamily="34" charset="0"/>
              <a:buChar char="•"/>
            </a:pPr>
            <a:r>
              <a:rPr lang="en-US" sz="1200" baseline="0" dirty="0" smtClean="0"/>
              <a:t>Increasing access to healthy foods.</a:t>
            </a:r>
          </a:p>
          <a:p>
            <a:pPr eaLnBrk="1" hangingPunct="1">
              <a:buFont typeface="Arial" pitchFamily="34" charset="0"/>
              <a:buChar char="•"/>
            </a:pPr>
            <a:r>
              <a:rPr lang="en-US" sz="1200" baseline="0" dirty="0" smtClean="0"/>
              <a:t>Providing transportation options--like public transit, biking, and walking– that help reduce traffic and air pollution.</a:t>
            </a:r>
          </a:p>
          <a:p>
            <a:pPr eaLnBrk="1" hangingPunct="1"/>
            <a:endParaRPr lang="en-US" sz="1200" baseline="0" dirty="0" smtClean="0"/>
          </a:p>
          <a:p>
            <a:pPr eaLnBrk="1" hangingPunct="1"/>
            <a:endParaRPr lang="en-US" sz="1200" baseline="0" dirty="0" smtClean="0"/>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032ED1D-D5EC-47F6-910F-E69D7369FEC3}" type="slidenum">
              <a:rPr lang="en-US" smtClean="0"/>
              <a:pPr/>
              <a:t>19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smtClean="0"/>
              <a:t>So how do you make sure your community is a healthy community? By coming to meetings like these and making sure you ask decision-makers questions like these:</a:t>
            </a:r>
            <a:endParaRPr lang="en-US" baseline="0" dirty="0" smtClean="0"/>
          </a:p>
          <a:p>
            <a:pPr>
              <a:buFont typeface="Arial" pitchFamily="34" charset="0"/>
              <a:buChar char="•"/>
            </a:pPr>
            <a:r>
              <a:rPr lang="en-US" baseline="0" dirty="0" smtClean="0"/>
              <a:t>Are </a:t>
            </a:r>
            <a:r>
              <a:rPr lang="en-US" strike="noStrike" baseline="0" dirty="0" smtClean="0"/>
              <a:t>you</a:t>
            </a:r>
            <a:r>
              <a:rPr lang="en-US" baseline="0" dirty="0" smtClean="0"/>
              <a:t> considering the health impact of </a:t>
            </a:r>
            <a:r>
              <a:rPr lang="en-US" b="0" baseline="0" dirty="0" smtClean="0"/>
              <a:t>your</a:t>
            </a:r>
            <a:r>
              <a:rPr lang="en-US" baseline="0" dirty="0" smtClean="0"/>
              <a:t> decisions by seeking advice from public health professionals on </a:t>
            </a:r>
            <a:r>
              <a:rPr lang="en-US" dirty="0" smtClean="0"/>
              <a:t>the potential health effects of a project or policy before it is built or implemented? </a:t>
            </a:r>
            <a:endParaRPr lang="en-US" baseline="0" dirty="0" smtClean="0"/>
          </a:p>
          <a:p>
            <a:pPr>
              <a:buFont typeface="Arial" pitchFamily="34" charset="0"/>
              <a:buChar char="•"/>
            </a:pPr>
            <a:r>
              <a:rPr lang="en-US" baseline="0" dirty="0" smtClean="0"/>
              <a:t>Do </a:t>
            </a:r>
            <a:r>
              <a:rPr lang="en-US" strike="noStrike" baseline="0" dirty="0" smtClean="0"/>
              <a:t>your</a:t>
            </a:r>
            <a:r>
              <a:rPr lang="en-US" baseline="0" dirty="0" smtClean="0"/>
              <a:t> decisions offer the  healthy community design benefits mentioned in this presentation?  </a:t>
            </a:r>
          </a:p>
          <a:p>
            <a:pPr>
              <a:buFont typeface="Arial" pitchFamily="34" charset="0"/>
              <a:buChar char="•"/>
            </a:pPr>
            <a:r>
              <a:rPr lang="en-US" baseline="0" dirty="0" smtClean="0"/>
              <a:t>Are you making the healthy choice—are you even </a:t>
            </a:r>
            <a:r>
              <a:rPr lang="en-US" i="1" baseline="0" dirty="0" smtClean="0"/>
              <a:t>able</a:t>
            </a:r>
            <a:r>
              <a:rPr lang="en-US" i="0" baseline="0" dirty="0" smtClean="0"/>
              <a:t> to make the healthy choice? Whether</a:t>
            </a:r>
            <a:r>
              <a:rPr lang="en-US" baseline="0" dirty="0" smtClean="0"/>
              <a:t> it be having access to affordable, healthy foods; riding your bike or taking transit to work; or giving children the chance to  walk safely to school—are those easy choices for everyone in your community regardless of age, income, and ability? </a:t>
            </a:r>
            <a:r>
              <a:rPr lang="en-US" dirty="0" smtClean="0"/>
              <a:t> </a:t>
            </a:r>
          </a:p>
          <a:p>
            <a:pPr eaLnBrk="1" hangingPunct="1"/>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F989E-5999-4F61-97CE-74A5AC97B95E}" type="slidenum">
              <a:rPr lang="en-US" smtClean="0"/>
              <a:pPr fontAlgn="base">
                <a:spcBef>
                  <a:spcPct val="0"/>
                </a:spcBef>
                <a:spcAft>
                  <a:spcPct val="0"/>
                </a:spcAft>
                <a:defRPr/>
              </a:pPr>
              <a:t>2</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what is health?  Here’s a popular definition.</a:t>
            </a:r>
            <a:r>
              <a:rPr lang="en-US" baseline="0" dirty="0" smtClean="0"/>
              <a:t> This definition  defines health as more than being free of disease or not feeling sick; it is also about emotional and mental health such as feelings as happiness, contentment, and security.  So health is about healthy bodies AND minds.</a:t>
            </a:r>
          </a:p>
          <a:p>
            <a:pPr eaLnBrk="1" hangingPunct="1">
              <a:spcBef>
                <a:spcPct val="0"/>
              </a:spcBef>
            </a:pPr>
            <a:r>
              <a:rPr lang="en-US" baseline="0" dirty="0" smtClean="0"/>
              <a:t>****</a:t>
            </a:r>
          </a:p>
          <a:p>
            <a:pPr eaLnBrk="1" hangingPunct="1">
              <a:spcBef>
                <a:spcPct val="0"/>
              </a:spcBef>
            </a:pPr>
            <a:r>
              <a:rPr lang="en-US" sz="900" baseline="0" dirty="0" smtClean="0"/>
              <a:t>Source:</a:t>
            </a:r>
            <a:endParaRPr lang="en-US" sz="900" dirty="0" smtClean="0"/>
          </a:p>
          <a:p>
            <a:pPr eaLnBrk="1" hangingPunct="1">
              <a:spcBef>
                <a:spcPct val="0"/>
              </a:spcBef>
            </a:pPr>
            <a:endParaRPr lang="en-US" sz="900" dirty="0" smtClean="0"/>
          </a:p>
          <a:p>
            <a:pPr eaLnBrk="1" hangingPunct="1">
              <a:spcBef>
                <a:spcPct val="0"/>
              </a:spcBef>
            </a:pPr>
            <a:r>
              <a:rPr lang="en-US" sz="900" dirty="0" smtClean="0"/>
              <a:t>World Health Organization. Frequently</a:t>
            </a:r>
            <a:r>
              <a:rPr lang="en-US" sz="900" baseline="0" dirty="0" smtClean="0"/>
              <a:t> asked questions [online]. No date. [cited 2010 August 11]. Available from URL:  http://www.who.int/suggestions/faq/en/.</a:t>
            </a:r>
          </a:p>
          <a:p>
            <a:pPr eaLnBrk="1" hangingPunct="1">
              <a:spcBef>
                <a:spcPct val="0"/>
              </a:spcBef>
            </a:pPr>
            <a:endParaRPr lang="en-US" sz="900"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032ED1D-D5EC-47F6-910F-E69D7369FEC3}"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a:buFont typeface="Arial" pitchFamily="34" charset="0"/>
              <a:buNone/>
            </a:pPr>
            <a:r>
              <a:rPr lang="en-US" sz="1200" b="0" baseline="0" dirty="0" smtClean="0"/>
              <a:t>We are hoping to help make it easier to ask those questions in the discussions today with the Health Community Design checklist. The checklist is a guide to make sure that any plans for your community are plans that will make your community healthier. Or it may get you to thinking about a healthy community design element that your community needs like better access to fresh fruits and vegetables.</a:t>
            </a:r>
            <a:endParaRPr lang="en-US" sz="1200" b="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a:buFont typeface="Arial" pitchFamily="34" charset="0"/>
              <a:buNone/>
            </a:pPr>
            <a:endParaRPr lang="en-US" dirty="0" smtClean="0"/>
          </a:p>
          <a:p>
            <a:pPr>
              <a:buFont typeface="Arial" pitchFamily="34" charset="0"/>
              <a:buNone/>
            </a:pPr>
            <a:endParaRPr lang="en-US" dirty="0" smtClean="0"/>
          </a:p>
          <a:p>
            <a:pPr eaLnBrk="1" hangingPunct="1"/>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by using this checklist during the discussions</a:t>
            </a:r>
            <a:r>
              <a:rPr lang="en-US" baseline="0" dirty="0" smtClean="0"/>
              <a:t> today, you </a:t>
            </a:r>
            <a:r>
              <a:rPr lang="en-US" dirty="0" smtClean="0"/>
              <a:t>could hel</a:t>
            </a:r>
            <a:r>
              <a:rPr lang="en-US" baseline="0" dirty="0" smtClean="0"/>
              <a:t>p transform </a:t>
            </a:r>
            <a:r>
              <a:rPr lang="en-US" sz="1200" dirty="0" smtClean="0">
                <a:solidFill>
                  <a:srgbClr val="C00000"/>
                </a:solidFill>
                <a:latin typeface="Myriad Web Pro" pitchFamily="34" charset="0"/>
              </a:rPr>
              <a:t>YOUR COMMUNITY </a:t>
            </a:r>
            <a:r>
              <a:rPr lang="en-US" baseline="0" dirty="0" smtClean="0"/>
              <a:t>into A PLACE that embraces healthy living for</a:t>
            </a:r>
            <a:r>
              <a:rPr lang="en-US" sz="1200" kern="1200" baseline="0" dirty="0" smtClean="0">
                <a:solidFill>
                  <a:schemeClr val="tx1"/>
                </a:solidFill>
                <a:latin typeface="+mn-lt"/>
                <a:ea typeface="+mn-ea"/>
                <a:cs typeface="+mn-cs"/>
              </a:rPr>
              <a:t> people of all ages, incomes and abilities, and provides a variety of transportation options. Today you can help make the healthy choice the easy choice for all.</a:t>
            </a:r>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be around all day during the discussions, so feel free to ask me any questions about the checklist or any other questions about healthy community design. </a:t>
            </a:r>
            <a:r>
              <a:rPr lang="en-US" dirty="0" smtClean="0"/>
              <a:t>For more information on healthy community design, visit</a:t>
            </a:r>
            <a:r>
              <a:rPr lang="en-US" baseline="0" dirty="0" smtClean="0"/>
              <a:t> CDC’s Healthy Places Web site.</a:t>
            </a:r>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None/>
            </a:pPr>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How</a:t>
            </a:r>
            <a:r>
              <a:rPr lang="en-US" baseline="0" dirty="0" smtClean="0"/>
              <a:t> healthy you are is different for everyone. That’s because three m</a:t>
            </a:r>
            <a:r>
              <a:rPr lang="en-US" dirty="0" smtClean="0"/>
              <a:t>ajor</a:t>
            </a:r>
            <a:r>
              <a:rPr lang="en-US" baseline="0" dirty="0" smtClean="0"/>
              <a:t> factors determine our health:</a:t>
            </a:r>
          </a:p>
          <a:p>
            <a:pPr eaLnBrk="1" hangingPunct="1">
              <a:spcBef>
                <a:spcPct val="0"/>
              </a:spcBef>
            </a:pPr>
            <a:endParaRPr lang="en-US" baseline="0" dirty="0" smtClean="0"/>
          </a:p>
          <a:p>
            <a:pPr eaLnBrk="1" hangingPunct="1">
              <a:spcBef>
                <a:spcPct val="0"/>
              </a:spcBef>
            </a:pPr>
            <a:r>
              <a:rPr lang="en-US" u="sng" dirty="0" smtClean="0"/>
              <a:t>Family Health History</a:t>
            </a:r>
            <a:r>
              <a:rPr lang="en-US" dirty="0" smtClean="0"/>
              <a:t>: Many people have a family health history of some chronic diseases (like cancer, coronary heart disease, and diabetes) and health conditions (like high blood pressure). People who have a close family member with a chronic disease may have a higher risk for developing that disease than those without such a family member.</a:t>
            </a:r>
          </a:p>
          <a:p>
            <a:pPr eaLnBrk="1" hangingPunct="1">
              <a:spcBef>
                <a:spcPct val="0"/>
              </a:spcBef>
            </a:pPr>
            <a:endParaRPr lang="en-US" dirty="0" smtClean="0"/>
          </a:p>
          <a:p>
            <a:pPr eaLnBrk="1" hangingPunct="1">
              <a:spcBef>
                <a:spcPct val="0"/>
              </a:spcBef>
            </a:pPr>
            <a:r>
              <a:rPr lang="en-US" u="sng" dirty="0" smtClean="0"/>
              <a:t>Behaviors/Lifestyles</a:t>
            </a:r>
            <a:r>
              <a:rPr lang="en-US" dirty="0" smtClean="0"/>
              <a:t>: Some people are able to eat healthily, get regular physical activity and maintain a healthy weight; they don’t smoke and have a lifestyle that puts them at lower </a:t>
            </a:r>
            <a:r>
              <a:rPr lang="en-US" baseline="0" dirty="0" smtClean="0"/>
              <a:t>risk for injury or developing a disease.  </a:t>
            </a: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u="sng" dirty="0" smtClean="0"/>
              <a:t>Environment</a:t>
            </a:r>
            <a:r>
              <a:rPr lang="en-US" dirty="0" smtClean="0"/>
              <a:t> –  The environment</a:t>
            </a:r>
            <a:r>
              <a:rPr lang="en-US" baseline="0" dirty="0" smtClean="0"/>
              <a:t> can directly influence our health,  like if we breathe in polluted air or drink contaminated water. But the physical environment where we </a:t>
            </a:r>
            <a:r>
              <a:rPr lang="en-US" dirty="0" smtClean="0"/>
              <a:t>are born, grow, live, work, worship, and age can </a:t>
            </a:r>
            <a:r>
              <a:rPr lang="en-US" baseline="0" dirty="0" smtClean="0"/>
              <a:t>also influence our behavior and lifestyle. So how your community is </a:t>
            </a:r>
            <a:r>
              <a:rPr lang="en-US" i="1" baseline="0" dirty="0" smtClean="0"/>
              <a:t>designed can affect your physical and mental health. </a:t>
            </a:r>
            <a:r>
              <a:rPr lang="en-US" i="0" baseline="0" dirty="0" smtClean="0"/>
              <a:t>And you can make your community healthier through healthy community design.</a:t>
            </a:r>
            <a:endParaRPr lang="en-US" i="1"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aseline="0" dirty="0" smtClean="0"/>
              <a:t>Sources:</a:t>
            </a:r>
            <a:endParaRPr lang="en-US" sz="900" dirty="0" smtClean="0"/>
          </a:p>
          <a:p>
            <a:pPr eaLnBrk="1" hangingPunct="1">
              <a:spcBef>
                <a:spcPct val="0"/>
              </a:spcBef>
            </a:pPr>
            <a:endParaRPr lang="en-US" sz="900" dirty="0" smtClean="0"/>
          </a:p>
          <a:p>
            <a:pPr eaLnBrk="1" hangingPunct="1">
              <a:spcBef>
                <a:spcPct val="0"/>
              </a:spcBef>
              <a:buFont typeface="Arial" pitchFamily="34" charset="0"/>
              <a:buNone/>
            </a:pPr>
            <a:r>
              <a:rPr lang="en-US" sz="900" dirty="0" smtClean="0"/>
              <a:t>Centers</a:t>
            </a:r>
            <a:r>
              <a:rPr lang="en-US" sz="900" baseline="0" dirty="0" smtClean="0"/>
              <a:t> for Disease Control and Prevention.</a:t>
            </a:r>
            <a:r>
              <a:rPr lang="en-US" sz="900" dirty="0" smtClean="0"/>
              <a:t> Public</a:t>
            </a:r>
            <a:r>
              <a:rPr lang="en-US" sz="900" baseline="0" dirty="0" smtClean="0"/>
              <a:t> health genomics: Family health history [online]. 2010 March 8 [cited 2010 Aug 11]. Available from URL www.cdc.gov/genomics/famhistory/index.htm.</a:t>
            </a:r>
          </a:p>
          <a:p>
            <a:pPr eaLnBrk="1" hangingPunct="1">
              <a:spcBef>
                <a:spcPct val="0"/>
              </a:spcBef>
              <a:buFont typeface="Arial" pitchFamily="34" charset="0"/>
              <a:buNone/>
            </a:pPr>
            <a:endParaRPr lang="en-US" sz="900" baseline="0" dirty="0" smtClean="0"/>
          </a:p>
          <a:p>
            <a:pPr eaLnBrk="1" hangingPunct="1">
              <a:spcBef>
                <a:spcPct val="0"/>
              </a:spcBef>
              <a:buFont typeface="Arial" pitchFamily="34" charset="0"/>
              <a:buNone/>
            </a:pPr>
            <a:r>
              <a:rPr lang="en-US" sz="900" baseline="0" dirty="0" smtClean="0"/>
              <a:t>World Health Organization. Social determinants of health [online]. No date [cited 2010 August 11]. Available from URL www.who.int/social_determinants/en/.</a:t>
            </a: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09B14A-574B-451B-A438-E3C4349AA4AC}"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C00000"/>
                </a:solidFill>
              </a:rPr>
              <a:t>Where our schools, parks, grocery stores, homes, or employment centers are located make up a community’s design. How the streets are arranged is part of community design, too—  so are its highways. Community design includes all the human-made structures that make up a community.</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solidFill>
                <a:srgbClr val="C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C00000"/>
                </a:solidFill>
              </a:rPr>
              <a:t>Community design is usually decided by a community’s planning processes----and today you are going to be planners! Just because something is a certain way now, doesn’t mean it has to be that way forever. We can change the design of our community and make it healthier for everyone.</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77BA0-99B3-414E-9AC9-443988376E05}"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47D2628-A2BA-4628-9A2B-8220E9D8B767}" type="slidenum">
              <a:rPr lang="en-US" smtClean="0"/>
              <a:pPr/>
              <a:t>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z="1200" kern="1200" baseline="0" dirty="0" smtClean="0">
              <a:solidFill>
                <a:schemeClr val="tx1"/>
              </a:solidFill>
              <a:latin typeface="+mn-lt"/>
              <a:ea typeface="+mn-ea"/>
              <a:cs typeface="+mn-cs"/>
            </a:endParaRPr>
          </a:p>
          <a:p>
            <a:r>
              <a:rPr lang="en-US" baseline="0" dirty="0" smtClean="0"/>
              <a:t>Making a community happier and healthier for everyone: That’s healthy community design. Healthy community design is planning and designing communities that make the healthy choice the easy choice. it  makes</a:t>
            </a:r>
            <a:r>
              <a:rPr lang="en-US" sz="1200" kern="1200" baseline="0" dirty="0" smtClean="0">
                <a:solidFill>
                  <a:schemeClr val="tx1"/>
                </a:solidFill>
                <a:latin typeface="+mn-lt"/>
                <a:ea typeface="+mn-ea"/>
                <a:cs typeface="+mn-cs"/>
              </a:rPr>
              <a:t> healthy lifestyle choices easy and accessible for all community members.</a:t>
            </a:r>
            <a:endParaRPr lang="en-US" baseline="0" dirty="0" smtClean="0"/>
          </a:p>
          <a:p>
            <a:pPr eaLnBrk="1" hangingPunct="1"/>
            <a:endParaRPr lang="en-US" sz="1200" kern="1200" dirty="0" smtClean="0">
              <a:solidFill>
                <a:schemeClr val="tx1"/>
              </a:solidFill>
              <a:latin typeface="+mn-lt"/>
              <a:ea typeface="+mn-ea"/>
              <a:cs typeface="+mn-cs"/>
            </a:endParaRPr>
          </a:p>
          <a:p>
            <a:pPr eaLnBrk="1" hangingPunct="1"/>
            <a:r>
              <a:rPr lang="en-US" sz="1200" kern="1200" dirty="0" smtClean="0">
                <a:solidFill>
                  <a:schemeClr val="tx1"/>
                </a:solidFill>
                <a:latin typeface="+mn-lt"/>
                <a:ea typeface="+mn-ea"/>
                <a:cs typeface="+mn-cs"/>
              </a:rPr>
              <a:t>Healthy community design links the traditional concepts of planning (such</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land use, transportation, community facilities, parks, and open space) with health themes (such as physical activity, public safety, healthy food access, mental health, air and water quality, and social equity issues). </a:t>
            </a:r>
          </a:p>
          <a:p>
            <a:pPr eaLnBrk="1" hangingPunct="1"/>
            <a:endParaRPr lang="en-US" sz="1200" kern="1200" baseline="0" dirty="0" smtClean="0">
              <a:solidFill>
                <a:schemeClr val="tx1"/>
              </a:solidFill>
              <a:latin typeface="+mn-lt"/>
              <a:ea typeface="+mn-ea"/>
              <a:cs typeface="+mn-cs"/>
            </a:endParaRPr>
          </a:p>
          <a:p>
            <a:pPr eaLnBrk="1" hangingPunct="1"/>
            <a:r>
              <a:rPr lang="en-US" sz="1200" kern="1200" baseline="0" dirty="0" smtClean="0">
                <a:solidFill>
                  <a:schemeClr val="tx1"/>
                </a:solidFill>
                <a:latin typeface="+mn-lt"/>
                <a:ea typeface="+mn-ea"/>
                <a:cs typeface="+mn-cs"/>
              </a:rPr>
              <a:t>***</a:t>
            </a:r>
          </a:p>
          <a:p>
            <a:pPr eaLnBrk="1" hangingPunct="1"/>
            <a:r>
              <a:rPr lang="en-US" sz="1200" kern="1200" baseline="0" dirty="0" smtClean="0">
                <a:solidFill>
                  <a:schemeClr val="tx1"/>
                </a:solidFill>
                <a:latin typeface="+mn-lt"/>
                <a:ea typeface="+mn-ea"/>
                <a:cs typeface="+mn-cs"/>
              </a:rPr>
              <a:t>Source:</a:t>
            </a:r>
          </a:p>
          <a:p>
            <a:pPr eaLnBrk="1" hangingPunct="1"/>
            <a:endParaRPr lang="en-US" sz="1200" kern="1200" baseline="0" dirty="0" smtClean="0">
              <a:solidFill>
                <a:schemeClr val="tx1"/>
              </a:solidFill>
              <a:latin typeface="+mn-lt"/>
              <a:ea typeface="+mn-ea"/>
              <a:cs typeface="+mn-cs"/>
            </a:endParaRPr>
          </a:p>
          <a:p>
            <a:pPr eaLnBrk="1" hangingPunct="1"/>
            <a:r>
              <a:rPr lang="en-US" sz="900" kern="1200" baseline="0" dirty="0" smtClean="0">
                <a:solidFill>
                  <a:schemeClr val="tx1"/>
                </a:solidFill>
                <a:latin typeface="+mn-lt"/>
                <a:ea typeface="+mn-ea"/>
                <a:cs typeface="+mn-cs"/>
              </a:rPr>
              <a:t>Design for Health. </a:t>
            </a:r>
            <a:r>
              <a:rPr lang="en-US" sz="900" b="0" dirty="0" smtClean="0"/>
              <a:t>Integrating health into comprehensive planning</a:t>
            </a:r>
            <a:r>
              <a:rPr lang="en-US" sz="900" b="0" baseline="0" dirty="0" smtClean="0"/>
              <a:t> [online]. No date [cited 2010 Aug 11]. Available from URL: www.designforhealth.net/resources/integratinghealthissue.html.</a:t>
            </a:r>
            <a:r>
              <a:rPr lang="en-US" sz="900" b="0" dirty="0" smtClean="0"/>
              <a:t> </a:t>
            </a:r>
            <a:endParaRPr lang="en-US" sz="900" b="0" baseline="0" dirty="0" smtClean="0"/>
          </a:p>
          <a:p>
            <a:pPr eaLnBrk="1" hangingPunct="1"/>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noStrike" baseline="0" dirty="0" smtClean="0"/>
              <a:t>Community design can affect our health in a variety of ways</a:t>
            </a:r>
            <a:r>
              <a:rPr lang="en-US" sz="1200" strike="noStrike"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Because of</a:t>
            </a:r>
            <a:r>
              <a:rPr lang="en-US" sz="1200" kern="1200" baseline="0" dirty="0" smtClean="0">
                <a:solidFill>
                  <a:schemeClr val="tx1"/>
                </a:solidFill>
                <a:latin typeface="+mn-lt"/>
                <a:ea typeface="+mn-ea"/>
                <a:cs typeface="+mn-cs"/>
              </a:rPr>
              <a:t> time, </a:t>
            </a:r>
            <a:r>
              <a:rPr lang="en-US" sz="1200" kern="1200" dirty="0" smtClean="0">
                <a:solidFill>
                  <a:schemeClr val="tx1"/>
                </a:solidFill>
                <a:latin typeface="+mn-lt"/>
                <a:ea typeface="+mn-ea"/>
                <a:cs typeface="+mn-cs"/>
              </a:rPr>
              <a:t>I will touch upon some of the issues in red</a:t>
            </a:r>
            <a:r>
              <a:rPr lang="en-US" sz="1200" kern="1200" baseline="0" dirty="0" smtClean="0">
                <a:solidFill>
                  <a:schemeClr val="tx1"/>
                </a:solidFill>
                <a:latin typeface="+mn-lt"/>
                <a:ea typeface="+mn-ea"/>
                <a:cs typeface="+mn-cs"/>
              </a:rPr>
              <a:t>. I also have two fact sheets available that explain further how all of these issues are affected by community design. We also have a Healthy Places Web site which I will give you the link at the end of the presentation.</a:t>
            </a:r>
          </a:p>
          <a:p>
            <a:endParaRPr lang="en-US" sz="1200" kern="1200" baseline="0" dirty="0" smtClean="0">
              <a:solidFill>
                <a:schemeClr val="tx1"/>
              </a:solidFill>
              <a:latin typeface="+mn-lt"/>
              <a:ea typeface="+mn-ea"/>
              <a:cs typeface="+mn-cs"/>
            </a:endParaRPr>
          </a:p>
          <a:p>
            <a:r>
              <a:rPr lang="en-US" dirty="0" smtClean="0"/>
              <a:t>NOTE TO PRESENTER: Factsheets are: 1)</a:t>
            </a:r>
            <a:r>
              <a:rPr lang="en-US" baseline="0" dirty="0" smtClean="0"/>
              <a:t> Healthy Community Design and 2) Health Issues Related to Healthy Community Design. They are available in the Healthy Community Design Checklist toolkit and on the Healthy Places website at www.cdc.gov/healthyplaces. </a:t>
            </a:r>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80000"/>
              </a:lnSpc>
              <a:spcBef>
                <a:spcPct val="0"/>
              </a:spcBef>
              <a:spcAft>
                <a:spcPts val="0"/>
              </a:spcAft>
              <a:buClrTx/>
              <a:buSzTx/>
              <a:buFontTx/>
              <a:buNone/>
              <a:tabLst/>
              <a:defRPr/>
            </a:pPr>
            <a:r>
              <a:rPr lang="en-US" dirty="0" smtClean="0"/>
              <a:t>It is a well-established</a:t>
            </a:r>
            <a:r>
              <a:rPr lang="en-US" baseline="0" dirty="0" smtClean="0"/>
              <a:t> fact that </a:t>
            </a:r>
            <a:r>
              <a:rPr lang="en-US" dirty="0" smtClean="0">
                <a:solidFill>
                  <a:srgbClr val="000000"/>
                </a:solidFill>
              </a:rPr>
              <a:t>physical activity prolongs life. </a:t>
            </a:r>
            <a:r>
              <a:rPr lang="en-US" baseline="0" dirty="0" smtClean="0">
                <a:solidFill>
                  <a:srgbClr val="800080"/>
                </a:solidFill>
              </a:rPr>
              <a:t> </a:t>
            </a:r>
            <a:r>
              <a:rPr lang="en-US" baseline="0" dirty="0" smtClean="0">
                <a:solidFill>
                  <a:schemeClr val="tx1"/>
                </a:solidFill>
              </a:rPr>
              <a:t>And p</a:t>
            </a:r>
            <a:r>
              <a:rPr lang="en-US" baseline="0" dirty="0" smtClean="0"/>
              <a:t>eople who live in communities where it is safer to walk or bike to daily activities like shopping, work, school, and recreation are generally more physically active—JUST FROM THEIR SHORT TRIPS GETTING AROUND TOWN.   Incorporating physical activity into  our daily routines  helps reduce our risk from leading chronic disease killers like stroke, cardiovascular disease, and some types of cancer such as</a:t>
            </a:r>
            <a:r>
              <a:rPr lang="en-US" dirty="0" smtClean="0"/>
              <a:t> colon and breast</a:t>
            </a:r>
            <a:r>
              <a:rPr lang="en-US" baseline="0" dirty="0" smtClean="0"/>
              <a:t> cancer.</a:t>
            </a:r>
            <a:endParaRPr lang="en-US" dirty="0" smtClean="0"/>
          </a:p>
          <a:p>
            <a:pPr eaLnBrk="1" fontAlgn="auto" hangingPunct="1">
              <a:lnSpc>
                <a:spcPct val="80000"/>
              </a:lnSpc>
              <a:spcBef>
                <a:spcPct val="0"/>
              </a:spcBef>
              <a:spcAft>
                <a:spcPts val="0"/>
              </a:spcAft>
              <a:defRPr/>
            </a:pPr>
            <a:endParaRPr lang="en-US" dirty="0" smtClean="0"/>
          </a:p>
          <a:p>
            <a:pPr marL="0" marR="0" indent="0" algn="l" defTabSz="914400" rtl="0" eaLnBrk="1" fontAlgn="auto" latinLnBrk="0" hangingPunct="1">
              <a:lnSpc>
                <a:spcPct val="80000"/>
              </a:lnSpc>
              <a:spcBef>
                <a:spcPct val="0"/>
              </a:spcBef>
              <a:spcAft>
                <a:spcPts val="0"/>
              </a:spcAft>
              <a:buClrTx/>
              <a:buSzTx/>
              <a:buFontTx/>
              <a:buNone/>
              <a:tabLst/>
              <a:defRPr/>
            </a:pPr>
            <a:r>
              <a:rPr lang="en-US" dirty="0" smtClean="0"/>
              <a:t>How</a:t>
            </a:r>
            <a:r>
              <a:rPr lang="en-US" baseline="0" dirty="0" smtClean="0"/>
              <a:t> much r</a:t>
            </a:r>
            <a:r>
              <a:rPr lang="en-US" dirty="0" smtClean="0"/>
              <a:t>egular physical activity does The Centers for Disease Control and Prevention recommend</a:t>
            </a:r>
            <a:r>
              <a:rPr lang="en-US" baseline="0" dirty="0" smtClean="0"/>
              <a:t> to maintain </a:t>
            </a:r>
            <a:r>
              <a:rPr lang="en-US" dirty="0" smtClean="0"/>
              <a:t>good health? CDC recommends that adults ages</a:t>
            </a:r>
            <a:r>
              <a:rPr lang="en-US" baseline="0" dirty="0" smtClean="0"/>
              <a:t> 16-64</a:t>
            </a:r>
            <a:r>
              <a:rPr lang="en-US" dirty="0" smtClean="0"/>
              <a:t> take a minimum 10-minute brisk walk 3 times a day, 5 days a week. </a:t>
            </a:r>
            <a:r>
              <a:rPr lang="en-US" baseline="0" dirty="0" smtClean="0"/>
              <a:t>Imagine making your community one where you could achieve that every day by  walking or biking to school and work, or running errands. YOU WOULD HARDLY NOTICE THAT YOU WERE GETTING YOUR RECOMMENDED DOSE OF PHYSICAL ACTIVITY!</a:t>
            </a:r>
          </a:p>
          <a:p>
            <a:pPr marL="0" marR="0" indent="0" algn="l" defTabSz="914400" rtl="0" eaLnBrk="1" fontAlgn="auto" latinLnBrk="0" hangingPunct="1">
              <a:lnSpc>
                <a:spcPct val="80000"/>
              </a:lnSpc>
              <a:spcBef>
                <a:spcPct val="0"/>
              </a:spcBef>
              <a:spcAft>
                <a:spcPts val="0"/>
              </a:spcAft>
              <a:buClrTx/>
              <a:buSzTx/>
              <a:buFontTx/>
              <a:buNone/>
              <a:tabLst/>
              <a:defRPr/>
            </a:pPr>
            <a:endParaRPr lang="en-US" dirty="0" smtClean="0"/>
          </a:p>
          <a:p>
            <a:pPr eaLnBrk="1" fontAlgn="auto" hangingPunct="1">
              <a:lnSpc>
                <a:spcPct val="80000"/>
              </a:lnSpc>
              <a:spcBef>
                <a:spcPct val="0"/>
              </a:spcBef>
              <a:spcAft>
                <a:spcPts val="0"/>
              </a:spcAft>
              <a:defRPr/>
            </a:pPr>
            <a:r>
              <a:rPr lang="en-US" dirty="0" smtClean="0"/>
              <a:t>***</a:t>
            </a:r>
          </a:p>
          <a:p>
            <a:pPr eaLnBrk="1" fontAlgn="auto" hangingPunct="1">
              <a:lnSpc>
                <a:spcPct val="80000"/>
              </a:lnSpc>
              <a:spcBef>
                <a:spcPct val="0"/>
              </a:spcBef>
              <a:spcAft>
                <a:spcPts val="0"/>
              </a:spcAft>
              <a:defRPr/>
            </a:pPr>
            <a:r>
              <a:rPr lang="en-US" sz="900" dirty="0" smtClean="0"/>
              <a:t>Sources:</a:t>
            </a:r>
          </a:p>
          <a:p>
            <a:pPr eaLnBrk="1" fontAlgn="auto" hangingPunct="1">
              <a:lnSpc>
                <a:spcPct val="80000"/>
              </a:lnSpc>
              <a:spcBef>
                <a:spcPct val="0"/>
              </a:spcBef>
              <a:spcAft>
                <a:spcPts val="0"/>
              </a:spcAft>
              <a:defRPr/>
            </a:pPr>
            <a:r>
              <a:rPr lang="en-US" sz="900" dirty="0" smtClean="0"/>
              <a:t> </a:t>
            </a:r>
          </a:p>
          <a:p>
            <a:pPr marL="0" marR="0" indent="0" algn="l" defTabSz="914400" rtl="0" eaLnBrk="1" fontAlgn="auto" latinLnBrk="0" hangingPunct="1">
              <a:lnSpc>
                <a:spcPct val="80000"/>
              </a:lnSpc>
              <a:spcBef>
                <a:spcPct val="0"/>
              </a:spcBef>
              <a:spcAft>
                <a:spcPts val="0"/>
              </a:spcAft>
              <a:buClrTx/>
              <a:buSzTx/>
              <a:buFontTx/>
              <a:buNone/>
              <a:tabLst/>
              <a:defRPr/>
            </a:pPr>
            <a:r>
              <a:rPr lang="en-US" sz="900" dirty="0" smtClean="0">
                <a:effectLst>
                  <a:outerShdw blurRad="38100" dist="38100" dir="2700000" algn="tl">
                    <a:srgbClr val="000000">
                      <a:alpha val="43137"/>
                    </a:srgbClr>
                  </a:outerShdw>
                </a:effectLst>
                <a:latin typeface="+mn-lt"/>
              </a:rPr>
              <a:t>McCann BA, Ewing R. Measuring the effects of sprawl: A national analysis of physical activity, obesity and chronic disease. Smart Growth America Surface Transportation Policy Project:</a:t>
            </a:r>
            <a:r>
              <a:rPr lang="en-US" sz="900" baseline="0" dirty="0" smtClean="0">
                <a:effectLst>
                  <a:outerShdw blurRad="38100" dist="38100" dir="2700000" algn="tl">
                    <a:srgbClr val="000000">
                      <a:alpha val="43137"/>
                    </a:srgbClr>
                  </a:outerShdw>
                </a:effectLst>
                <a:latin typeface="+mn-lt"/>
              </a:rPr>
              <a:t> </a:t>
            </a:r>
            <a:r>
              <a:rPr lang="en-US" sz="900" dirty="0" smtClean="0">
                <a:effectLst>
                  <a:outerShdw blurRad="38100" dist="38100" dir="2700000" algn="tl">
                    <a:srgbClr val="000000">
                      <a:alpha val="43137"/>
                    </a:srgbClr>
                  </a:outerShdw>
                </a:effectLst>
                <a:latin typeface="+mn-lt"/>
              </a:rPr>
              <a:t>September 2003. Available from URL: www.smartgrowthamerica.org/report/HealthSprawl8.03.pdf [cited</a:t>
            </a:r>
            <a:r>
              <a:rPr lang="en-US" sz="900" baseline="0" dirty="0" smtClean="0">
                <a:effectLst>
                  <a:outerShdw blurRad="38100" dist="38100" dir="2700000" algn="tl">
                    <a:srgbClr val="000000">
                      <a:alpha val="43137"/>
                    </a:srgbClr>
                  </a:outerShdw>
                </a:effectLst>
                <a:latin typeface="+mn-lt"/>
              </a:rPr>
              <a:t> 2010 Aug 11].</a:t>
            </a:r>
            <a:endParaRPr lang="en-US" sz="900" dirty="0" smtClean="0">
              <a:effectLst>
                <a:outerShdw blurRad="38100" dist="38100" dir="2700000" algn="tl">
                  <a:srgbClr val="000000">
                    <a:alpha val="43137"/>
                  </a:srgbClr>
                </a:outerShdw>
              </a:effectLst>
              <a:latin typeface="+mn-lt"/>
            </a:endParaRPr>
          </a:p>
          <a:p>
            <a:pPr marL="0" marR="0" indent="0" algn="l" defTabSz="914400" rtl="0" eaLnBrk="1" fontAlgn="auto" latinLnBrk="0" hangingPunct="1">
              <a:lnSpc>
                <a:spcPct val="80000"/>
              </a:lnSpc>
              <a:spcBef>
                <a:spcPct val="0"/>
              </a:spcBef>
              <a:spcAft>
                <a:spcPts val="0"/>
              </a:spcAft>
              <a:buClrTx/>
              <a:buSzTx/>
              <a:buFontTx/>
              <a:buNone/>
              <a:tabLst/>
              <a:defRPr/>
            </a:pPr>
            <a:endParaRPr lang="en-US" sz="900" dirty="0" smtClean="0">
              <a:effectLst>
                <a:outerShdw blurRad="38100" dist="38100" dir="2700000" algn="tl">
                  <a:srgbClr val="000000">
                    <a:alpha val="43137"/>
                  </a:srgbClr>
                </a:outerShdw>
              </a:effectLst>
              <a:latin typeface="+mn-lt"/>
            </a:endParaRPr>
          </a:p>
          <a:p>
            <a:pPr marL="0" marR="0" indent="0" algn="l" defTabSz="914400" rtl="0" eaLnBrk="1" fontAlgn="auto" latinLnBrk="0" hangingPunct="1">
              <a:lnSpc>
                <a:spcPct val="80000"/>
              </a:lnSpc>
              <a:spcBef>
                <a:spcPct val="0"/>
              </a:spcBef>
              <a:spcAft>
                <a:spcPts val="0"/>
              </a:spcAft>
              <a:buClrTx/>
              <a:buSzTx/>
              <a:buFontTx/>
              <a:buNone/>
              <a:tabLst/>
              <a:defRPr/>
            </a:pPr>
            <a:r>
              <a:rPr lang="en-US" sz="900" dirty="0" smtClean="0">
                <a:effectLst>
                  <a:outerShdw blurRad="38100" dist="38100" dir="2700000" algn="tl">
                    <a:srgbClr val="000000">
                      <a:alpha val="43137"/>
                    </a:srgbClr>
                  </a:outerShdw>
                </a:effectLst>
                <a:latin typeface="+mn-lt"/>
              </a:rPr>
              <a:t>Centers</a:t>
            </a:r>
            <a:r>
              <a:rPr lang="en-US" sz="900" baseline="0" dirty="0" smtClean="0">
                <a:effectLst>
                  <a:outerShdw blurRad="38100" dist="38100" dir="2700000" algn="tl">
                    <a:srgbClr val="000000">
                      <a:alpha val="43137"/>
                    </a:srgbClr>
                  </a:outerShdw>
                </a:effectLst>
                <a:latin typeface="+mn-lt"/>
              </a:rPr>
              <a:t> for Disease Control and Prevention. </a:t>
            </a:r>
            <a:r>
              <a:rPr lang="en-US" sz="900" dirty="0" smtClean="0"/>
              <a:t>Physical activity for everyone [online].  2010 June</a:t>
            </a:r>
            <a:r>
              <a:rPr lang="en-US" sz="900" baseline="0" dirty="0" smtClean="0"/>
              <a:t> 21. [cited 2010 Aug 11]. Available from URL:</a:t>
            </a:r>
            <a:r>
              <a:rPr lang="en-US" sz="900" dirty="0" smtClean="0"/>
              <a:t> www.cdc.gov/physicalactivity/everyone/guidelines/.</a:t>
            </a:r>
            <a:endParaRPr lang="en-US" sz="900" dirty="0" smtClean="0">
              <a:effectLst>
                <a:outerShdw blurRad="38100" dist="38100" dir="2700000" algn="tl">
                  <a:srgbClr val="000000">
                    <a:alpha val="43137"/>
                  </a:srgbClr>
                </a:outerShdw>
              </a:effectLst>
              <a:latin typeface="+mn-lt"/>
            </a:endParaRPr>
          </a:p>
          <a:p>
            <a:pPr eaLnBrk="1" fontAlgn="auto" hangingPunct="1">
              <a:lnSpc>
                <a:spcPct val="80000"/>
              </a:lnSpc>
              <a:spcBef>
                <a:spcPts val="0"/>
              </a:spcBef>
              <a:spcAft>
                <a:spcPts val="0"/>
              </a:spcAft>
              <a:defRPr/>
            </a:pPr>
            <a:endParaRPr lang="en-US" sz="900" dirty="0" smtClean="0"/>
          </a:p>
          <a:p>
            <a:r>
              <a:rPr lang="en-US" sz="900" dirty="0" smtClean="0"/>
              <a:t>US Department of Health and Human Services. Physical activity and health: a report of the Surgeon General. Atlanta, Georgia: US Department of Health and Human Services, Public Health Service, CDC, National Center for Chronic Disease Prevention and Health Promotion; 1996. </a:t>
            </a:r>
          </a:p>
          <a:p>
            <a:pPr eaLnBrk="1" fontAlgn="auto" hangingPunct="1">
              <a:lnSpc>
                <a:spcPct val="80000"/>
              </a:lnSpc>
              <a:spcBef>
                <a:spcPts val="0"/>
              </a:spcBef>
              <a:spcAft>
                <a:spcPts val="0"/>
              </a:spcAft>
              <a:defRPr/>
            </a:pPr>
            <a:endParaRPr lang="en-US" sz="900" dirty="0" smtClean="0">
              <a:solidFill>
                <a:srgbClr val="800080"/>
              </a:solidFill>
            </a:endParaRPr>
          </a:p>
          <a:p>
            <a:pPr eaLnBrk="1" fontAlgn="auto" hangingPunct="1">
              <a:lnSpc>
                <a:spcPct val="80000"/>
              </a:lnSpc>
              <a:spcBef>
                <a:spcPts val="0"/>
              </a:spcBef>
              <a:spcAft>
                <a:spcPts val="0"/>
              </a:spcAft>
              <a:defRPr/>
            </a:pPr>
            <a:r>
              <a:rPr lang="en-US" sz="900" dirty="0" smtClean="0"/>
              <a:t>NIH Consensus Development Panel on Physical Activity and Cardiovascular Health.  NIH Consensus Conference: physical activity and cardiovascular health.  </a:t>
            </a:r>
            <a:r>
              <a:rPr lang="en-US" sz="900" i="0" dirty="0" smtClean="0"/>
              <a:t>JAMA </a:t>
            </a:r>
            <a:r>
              <a:rPr lang="en-US" sz="900" dirty="0" smtClean="0"/>
              <a:t>1996;276:241-246.</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err="1" smtClean="0"/>
              <a:t>Wannamethee</a:t>
            </a:r>
            <a:r>
              <a:rPr lang="en-US" sz="900" dirty="0" smtClean="0"/>
              <a:t> SG, et al. Lifestyle and 15-year survival free of heart attack, stroke, and diabetes in middle-aged British men.  </a:t>
            </a:r>
            <a:r>
              <a:rPr lang="en-US" sz="900" i="0" dirty="0" smtClean="0"/>
              <a:t>Arch Internal Med </a:t>
            </a:r>
            <a:r>
              <a:rPr lang="en-US" sz="900" dirty="0" smtClean="0"/>
              <a:t>1998;158(22):2433-40.</a:t>
            </a:r>
          </a:p>
          <a:p>
            <a:pPr eaLnBrk="1" fontAlgn="auto" hangingPunct="1">
              <a:lnSpc>
                <a:spcPct val="80000"/>
              </a:lnSpc>
              <a:spcBef>
                <a:spcPts val="0"/>
              </a:spcBef>
              <a:spcAft>
                <a:spcPts val="0"/>
              </a:spcAft>
              <a:defRPr/>
            </a:pPr>
            <a:endParaRPr lang="en-US" sz="900" dirty="0" smtClean="0">
              <a:solidFill>
                <a:srgbClr val="800080"/>
              </a:solidFill>
            </a:endParaRPr>
          </a:p>
          <a:p>
            <a:pPr eaLnBrk="1" fontAlgn="auto" hangingPunct="1">
              <a:lnSpc>
                <a:spcPct val="80000"/>
              </a:lnSpc>
              <a:spcBef>
                <a:spcPts val="0"/>
              </a:spcBef>
              <a:spcAft>
                <a:spcPts val="0"/>
              </a:spcAft>
              <a:defRPr/>
            </a:pPr>
            <a:r>
              <a:rPr lang="en-US" sz="900" dirty="0" err="1" smtClean="0"/>
              <a:t>Wannamethee</a:t>
            </a:r>
            <a:r>
              <a:rPr lang="en-US" sz="900" dirty="0" smtClean="0"/>
              <a:t> SG, et al. Physical activity and the prevention of stroke.  </a:t>
            </a:r>
            <a:r>
              <a:rPr lang="en-US" sz="900" i="0" dirty="0" smtClean="0"/>
              <a:t>J </a:t>
            </a:r>
            <a:r>
              <a:rPr lang="en-US" sz="900" i="0" dirty="0" err="1" smtClean="0"/>
              <a:t>Cardiovasc</a:t>
            </a:r>
            <a:r>
              <a:rPr lang="en-US" sz="900" i="0" dirty="0" smtClean="0"/>
              <a:t> Risk </a:t>
            </a:r>
            <a:r>
              <a:rPr lang="en-US" sz="900" dirty="0" smtClean="0"/>
              <a:t>1999;6(4):213-6.</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Pate RR, et al.  Physical activity and public health: a recommendation from the Centers for Disease Control and Prevention and the American College of Sports Medicine.  </a:t>
            </a:r>
            <a:r>
              <a:rPr lang="en-US" sz="900" i="0" dirty="0" smtClean="0"/>
              <a:t>JAMA</a:t>
            </a:r>
            <a:r>
              <a:rPr lang="en-US" sz="900" dirty="0" smtClean="0"/>
              <a:t> 1995;273:402-407.</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 Lee IM, </a:t>
            </a:r>
            <a:r>
              <a:rPr lang="en-US" sz="900" dirty="0" err="1" smtClean="0"/>
              <a:t>Paffenbarger</a:t>
            </a:r>
            <a:r>
              <a:rPr lang="en-US" sz="900" dirty="0" smtClean="0"/>
              <a:t> RS Jr.  Associations of light, moderate, and vigorous intensity physical activity with longevity. The Harvard Alumni Health Study.  </a:t>
            </a:r>
            <a:r>
              <a:rPr lang="en-US" sz="900" i="0" dirty="0" smtClean="0"/>
              <a:t>Am J </a:t>
            </a:r>
            <a:r>
              <a:rPr lang="en-US" sz="900" i="0" dirty="0" err="1" smtClean="0"/>
              <a:t>Epidemiol</a:t>
            </a:r>
            <a:r>
              <a:rPr lang="en-US" sz="900" i="0" dirty="0" smtClean="0"/>
              <a:t> </a:t>
            </a:r>
            <a:r>
              <a:rPr lang="en-US" sz="900" dirty="0" smtClean="0"/>
              <a:t>2000;151:293-9.</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 </a:t>
            </a:r>
            <a:r>
              <a:rPr lang="en-US" sz="900" dirty="0" err="1" smtClean="0"/>
              <a:t>Wannamethee</a:t>
            </a:r>
            <a:r>
              <a:rPr lang="en-US" sz="900" dirty="0" smtClean="0"/>
              <a:t> SG, et al.  Changes in physical activity, mortality and incidence of coronary heart disease in older men.  </a:t>
            </a:r>
            <a:r>
              <a:rPr lang="en-US" sz="900" i="0" dirty="0" smtClean="0"/>
              <a:t>Lancet</a:t>
            </a:r>
            <a:r>
              <a:rPr lang="en-US" sz="900" dirty="0" smtClean="0"/>
              <a:t> 1998;351:1603-08.</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Wei M, et al.  Relationship between low cardiorespiratory fitness and mortality in normal-weight, overweight, and obese men.  </a:t>
            </a:r>
            <a:r>
              <a:rPr lang="en-US" sz="900" i="0" dirty="0" smtClean="0"/>
              <a:t>JAMA</a:t>
            </a:r>
            <a:r>
              <a:rPr lang="en-US" sz="900" dirty="0" smtClean="0"/>
              <a:t> 1999;282:1547-1553.</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err="1" smtClean="0"/>
              <a:t>Sesso</a:t>
            </a:r>
            <a:r>
              <a:rPr lang="en-US" sz="900" dirty="0" smtClean="0"/>
              <a:t> HD, et al.  Physical activity and cardiovascular disease risk in middle-aged and older women.  </a:t>
            </a:r>
            <a:r>
              <a:rPr lang="en-US" sz="900" i="0" dirty="0" smtClean="0"/>
              <a:t>Am J </a:t>
            </a:r>
            <a:r>
              <a:rPr lang="en-US" sz="900" i="0" dirty="0" err="1" smtClean="0"/>
              <a:t>Epidemiol</a:t>
            </a:r>
            <a:r>
              <a:rPr lang="en-US" sz="900" i="0" dirty="0" smtClean="0"/>
              <a:t> </a:t>
            </a:r>
            <a:r>
              <a:rPr lang="en-US" sz="900" dirty="0" smtClean="0"/>
              <a:t>1999;150(4):408-16.</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Wei M, et al. Relationship Between Low cardiorespiratory fitness and mortality in normal-weight, overweight, and obese men.  </a:t>
            </a:r>
            <a:r>
              <a:rPr lang="en-US" sz="900" i="0" dirty="0" smtClean="0"/>
              <a:t>JAMA </a:t>
            </a:r>
            <a:r>
              <a:rPr lang="en-US" sz="900" dirty="0" smtClean="0"/>
              <a:t>1999;282:1547-1553.</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Blair SN, et al.  Influences of cardiorespiratory fitness and other precursors on cardiovascular disease and all-cause mortality in men and women.  </a:t>
            </a:r>
            <a:r>
              <a:rPr lang="en-US" sz="900" i="0" dirty="0" smtClean="0"/>
              <a:t>JAMA</a:t>
            </a:r>
            <a:r>
              <a:rPr lang="en-US" sz="900" dirty="0" smtClean="0"/>
              <a:t> 1996;276:205-210.</a:t>
            </a:r>
          </a:p>
          <a:p>
            <a:endParaRPr lang="en-US" sz="900"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strike="noStrike" kern="1200" dirty="0" smtClean="0">
                <a:solidFill>
                  <a:schemeClr val="tx1"/>
                </a:solidFill>
                <a:latin typeface="+mn-lt"/>
                <a:ea typeface="+mn-ea"/>
                <a:cs typeface="+mn-cs"/>
              </a:rPr>
              <a:t>Why is daily physical activity important? Because we have an obesity</a:t>
            </a:r>
            <a:r>
              <a:rPr lang="en-US" sz="1200" b="0" u="none" strike="noStrike" kern="1200" baseline="0" dirty="0" smtClean="0">
                <a:solidFill>
                  <a:schemeClr val="tx1"/>
                </a:solidFill>
                <a:latin typeface="+mn-lt"/>
                <a:ea typeface="+mn-ea"/>
                <a:cs typeface="+mn-cs"/>
              </a:rPr>
              <a:t> epidemic in this country.  These maps show obesity trends among U.S. adults in 1990, 2000 and 2010. The map keeps getting more and more red: we are becoming an obese nation. </a:t>
            </a:r>
            <a:r>
              <a:rPr lang="en-US" baseline="0" dirty="0" smtClean="0"/>
              <a:t>Today, more than 1/3 of U.S. adults are obese; nearly 17% of U.S. children and adolescents are obese. </a:t>
            </a:r>
            <a:r>
              <a:rPr lang="en-US" dirty="0" smtClean="0"/>
              <a:t>Since 1980, obesity rates for adults have doubled and rates for children have tripled. Children and adolescents are developing obesity-related diseases, such as type 2 diabetes, that were once seen only in adults. Obese children are more likely to have risk factors for cardiovascular disease, including high cholesterol levels, high blood pressure, and abnormal glucose tolerance.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NOTE TO PRESENTER: </a:t>
            </a:r>
            <a:r>
              <a:rPr lang="en-US" sz="1200" dirty="0" smtClean="0"/>
              <a:t>If audience asks</a:t>
            </a:r>
            <a:r>
              <a:rPr lang="en-US" sz="1200" baseline="0" dirty="0" smtClean="0"/>
              <a:t> - </a:t>
            </a:r>
            <a:r>
              <a:rPr lang="en-US" sz="1200" dirty="0" smtClean="0"/>
              <a:t>Obesity is defined as a body mass index (BMI)of 30 or higher; overweight is defined as a BMI of 25 or higher.</a:t>
            </a:r>
          </a:p>
          <a:p>
            <a:endParaRPr lang="en-US" dirty="0" smtClean="0"/>
          </a:p>
          <a:p>
            <a:r>
              <a:rPr lang="en-US" dirty="0" smtClean="0"/>
              <a:t>***</a:t>
            </a:r>
          </a:p>
          <a:p>
            <a:r>
              <a:rPr lang="en-US" sz="900" dirty="0" smtClean="0">
                <a:latin typeface="+mn-lt"/>
              </a:rPr>
              <a:t>Sources:</a:t>
            </a:r>
          </a:p>
          <a:p>
            <a:endParaRPr lang="en-US" sz="900" dirty="0" smtClean="0">
              <a:latin typeface="+mn-lt"/>
            </a:endParaRPr>
          </a:p>
          <a:p>
            <a:pPr eaLnBrk="1" hangingPunct="1">
              <a:spcBef>
                <a:spcPct val="0"/>
              </a:spcBef>
            </a:pPr>
            <a:r>
              <a:rPr lang="en-US" sz="900" dirty="0" smtClean="0">
                <a:latin typeface="+mn-lt"/>
              </a:rPr>
              <a:t>Centers for Disease Control and Prevention. Chronic</a:t>
            </a:r>
            <a:r>
              <a:rPr lang="en-US" sz="900" baseline="0" dirty="0" smtClean="0">
                <a:latin typeface="+mn-lt"/>
              </a:rPr>
              <a:t> disease prevention and health promotion: the obesity epidemic [online]. 2009 Dec 17. [cited 2010 Aug 11]. Available from URL: </a:t>
            </a:r>
            <a:r>
              <a:rPr lang="en-US" sz="900" dirty="0" smtClean="0">
                <a:latin typeface="+mn-lt"/>
              </a:rPr>
              <a:t>http://www.cdc.gov/chronicdisease/resources/publications/AAG/obesity.htm.</a:t>
            </a:r>
          </a:p>
          <a:p>
            <a:pPr eaLnBrk="1" hangingPunct="1">
              <a:spcBef>
                <a:spcPct val="0"/>
              </a:spcBef>
            </a:pPr>
            <a:endParaRPr lang="en-US" sz="900" dirty="0" smtClean="0">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dirty="0" smtClean="0">
                <a:solidFill>
                  <a:schemeClr val="tx1"/>
                </a:solidFill>
                <a:latin typeface="+mn-lt"/>
              </a:rPr>
              <a:t>Centers for Disease Control and Prevention. Children’s health</a:t>
            </a:r>
            <a:r>
              <a:rPr lang="en-US" sz="900" baseline="0" dirty="0" smtClean="0">
                <a:solidFill>
                  <a:schemeClr val="tx1"/>
                </a:solidFill>
                <a:latin typeface="+mn-lt"/>
              </a:rPr>
              <a:t> &amp; built environment </a:t>
            </a:r>
            <a:r>
              <a:rPr lang="en-US" sz="900" dirty="0" smtClean="0">
                <a:latin typeface="+mn-lt"/>
              </a:rPr>
              <a:t>[online]. 2009 Jun</a:t>
            </a:r>
            <a:r>
              <a:rPr lang="en-US" sz="900" baseline="0" dirty="0" smtClean="0">
                <a:latin typeface="+mn-lt"/>
              </a:rPr>
              <a:t> 16. [cited 2010 Sep 16]. http://www.cdc.gov/healthyplaces/healthtopics/children.htm.</a:t>
            </a:r>
            <a:endParaRPr lang="en-US" sz="900" dirty="0" smtClean="0">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0"/>
          </p:nvPr>
        </p:nvSpPr>
        <p:spPr/>
        <p:txBody>
          <a:bodyPr/>
          <a:lstStyle/>
          <a:p>
            <a:pPr>
              <a:defRPr/>
            </a:pPr>
            <a:fld id="{77F7E55E-0E32-4941-9E6F-4E77DB0603AF}"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94279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F9CA402-C91B-4667-9CDC-BC5BBE231E15}" type="slidenum">
              <a:rPr lang="en-US" smtClean="0"/>
              <a:pPr/>
              <a:t>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And the health consequences of obesity?</a:t>
            </a:r>
            <a:r>
              <a:rPr lang="en-US" baseline="0" dirty="0" smtClean="0"/>
              <a:t>  There are many. Here you see the list in order of highest prevalence.</a:t>
            </a:r>
          </a:p>
          <a:p>
            <a:pPr eaLnBrk="1" hangingPunct="1"/>
            <a:endParaRPr lang="en-US" baseline="0" dirty="0" smtClean="0"/>
          </a:p>
          <a:p>
            <a:pPr eaLnBrk="1" hangingPunct="1"/>
            <a:r>
              <a:rPr lang="en-US" baseline="0" dirty="0" smtClean="0"/>
              <a:t>Obesity also has economic consequences: </a:t>
            </a:r>
            <a:r>
              <a:rPr lang="en-US" dirty="0" smtClean="0">
                <a:effectLst/>
              </a:rPr>
              <a:t>In 2008, medical costs associated with obesity were estimated at $147 billion; the medical costs for people who are obese were $1,429 higher than those of normal weight.</a:t>
            </a:r>
            <a:endParaRPr lang="en-US" baseline="0" dirty="0" smtClean="0"/>
          </a:p>
          <a:p>
            <a:pPr eaLnBrk="1" hangingPunct="1"/>
            <a:endParaRPr lang="en-US" sz="900" dirty="0" smtClean="0"/>
          </a:p>
          <a:p>
            <a:pPr eaLnBrk="1" hangingPunct="1"/>
            <a:r>
              <a:rPr lang="en-US" dirty="0" smtClean="0">
                <a:latin typeface="Tahoma" pitchFamily="34" charset="0"/>
              </a:rPr>
              <a:t>***</a:t>
            </a:r>
          </a:p>
          <a:p>
            <a:r>
              <a:rPr lang="en-US" sz="1200" dirty="0" smtClean="0">
                <a:latin typeface="+mn-lt"/>
              </a:rPr>
              <a:t>Sources:</a:t>
            </a:r>
          </a:p>
          <a:p>
            <a:endParaRPr lang="en-US" sz="1200" dirty="0" smtClean="0">
              <a:latin typeface="+mn-lt"/>
            </a:endParaRPr>
          </a:p>
          <a:p>
            <a:pPr eaLnBrk="1" hangingPunct="1">
              <a:spcBef>
                <a:spcPct val="0"/>
              </a:spcBef>
            </a:pPr>
            <a:r>
              <a:rPr lang="en-US" sz="1200" dirty="0" smtClean="0">
                <a:latin typeface="+mn-lt"/>
              </a:rPr>
              <a:t>Centers for Disease Control and Prevention. Health</a:t>
            </a:r>
            <a:r>
              <a:rPr lang="en-US" sz="1200" baseline="0" dirty="0" smtClean="0">
                <a:latin typeface="+mn-lt"/>
              </a:rPr>
              <a:t> consequences [online]. 2009 Dec 17. [cited 2011 Sep 13]. Available from URL: </a:t>
            </a:r>
            <a:r>
              <a:rPr lang="en-US" sz="1200" dirty="0" smtClean="0">
                <a:latin typeface="+mn-lt"/>
              </a:rPr>
              <a:t>http://www.cdc.gov/obesity/causes/health.html.</a:t>
            </a:r>
          </a:p>
          <a:p>
            <a:pPr eaLnBrk="1" hangingPunct="1">
              <a:spcBef>
                <a:spcPct val="0"/>
              </a:spcBef>
            </a:pPr>
            <a:endParaRPr lang="en-US" dirty="0" smtClean="0"/>
          </a:p>
          <a:p>
            <a:pPr eaLnBrk="1" hangingPunct="1">
              <a:spcBef>
                <a:spcPct val="0"/>
              </a:spcBef>
            </a:pPr>
            <a:r>
              <a:rPr lang="en-US" sz="1200" dirty="0" smtClean="0">
                <a:latin typeface="+mn-lt"/>
              </a:rPr>
              <a:t>Centers for Disease Control and Prevention. Overweight</a:t>
            </a:r>
            <a:r>
              <a:rPr lang="en-US" sz="1200" baseline="0" dirty="0" smtClean="0">
                <a:latin typeface="+mn-lt"/>
              </a:rPr>
              <a:t> and obesity: Adult obesity facts [online]. 2012 Aug 13. [cited 2012 Nov 21]. Available from URL: http://www.cdc.gov/obesity/data/adult.html.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08B4D0-68C5-4C8F-8568-AFCCC1D176AC}" type="datetimeFigureOut">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04966-BC52-46FB-A364-E7308D8525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2B1FA-0C00-4171-ACC1-49588E71EB3B}" type="datetimeFigureOut">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882E57-B60E-4876-A29F-0DBC42E9A2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2ECEA4-E221-4DF7-89A1-D7D49DEE0E08}" type="datetimeFigureOut">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FB894-B191-44D5-A6B4-3EB223AE35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79903B-295B-4F04-A948-492E77BAB87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BD296-8EDB-4582-802A-DC197630DB26}" type="slidenum">
              <a:rPr lang="en-US"/>
              <a:pPr>
                <a:defRPr/>
              </a:pPr>
              <a:t>‹#›</a:t>
            </a:fld>
            <a:endParaRPr lang="en-US"/>
          </a:p>
        </p:txBody>
      </p:sp>
    </p:spTree>
    <p:extLst>
      <p:ext uri="{BB962C8B-B14F-4D97-AF65-F5344CB8AC3E}">
        <p14:creationId xmlns:p14="http://schemas.microsoft.com/office/powerpoint/2010/main" val="3252499033"/>
      </p:ext>
    </p:extLst>
  </p:cSld>
  <p:clrMapOvr>
    <a:masterClrMapping/>
  </p:clrMapOvr>
  <p:transition advClick="0">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Myriad Web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65760" indent="-365760">
              <a:spcBef>
                <a:spcPts val="0"/>
              </a:spcBef>
              <a:spcAft>
                <a:spcPts val="600"/>
              </a:spcAft>
              <a:buClr>
                <a:schemeClr val="bg2">
                  <a:lumMod val="25000"/>
                </a:schemeClr>
              </a:buClr>
              <a:buSzPct val="120000"/>
              <a:defRPr sz="2800">
                <a:latin typeface="Myriad Web Pro" pitchFamily="34" charset="0"/>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C20FAF-14F2-48DE-AAE0-EADD5ED4EA06}" type="datetimeFigureOut">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E1CC0-87AF-418B-8022-AD0C5082D1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E0E60D-ABC6-464F-8DD3-B27D984A41CA}" type="datetimeFigureOut">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F36EF-59E7-40FD-A7DE-C6BD37ED43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9C7822-99D8-4D42-A5B7-A8D94AC34D71}" type="datetimeFigureOut">
              <a:rPr lang="en-US"/>
              <a:pPr>
                <a:defRPr/>
              </a:pPr>
              <a:t>8/13/2013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20129E-9BBE-45FE-B504-A18A505ECE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C81D36-230F-4624-B770-BB94F8E90F91}" type="datetimeFigureOut">
              <a:rPr lang="en-US"/>
              <a:pPr>
                <a:defRPr/>
              </a:pPr>
              <a:t>8/13/2013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8B9235-02B3-418F-AA43-6359362CEA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BF113B-2706-4C89-BD7D-17B0D692B8EA}" type="datetimeFigureOut">
              <a:rPr lang="en-US"/>
              <a:pPr>
                <a:defRPr/>
              </a:pPr>
              <a:t>8/13/2013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5EDFAE-A7B9-4D26-90AF-1D3F37954F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2C38-9A73-4392-A21E-5CFF369D8022}" type="datetimeFigureOut">
              <a:rPr lang="en-US"/>
              <a:pPr>
                <a:defRPr/>
              </a:pPr>
              <a:t>8/13/2013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04A0FB-5326-45AA-BDA7-470C1E149E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ECD2D-118B-47DB-A09B-FE60BBE49DC2}" type="datetimeFigureOut">
              <a:rPr lang="en-US"/>
              <a:pPr>
                <a:defRPr/>
              </a:pPr>
              <a:t>8/13/2013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1D142-B024-4832-91F5-A7F699F519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1A2870-BC1B-4534-8559-1F372E6FCFE6}" type="datetimeFigureOut">
              <a:rPr lang="en-US"/>
              <a:pPr>
                <a:defRPr/>
              </a:pPr>
              <a:t>8/13/2013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D11A0-B184-436F-9B29-69F32DE186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alpha val="30000"/>
              </a:schemeClr>
            </a:gs>
            <a:gs pos="64999">
              <a:srgbClr val="F0EBD5">
                <a:alpha val="50000"/>
              </a:srgbClr>
            </a:gs>
            <a:gs pos="100000">
              <a:srgbClr val="D1C39F">
                <a:alpha val="60000"/>
              </a:srgb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851309-4DCC-4129-8EC8-C8BB509840E0}" type="datetimeFigureOut">
              <a:rPr lang="en-US"/>
              <a:pPr>
                <a:defRPr/>
              </a:pPr>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E7E729-964D-4063-9161-0C68690CB122}" type="slidenum">
              <a:rPr lang="en-US"/>
              <a:pPr>
                <a:defRPr/>
              </a:pPr>
              <a:t>‹#›</a:t>
            </a:fld>
            <a:endParaRPr lang="en-US"/>
          </a:p>
        </p:txBody>
      </p:sp>
      <p:grpSp>
        <p:nvGrpSpPr>
          <p:cNvPr id="7" name="Group 6"/>
          <p:cNvGrpSpPr/>
          <p:nvPr userDrawn="1"/>
        </p:nvGrpSpPr>
        <p:grpSpPr>
          <a:xfrm>
            <a:off x="88900" y="1454150"/>
            <a:ext cx="8818563" cy="5475288"/>
            <a:chOff x="88900" y="1454150"/>
            <a:chExt cx="8818563" cy="5475288"/>
          </a:xfrm>
        </p:grpSpPr>
        <p:sp>
          <p:nvSpPr>
            <p:cNvPr id="8"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latin typeface="Times New Roman" pitchFamily="18" charset="0"/>
            </a:endParaRPr>
          </a:p>
        </p:txBody>
      </p:sp>
      <p:sp>
        <p:nvSpPr>
          <p:cNvPr id="3983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latin typeface="Times New Roman" pitchFamily="18" charset="0"/>
            </a:endParaRPr>
          </a:p>
        </p:txBody>
      </p:sp>
      <p:sp>
        <p:nvSpPr>
          <p:cNvPr id="3983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E8ADBD61-D709-4322-902A-64724ED438A4}" type="slidenum">
              <a:rPr lang="en-US">
                <a:latin typeface="Times New Roman" pitchFamily="18" charset="0"/>
              </a:rPr>
              <a:pPr>
                <a:defRPr/>
              </a:pPr>
              <a:t>‹#›</a:t>
            </a:fld>
            <a:endParaRPr lang="en-US">
              <a:latin typeface="Times New Roman" pitchFamily="18" charset="0"/>
            </a:endParaRPr>
          </a:p>
        </p:txBody>
      </p:sp>
      <p:sp>
        <p:nvSpPr>
          <p:cNvPr id="398344" name="Rectangle 8"/>
          <p:cNvSpPr>
            <a:spLocks noChangeArrowheads="1"/>
          </p:cNvSpPr>
          <p:nvPr userDrawn="1"/>
        </p:nvSpPr>
        <p:spPr bwMode="auto">
          <a:xfrm>
            <a:off x="338667" y="6515100"/>
            <a:ext cx="6539089" cy="274638"/>
          </a:xfrm>
          <a:prstGeom prst="rect">
            <a:avLst/>
          </a:prstGeom>
          <a:solidFill>
            <a:schemeClr val="bg1"/>
          </a:solidFill>
          <a:ln w="9525">
            <a:noFill/>
            <a:miter lim="800000"/>
            <a:headEnd/>
            <a:tailEnd/>
          </a:ln>
          <a:effectLst/>
        </p:spPr>
        <p:txBody>
          <a:bodyPr>
            <a:spAutoFit/>
          </a:bodyPr>
          <a:lstStyle/>
          <a:p>
            <a:pPr eaLnBrk="0" hangingPunct="0">
              <a:defRPr/>
            </a:pPr>
            <a:r>
              <a:rPr lang="en-US" sz="1200">
                <a:solidFill>
                  <a:srgbClr val="000000"/>
                </a:solidFill>
                <a:latin typeface="Verdana" pitchFamily="34" charset="0"/>
                <a:cs typeface="Times New Roman" pitchFamily="18" charset="0"/>
              </a:rPr>
              <a:t>Source: Behavioral Risk Factor Surveillance System, CDC.</a:t>
            </a:r>
          </a:p>
        </p:txBody>
      </p:sp>
      <p:pic>
        <p:nvPicPr>
          <p:cNvPr id="26632" name="Picture 10" descr="cdc_spot-outline.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0134" y="6034089"/>
            <a:ext cx="103293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813471"/>
      </p:ext>
    </p:extLst>
  </p:cSld>
  <p:clrMap bg1="lt1" tx1="dk1" bg2="lt2" tx2="dk2" accent1="accent1" accent2="accent2" accent3="accent3" accent4="accent4" accent5="accent5" accent6="accent6" hlink="hlink" folHlink="folHlink"/>
  <p:sldLayoutIdLst>
    <p:sldLayoutId id="2147483662" r:id="rId1"/>
  </p:sldLayoutIdLst>
  <p:transition advClick="0">
    <p:randomBar/>
  </p:transition>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pedbikeimages.org/" TargetMode="External"/><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hyperlink" Target="http://www.flickr.com/photos/designforhealt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healthyplace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8900" y="1454150"/>
            <a:ext cx="8826500" cy="5475288"/>
            <a:chOff x="88900" y="1454150"/>
            <a:chExt cx="8818563" cy="5475288"/>
          </a:xfrm>
        </p:grpSpPr>
        <p:sp>
          <p:nvSpPr>
            <p:cNvPr id="13"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Title 3"/>
          <p:cNvSpPr>
            <a:spLocks noGrp="1"/>
          </p:cNvSpPr>
          <p:nvPr>
            <p:ph type="ctrTitle"/>
          </p:nvPr>
        </p:nvSpPr>
        <p:spPr>
          <a:xfrm>
            <a:off x="457200" y="838200"/>
            <a:ext cx="8229600" cy="1143000"/>
          </a:xfrm>
        </p:spPr>
        <p:txBody>
          <a:bodyPr/>
          <a:lstStyle/>
          <a:p>
            <a:pPr eaLnBrk="1" hangingPunct="1">
              <a:defRPr/>
            </a:pPr>
            <a:r>
              <a:rPr lang="en-US" b="1" cap="all" dirty="0" smtClean="0">
                <a:latin typeface="Myriad Web Pro" pitchFamily="34" charset="0"/>
              </a:rPr>
              <a:t>Healthy Community Design</a:t>
            </a:r>
            <a:endParaRPr lang="en-US" b="1" cap="all" dirty="0">
              <a:latin typeface="Myriad Web Pro" pitchFamily="34" charset="0"/>
            </a:endParaRPr>
          </a:p>
        </p:txBody>
      </p:sp>
      <p:sp>
        <p:nvSpPr>
          <p:cNvPr id="5" name="Subtitle 4"/>
          <p:cNvSpPr>
            <a:spLocks noGrp="1"/>
          </p:cNvSpPr>
          <p:nvPr>
            <p:ph type="subTitle" idx="1"/>
          </p:nvPr>
        </p:nvSpPr>
        <p:spPr>
          <a:xfrm>
            <a:off x="1285461" y="2573337"/>
            <a:ext cx="6248400" cy="1828800"/>
          </a:xfrm>
        </p:spPr>
        <p:txBody>
          <a:bodyPr/>
          <a:lstStyle/>
          <a:p>
            <a:pPr eaLnBrk="1" hangingPunct="1">
              <a:spcBef>
                <a:spcPts val="0"/>
              </a:spcBef>
              <a:defRPr/>
            </a:pPr>
            <a:r>
              <a:rPr lang="en-US" b="1" dirty="0" smtClean="0">
                <a:solidFill>
                  <a:schemeClr val="tx1"/>
                </a:solidFill>
                <a:latin typeface="Myriad Web Pro" pitchFamily="34" charset="0"/>
              </a:rPr>
              <a:t>Making the Healthy Choice the Easy Choice</a:t>
            </a:r>
            <a:endParaRPr lang="en-US" b="1" dirty="0">
              <a:solidFill>
                <a:schemeClr val="tx1"/>
              </a:solidFill>
              <a:latin typeface="Myriad Web Pro" pitchFamily="34" charset="0"/>
            </a:endParaRPr>
          </a:p>
        </p:txBody>
      </p:sp>
      <p:sp>
        <p:nvSpPr>
          <p:cNvPr id="7" name="TextBox 6"/>
          <p:cNvSpPr txBox="1"/>
          <p:nvPr/>
        </p:nvSpPr>
        <p:spPr>
          <a:xfrm>
            <a:off x="1676400" y="4563070"/>
            <a:ext cx="5791200" cy="923330"/>
          </a:xfrm>
          <a:prstGeom prst="rect">
            <a:avLst/>
          </a:prstGeom>
          <a:noFill/>
        </p:spPr>
        <p:txBody>
          <a:bodyPr wrap="square" rtlCol="0">
            <a:spAutoFit/>
          </a:bodyPr>
          <a:lstStyle/>
          <a:p>
            <a:pPr algn="ctr"/>
            <a:r>
              <a:rPr lang="en-US" dirty="0" smtClean="0">
                <a:latin typeface="Myriad Web Pro" pitchFamily="34" charset="0"/>
              </a:rPr>
              <a:t>Name</a:t>
            </a:r>
          </a:p>
          <a:p>
            <a:pPr algn="ctr"/>
            <a:r>
              <a:rPr lang="en-US" dirty="0" smtClean="0">
                <a:latin typeface="Myriad Web Pro" pitchFamily="34" charset="0"/>
              </a:rPr>
              <a:t>Title </a:t>
            </a:r>
          </a:p>
          <a:p>
            <a:pPr algn="ctr"/>
            <a:r>
              <a:rPr lang="en-US" dirty="0" smtClean="0">
                <a:latin typeface="Myriad Web Pro" pitchFamily="34" charset="0"/>
              </a:rPr>
              <a:t>Org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85800" y="381000"/>
            <a:ext cx="7772400" cy="914400"/>
          </a:xfrm>
        </p:spPr>
        <p:txBody>
          <a:bodyPr/>
          <a:lstStyle/>
          <a:p>
            <a:pPr eaLnBrk="1" hangingPunct="1"/>
            <a:r>
              <a:rPr lang="en-US" dirty="0" smtClean="0">
                <a:solidFill>
                  <a:srgbClr val="C00000"/>
                </a:solidFill>
              </a:rPr>
              <a:t>OUR Community Statistics</a:t>
            </a:r>
          </a:p>
        </p:txBody>
      </p:sp>
      <p:sp>
        <p:nvSpPr>
          <p:cNvPr id="6" name="TextBox 5"/>
          <p:cNvSpPr txBox="1"/>
          <p:nvPr/>
        </p:nvSpPr>
        <p:spPr>
          <a:xfrm>
            <a:off x="609600" y="1447800"/>
            <a:ext cx="5867400" cy="2677656"/>
          </a:xfrm>
          <a:prstGeom prst="rect">
            <a:avLst/>
          </a:prstGeom>
          <a:noFill/>
        </p:spPr>
        <p:txBody>
          <a:bodyPr wrap="square" rtlCol="0">
            <a:spAutoFit/>
          </a:bodyPr>
          <a:lstStyle/>
          <a:p>
            <a:r>
              <a:rPr lang="en-US" sz="2800" dirty="0" smtClean="0">
                <a:latin typeface="Myriad Web Pro"/>
              </a:rPr>
              <a:t>Top chronic disease killers (averaged over the past five years):</a:t>
            </a:r>
          </a:p>
          <a:p>
            <a:endParaRPr lang="en-US" sz="2800" dirty="0" smtClean="0">
              <a:latin typeface="Myriad Web Pro"/>
            </a:endParaRPr>
          </a:p>
          <a:p>
            <a:pPr>
              <a:buFont typeface="Arial" pitchFamily="34" charset="0"/>
              <a:buChar char="•"/>
            </a:pPr>
            <a:r>
              <a:rPr lang="en-US" sz="2800" dirty="0" smtClean="0">
                <a:latin typeface="Myriad Web Pro"/>
              </a:rPr>
              <a:t>Cardiovascular disease X%</a:t>
            </a:r>
          </a:p>
          <a:p>
            <a:pPr>
              <a:buFont typeface="Arial" pitchFamily="34" charset="0"/>
              <a:buChar char="•"/>
            </a:pPr>
            <a:r>
              <a:rPr lang="en-US" sz="2800" dirty="0" smtClean="0">
                <a:latin typeface="Myriad Web Pro"/>
              </a:rPr>
              <a:t>Cancer </a:t>
            </a:r>
            <a:r>
              <a:rPr lang="en-US" sz="2800" dirty="0">
                <a:latin typeface="Myriad Web Pro"/>
              </a:rPr>
              <a:t>X</a:t>
            </a:r>
            <a:r>
              <a:rPr lang="en-US" sz="2800" dirty="0" smtClean="0">
                <a:latin typeface="Myriad Web Pro"/>
              </a:rPr>
              <a:t>%</a:t>
            </a:r>
          </a:p>
          <a:p>
            <a:pPr>
              <a:buFont typeface="Arial" pitchFamily="34" charset="0"/>
              <a:buChar char="•"/>
            </a:pPr>
            <a:r>
              <a:rPr lang="en-US" sz="2800" dirty="0" smtClean="0">
                <a:latin typeface="Myriad Web Pro"/>
              </a:rPr>
              <a:t>Diabetes X%</a:t>
            </a:r>
            <a:endParaRPr lang="en-US" sz="2800" dirty="0">
              <a:latin typeface="Myriad Web Pro"/>
            </a:endParaRPr>
          </a:p>
        </p:txBody>
      </p:sp>
      <p:sp>
        <p:nvSpPr>
          <p:cNvPr id="8" name="TextBox 7"/>
          <p:cNvSpPr txBox="1"/>
          <p:nvPr/>
        </p:nvSpPr>
        <p:spPr>
          <a:xfrm rot="10800000" flipV="1">
            <a:off x="573657" y="6096000"/>
            <a:ext cx="7239000" cy="369332"/>
          </a:xfrm>
          <a:prstGeom prst="rect">
            <a:avLst/>
          </a:prstGeom>
          <a:noFill/>
        </p:spPr>
        <p:txBody>
          <a:bodyPr wrap="square" rtlCol="0">
            <a:spAutoFit/>
          </a:bodyPr>
          <a:lstStyle/>
          <a:p>
            <a:r>
              <a:rPr lang="en-US" dirty="0" smtClean="0"/>
              <a:t>Source: LIST SOURCE AND DATE HERE</a:t>
            </a:r>
            <a:endParaRPr lang="en-US" dirty="0"/>
          </a:p>
        </p:txBody>
      </p:sp>
      <p:pic>
        <p:nvPicPr>
          <p:cNvPr id="3074" name="Picture 2" descr="graveyard"/>
          <p:cNvPicPr>
            <a:picLocks noChangeAspect="1" noChangeArrowheads="1"/>
          </p:cNvPicPr>
          <p:nvPr/>
        </p:nvPicPr>
        <p:blipFill>
          <a:blip r:embed="rId3" cstate="print"/>
          <a:srcRect/>
          <a:stretch>
            <a:fillRect/>
          </a:stretch>
        </p:blipFill>
        <p:spPr bwMode="auto">
          <a:xfrm>
            <a:off x="6019800" y="2362200"/>
            <a:ext cx="2898030" cy="1930813"/>
          </a:xfrm>
          <a:prstGeom prst="rect">
            <a:avLst/>
          </a:prstGeom>
          <a:noFill/>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914400"/>
          </a:xfrm>
        </p:spPr>
        <p:txBody>
          <a:bodyPr/>
          <a:lstStyle/>
          <a:p>
            <a:pPr eaLnBrk="1" hangingPunct="1"/>
            <a:r>
              <a:rPr lang="en-US" sz="3600" b="1" dirty="0" smtClean="0">
                <a:latin typeface="Myriad Web Pro" pitchFamily="34" charset="0"/>
              </a:rPr>
              <a:t>Traffic-Related Injuries and Deaths</a:t>
            </a:r>
          </a:p>
        </p:txBody>
      </p:sp>
      <p:sp>
        <p:nvSpPr>
          <p:cNvPr id="13315" name="Flowchart: Sequential Access Storage 7"/>
          <p:cNvSpPr>
            <a:spLocks noChangeArrowheads="1"/>
          </p:cNvSpPr>
          <p:nvPr/>
        </p:nvSpPr>
        <p:spPr bwMode="auto">
          <a:xfrm>
            <a:off x="4572000" y="3962400"/>
            <a:ext cx="2514600" cy="2590800"/>
          </a:xfrm>
          <a:prstGeom prst="flowChartMagneticTape">
            <a:avLst/>
          </a:prstGeom>
          <a:noFill/>
          <a:ln w="9525" algn="ctr">
            <a:noFill/>
            <a:round/>
            <a:headEnd/>
            <a:tailEnd/>
          </a:ln>
        </p:spPr>
        <p:txBody>
          <a:bodyPr/>
          <a:lstStyle/>
          <a:p>
            <a:pPr marL="342900" indent="-342900"/>
            <a:endParaRPr lang="en-US" b="1"/>
          </a:p>
        </p:txBody>
      </p:sp>
      <p:sp>
        <p:nvSpPr>
          <p:cNvPr id="13316" name="Rectangle 11"/>
          <p:cNvSpPr>
            <a:spLocks noChangeArrowheads="1"/>
          </p:cNvSpPr>
          <p:nvPr/>
        </p:nvSpPr>
        <p:spPr bwMode="auto">
          <a:xfrm>
            <a:off x="838200" y="1490752"/>
            <a:ext cx="4419600" cy="1862048"/>
          </a:xfrm>
          <a:prstGeom prst="rect">
            <a:avLst/>
          </a:prstGeom>
          <a:noFill/>
          <a:ln w="9525">
            <a:noFill/>
            <a:miter lim="800000"/>
            <a:headEnd/>
            <a:tailEnd/>
          </a:ln>
        </p:spPr>
        <p:txBody>
          <a:bodyPr wrap="square">
            <a:spAutoFit/>
          </a:bodyPr>
          <a:lstStyle/>
          <a:p>
            <a:pPr>
              <a:spcAft>
                <a:spcPts val="600"/>
              </a:spcAft>
              <a:buFontTx/>
              <a:buNone/>
            </a:pPr>
            <a:r>
              <a:rPr lang="en-US" sz="2800" b="1" dirty="0">
                <a:latin typeface="Myriad Web Pro" pitchFamily="34" charset="0"/>
              </a:rPr>
              <a:t>Annual Statistics</a:t>
            </a: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30,000+ deaths</a:t>
            </a:r>
            <a:endParaRPr lang="en-US" sz="2400" dirty="0">
              <a:latin typeface="Myriad Web Pro" pitchFamily="34" charset="0"/>
            </a:endParaRP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2+ </a:t>
            </a:r>
            <a:r>
              <a:rPr lang="en-US" sz="2400" dirty="0">
                <a:latin typeface="Myriad Web Pro" pitchFamily="34" charset="0"/>
              </a:rPr>
              <a:t>million </a:t>
            </a:r>
            <a:r>
              <a:rPr lang="en-US" sz="2400" dirty="0" smtClean="0">
                <a:latin typeface="Myriad Web Pro" pitchFamily="34" charset="0"/>
              </a:rPr>
              <a:t>nonfatal </a:t>
            </a:r>
            <a:r>
              <a:rPr lang="en-US" sz="2400" dirty="0">
                <a:latin typeface="Myriad Web Pro" pitchFamily="34" charset="0"/>
              </a:rPr>
              <a:t>injuries</a:t>
            </a: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$90 billion economic burden</a:t>
            </a:r>
            <a:endParaRPr lang="en-US" sz="2400" dirty="0">
              <a:latin typeface="Myriad Web Pro" pitchFamily="34" charset="0"/>
            </a:endParaRPr>
          </a:p>
        </p:txBody>
      </p:sp>
      <p:sp>
        <p:nvSpPr>
          <p:cNvPr id="10" name="Rectangle 11"/>
          <p:cNvSpPr>
            <a:spLocks noChangeArrowheads="1"/>
          </p:cNvSpPr>
          <p:nvPr/>
        </p:nvSpPr>
        <p:spPr bwMode="auto">
          <a:xfrm>
            <a:off x="4571999" y="4495800"/>
            <a:ext cx="4048041" cy="1384995"/>
          </a:xfrm>
          <a:prstGeom prst="rect">
            <a:avLst/>
          </a:prstGeom>
          <a:noFill/>
          <a:ln w="9525">
            <a:noFill/>
            <a:miter lim="800000"/>
            <a:headEnd/>
            <a:tailEnd/>
          </a:ln>
        </p:spPr>
        <p:txBody>
          <a:bodyPr wrap="square">
            <a:spAutoFit/>
          </a:bodyPr>
          <a:lstStyle/>
          <a:p>
            <a:pPr algn="ctr">
              <a:buFontTx/>
              <a:buNone/>
            </a:pPr>
            <a:r>
              <a:rPr lang="en-US" sz="2800" i="1" dirty="0" smtClean="0">
                <a:solidFill>
                  <a:srgbClr val="000000"/>
                </a:solidFill>
                <a:latin typeface="Myriad Web Pro" pitchFamily="34" charset="0"/>
              </a:rPr>
              <a:t>The leading cause of death among persons aged 5–34 in U.S.</a:t>
            </a:r>
            <a:endParaRPr lang="en-US" sz="2400" b="1" i="1" dirty="0">
              <a:latin typeface="Myriad Web Pro" pitchFamily="34" charset="0"/>
            </a:endParaRPr>
          </a:p>
        </p:txBody>
      </p:sp>
      <p:pic>
        <p:nvPicPr>
          <p:cNvPr id="6" name="Picture 5" descr="95088738.jpg"/>
          <p:cNvPicPr>
            <a:picLocks noChangeAspect="1"/>
          </p:cNvPicPr>
          <p:nvPr/>
        </p:nvPicPr>
        <p:blipFill>
          <a:blip r:embed="rId3" cstate="print"/>
          <a:stretch>
            <a:fillRect/>
          </a:stretch>
        </p:blipFill>
        <p:spPr>
          <a:xfrm>
            <a:off x="5410200" y="1828800"/>
            <a:ext cx="3209841"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87813343.jpg"/>
          <p:cNvPicPr>
            <a:picLocks noChangeAspect="1"/>
          </p:cNvPicPr>
          <p:nvPr/>
        </p:nvPicPr>
        <p:blipFill>
          <a:blip r:embed="rId4" cstate="print"/>
          <a:stretch>
            <a:fillRect/>
          </a:stretch>
        </p:blipFill>
        <p:spPr>
          <a:xfrm>
            <a:off x="838200" y="3810000"/>
            <a:ext cx="3657600" cy="2432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914400"/>
          </a:xfrm>
        </p:spPr>
        <p:txBody>
          <a:bodyPr/>
          <a:lstStyle/>
          <a:p>
            <a:pPr eaLnBrk="1" hangingPunct="1"/>
            <a:r>
              <a:rPr lang="en-US" sz="3600" b="1" dirty="0" smtClean="0">
                <a:latin typeface="Myriad Web Pro" pitchFamily="34" charset="0"/>
              </a:rPr>
              <a:t>Pedestrian/Bicyclist Fatalities in </a:t>
            </a:r>
            <a:br>
              <a:rPr lang="en-US" sz="3600" b="1" dirty="0" smtClean="0">
                <a:latin typeface="Myriad Web Pro" pitchFamily="34" charset="0"/>
              </a:rPr>
            </a:br>
            <a:r>
              <a:rPr lang="en-US" sz="3600" b="1" dirty="0" smtClean="0">
                <a:latin typeface="Myriad Web Pro" pitchFamily="34" charset="0"/>
              </a:rPr>
              <a:t>[name] County [year]</a:t>
            </a:r>
          </a:p>
        </p:txBody>
      </p:sp>
      <p:sp>
        <p:nvSpPr>
          <p:cNvPr id="13315" name="Flowchart: Sequential Access Storage 7"/>
          <p:cNvSpPr>
            <a:spLocks noChangeArrowheads="1"/>
          </p:cNvSpPr>
          <p:nvPr/>
        </p:nvSpPr>
        <p:spPr bwMode="auto">
          <a:xfrm>
            <a:off x="4572000" y="3962400"/>
            <a:ext cx="2514600" cy="2590800"/>
          </a:xfrm>
          <a:prstGeom prst="flowChartMagneticTape">
            <a:avLst/>
          </a:prstGeom>
          <a:noFill/>
          <a:ln w="9525" algn="ctr">
            <a:noFill/>
            <a:round/>
            <a:headEnd/>
            <a:tailEnd/>
          </a:ln>
        </p:spPr>
        <p:txBody>
          <a:bodyPr/>
          <a:lstStyle/>
          <a:p>
            <a:pPr marL="342900" indent="-342900"/>
            <a:endParaRPr lang="en-US" b="1"/>
          </a:p>
        </p:txBody>
      </p:sp>
      <p:sp>
        <p:nvSpPr>
          <p:cNvPr id="2" name="TextBox 1"/>
          <p:cNvSpPr txBox="1"/>
          <p:nvPr/>
        </p:nvSpPr>
        <p:spPr>
          <a:xfrm flipH="1">
            <a:off x="914399" y="1447800"/>
            <a:ext cx="8229600" cy="1292662"/>
          </a:xfrm>
          <a:prstGeom prst="rect">
            <a:avLst/>
          </a:prstGeom>
          <a:noFill/>
        </p:spPr>
        <p:txBody>
          <a:bodyPr wrap="square" rtlCol="0">
            <a:spAutoFit/>
          </a:bodyPr>
          <a:lstStyle/>
          <a:p>
            <a:r>
              <a:rPr lang="en-US" sz="2600" dirty="0" smtClean="0">
                <a:latin typeface="Myriad Web Pro" charset="0"/>
              </a:rPr>
              <a:t>Total fatalities (all crashes): [number]</a:t>
            </a:r>
          </a:p>
          <a:p>
            <a:pPr marL="457200" indent="-457200">
              <a:buFont typeface="Arial" pitchFamily="34" charset="0"/>
              <a:buChar char="•"/>
            </a:pPr>
            <a:r>
              <a:rPr lang="en-US" sz="2600" dirty="0" smtClean="0">
                <a:latin typeface="Myriad Web Pro" charset="0"/>
              </a:rPr>
              <a:t>Pedestrian fatalities:  [number]</a:t>
            </a:r>
          </a:p>
          <a:p>
            <a:pPr marL="457200" indent="-457200">
              <a:buFont typeface="Arial" pitchFamily="34" charset="0"/>
              <a:buChar char="•"/>
            </a:pPr>
            <a:r>
              <a:rPr lang="en-US" sz="2600" dirty="0" smtClean="0">
                <a:latin typeface="Myriad Web Pro" charset="0"/>
              </a:rPr>
              <a:t>Bicyclist (or Other Cyclist) Fatalities: [number] </a:t>
            </a:r>
            <a:endParaRPr lang="en-US" sz="2600" dirty="0">
              <a:latin typeface="Myriad Web Pro" charset="0"/>
            </a:endParaRPr>
          </a:p>
        </p:txBody>
      </p:sp>
      <p:sp>
        <p:nvSpPr>
          <p:cNvPr id="8" name="TextBox 7"/>
          <p:cNvSpPr txBox="1"/>
          <p:nvPr/>
        </p:nvSpPr>
        <p:spPr>
          <a:xfrm flipH="1">
            <a:off x="0" y="6430089"/>
            <a:ext cx="5105400" cy="230832"/>
          </a:xfrm>
          <a:prstGeom prst="rect">
            <a:avLst/>
          </a:prstGeom>
          <a:noFill/>
        </p:spPr>
        <p:txBody>
          <a:bodyPr wrap="square" rtlCol="0">
            <a:spAutoFit/>
          </a:bodyPr>
          <a:lstStyle/>
          <a:p>
            <a:r>
              <a:rPr lang="en-US" sz="900" dirty="0" smtClean="0">
                <a:latin typeface="Myriad Web Pro" charset="0"/>
              </a:rPr>
              <a:t>Source::National Highway Traffic Safety Administration State Traffic Safety Information</a:t>
            </a:r>
            <a:endParaRPr lang="en-US" sz="900" dirty="0">
              <a:latin typeface="Myriad Web Pro"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048000"/>
            <a:ext cx="1981200" cy="2641600"/>
          </a:xfrm>
          <a:prstGeom prst="rect">
            <a:avLst/>
          </a:prstGeom>
        </p:spPr>
      </p:pic>
      <p:sp>
        <p:nvSpPr>
          <p:cNvPr id="10" name="TextBox 9"/>
          <p:cNvSpPr txBox="1"/>
          <p:nvPr/>
        </p:nvSpPr>
        <p:spPr>
          <a:xfrm flipH="1">
            <a:off x="2286000" y="5703454"/>
            <a:ext cx="5105400" cy="246221"/>
          </a:xfrm>
          <a:prstGeom prst="rect">
            <a:avLst/>
          </a:prstGeom>
          <a:noFill/>
        </p:spPr>
        <p:txBody>
          <a:bodyPr wrap="square" rtlCol="0">
            <a:spAutoFit/>
          </a:bodyPr>
          <a:lstStyle/>
          <a:p>
            <a:pPr algn="ctr"/>
            <a:r>
              <a:rPr lang="en-US" sz="1000" dirty="0" smtClean="0">
                <a:latin typeface="Myriad Web Pro" charset="0"/>
              </a:rPr>
              <a:t>Placeholder photo only</a:t>
            </a:r>
            <a:endParaRPr lang="en-US" sz="1000" dirty="0">
              <a:latin typeface="Myriad Web Pro" charset="0"/>
            </a:endParaRPr>
          </a:p>
        </p:txBody>
      </p:sp>
    </p:spTree>
    <p:extLst>
      <p:ext uri="{BB962C8B-B14F-4D97-AF65-F5344CB8AC3E}">
        <p14:creationId xmlns:p14="http://schemas.microsoft.com/office/powerpoint/2010/main" val="88253467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381000"/>
            <a:ext cx="8686800" cy="914400"/>
          </a:xfrm>
        </p:spPr>
        <p:txBody>
          <a:bodyPr/>
          <a:lstStyle/>
          <a:p>
            <a:pPr eaLnBrk="1" hangingPunct="1"/>
            <a:r>
              <a:rPr lang="en-US" sz="3600" b="1" dirty="0" smtClean="0">
                <a:latin typeface="Myriad Web Pro" pitchFamily="34" charset="0"/>
              </a:rPr>
              <a:t>Active Transit Reduce Collisions</a:t>
            </a:r>
          </a:p>
        </p:txBody>
      </p:sp>
      <p:sp>
        <p:nvSpPr>
          <p:cNvPr id="13315" name="Flowchart: Sequential Access Storage 7"/>
          <p:cNvSpPr>
            <a:spLocks noChangeArrowheads="1"/>
          </p:cNvSpPr>
          <p:nvPr/>
        </p:nvSpPr>
        <p:spPr bwMode="auto">
          <a:xfrm>
            <a:off x="4572000" y="3962400"/>
            <a:ext cx="2514600" cy="2590800"/>
          </a:xfrm>
          <a:prstGeom prst="flowChartMagneticTape">
            <a:avLst/>
          </a:prstGeom>
          <a:noFill/>
          <a:ln w="9525" algn="ctr">
            <a:noFill/>
            <a:round/>
            <a:headEnd/>
            <a:tailEnd/>
          </a:ln>
        </p:spPr>
        <p:txBody>
          <a:bodyPr/>
          <a:lstStyle/>
          <a:p>
            <a:pPr marL="342900" indent="-342900"/>
            <a:endParaRPr lang="en-US" b="1"/>
          </a:p>
        </p:txBody>
      </p:sp>
      <p:sp>
        <p:nvSpPr>
          <p:cNvPr id="2" name="TextBox 1"/>
          <p:cNvSpPr txBox="1"/>
          <p:nvPr/>
        </p:nvSpPr>
        <p:spPr>
          <a:xfrm flipH="1">
            <a:off x="609599" y="1752600"/>
            <a:ext cx="7848600" cy="892552"/>
          </a:xfrm>
          <a:prstGeom prst="rect">
            <a:avLst/>
          </a:prstGeom>
          <a:noFill/>
        </p:spPr>
        <p:txBody>
          <a:bodyPr wrap="square" rtlCol="0">
            <a:spAutoFit/>
          </a:bodyPr>
          <a:lstStyle/>
          <a:p>
            <a:r>
              <a:rPr lang="en-US" sz="2600" dirty="0" smtClean="0">
                <a:latin typeface="Myriad Web Pro" charset="0"/>
              </a:rPr>
              <a:t>Motorists adjust their behavior if more people bike and walk.</a:t>
            </a:r>
            <a:endParaRPr lang="en-US" sz="2600" dirty="0">
              <a:latin typeface="Myriad Web Pro" charset="0"/>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398" t="47091" r="29375" b="23790"/>
          <a:stretch/>
        </p:blipFill>
        <p:spPr bwMode="auto">
          <a:xfrm>
            <a:off x="228600" y="2791082"/>
            <a:ext cx="5029200" cy="2986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36970"/>
            <a:ext cx="4571999" cy="380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81" y="5997626"/>
            <a:ext cx="3620219" cy="507831"/>
          </a:xfrm>
          <a:prstGeom prst="rect">
            <a:avLst/>
          </a:prstGeom>
          <a:noFill/>
        </p:spPr>
        <p:txBody>
          <a:bodyPr wrap="square" rtlCol="0">
            <a:spAutoFit/>
          </a:bodyPr>
          <a:lstStyle/>
          <a:p>
            <a:r>
              <a:rPr lang="en-US" sz="900" dirty="0"/>
              <a:t>Photo Credit: http://</a:t>
            </a:r>
            <a:r>
              <a:rPr lang="en-US" sz="900" dirty="0" smtClean="0"/>
              <a:t>www.flickr.com/photos/designforhealth</a:t>
            </a:r>
            <a:endParaRPr lang="en-US" dirty="0" smtClean="0"/>
          </a:p>
          <a:p>
            <a:endParaRPr lang="en-US" dirty="0"/>
          </a:p>
        </p:txBody>
      </p:sp>
    </p:spTree>
    <p:extLst>
      <p:ext uri="{BB962C8B-B14F-4D97-AF65-F5344CB8AC3E}">
        <p14:creationId xmlns:p14="http://schemas.microsoft.com/office/powerpoint/2010/main" val="69558392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304800"/>
            <a:ext cx="8229600" cy="1066800"/>
          </a:xfrm>
        </p:spPr>
        <p:txBody>
          <a:bodyPr/>
          <a:lstStyle/>
          <a:p>
            <a:r>
              <a:rPr lang="en-US" dirty="0" smtClean="0"/>
              <a:t>Healthy Food Access</a:t>
            </a:r>
            <a:endParaRPr lang="en-US" dirty="0"/>
          </a:p>
        </p:txBody>
      </p:sp>
      <p:sp>
        <p:nvSpPr>
          <p:cNvPr id="247811" name="Rectangle 3"/>
          <p:cNvSpPr>
            <a:spLocks noGrp="1" noChangeArrowheads="1"/>
          </p:cNvSpPr>
          <p:nvPr>
            <p:ph type="body" idx="1"/>
          </p:nvPr>
        </p:nvSpPr>
        <p:spPr>
          <a:xfrm>
            <a:off x="685800" y="1646237"/>
            <a:ext cx="8077200" cy="2163763"/>
          </a:xfrm>
        </p:spPr>
        <p:txBody>
          <a:bodyPr/>
          <a:lstStyle/>
          <a:p>
            <a:pPr>
              <a:spcAft>
                <a:spcPts val="1200"/>
              </a:spcAft>
            </a:pPr>
            <a:r>
              <a:rPr lang="en-US" sz="2600" dirty="0" smtClean="0"/>
              <a:t>Healthy foods may not be readily available</a:t>
            </a:r>
          </a:p>
          <a:p>
            <a:pPr>
              <a:spcAft>
                <a:spcPts val="1200"/>
              </a:spcAft>
            </a:pPr>
            <a:r>
              <a:rPr lang="en-US" sz="2600" dirty="0" smtClean="0"/>
              <a:t>Healthy foods may be too expensive</a:t>
            </a:r>
            <a:endParaRPr lang="en-US" sz="2600" dirty="0"/>
          </a:p>
          <a:p>
            <a:pPr>
              <a:spcAft>
                <a:spcPts val="1200"/>
              </a:spcAft>
            </a:pPr>
            <a:r>
              <a:rPr lang="en-US" sz="2600" dirty="0" smtClean="0"/>
              <a:t>Low-income/underserved communities have less access to healthy foods</a:t>
            </a:r>
            <a:endParaRPr lang="en-US" sz="2600" dirty="0"/>
          </a:p>
        </p:txBody>
      </p:sp>
      <p:pic>
        <p:nvPicPr>
          <p:cNvPr id="5" name="Picture 4" descr="dv1897014.jpg"/>
          <p:cNvPicPr>
            <a:picLocks noChangeAspect="1"/>
          </p:cNvPicPr>
          <p:nvPr/>
        </p:nvPicPr>
        <p:blipFill>
          <a:blip r:embed="rId3" cstate="print"/>
          <a:stretch>
            <a:fillRect/>
          </a:stretch>
        </p:blipFill>
        <p:spPr>
          <a:xfrm>
            <a:off x="4953000" y="3581400"/>
            <a:ext cx="3657600" cy="2889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81000"/>
            <a:ext cx="7924800" cy="1447800"/>
          </a:xfrm>
        </p:spPr>
        <p:txBody>
          <a:bodyPr/>
          <a:lstStyle/>
          <a:p>
            <a:pPr eaLnBrk="1" hangingPunct="1"/>
            <a:r>
              <a:rPr lang="en-US" sz="3600" b="1" dirty="0" smtClean="0">
                <a:latin typeface="Myriad Web Pro" pitchFamily="34" charset="0"/>
              </a:rPr>
              <a:t>Social Connections</a:t>
            </a:r>
            <a:br>
              <a:rPr lang="en-US" sz="3600" b="1" dirty="0" smtClean="0">
                <a:latin typeface="Myriad Web Pro" pitchFamily="34" charset="0"/>
              </a:rPr>
            </a:br>
            <a:r>
              <a:rPr lang="en-US" sz="3600" dirty="0" smtClean="0">
                <a:latin typeface="Myriad Web Pro" pitchFamily="34" charset="0"/>
              </a:rPr>
              <a:t>The fabric of a community</a:t>
            </a:r>
            <a:br>
              <a:rPr lang="en-US" sz="3600" dirty="0" smtClean="0">
                <a:latin typeface="Myriad Web Pro" pitchFamily="34" charset="0"/>
              </a:rPr>
            </a:br>
            <a:endParaRPr lang="en-US" sz="3600" b="1" dirty="0" smtClean="0">
              <a:latin typeface="Myriad Web Pro" pitchFamily="34" charset="0"/>
            </a:endParaRPr>
          </a:p>
        </p:txBody>
      </p:sp>
      <p:sp>
        <p:nvSpPr>
          <p:cNvPr id="21507" name="Rectangle 3"/>
          <p:cNvSpPr>
            <a:spLocks noGrp="1" noChangeArrowheads="1"/>
          </p:cNvSpPr>
          <p:nvPr>
            <p:ph type="body" sz="half" idx="1"/>
          </p:nvPr>
        </p:nvSpPr>
        <p:spPr>
          <a:xfrm>
            <a:off x="4114800" y="1711271"/>
            <a:ext cx="4267200" cy="5029340"/>
          </a:xfrm>
        </p:spPr>
        <p:txBody>
          <a:bodyPr/>
          <a:lstStyle/>
          <a:p>
            <a:pPr marL="114300" lvl="1" indent="0" eaLnBrk="1" hangingPunct="1">
              <a:spcBef>
                <a:spcPts val="0"/>
              </a:spcBef>
              <a:buClr>
                <a:schemeClr val="bg1"/>
              </a:buClr>
              <a:buNone/>
            </a:pPr>
            <a:r>
              <a:rPr lang="en-US" sz="2400" dirty="0" smtClean="0">
                <a:latin typeface="Myriad Web Pro" pitchFamily="34" charset="0"/>
              </a:rPr>
              <a:t>Creating social </a:t>
            </a:r>
            <a:r>
              <a:rPr lang="en-US" sz="2400" dirty="0">
                <a:latin typeface="Myriad Web Pro" pitchFamily="34" charset="0"/>
              </a:rPr>
              <a:t>bonds and sense of </a:t>
            </a:r>
            <a:r>
              <a:rPr lang="en-US" sz="2400" dirty="0" smtClean="0">
                <a:latin typeface="Myriad Web Pro" pitchFamily="34" charset="0"/>
              </a:rPr>
              <a:t>community through</a:t>
            </a:r>
            <a:endParaRPr lang="en-US" sz="2400" dirty="0">
              <a:latin typeface="Myriad Web Pro" pitchFamily="34" charset="0"/>
            </a:endParaRPr>
          </a:p>
          <a:p>
            <a:pPr marL="571500" lvl="1" indent="-457200" eaLnBrk="1" hangingPunct="1">
              <a:buClr>
                <a:schemeClr val="bg1"/>
              </a:buClr>
              <a:buFont typeface="Arial" pitchFamily="34" charset="0"/>
              <a:buChar char="•"/>
            </a:pPr>
            <a:r>
              <a:rPr lang="en-US" sz="2400" dirty="0" smtClean="0">
                <a:latin typeface="Myriad Web Pro" pitchFamily="34" charset="0"/>
              </a:rPr>
              <a:t>Social interaction</a:t>
            </a:r>
          </a:p>
          <a:p>
            <a:pPr marL="571500" lvl="1" indent="-457200" eaLnBrk="1" hangingPunct="1">
              <a:buClr>
                <a:schemeClr val="bg1"/>
              </a:buClr>
              <a:buFont typeface="Arial" pitchFamily="34" charset="0"/>
              <a:buChar char="•"/>
            </a:pPr>
            <a:r>
              <a:rPr lang="en-US" sz="2400" dirty="0" smtClean="0">
                <a:latin typeface="Myriad Web Pro" pitchFamily="34" charset="0"/>
              </a:rPr>
              <a:t>Civic engagement</a:t>
            </a:r>
          </a:p>
          <a:p>
            <a:pPr marL="571500" lvl="1" indent="-457200" eaLnBrk="1" hangingPunct="1">
              <a:buClr>
                <a:schemeClr val="bg1"/>
              </a:buClr>
              <a:buFont typeface="Arial" pitchFamily="34" charset="0"/>
              <a:buChar char="•"/>
            </a:pPr>
            <a:r>
              <a:rPr lang="en-US" sz="2400" dirty="0" smtClean="0">
                <a:latin typeface="Myriad Web Pro" pitchFamily="34" charset="0"/>
              </a:rPr>
              <a:t>Personal recreation</a:t>
            </a:r>
          </a:p>
          <a:p>
            <a:pPr marL="114300" lvl="1" indent="0" eaLnBrk="1" hangingPunct="1">
              <a:spcBef>
                <a:spcPts val="0"/>
              </a:spcBef>
              <a:buClr>
                <a:schemeClr val="bg1"/>
              </a:buClr>
              <a:buNone/>
            </a:pPr>
            <a:endParaRPr lang="en-US" sz="2400" dirty="0" smtClean="0">
              <a:latin typeface="Myriad Web Pro" pitchFamily="34" charset="0"/>
            </a:endParaRPr>
          </a:p>
          <a:p>
            <a:pPr marL="114300" lvl="1" indent="0" eaLnBrk="1" hangingPunct="1">
              <a:spcBef>
                <a:spcPts val="0"/>
              </a:spcBef>
              <a:buClr>
                <a:schemeClr val="bg1"/>
              </a:buClr>
              <a:buNone/>
            </a:pPr>
            <a:r>
              <a:rPr lang="en-US" sz="2400" dirty="0" smtClean="0">
                <a:latin typeface="Myriad Web Pro" pitchFamily="34" charset="0"/>
              </a:rPr>
              <a:t>Increasing social connections through</a:t>
            </a:r>
          </a:p>
          <a:p>
            <a:pPr marL="571500" lvl="1" indent="-457200" eaLnBrk="1" hangingPunct="1">
              <a:buClr>
                <a:schemeClr val="bg1"/>
              </a:buClr>
              <a:buFont typeface="Arial" pitchFamily="34" charset="0"/>
              <a:buChar char="•"/>
            </a:pPr>
            <a:r>
              <a:rPr lang="en-US" sz="2400" dirty="0" smtClean="0">
                <a:latin typeface="Myriad Web Pro" pitchFamily="34" charset="0"/>
              </a:rPr>
              <a:t>Parks, public spaces</a:t>
            </a:r>
            <a:endParaRPr lang="en-US" sz="2400" dirty="0">
              <a:latin typeface="Myriad Web Pro" pitchFamily="34" charset="0"/>
            </a:endParaRPr>
          </a:p>
          <a:p>
            <a:pPr marL="571500" lvl="1" indent="-457200" eaLnBrk="1" hangingPunct="1">
              <a:buClr>
                <a:schemeClr val="bg1"/>
              </a:buClr>
              <a:buFont typeface="Arial" pitchFamily="34" charset="0"/>
              <a:buChar char="•"/>
            </a:pPr>
            <a:r>
              <a:rPr lang="en-US" sz="2400" dirty="0" smtClean="0">
                <a:latin typeface="Myriad Web Pro" pitchFamily="34" charset="0"/>
              </a:rPr>
              <a:t>Mixed-use communities</a:t>
            </a:r>
            <a:endParaRPr lang="en-US" sz="2400" dirty="0">
              <a:latin typeface="Myriad Web Pro" pitchFamily="34" charset="0"/>
            </a:endParaRPr>
          </a:p>
          <a:p>
            <a:pPr marL="114300" lvl="1" indent="0" eaLnBrk="1" hangingPunct="1">
              <a:buClr>
                <a:schemeClr val="bg1"/>
              </a:buClr>
              <a:buNone/>
            </a:pPr>
            <a:endParaRPr lang="en-US" dirty="0">
              <a:latin typeface="Myriad Web Pro"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926715" cy="4870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 Box 9"/>
          <p:cNvSpPr txBox="1">
            <a:spLocks noChangeArrowheads="1"/>
          </p:cNvSpPr>
          <p:nvPr/>
        </p:nvSpPr>
        <p:spPr bwMode="auto">
          <a:xfrm>
            <a:off x="228600" y="6526427"/>
            <a:ext cx="4191000" cy="21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itchFamily="34" charset="0"/>
              </a:defRPr>
            </a:lvl1pPr>
            <a:lvl2pPr marL="742950" indent="-285750" eaLnBrk="0" hangingPunct="0">
              <a:defRPr sz="5400">
                <a:solidFill>
                  <a:schemeClr val="tx1"/>
                </a:solidFill>
                <a:latin typeface="Arial" pitchFamily="34" charset="0"/>
              </a:defRPr>
            </a:lvl2pPr>
            <a:lvl3pPr marL="1143000" indent="-228600" eaLnBrk="0" hangingPunct="0">
              <a:defRPr sz="5400">
                <a:solidFill>
                  <a:schemeClr val="tx1"/>
                </a:solidFill>
                <a:latin typeface="Arial" pitchFamily="34" charset="0"/>
              </a:defRPr>
            </a:lvl3pPr>
            <a:lvl4pPr marL="1600200" indent="-228600" eaLnBrk="0" hangingPunct="0">
              <a:defRPr sz="5400">
                <a:solidFill>
                  <a:schemeClr val="tx1"/>
                </a:solidFill>
                <a:latin typeface="Arial" pitchFamily="34" charset="0"/>
              </a:defRPr>
            </a:lvl4pPr>
            <a:lvl5pPr marL="2057400" indent="-228600" eaLnBrk="0" hangingPunct="0">
              <a:defRPr sz="5400">
                <a:solidFill>
                  <a:schemeClr val="tx1"/>
                </a:solidFill>
                <a:latin typeface="Arial" pitchFamily="34" charset="0"/>
              </a:defRPr>
            </a:lvl5pPr>
            <a:lvl6pPr marL="2514600" indent="-228600" eaLnBrk="0" fontAlgn="base" hangingPunct="0">
              <a:spcBef>
                <a:spcPct val="0"/>
              </a:spcBef>
              <a:spcAft>
                <a:spcPct val="0"/>
              </a:spcAft>
              <a:defRPr sz="5400">
                <a:solidFill>
                  <a:schemeClr val="tx1"/>
                </a:solidFill>
                <a:latin typeface="Arial" pitchFamily="34" charset="0"/>
              </a:defRPr>
            </a:lvl6pPr>
            <a:lvl7pPr marL="2971800" indent="-228600" eaLnBrk="0" fontAlgn="base" hangingPunct="0">
              <a:spcBef>
                <a:spcPct val="0"/>
              </a:spcBef>
              <a:spcAft>
                <a:spcPct val="0"/>
              </a:spcAft>
              <a:defRPr sz="5400">
                <a:solidFill>
                  <a:schemeClr val="tx1"/>
                </a:solidFill>
                <a:latin typeface="Arial" pitchFamily="34" charset="0"/>
              </a:defRPr>
            </a:lvl7pPr>
            <a:lvl8pPr marL="3429000" indent="-228600" eaLnBrk="0" fontAlgn="base" hangingPunct="0">
              <a:spcBef>
                <a:spcPct val="0"/>
              </a:spcBef>
              <a:spcAft>
                <a:spcPct val="0"/>
              </a:spcAft>
              <a:defRPr sz="5400">
                <a:solidFill>
                  <a:schemeClr val="tx1"/>
                </a:solidFill>
                <a:latin typeface="Arial" pitchFamily="34" charset="0"/>
              </a:defRPr>
            </a:lvl8pPr>
            <a:lvl9pPr marL="3886200" indent="-228600" eaLnBrk="0" fontAlgn="base" hangingPunct="0">
              <a:spcBef>
                <a:spcPct val="0"/>
              </a:spcBef>
              <a:spcAft>
                <a:spcPct val="0"/>
              </a:spcAft>
              <a:defRPr sz="5400">
                <a:solidFill>
                  <a:schemeClr val="tx1"/>
                </a:solidFill>
                <a:latin typeface="Arial" pitchFamily="34" charset="0"/>
              </a:defRPr>
            </a:lvl9pPr>
          </a:lstStyle>
          <a:p>
            <a:pPr eaLnBrk="1" hangingPunct="1">
              <a:spcBef>
                <a:spcPct val="50000"/>
              </a:spcBef>
            </a:pPr>
            <a:r>
              <a:rPr lang="en-US" sz="800" dirty="0">
                <a:latin typeface="Arial Narrow" pitchFamily="34" charset="0"/>
              </a:rPr>
              <a:t>http://www.healthyalberta.com/Images/AL_Intergenerational_PHOTO.jpg</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85800" y="381000"/>
            <a:ext cx="7772400" cy="914400"/>
          </a:xfrm>
        </p:spPr>
        <p:txBody>
          <a:bodyPr/>
          <a:lstStyle/>
          <a:p>
            <a:pPr eaLnBrk="1" hangingPunct="1"/>
            <a:r>
              <a:rPr lang="en-US" dirty="0" smtClean="0"/>
              <a:t>Social Equity</a:t>
            </a:r>
          </a:p>
        </p:txBody>
      </p:sp>
      <p:sp>
        <p:nvSpPr>
          <p:cNvPr id="5" name="Content Placeholder 4"/>
          <p:cNvSpPr>
            <a:spLocks noGrp="1"/>
          </p:cNvSpPr>
          <p:nvPr>
            <p:ph idx="1"/>
          </p:nvPr>
        </p:nvSpPr>
        <p:spPr>
          <a:xfrm>
            <a:off x="838200" y="1447800"/>
            <a:ext cx="7620000" cy="3429000"/>
          </a:xfrm>
        </p:spPr>
        <p:txBody>
          <a:bodyPr/>
          <a:lstStyle/>
          <a:p>
            <a:pPr eaLnBrk="1" hangingPunct="1">
              <a:spcAft>
                <a:spcPts val="1200"/>
              </a:spcAft>
              <a:buFont typeface="Arial" pitchFamily="34" charset="0"/>
              <a:buChar char="•"/>
              <a:defRPr/>
            </a:pPr>
            <a:r>
              <a:rPr lang="en-US" sz="2600" u="sng" dirty="0" smtClean="0"/>
              <a:t>Everyone</a:t>
            </a:r>
            <a:r>
              <a:rPr lang="en-US" sz="2600" dirty="0" smtClean="0"/>
              <a:t> has access and the ability to meet their </a:t>
            </a:r>
            <a:r>
              <a:rPr lang="en-US" sz="2600" strike="sngStrike" dirty="0" smtClean="0"/>
              <a:t> </a:t>
            </a:r>
            <a:r>
              <a:rPr lang="en-US" sz="2600" dirty="0" smtClean="0"/>
              <a:t>needs in their community</a:t>
            </a:r>
          </a:p>
          <a:p>
            <a:pPr eaLnBrk="1" hangingPunct="1">
              <a:spcAft>
                <a:spcPts val="1200"/>
              </a:spcAft>
              <a:buFont typeface="Arial" pitchFamily="34" charset="0"/>
              <a:buChar char="•"/>
              <a:defRPr/>
            </a:pPr>
            <a:r>
              <a:rPr lang="en-US" sz="2600" u="sng" dirty="0" smtClean="0"/>
              <a:t>Everyone</a:t>
            </a:r>
            <a:r>
              <a:rPr lang="en-US" sz="2600" dirty="0" smtClean="0"/>
              <a:t> has the ability to remain in their community throughout</a:t>
            </a:r>
            <a:r>
              <a:rPr lang="en-US" sz="2600" i="1" dirty="0" smtClean="0"/>
              <a:t> </a:t>
            </a:r>
            <a:r>
              <a:rPr lang="en-US" sz="2600" dirty="0" smtClean="0"/>
              <a:t>their lives</a:t>
            </a:r>
          </a:p>
          <a:p>
            <a:pPr>
              <a:spcAft>
                <a:spcPts val="1200"/>
              </a:spcAft>
            </a:pPr>
            <a:r>
              <a:rPr lang="en-US" sz="2600" u="sng" dirty="0" smtClean="0"/>
              <a:t>Everyone</a:t>
            </a:r>
            <a:r>
              <a:rPr lang="en-US" sz="2600" dirty="0" smtClean="0"/>
              <a:t> has many housing </a:t>
            </a:r>
            <a:r>
              <a:rPr lang="en-US" sz="2600" i="1" dirty="0" smtClean="0"/>
              <a:t>options</a:t>
            </a:r>
            <a:r>
              <a:rPr lang="en-US" sz="2600" dirty="0" smtClean="0"/>
              <a:t> at different price levels</a:t>
            </a:r>
          </a:p>
          <a:p>
            <a:pPr>
              <a:spcAft>
                <a:spcPts val="1200"/>
              </a:spcAft>
              <a:buFont typeface="Arial" pitchFamily="34" charset="0"/>
              <a:buChar char="•"/>
            </a:pPr>
            <a:r>
              <a:rPr lang="en-US" sz="2600" u="sng" dirty="0" smtClean="0"/>
              <a:t>Everyone</a:t>
            </a:r>
            <a:r>
              <a:rPr lang="en-US" sz="2600" dirty="0" smtClean="0"/>
              <a:t> has access to neighborhood centers that support jobs, commercial activity, and amenities</a:t>
            </a:r>
          </a:p>
          <a:p>
            <a:pPr>
              <a:spcAft>
                <a:spcPts val="1200"/>
              </a:spcAft>
              <a:buNone/>
            </a:pPr>
            <a:endParaRPr lang="en-US" dirty="0" smtClean="0"/>
          </a:p>
        </p:txBody>
      </p:sp>
      <p:pic>
        <p:nvPicPr>
          <p:cNvPr id="7" name="Picture 6" descr="83110766.jpg"/>
          <p:cNvPicPr>
            <a:picLocks noChangeAspect="1"/>
          </p:cNvPicPr>
          <p:nvPr/>
        </p:nvPicPr>
        <p:blipFill>
          <a:blip r:embed="rId3" cstate="print"/>
          <a:stretch>
            <a:fillRect/>
          </a:stretch>
        </p:blipFill>
        <p:spPr>
          <a:xfrm>
            <a:off x="6277155" y="5171320"/>
            <a:ext cx="2846717" cy="1686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304800"/>
            <a:ext cx="9144000" cy="1066800"/>
          </a:xfrm>
        </p:spPr>
        <p:txBody>
          <a:bodyPr/>
          <a:lstStyle/>
          <a:p>
            <a:pPr eaLnBrk="1" hangingPunct="1"/>
            <a:r>
              <a:rPr lang="en-US" sz="3600" b="1" dirty="0" smtClean="0">
                <a:latin typeface="Myriad Web Pro" pitchFamily="34" charset="0"/>
              </a:rPr>
              <a:t>Healthy Community Design Principles</a:t>
            </a:r>
          </a:p>
        </p:txBody>
      </p:sp>
      <p:sp>
        <p:nvSpPr>
          <p:cNvPr id="29699" name="Rectangle 3"/>
          <p:cNvSpPr>
            <a:spLocks noChangeArrowheads="1"/>
          </p:cNvSpPr>
          <p:nvPr/>
        </p:nvSpPr>
        <p:spPr bwMode="auto">
          <a:xfrm>
            <a:off x="533400" y="1524000"/>
            <a:ext cx="8305800" cy="4493538"/>
          </a:xfrm>
          <a:prstGeom prst="rect">
            <a:avLst/>
          </a:prstGeom>
          <a:noFill/>
          <a:ln w="9525" algn="ctr">
            <a:noFill/>
            <a:miter lim="800000"/>
            <a:headEnd/>
            <a:tailEnd/>
          </a:ln>
        </p:spPr>
        <p:txBody>
          <a:bodyPr wrap="square">
            <a:spAutoFit/>
          </a:bodyPr>
          <a:lstStyle/>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Mixed-land use: homes, shops, schools, and work  are close together </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Public transit</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Pedestrian and bicycle-friendly</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Accessible and socially equitable community</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Housing for different incomes and different stages of life</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Green spaces and parks that are easy to walk to</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Safe public places for social interaction</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Fresh, healthy food outlets</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Healthy Community Design Benefits</a:t>
            </a:r>
          </a:p>
        </p:txBody>
      </p:sp>
      <p:sp>
        <p:nvSpPr>
          <p:cNvPr id="5" name="Rectangle 3"/>
          <p:cNvSpPr txBox="1">
            <a:spLocks noChangeArrowheads="1"/>
          </p:cNvSpPr>
          <p:nvPr/>
        </p:nvSpPr>
        <p:spPr bwMode="auto">
          <a:xfrm>
            <a:off x="838200" y="17526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365760">
              <a:spcBef>
                <a:spcPts val="0"/>
              </a:spcBef>
              <a:spcAft>
                <a:spcPts val="1200"/>
              </a:spcAft>
              <a:buClr>
                <a:schemeClr val="bg2">
                  <a:lumMod val="25000"/>
                </a:schemeClr>
              </a:buClr>
              <a:buSzPct val="120000"/>
              <a:buFont typeface="Arial" charset="0"/>
              <a:buChar char="•"/>
              <a:defRPr/>
            </a:pPr>
            <a:r>
              <a:rPr lang="en-US" sz="2400" dirty="0" smtClean="0">
                <a:latin typeface="Myriad Web Pro" pitchFamily="34" charset="0"/>
                <a:cs typeface="Arial" pitchFamily="34" charset="0"/>
              </a:rPr>
              <a:t>Improve air and water quality</a:t>
            </a:r>
          </a:p>
          <a:p>
            <a:pPr marL="365760" lvl="0" indent="-365760">
              <a:spcBef>
                <a:spcPts val="0"/>
              </a:spcBef>
              <a:spcAft>
                <a:spcPts val="1200"/>
              </a:spcAft>
              <a:buClr>
                <a:schemeClr val="bg2">
                  <a:lumMod val="25000"/>
                </a:schemeClr>
              </a:buClr>
              <a:buSzPct val="120000"/>
              <a:buFont typeface="Arial" charset="0"/>
              <a:buChar char="•"/>
              <a:defRPr/>
            </a:pPr>
            <a:r>
              <a:rPr lang="en-US" sz="2400" dirty="0" smtClean="0">
                <a:latin typeface="Myriad Web Pro" pitchFamily="34" charset="0"/>
                <a:cs typeface="Arial" pitchFamily="34" charset="0"/>
              </a:rPr>
              <a:t>Lower the risk of  traffic-related injuries</a:t>
            </a:r>
            <a:endParaRPr kumimoji="0" lang="en-US" sz="2400" b="0" i="0" u="none" strike="noStrike" kern="1200" cap="none" spc="0" normalizeH="0" baseline="0" noProof="0" dirty="0" smtClean="0">
              <a:ln>
                <a:noFill/>
              </a:ln>
              <a:effectLst/>
              <a:uLnTx/>
              <a:uFillTx/>
              <a:latin typeface="Myriad Web Pro" pitchFamily="34" charset="0"/>
              <a:cs typeface="Arial" pitchFamily="34" charset="0"/>
            </a:endParaRP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pitchFamily="34"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Easier</a:t>
            </a:r>
            <a:r>
              <a:rPr kumimoji="0" lang="en-US" sz="2400" b="0" i="0" u="none" strike="noStrike" kern="1200" cap="none" spc="0" normalizeH="0" noProof="0" dirty="0" smtClean="0">
                <a:ln>
                  <a:noFill/>
                </a:ln>
                <a:effectLst/>
                <a:uLnTx/>
                <a:uFillTx/>
                <a:latin typeface="Myriad Web Pro" pitchFamily="34" charset="0"/>
                <a:cs typeface="Arial" pitchFamily="34" charset="0"/>
              </a:rPr>
              <a:t> to include physical activity into everyday life</a:t>
            </a:r>
            <a:endParaRPr kumimoji="0" lang="en-US" sz="2400" b="0" i="0" u="none" strike="noStrike" kern="1200" cap="none" spc="0" normalizeH="0" baseline="0" noProof="0" dirty="0" smtClean="0">
              <a:ln>
                <a:noFill/>
              </a:ln>
              <a:effectLst/>
              <a:uLnTx/>
              <a:uFillTx/>
              <a:latin typeface="Myriad Web Pro" pitchFamily="34" charset="0"/>
              <a:cs typeface="Arial" pitchFamily="34" charset="0"/>
            </a:endParaRP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Increase access to healthy food</a:t>
            </a: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Increase social connectivity and sense of community </a:t>
            </a: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Ensure social equity for all community members</a:t>
            </a: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Promote good mental health</a:t>
            </a:r>
            <a:endParaRPr kumimoji="0" lang="en-US" sz="3200" b="0" i="0" u="none" strike="noStrike" kern="1200" cap="none" spc="0" normalizeH="0" baseline="0" noProof="0" dirty="0" smtClean="0">
              <a:ln>
                <a:noFill/>
              </a:ln>
              <a:solidFill>
                <a:schemeClr val="tx1"/>
              </a:solidFill>
              <a:effectLst/>
              <a:uLnTx/>
              <a:uFillTx/>
              <a:latin typeface="Myriad Web Pro"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066800"/>
          </a:xfrm>
        </p:spPr>
        <p:txBody>
          <a:bodyPr/>
          <a:lstStyle/>
          <a:p>
            <a:pPr eaLnBrk="1" hangingPunct="1"/>
            <a:r>
              <a:rPr lang="en-US" dirty="0" smtClean="0"/>
              <a:t>Questions to Ask Decision-Makers	</a:t>
            </a:r>
          </a:p>
        </p:txBody>
      </p:sp>
      <p:sp>
        <p:nvSpPr>
          <p:cNvPr id="26628" name="Text Box 5"/>
          <p:cNvSpPr txBox="1">
            <a:spLocks noChangeArrowheads="1"/>
          </p:cNvSpPr>
          <p:nvPr/>
        </p:nvSpPr>
        <p:spPr bwMode="auto">
          <a:xfrm>
            <a:off x="1203325" y="5799138"/>
            <a:ext cx="184150" cy="762000"/>
          </a:xfrm>
          <a:prstGeom prst="rect">
            <a:avLst/>
          </a:prstGeom>
          <a:noFill/>
          <a:ln w="12700" cap="sq">
            <a:noFill/>
            <a:miter lim="800000"/>
            <a:headEnd type="none" w="sm" len="sm"/>
            <a:tailEnd type="none" w="sm" len="sm"/>
          </a:ln>
        </p:spPr>
        <p:txBody>
          <a:bodyPr wrap="none">
            <a:spAutoFit/>
          </a:bodyPr>
          <a:lstStyle/>
          <a:p>
            <a:pPr algn="ctr" eaLnBrk="0" hangingPunct="0">
              <a:lnSpc>
                <a:spcPct val="100000"/>
              </a:lnSpc>
              <a:spcBef>
                <a:spcPct val="0"/>
              </a:spcBef>
              <a:buFontTx/>
              <a:buNone/>
            </a:pPr>
            <a:endParaRPr lang="en-US" sz="4400">
              <a:solidFill>
                <a:schemeClr val="tx2"/>
              </a:solidFill>
              <a:latin typeface="Tahoma" pitchFamily="34" charset="0"/>
            </a:endParaRPr>
          </a:p>
        </p:txBody>
      </p:sp>
      <p:sp>
        <p:nvSpPr>
          <p:cNvPr id="6" name="TextBox 5"/>
          <p:cNvSpPr txBox="1"/>
          <p:nvPr/>
        </p:nvSpPr>
        <p:spPr>
          <a:xfrm>
            <a:off x="808008" y="1838504"/>
            <a:ext cx="4724400" cy="3724096"/>
          </a:xfrm>
          <a:prstGeom prst="rect">
            <a:avLst/>
          </a:prstGeom>
          <a:noFill/>
        </p:spPr>
        <p:txBody>
          <a:bodyPr wrap="square" rtlCol="0">
            <a:spAutoFit/>
          </a:bodyPr>
          <a:lstStyle/>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Are you considering the health impacts of your decisions? </a:t>
            </a:r>
          </a:p>
          <a:p>
            <a:pPr marL="365760" indent="-365760">
              <a:spcAft>
                <a:spcPts val="600"/>
              </a:spcAft>
              <a:buClr>
                <a:schemeClr val="bg2">
                  <a:lumMod val="25000"/>
                </a:schemeClr>
              </a:buClr>
              <a:buSzPct val="120000"/>
            </a:pPr>
            <a:endParaRPr lang="en-US" sz="2400" dirty="0" smtClean="0">
              <a:latin typeface="Myriad Web Pro" pitchFamily="34" charset="0"/>
            </a:endParaRP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Do your decisions offer healthy community design benefits?</a:t>
            </a:r>
          </a:p>
          <a:p>
            <a:pPr marL="365760" indent="-365760">
              <a:spcAft>
                <a:spcPts val="600"/>
              </a:spcAft>
              <a:buClr>
                <a:schemeClr val="bg2">
                  <a:lumMod val="25000"/>
                </a:schemeClr>
              </a:buClr>
              <a:buSzPct val="120000"/>
            </a:pPr>
            <a:r>
              <a:rPr lang="en-US" sz="2400" dirty="0" smtClean="0">
                <a:latin typeface="Myriad Web Pro" pitchFamily="34" charset="0"/>
              </a:rPr>
              <a:t> </a:t>
            </a: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Are you making the healthy choice the easy choice for  all community members?  </a:t>
            </a:r>
          </a:p>
        </p:txBody>
      </p:sp>
      <p:pic>
        <p:nvPicPr>
          <p:cNvPr id="7" name="Picture 6" descr="89689250.jpg"/>
          <p:cNvPicPr>
            <a:picLocks noChangeAspect="1"/>
          </p:cNvPicPr>
          <p:nvPr/>
        </p:nvPicPr>
        <p:blipFill>
          <a:blip r:embed="rId3" cstate="print"/>
          <a:stretch>
            <a:fillRect/>
          </a:stretch>
        </p:blipFill>
        <p:spPr>
          <a:xfrm>
            <a:off x="6019800" y="1828800"/>
            <a:ext cx="244144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What is Health?</a:t>
            </a:r>
          </a:p>
        </p:txBody>
      </p:sp>
      <p:sp>
        <p:nvSpPr>
          <p:cNvPr id="4099" name="Rectangle 3"/>
          <p:cNvSpPr>
            <a:spLocks noGrp="1" noChangeArrowheads="1"/>
          </p:cNvSpPr>
          <p:nvPr>
            <p:ph type="body" idx="1"/>
          </p:nvPr>
        </p:nvSpPr>
        <p:spPr>
          <a:xfrm>
            <a:off x="304800" y="1828800"/>
            <a:ext cx="7924800" cy="1846659"/>
          </a:xfrm>
        </p:spPr>
        <p:txBody>
          <a:bodyPr wrap="square">
            <a:spAutoFit/>
          </a:bodyPr>
          <a:lstStyle/>
          <a:p>
            <a:pPr indent="0" eaLnBrk="1" hangingPunct="1">
              <a:spcAft>
                <a:spcPts val="1200"/>
              </a:spcAft>
              <a:buFont typeface="Arial" charset="0"/>
              <a:buNone/>
            </a:pPr>
            <a:r>
              <a:rPr lang="en-US" i="1" dirty="0" smtClean="0"/>
              <a:t>Health is the state of complete physical, mental and social well-being and not merely the absence of disease or infirmity  </a:t>
            </a:r>
          </a:p>
          <a:p>
            <a:pPr indent="0" eaLnBrk="1" hangingPunct="1">
              <a:spcAft>
                <a:spcPts val="1200"/>
              </a:spcAft>
              <a:buFont typeface="Arial" charset="0"/>
              <a:buNone/>
            </a:pPr>
            <a:r>
              <a:rPr lang="en-US" sz="2000" i="1" dirty="0" smtClean="0"/>
              <a:t>	</a:t>
            </a:r>
            <a:r>
              <a:rPr lang="en-US" sz="2000" dirty="0" smtClean="0"/>
              <a:t>- World Health Organization</a:t>
            </a:r>
          </a:p>
        </p:txBody>
      </p:sp>
      <p:pic>
        <p:nvPicPr>
          <p:cNvPr id="5" name="Picture 4" descr="86490001.jpg"/>
          <p:cNvPicPr>
            <a:picLocks noChangeAspect="1"/>
          </p:cNvPicPr>
          <p:nvPr/>
        </p:nvPicPr>
        <p:blipFill>
          <a:blip r:embed="rId3" cstate="print"/>
          <a:stretch>
            <a:fillRect/>
          </a:stretch>
        </p:blipFill>
        <p:spPr>
          <a:xfrm>
            <a:off x="6096000" y="3124200"/>
            <a:ext cx="2464308"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762000"/>
          </a:xfrm>
        </p:spPr>
        <p:txBody>
          <a:bodyPr/>
          <a:lstStyle/>
          <a:p>
            <a:pPr eaLnBrk="1" hangingPunct="1"/>
            <a:r>
              <a:rPr lang="en-US" dirty="0" smtClean="0"/>
              <a:t>Healthy Community Design Checklist</a:t>
            </a:r>
          </a:p>
        </p:txBody>
      </p:sp>
      <p:sp>
        <p:nvSpPr>
          <p:cNvPr id="26628" name="Text Box 5"/>
          <p:cNvSpPr txBox="1">
            <a:spLocks noChangeArrowheads="1"/>
          </p:cNvSpPr>
          <p:nvPr/>
        </p:nvSpPr>
        <p:spPr bwMode="auto">
          <a:xfrm>
            <a:off x="1203325" y="5799138"/>
            <a:ext cx="184150" cy="762000"/>
          </a:xfrm>
          <a:prstGeom prst="rect">
            <a:avLst/>
          </a:prstGeom>
          <a:noFill/>
          <a:ln w="12700" cap="sq">
            <a:noFill/>
            <a:miter lim="800000"/>
            <a:headEnd type="none" w="sm" len="sm"/>
            <a:tailEnd type="none" w="sm" len="sm"/>
          </a:ln>
        </p:spPr>
        <p:txBody>
          <a:bodyPr wrap="none">
            <a:spAutoFit/>
          </a:bodyPr>
          <a:lstStyle/>
          <a:p>
            <a:pPr algn="ctr" eaLnBrk="0" hangingPunct="0">
              <a:lnSpc>
                <a:spcPct val="100000"/>
              </a:lnSpc>
              <a:spcBef>
                <a:spcPct val="0"/>
              </a:spcBef>
              <a:buFontTx/>
              <a:buNone/>
            </a:pPr>
            <a:endParaRPr lang="en-US" sz="4400">
              <a:solidFill>
                <a:schemeClr val="tx2"/>
              </a:solidFill>
              <a:latin typeface="Tahoma" pitchFamily="34" charset="0"/>
            </a:endParaRPr>
          </a:p>
        </p:txBody>
      </p:sp>
      <p:sp>
        <p:nvSpPr>
          <p:cNvPr id="6" name="TextBox 5"/>
          <p:cNvSpPr txBox="1"/>
          <p:nvPr/>
        </p:nvSpPr>
        <p:spPr>
          <a:xfrm>
            <a:off x="609600" y="1676400"/>
            <a:ext cx="8229600" cy="4278094"/>
          </a:xfrm>
          <a:prstGeom prst="rect">
            <a:avLst/>
          </a:prstGeom>
          <a:noFill/>
        </p:spPr>
        <p:txBody>
          <a:bodyPr wrap="square" rtlCol="0">
            <a:spAutoFit/>
          </a:bodyPr>
          <a:lstStyle/>
          <a:p>
            <a:pPr marL="365760" indent="-365760">
              <a:spcAft>
                <a:spcPts val="0"/>
              </a:spcAft>
              <a:buClr>
                <a:schemeClr val="bg2">
                  <a:lumMod val="25000"/>
                </a:schemeClr>
              </a:buClr>
              <a:buSzPct val="120000"/>
            </a:pPr>
            <a:r>
              <a:rPr lang="en-US" sz="2800" dirty="0" smtClean="0">
                <a:latin typeface="Myriad Web Pro" pitchFamily="34" charset="0"/>
              </a:rPr>
              <a:t>Use the checklist during discussions to ask if the proposed plan will</a:t>
            </a: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Give me healthier and more affordable food choices</a:t>
            </a: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Allow me to get around easier without  a car</a:t>
            </a: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Get me outside and physically active for at least 30 minutes a day</a:t>
            </a:r>
            <a:endParaRPr lang="en-US" sz="2400" dirty="0">
              <a:latin typeface="Myriad Web Pro" pitchFamily="34" charset="0"/>
            </a:endParaRP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Make me feel safer in </a:t>
            </a:r>
            <a:r>
              <a:rPr lang="en-US" sz="2400" dirty="0" smtClean="0">
                <a:solidFill>
                  <a:srgbClr val="C00000"/>
                </a:solidFill>
                <a:latin typeface="Myriad Web Pro" pitchFamily="34" charset="0"/>
              </a:rPr>
              <a:t>[your community name]</a:t>
            </a:r>
            <a:endParaRPr lang="en-US" sz="2400" dirty="0" smtClean="0">
              <a:latin typeface="Myriad Web Pro" pitchFamily="34" charset="0"/>
            </a:endParaRP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Offer more opportunities to get to know my neighbors</a:t>
            </a: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Make </a:t>
            </a:r>
            <a:r>
              <a:rPr lang="en-US" sz="2400" dirty="0" smtClean="0">
                <a:solidFill>
                  <a:srgbClr val="C00000"/>
                </a:solidFill>
                <a:latin typeface="Myriad Web Pro" pitchFamily="34" charset="0"/>
              </a:rPr>
              <a:t>[your community name] </a:t>
            </a:r>
            <a:r>
              <a:rPr lang="en-US" sz="2400" dirty="0" smtClean="0">
                <a:latin typeface="Myriad Web Pro" pitchFamily="34" charset="0"/>
              </a:rPr>
              <a:t> livable for all people regardless of age, income or physical ability</a:t>
            </a: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Let me live in a clean environment</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6438900" y="2466149"/>
            <a:ext cx="2532761" cy="3230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descr="86533300.jpg"/>
          <p:cNvPicPr>
            <a:picLocks noChangeAspect="1"/>
          </p:cNvPicPr>
          <p:nvPr/>
        </p:nvPicPr>
        <p:blipFill>
          <a:blip r:embed="rId4" cstate="print"/>
          <a:stretch>
            <a:fillRect/>
          </a:stretch>
        </p:blipFill>
        <p:spPr>
          <a:xfrm>
            <a:off x="228600" y="3886200"/>
            <a:ext cx="2743200" cy="181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86501159.jpg"/>
          <p:cNvPicPr>
            <a:picLocks noChangeAspect="1"/>
          </p:cNvPicPr>
          <p:nvPr/>
        </p:nvPicPr>
        <p:blipFill>
          <a:blip r:embed="rId5" cstate="print"/>
          <a:stretch>
            <a:fillRect/>
          </a:stretch>
        </p:blipFill>
        <p:spPr>
          <a:xfrm>
            <a:off x="4724834" y="1158815"/>
            <a:ext cx="2057400" cy="3090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Healthy Living</a:t>
            </a:r>
            <a:endParaRPr lang="en-US" dirty="0"/>
          </a:p>
        </p:txBody>
      </p:sp>
      <p:sp>
        <p:nvSpPr>
          <p:cNvPr id="10" name="TextBox 9"/>
          <p:cNvSpPr txBox="1"/>
          <p:nvPr/>
        </p:nvSpPr>
        <p:spPr>
          <a:xfrm rot="10800000" flipV="1">
            <a:off x="-5751" y="5943600"/>
            <a:ext cx="3124200" cy="369332"/>
          </a:xfrm>
          <a:prstGeom prst="rect">
            <a:avLst/>
          </a:prstGeom>
          <a:noFill/>
        </p:spPr>
        <p:txBody>
          <a:bodyPr wrap="square" rtlCol="0">
            <a:spAutoFit/>
          </a:bodyPr>
          <a:lstStyle/>
          <a:p>
            <a:r>
              <a:rPr lang="en-US" sz="900" dirty="0" smtClean="0">
                <a:latin typeface="Arial" pitchFamily="34" charset="0"/>
                <a:cs typeface="Arial" pitchFamily="34" charset="0"/>
              </a:rPr>
              <a:t>Source: </a:t>
            </a:r>
            <a:r>
              <a:rPr lang="en-US" sz="900" u="sng" dirty="0" smtClean="0">
                <a:latin typeface="Arial" pitchFamily="34" charset="0"/>
                <a:cs typeface="Arial" pitchFamily="34" charset="0"/>
                <a:hlinkClick r:id="rId6"/>
              </a:rPr>
              <a:t>www.pedbikeimages.org</a:t>
            </a:r>
            <a:r>
              <a:rPr lang="en-US" sz="900" dirty="0" smtClean="0">
                <a:latin typeface="Arial" pitchFamily="34" charset="0"/>
                <a:cs typeface="Arial" pitchFamily="34" charset="0"/>
              </a:rPr>
              <a:t> / Ryan Snyder</a:t>
            </a:r>
            <a:br>
              <a:rPr lang="en-US" sz="900" dirty="0" smtClean="0">
                <a:latin typeface="Arial" pitchFamily="34" charset="0"/>
                <a:cs typeface="Arial" pitchFamily="34" charset="0"/>
              </a:rPr>
            </a:br>
            <a:endParaRPr lang="en-US" sz="900" dirty="0">
              <a:latin typeface="Arial" pitchFamily="34" charset="0"/>
              <a:cs typeface="Arial" pitchFamily="34" charset="0"/>
            </a:endParaRPr>
          </a:p>
        </p:txBody>
      </p:sp>
      <p:pic>
        <p:nvPicPr>
          <p:cNvPr id="11" name="Picture 10" descr="TR005942.jpg"/>
          <p:cNvPicPr>
            <a:picLocks noChangeAspect="1"/>
          </p:cNvPicPr>
          <p:nvPr/>
        </p:nvPicPr>
        <p:blipFill>
          <a:blip r:embed="rId7" cstate="print"/>
          <a:stretch>
            <a:fillRect/>
          </a:stretch>
        </p:blipFill>
        <p:spPr>
          <a:xfrm>
            <a:off x="457200" y="1143000"/>
            <a:ext cx="415636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5691" y="3495458"/>
            <a:ext cx="4078287"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162015" y="6312932"/>
            <a:ext cx="3620219" cy="646331"/>
          </a:xfrm>
          <a:prstGeom prst="rect">
            <a:avLst/>
          </a:prstGeom>
          <a:noFill/>
        </p:spPr>
        <p:txBody>
          <a:bodyPr wrap="square" rtlCol="0">
            <a:spAutoFit/>
          </a:bodyPr>
          <a:lstStyle/>
          <a:p>
            <a:r>
              <a:rPr lang="en-US" sz="1000" dirty="0"/>
              <a:t>Photo Credit: </a:t>
            </a:r>
            <a:r>
              <a:rPr lang="en-US" sz="1000" dirty="0">
                <a:hlinkClick r:id="rId9"/>
              </a:rPr>
              <a:t>http://</a:t>
            </a:r>
            <a:r>
              <a:rPr lang="en-US" sz="1000" dirty="0" smtClean="0">
                <a:hlinkClick r:id="rId9"/>
              </a:rPr>
              <a:t>www.flickr.com/photos/designforhealth</a:t>
            </a:r>
            <a:r>
              <a:rPr lang="en-US" dirty="0" smtClean="0">
                <a:hlinkClick r:id="rId9"/>
              </a:rPr>
              <a:t>/</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4953000" cy="685800"/>
          </a:xfrm>
        </p:spPr>
        <p:txBody>
          <a:bodyPr/>
          <a:lstStyle/>
          <a:p>
            <a:r>
              <a:rPr lang="en-US" sz="3600" u="sng" dirty="0" smtClean="0">
                <a:latin typeface="Myriad Web Pro" pitchFamily="34" charset="0"/>
              </a:rPr>
              <a:t>For More Information</a:t>
            </a:r>
            <a:endParaRPr lang="en-US" sz="3600" u="sng" dirty="0">
              <a:latin typeface="Myriad Web Pro" pitchFamily="34" charset="0"/>
            </a:endParaRPr>
          </a:p>
        </p:txBody>
      </p:sp>
      <p:sp>
        <p:nvSpPr>
          <p:cNvPr id="3" name="Content Placeholder 2"/>
          <p:cNvSpPr>
            <a:spLocks noGrp="1"/>
          </p:cNvSpPr>
          <p:nvPr>
            <p:ph idx="1"/>
          </p:nvPr>
        </p:nvSpPr>
        <p:spPr>
          <a:xfrm>
            <a:off x="609600" y="3200400"/>
            <a:ext cx="7924800" cy="2819400"/>
          </a:xfrm>
        </p:spPr>
        <p:txBody>
          <a:bodyPr/>
          <a:lstStyle/>
          <a:p>
            <a:pPr algn="ctr">
              <a:buNone/>
            </a:pPr>
            <a:r>
              <a:rPr lang="en-US" sz="1800" dirty="0" smtClean="0">
                <a:latin typeface="Myriad Web Pro" pitchFamily="34" charset="0"/>
              </a:rPr>
              <a:t>Name</a:t>
            </a:r>
          </a:p>
          <a:p>
            <a:pPr algn="ctr">
              <a:buNone/>
            </a:pPr>
            <a:r>
              <a:rPr lang="en-US" sz="1800" dirty="0" smtClean="0">
                <a:latin typeface="Myriad Web Pro" pitchFamily="34" charset="0"/>
              </a:rPr>
              <a:t>Title</a:t>
            </a:r>
          </a:p>
          <a:p>
            <a:pPr algn="ctr">
              <a:buNone/>
            </a:pPr>
            <a:r>
              <a:rPr lang="en-US" sz="1800" dirty="0" smtClean="0">
                <a:latin typeface="Myriad Web Pro" pitchFamily="34" charset="0"/>
              </a:rPr>
              <a:t>Organization</a:t>
            </a:r>
          </a:p>
          <a:p>
            <a:pPr algn="ctr">
              <a:buNone/>
            </a:pPr>
            <a:r>
              <a:rPr lang="en-US" sz="1800" dirty="0" smtClean="0">
                <a:latin typeface="Myriad Web Pro" pitchFamily="34" charset="0"/>
              </a:rPr>
              <a:t>Email address/phone number</a:t>
            </a:r>
            <a:endParaRPr lang="en-US" sz="1800" u="sng" dirty="0" smtClean="0">
              <a:latin typeface="Myriad Web Pro" pitchFamily="34" charset="0"/>
            </a:endParaRPr>
          </a:p>
          <a:p>
            <a:pPr algn="ctr">
              <a:buNone/>
            </a:pPr>
            <a:endParaRPr lang="en-US" sz="1800" u="sng" dirty="0">
              <a:solidFill>
                <a:srgbClr val="0000FF"/>
              </a:solidFill>
              <a:latin typeface="Myriad Web Pro" pitchFamily="34" charset="0"/>
            </a:endParaRPr>
          </a:p>
          <a:p>
            <a:pPr algn="ctr">
              <a:buNone/>
            </a:pPr>
            <a:endParaRPr lang="en-US" sz="1800" u="sng" dirty="0" smtClean="0">
              <a:solidFill>
                <a:srgbClr val="0000FF"/>
              </a:solidFill>
              <a:latin typeface="Myriad Web Pro" pitchFamily="34" charset="0"/>
            </a:endParaRPr>
          </a:p>
          <a:p>
            <a:pPr marL="0" indent="0">
              <a:spcBef>
                <a:spcPts val="600"/>
              </a:spcBef>
              <a:spcAft>
                <a:spcPts val="1200"/>
              </a:spcAft>
              <a:buNone/>
            </a:pPr>
            <a:r>
              <a:rPr lang="en-US" sz="1800" dirty="0" smtClean="0">
                <a:latin typeface="Myriad Web Pro" pitchFamily="34" charset="0"/>
              </a:rPr>
              <a:t> </a:t>
            </a:r>
          </a:p>
          <a:p>
            <a:pPr marL="0" indent="0">
              <a:spcBef>
                <a:spcPts val="600"/>
              </a:spcBef>
              <a:spcAft>
                <a:spcPts val="1200"/>
              </a:spcAft>
              <a:buNone/>
            </a:pPr>
            <a:r>
              <a:rPr lang="en-US" sz="2400" dirty="0" smtClean="0">
                <a:latin typeface="Myriad Web Pro" pitchFamily="34" charset="0"/>
              </a:rPr>
              <a:t>Healthy Places Web site: </a:t>
            </a:r>
            <a:r>
              <a:rPr lang="en-US" sz="2400" dirty="0" smtClean="0">
                <a:latin typeface="Myriad Web Pro" pitchFamily="34" charset="0"/>
                <a:hlinkClick r:id="rId3"/>
              </a:rPr>
              <a:t>www.cdc.gov/healthyplaces</a:t>
            </a:r>
            <a:endParaRPr lang="en-US" sz="2400" dirty="0" smtClean="0">
              <a:latin typeface="Myriad Web Pro" pitchFamily="34" charset="0"/>
            </a:endParaRPr>
          </a:p>
          <a:p>
            <a:pPr>
              <a:buNone/>
            </a:pPr>
            <a:endParaRPr lang="en-US" dirty="0" smtClean="0">
              <a:latin typeface="Myriad Web Pro" pitchFamily="34" charset="0"/>
            </a:endParaRPr>
          </a:p>
          <a:p>
            <a:pPr>
              <a:buNone/>
            </a:pPr>
            <a:endParaRPr lang="en-US" dirty="0">
              <a:latin typeface="Myriad Web Pro" pitchFamily="34" charset="0"/>
            </a:endParaRPr>
          </a:p>
        </p:txBody>
      </p:sp>
      <p:pic>
        <p:nvPicPr>
          <p:cNvPr id="5" name="Picture 4" descr="86543177.jpg"/>
          <p:cNvPicPr>
            <a:picLocks noChangeAspect="1"/>
          </p:cNvPicPr>
          <p:nvPr/>
        </p:nvPicPr>
        <p:blipFill>
          <a:blip r:embed="rId4" cstate="print"/>
          <a:stretch>
            <a:fillRect/>
          </a:stretch>
        </p:blipFill>
        <p:spPr>
          <a:xfrm>
            <a:off x="5562600" y="533400"/>
            <a:ext cx="32004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smtClean="0"/>
              <a:t>What Factors Determine Our Health?</a:t>
            </a:r>
          </a:p>
        </p:txBody>
      </p:sp>
      <p:sp>
        <p:nvSpPr>
          <p:cNvPr id="5126" name="Rectangle 22"/>
          <p:cNvSpPr>
            <a:spLocks noChangeArrowheads="1"/>
          </p:cNvSpPr>
          <p:nvPr/>
        </p:nvSpPr>
        <p:spPr bwMode="auto">
          <a:xfrm>
            <a:off x="1446286" y="3364468"/>
            <a:ext cx="2439914" cy="369332"/>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Family Health History</a:t>
            </a:r>
            <a:endParaRPr lang="en-US" dirty="0">
              <a:latin typeface="Arial" pitchFamily="34" charset="0"/>
              <a:cs typeface="Arial" pitchFamily="34" charset="0"/>
            </a:endParaRPr>
          </a:p>
        </p:txBody>
      </p:sp>
      <p:sp>
        <p:nvSpPr>
          <p:cNvPr id="5127" name="Rectangle 23"/>
          <p:cNvSpPr>
            <a:spLocks noChangeArrowheads="1"/>
          </p:cNvSpPr>
          <p:nvPr/>
        </p:nvSpPr>
        <p:spPr bwMode="auto">
          <a:xfrm>
            <a:off x="2819400" y="6183868"/>
            <a:ext cx="2286000" cy="369332"/>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Behaviors/Lifestyles</a:t>
            </a:r>
            <a:endParaRPr lang="en-US" dirty="0">
              <a:latin typeface="Arial" pitchFamily="34" charset="0"/>
              <a:cs typeface="Arial" pitchFamily="34" charset="0"/>
            </a:endParaRPr>
          </a:p>
        </p:txBody>
      </p:sp>
      <p:sp>
        <p:nvSpPr>
          <p:cNvPr id="5128" name="Rectangle 24"/>
          <p:cNvSpPr>
            <a:spLocks noChangeArrowheads="1"/>
          </p:cNvSpPr>
          <p:nvPr/>
        </p:nvSpPr>
        <p:spPr bwMode="auto">
          <a:xfrm>
            <a:off x="5867400" y="3886200"/>
            <a:ext cx="1647628" cy="369332"/>
          </a:xfrm>
          <a:prstGeom prst="rect">
            <a:avLst/>
          </a:prstGeom>
          <a:noFill/>
          <a:ln w="9525">
            <a:noFill/>
            <a:miter lim="800000"/>
            <a:headEnd/>
            <a:tailEnd/>
          </a:ln>
        </p:spPr>
        <p:txBody>
          <a:bodyPr wrap="square">
            <a:spAutoFit/>
          </a:bodyPr>
          <a:lstStyle/>
          <a:p>
            <a:r>
              <a:rPr lang="en-US" dirty="0">
                <a:latin typeface="Arial" pitchFamily="34" charset="0"/>
                <a:cs typeface="Arial" pitchFamily="34" charset="0"/>
              </a:rPr>
              <a:t>Environment</a:t>
            </a:r>
          </a:p>
        </p:txBody>
      </p:sp>
      <p:pic>
        <p:nvPicPr>
          <p:cNvPr id="11" name="Picture 10" descr="78628216.jpg"/>
          <p:cNvPicPr>
            <a:picLocks noChangeAspect="1"/>
          </p:cNvPicPr>
          <p:nvPr/>
        </p:nvPicPr>
        <p:blipFill>
          <a:blip r:embed="rId3" cstate="print"/>
          <a:stretch>
            <a:fillRect/>
          </a:stretch>
        </p:blipFill>
        <p:spPr>
          <a:xfrm>
            <a:off x="1295400" y="1459468"/>
            <a:ext cx="2743200" cy="181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83109601.jpg"/>
          <p:cNvPicPr>
            <a:picLocks noChangeAspect="1"/>
          </p:cNvPicPr>
          <p:nvPr/>
        </p:nvPicPr>
        <p:blipFill>
          <a:blip r:embed="rId4" cstate="print"/>
          <a:stretch>
            <a:fillRect/>
          </a:stretch>
        </p:blipFill>
        <p:spPr>
          <a:xfrm>
            <a:off x="2590800" y="4267200"/>
            <a:ext cx="2743200"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87655557.jpg"/>
          <p:cNvPicPr>
            <a:picLocks noChangeAspect="1"/>
          </p:cNvPicPr>
          <p:nvPr/>
        </p:nvPicPr>
        <p:blipFill>
          <a:blip r:embed="rId5" cstate="print"/>
          <a:stretch>
            <a:fillRect/>
          </a:stretch>
        </p:blipFill>
        <p:spPr>
          <a:xfrm>
            <a:off x="5257800" y="1981200"/>
            <a:ext cx="2743200"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bwMode="auto">
          <a:prstGeom prst="rect">
            <a:avLst/>
          </a:prstGeom>
          <a:noFill/>
          <a:ln w="9525">
            <a:noFill/>
            <a:miter lim="800000"/>
            <a:headEnd/>
            <a:tailEnd/>
          </a:ln>
        </p:spPr>
        <p:txBody>
          <a:bodyPr anchor="ctr"/>
          <a:lstStyle/>
          <a:p>
            <a:pPr algn="ctr">
              <a:defRPr/>
            </a:pPr>
            <a:r>
              <a:rPr lang="en-US" dirty="0"/>
              <a:t>What is community design?   </a:t>
            </a:r>
          </a:p>
        </p:txBody>
      </p:sp>
      <p:pic>
        <p:nvPicPr>
          <p:cNvPr id="6" name="Picture 5" descr="87756261.jpg"/>
          <p:cNvPicPr>
            <a:picLocks noChangeAspect="1"/>
          </p:cNvPicPr>
          <p:nvPr/>
        </p:nvPicPr>
        <p:blipFill>
          <a:blip r:embed="rId3" cstate="print"/>
          <a:stretch>
            <a:fillRect/>
          </a:stretch>
        </p:blipFill>
        <p:spPr>
          <a:xfrm>
            <a:off x="4419600" y="1295400"/>
            <a:ext cx="3657600" cy="2441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200393339-001.jpg"/>
          <p:cNvPicPr>
            <a:picLocks noChangeAspect="1"/>
          </p:cNvPicPr>
          <p:nvPr/>
        </p:nvPicPr>
        <p:blipFill>
          <a:blip r:embed="rId4" cstate="print"/>
          <a:stretch>
            <a:fillRect/>
          </a:stretch>
        </p:blipFill>
        <p:spPr>
          <a:xfrm>
            <a:off x="914400" y="1828800"/>
            <a:ext cx="3657600" cy="2432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93348316.jpg"/>
          <p:cNvPicPr>
            <a:picLocks noChangeAspect="1"/>
          </p:cNvPicPr>
          <p:nvPr/>
        </p:nvPicPr>
        <p:blipFill>
          <a:blip r:embed="rId5" cstate="print"/>
          <a:stretch>
            <a:fillRect/>
          </a:stretch>
        </p:blipFill>
        <p:spPr>
          <a:xfrm>
            <a:off x="3276600" y="4038600"/>
            <a:ext cx="3482638" cy="2487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What is Healthy Community Design?</a:t>
            </a:r>
            <a:br>
              <a:rPr lang="en-US" dirty="0" smtClean="0"/>
            </a:br>
            <a:endParaRPr lang="en-US" dirty="0" smtClean="0"/>
          </a:p>
        </p:txBody>
      </p:sp>
      <p:sp>
        <p:nvSpPr>
          <p:cNvPr id="8195" name="Rectangle 3"/>
          <p:cNvSpPr>
            <a:spLocks noGrp="1" noChangeArrowheads="1"/>
          </p:cNvSpPr>
          <p:nvPr>
            <p:ph type="body" idx="1"/>
          </p:nvPr>
        </p:nvSpPr>
        <p:spPr>
          <a:xfrm>
            <a:off x="609600" y="1981200"/>
            <a:ext cx="7924800" cy="2057401"/>
          </a:xfrm>
        </p:spPr>
        <p:txBody>
          <a:bodyPr/>
          <a:lstStyle/>
          <a:p>
            <a:pPr indent="0">
              <a:buFontTx/>
              <a:buNone/>
            </a:pPr>
            <a:r>
              <a:rPr lang="en-US" sz="3600" i="1" dirty="0" smtClean="0"/>
              <a:t>Planning and designing communities that make the healthy choice the easy choice.</a:t>
            </a:r>
            <a:endParaRPr lang="en-US" sz="3600" i="1" dirty="0" smtClean="0">
              <a:solidFill>
                <a:schemeClr val="bg1"/>
              </a:solidFill>
            </a:endParaRPr>
          </a:p>
        </p:txBody>
      </p:sp>
      <p:pic>
        <p:nvPicPr>
          <p:cNvPr id="5" name="Picture 4" descr="75676854.jpg"/>
          <p:cNvPicPr>
            <a:picLocks noChangeAspect="1"/>
          </p:cNvPicPr>
          <p:nvPr/>
        </p:nvPicPr>
        <p:blipFill>
          <a:blip r:embed="rId3" cstate="print"/>
          <a:stretch>
            <a:fillRect/>
          </a:stretch>
        </p:blipFill>
        <p:spPr>
          <a:xfrm>
            <a:off x="4038600" y="3733800"/>
            <a:ext cx="4114800" cy="2752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10400" cy="1295400"/>
          </a:xfrm>
        </p:spPr>
        <p:txBody>
          <a:bodyPr/>
          <a:lstStyle/>
          <a:p>
            <a:r>
              <a:rPr lang="en-US" dirty="0" smtClean="0"/>
              <a:t>How Can Community Design Affect Our Health?</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sp>
        <p:nvSpPr>
          <p:cNvPr id="5" name="Rectangle 4"/>
          <p:cNvSpPr/>
          <p:nvPr/>
        </p:nvSpPr>
        <p:spPr>
          <a:xfrm>
            <a:off x="5867400" y="3657600"/>
            <a:ext cx="2156168" cy="461665"/>
          </a:xfrm>
          <a:prstGeom prst="rect">
            <a:avLst/>
          </a:prstGeom>
        </p:spPr>
        <p:txBody>
          <a:bodyPr wrap="none">
            <a:spAutoFit/>
          </a:bodyPr>
          <a:lstStyle/>
          <a:p>
            <a:r>
              <a:rPr lang="en-US" sz="2400" b="1" dirty="0" smtClean="0">
                <a:solidFill>
                  <a:schemeClr val="accent5">
                    <a:lumMod val="50000"/>
                  </a:schemeClr>
                </a:solidFill>
                <a:effectLst>
                  <a:outerShdw blurRad="38100" dist="38100" dir="2700000" algn="tl">
                    <a:srgbClr val="000000">
                      <a:alpha val="43137"/>
                    </a:srgbClr>
                  </a:outerShdw>
                </a:effectLst>
              </a:rPr>
              <a:t>Water Quality</a:t>
            </a:r>
          </a:p>
        </p:txBody>
      </p:sp>
      <p:sp>
        <p:nvSpPr>
          <p:cNvPr id="6" name="Rectangle 5"/>
          <p:cNvSpPr/>
          <p:nvPr/>
        </p:nvSpPr>
        <p:spPr>
          <a:xfrm>
            <a:off x="2514600" y="4648200"/>
            <a:ext cx="3522759" cy="461665"/>
          </a:xfrm>
          <a:prstGeom prst="rect">
            <a:avLst/>
          </a:prstGeom>
        </p:spPr>
        <p:txBody>
          <a:bodyPr wrap="none">
            <a:spAutoFit/>
          </a:bodyPr>
          <a:lstStyle/>
          <a:p>
            <a:r>
              <a:rPr lang="en-US" sz="2400" b="1" dirty="0" smtClean="0">
                <a:solidFill>
                  <a:srgbClr val="FF0000"/>
                </a:solidFill>
                <a:effectLst>
                  <a:outerShdw blurRad="38100" dist="38100" dir="2700000" algn="tl">
                    <a:srgbClr val="000000">
                      <a:alpha val="43137"/>
                    </a:srgbClr>
                  </a:outerShdw>
                </a:effectLst>
              </a:rPr>
              <a:t>Traffic-related Crashes</a:t>
            </a:r>
          </a:p>
        </p:txBody>
      </p:sp>
      <p:sp>
        <p:nvSpPr>
          <p:cNvPr id="7" name="Rectangle 6"/>
          <p:cNvSpPr/>
          <p:nvPr/>
        </p:nvSpPr>
        <p:spPr>
          <a:xfrm>
            <a:off x="3341156" y="2819400"/>
            <a:ext cx="3662990" cy="461665"/>
          </a:xfrm>
          <a:prstGeom prst="rect">
            <a:avLst/>
          </a:prstGeom>
        </p:spPr>
        <p:txBody>
          <a:bodyPr wrap="none">
            <a:spAutoFit/>
          </a:bodyPr>
          <a:lstStyle/>
          <a:p>
            <a:r>
              <a:rPr lang="en-US" sz="2400" b="1" dirty="0" smtClean="0">
                <a:solidFill>
                  <a:srgbClr val="FF0000"/>
                </a:solidFill>
                <a:effectLst>
                  <a:outerShdw blurRad="38100" dist="38100" dir="2700000" algn="tl">
                    <a:srgbClr val="000000">
                      <a:alpha val="43137"/>
                    </a:srgbClr>
                  </a:outerShdw>
                </a:effectLst>
              </a:rPr>
              <a:t>Physical Activity Levels</a:t>
            </a:r>
          </a:p>
        </p:txBody>
      </p:sp>
      <p:sp>
        <p:nvSpPr>
          <p:cNvPr id="8" name="Rectangle 7"/>
          <p:cNvSpPr/>
          <p:nvPr/>
        </p:nvSpPr>
        <p:spPr>
          <a:xfrm>
            <a:off x="457200" y="3657600"/>
            <a:ext cx="3844322" cy="461665"/>
          </a:xfrm>
          <a:prstGeom prst="rect">
            <a:avLst/>
          </a:prstGeom>
        </p:spPr>
        <p:txBody>
          <a:bodyPr wrap="none">
            <a:spAutoFit/>
          </a:bodyPr>
          <a:lstStyle/>
          <a:p>
            <a:r>
              <a:rPr lang="en-US" sz="2400" b="1" dirty="0" smtClean="0">
                <a:solidFill>
                  <a:srgbClr val="FF0000"/>
                </a:solidFill>
                <a:effectLst>
                  <a:outerShdw blurRad="38100" dist="38100" dir="2700000" algn="tl">
                    <a:srgbClr val="000000">
                      <a:alpha val="43137"/>
                    </a:srgbClr>
                  </a:outerShdw>
                </a:effectLst>
              </a:rPr>
              <a:t>Access to Healthy Foods</a:t>
            </a:r>
          </a:p>
        </p:txBody>
      </p:sp>
      <p:sp>
        <p:nvSpPr>
          <p:cNvPr id="9" name="Rectangle 8"/>
          <p:cNvSpPr/>
          <p:nvPr/>
        </p:nvSpPr>
        <p:spPr>
          <a:xfrm>
            <a:off x="684481" y="5710535"/>
            <a:ext cx="5106719" cy="461665"/>
          </a:xfrm>
          <a:prstGeom prst="rect">
            <a:avLst/>
          </a:prstGeom>
        </p:spPr>
        <p:txBody>
          <a:bodyPr wrap="none">
            <a:spAutoFit/>
          </a:bodyPr>
          <a:lstStyle/>
          <a:p>
            <a:r>
              <a:rPr lang="en-US" sz="2400" b="1" dirty="0" smtClean="0">
                <a:solidFill>
                  <a:schemeClr val="accent5">
                    <a:lumMod val="50000"/>
                  </a:schemeClr>
                </a:solidFill>
                <a:effectLst>
                  <a:outerShdw blurRad="38100" dist="38100" dir="2700000" algn="tl">
                    <a:srgbClr val="000000">
                      <a:alpha val="43137"/>
                    </a:srgbClr>
                  </a:outerShdw>
                </a:effectLst>
              </a:rPr>
              <a:t>Climate Change/Extreme Weather</a:t>
            </a:r>
          </a:p>
        </p:txBody>
      </p:sp>
      <p:sp>
        <p:nvSpPr>
          <p:cNvPr id="10" name="Rectangle 9"/>
          <p:cNvSpPr/>
          <p:nvPr/>
        </p:nvSpPr>
        <p:spPr>
          <a:xfrm>
            <a:off x="5474003" y="1905000"/>
            <a:ext cx="3038011" cy="461665"/>
          </a:xfrm>
          <a:prstGeom prst="rect">
            <a:avLst/>
          </a:prstGeom>
        </p:spPr>
        <p:txBody>
          <a:bodyPr wrap="none">
            <a:spAutoFit/>
          </a:bodyPr>
          <a:lstStyle/>
          <a:p>
            <a:r>
              <a:rPr lang="en-US" sz="2400" b="1" dirty="0" smtClean="0">
                <a:solidFill>
                  <a:srgbClr val="FF0000"/>
                </a:solidFill>
                <a:effectLst>
                  <a:outerShdw blurRad="38100" dist="38100" dir="2700000" algn="tl">
                    <a:srgbClr val="000000">
                      <a:alpha val="43137"/>
                    </a:srgbClr>
                  </a:outerShdw>
                </a:effectLst>
              </a:rPr>
              <a:t>Social Connections</a:t>
            </a:r>
          </a:p>
        </p:txBody>
      </p:sp>
      <p:sp>
        <p:nvSpPr>
          <p:cNvPr id="11" name="Rectangle 10"/>
          <p:cNvSpPr/>
          <p:nvPr/>
        </p:nvSpPr>
        <p:spPr>
          <a:xfrm>
            <a:off x="6019800" y="5329535"/>
            <a:ext cx="2114681" cy="461665"/>
          </a:xfrm>
          <a:prstGeom prst="rect">
            <a:avLst/>
          </a:prstGeom>
        </p:spPr>
        <p:txBody>
          <a:bodyPr wrap="none">
            <a:spAutoFit/>
          </a:bodyPr>
          <a:lstStyle/>
          <a:p>
            <a:r>
              <a:rPr lang="en-US" sz="2400" b="1" dirty="0" smtClean="0">
                <a:solidFill>
                  <a:srgbClr val="FF0000"/>
                </a:solidFill>
                <a:effectLst>
                  <a:outerShdw blurRad="38100" dist="38100" dir="2700000" algn="tl">
                    <a:srgbClr val="000000">
                      <a:alpha val="43137"/>
                    </a:srgbClr>
                  </a:outerShdw>
                </a:effectLst>
              </a:rPr>
              <a:t>Social Equity</a:t>
            </a:r>
          </a:p>
        </p:txBody>
      </p:sp>
      <p:sp>
        <p:nvSpPr>
          <p:cNvPr id="12" name="Rectangle 11"/>
          <p:cNvSpPr/>
          <p:nvPr/>
        </p:nvSpPr>
        <p:spPr>
          <a:xfrm>
            <a:off x="1066800" y="2209800"/>
            <a:ext cx="1739579" cy="461665"/>
          </a:xfrm>
          <a:prstGeom prst="rect">
            <a:avLst/>
          </a:prstGeom>
        </p:spPr>
        <p:txBody>
          <a:bodyPr wrap="none">
            <a:spAutoFit/>
          </a:bodyPr>
          <a:lstStyle/>
          <a:p>
            <a:r>
              <a:rPr lang="en-US" sz="2400" b="1" dirty="0" smtClean="0">
                <a:solidFill>
                  <a:schemeClr val="accent5">
                    <a:lumMod val="50000"/>
                  </a:schemeClr>
                </a:solidFill>
                <a:effectLst>
                  <a:outerShdw blurRad="38100" dist="38100" dir="2700000" algn="tl">
                    <a:srgbClr val="000000">
                      <a:alpha val="43137"/>
                    </a:srgbClr>
                  </a:outerShdw>
                </a:effectLst>
              </a:rPr>
              <a:t>Air Quality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yriad Web Pro" pitchFamily="34" charset="0"/>
              </a:rPr>
              <a:t>Physical Activity Levels</a:t>
            </a:r>
            <a:endParaRPr lang="en-US" sz="3600" b="1" dirty="0">
              <a:latin typeface="Myriad Web Pro" pitchFamily="34" charset="0"/>
            </a:endParaRPr>
          </a:p>
        </p:txBody>
      </p:sp>
      <p:sp>
        <p:nvSpPr>
          <p:cNvPr id="3" name="Text Placeholder 2"/>
          <p:cNvSpPr>
            <a:spLocks noGrp="1"/>
          </p:cNvSpPr>
          <p:nvPr>
            <p:ph type="body" idx="1"/>
          </p:nvPr>
        </p:nvSpPr>
        <p:spPr>
          <a:xfrm>
            <a:off x="685800" y="2057400"/>
            <a:ext cx="5181600" cy="2895600"/>
          </a:xfrm>
        </p:spPr>
        <p:txBody>
          <a:bodyPr anchor="t"/>
          <a:lstStyle/>
          <a:p>
            <a:pPr>
              <a:spcBef>
                <a:spcPts val="0"/>
              </a:spcBef>
              <a:spcAft>
                <a:spcPts val="600"/>
              </a:spcAft>
            </a:pPr>
            <a:r>
              <a:rPr lang="en-US" sz="3200" b="0" dirty="0" smtClean="0">
                <a:latin typeface="Myriad Web Pro" pitchFamily="34" charset="0"/>
              </a:rPr>
              <a:t>A sedentary lifestyle is a primary risk factor in</a:t>
            </a:r>
          </a:p>
          <a:p>
            <a:pPr marL="457200" indent="-457200">
              <a:spcBef>
                <a:spcPts val="0"/>
              </a:spcBef>
              <a:spcAft>
                <a:spcPts val="600"/>
              </a:spcAft>
              <a:buFont typeface="Arial" pitchFamily="34" charset="0"/>
              <a:buChar char="•"/>
            </a:pPr>
            <a:r>
              <a:rPr lang="en-US" sz="3200" b="0" dirty="0">
                <a:latin typeface="Myriad Web Pro" pitchFamily="34" charset="0"/>
              </a:rPr>
              <a:t>C</a:t>
            </a:r>
            <a:r>
              <a:rPr lang="en-US" sz="3200" b="0" dirty="0" smtClean="0">
                <a:latin typeface="Myriad Web Pro" pitchFamily="34" charset="0"/>
              </a:rPr>
              <a:t>ardiovascular disease</a:t>
            </a:r>
          </a:p>
          <a:p>
            <a:pPr marL="457200" indent="-457200">
              <a:spcBef>
                <a:spcPts val="0"/>
              </a:spcBef>
              <a:spcAft>
                <a:spcPts val="600"/>
              </a:spcAft>
              <a:buFont typeface="Arial" pitchFamily="34" charset="0"/>
              <a:buChar char="•"/>
            </a:pPr>
            <a:r>
              <a:rPr lang="en-US" sz="3200" b="0" dirty="0">
                <a:latin typeface="Myriad Web Pro" pitchFamily="34" charset="0"/>
              </a:rPr>
              <a:t>S</a:t>
            </a:r>
            <a:r>
              <a:rPr lang="en-US" sz="3200" b="0" dirty="0" smtClean="0">
                <a:latin typeface="Myriad Web Pro" pitchFamily="34" charset="0"/>
              </a:rPr>
              <a:t>troke </a:t>
            </a:r>
          </a:p>
          <a:p>
            <a:pPr marL="457200" indent="-457200">
              <a:spcBef>
                <a:spcPts val="0"/>
              </a:spcBef>
              <a:spcAft>
                <a:spcPts val="600"/>
              </a:spcAft>
              <a:buFont typeface="Arial" pitchFamily="34" charset="0"/>
              <a:buChar char="•"/>
            </a:pPr>
            <a:r>
              <a:rPr lang="en-US" sz="3200" b="0" dirty="0">
                <a:latin typeface="Myriad Web Pro" pitchFamily="34" charset="0"/>
              </a:rPr>
              <a:t>A</a:t>
            </a:r>
            <a:r>
              <a:rPr lang="en-US" sz="3200" b="0" dirty="0" smtClean="0">
                <a:latin typeface="Myriad Web Pro" pitchFamily="34" charset="0"/>
              </a:rPr>
              <a:t>ll causes of death</a:t>
            </a:r>
          </a:p>
        </p:txBody>
      </p:sp>
      <p:pic>
        <p:nvPicPr>
          <p:cNvPr id="6" name="Picture 5" descr="78458417.jpg"/>
          <p:cNvPicPr>
            <a:picLocks noChangeAspect="1"/>
          </p:cNvPicPr>
          <p:nvPr/>
        </p:nvPicPr>
        <p:blipFill>
          <a:blip r:embed="rId3" cstate="print"/>
          <a:stretch>
            <a:fillRect/>
          </a:stretch>
        </p:blipFill>
        <p:spPr>
          <a:xfrm>
            <a:off x="6019800" y="2057400"/>
            <a:ext cx="244144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62235" y="1376366"/>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smtClean="0">
                <a:solidFill>
                  <a:srgbClr val="000000"/>
                </a:solidFill>
                <a:latin typeface="Verdana" pitchFamily="34" charset="0"/>
              </a:rPr>
              <a:t>2000</a:t>
            </a:r>
          </a:p>
        </p:txBody>
      </p:sp>
      <p:sp>
        <p:nvSpPr>
          <p:cNvPr id="32771" name="Rectangle 3"/>
          <p:cNvSpPr>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smtClean="0">
                <a:solidFill>
                  <a:srgbClr val="000000"/>
                </a:solidFill>
                <a:latin typeface="Verdana" pitchFamily="34" charset="0"/>
              </a:rPr>
              <a:t>Obesity Trends* Among U.S. Adults</a:t>
            </a:r>
            <a:r>
              <a:rPr lang="en-US" sz="2400" b="1" smtClean="0">
                <a:solidFill>
                  <a:srgbClr val="201D5D"/>
                </a:solidFill>
                <a:latin typeface="Verdana" pitchFamily="34" charset="0"/>
              </a:rPr>
              <a:t/>
            </a:r>
            <a:br>
              <a:rPr lang="en-US" sz="2400" b="1" smtClean="0">
                <a:solidFill>
                  <a:srgbClr val="201D5D"/>
                </a:solidFill>
                <a:latin typeface="Verdana" pitchFamily="34" charset="0"/>
              </a:rPr>
            </a:br>
            <a:r>
              <a:rPr lang="en-US" sz="2400" b="1" smtClean="0">
                <a:solidFill>
                  <a:srgbClr val="DE3021"/>
                </a:solidFill>
                <a:latin typeface="Verdana" pitchFamily="34" charset="0"/>
              </a:rPr>
              <a:t>BRFSS,</a:t>
            </a:r>
            <a:r>
              <a:rPr lang="en-US" sz="2400" b="1" smtClean="0">
                <a:solidFill>
                  <a:srgbClr val="201D5D"/>
                </a:solidFill>
                <a:latin typeface="Verdana" pitchFamily="34" charset="0"/>
              </a:rPr>
              <a:t> </a:t>
            </a:r>
            <a:r>
              <a:rPr lang="en-US" sz="2400" b="1" smtClean="0">
                <a:solidFill>
                  <a:srgbClr val="DE3021"/>
                </a:solidFill>
                <a:latin typeface="Verdana" pitchFamily="34" charset="0"/>
              </a:rPr>
              <a:t>1990, 2000, 2010</a:t>
            </a:r>
          </a:p>
        </p:txBody>
      </p:sp>
      <p:sp>
        <p:nvSpPr>
          <p:cNvPr id="32772" name="Text Box 4"/>
          <p:cNvSpPr txBox="1">
            <a:spLocks noChangeArrowheads="1"/>
          </p:cNvSpPr>
          <p:nvPr/>
        </p:nvSpPr>
        <p:spPr bwMode="auto">
          <a:xfrm>
            <a:off x="0" y="9906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400" b="1" smtClean="0">
                <a:solidFill>
                  <a:srgbClr val="000000"/>
                </a:solidFill>
                <a:latin typeface="Verdana" pitchFamily="34" charset="0"/>
              </a:rPr>
              <a:t>(*BMI </a:t>
            </a:r>
            <a:r>
              <a:rPr lang="en-US" sz="1400" b="1" smtClean="0">
                <a:solidFill>
                  <a:srgbClr val="000000"/>
                </a:solidFill>
                <a:latin typeface="Verdana" pitchFamily="34" charset="0"/>
                <a:sym typeface="Symbol" pitchFamily="18" charset="2"/>
              </a:rPr>
              <a:t></a:t>
            </a:r>
            <a:r>
              <a:rPr lang="en-US" sz="1400" b="1" smtClean="0">
                <a:solidFill>
                  <a:srgbClr val="000000"/>
                </a:solidFill>
                <a:latin typeface="Verdana" pitchFamily="34" charset="0"/>
              </a:rPr>
              <a:t>30, or about 30 lbs. overweight for 5’4” person)</a:t>
            </a:r>
          </a:p>
        </p:txBody>
      </p:sp>
      <p:sp>
        <p:nvSpPr>
          <p:cNvPr id="32773" name="Text Box 5"/>
          <p:cNvSpPr txBox="1">
            <a:spLocks noChangeArrowheads="1"/>
          </p:cNvSpPr>
          <p:nvPr/>
        </p:nvSpPr>
        <p:spPr bwMode="auto">
          <a:xfrm>
            <a:off x="4233336" y="3378202"/>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smtClean="0">
                <a:solidFill>
                  <a:srgbClr val="000000"/>
                </a:solidFill>
                <a:latin typeface="Verdana" pitchFamily="34" charset="0"/>
              </a:rPr>
              <a:t>2010</a:t>
            </a:r>
          </a:p>
        </p:txBody>
      </p:sp>
      <p:grpSp>
        <p:nvGrpSpPr>
          <p:cNvPr id="32774" name="Group 6"/>
          <p:cNvGrpSpPr>
            <a:grpSpLocks/>
          </p:cNvGrpSpPr>
          <p:nvPr/>
        </p:nvGrpSpPr>
        <p:grpSpPr bwMode="auto">
          <a:xfrm>
            <a:off x="458611" y="1558925"/>
            <a:ext cx="3227211" cy="1866900"/>
            <a:chOff x="728" y="1077"/>
            <a:chExt cx="4371" cy="2247"/>
          </a:xfrm>
        </p:grpSpPr>
        <p:sp>
          <p:nvSpPr>
            <p:cNvPr id="32938" name="Freeform 7"/>
            <p:cNvSpPr>
              <a:spLocks/>
            </p:cNvSpPr>
            <p:nvPr/>
          </p:nvSpPr>
          <p:spPr bwMode="auto">
            <a:xfrm>
              <a:off x="1661" y="1077"/>
              <a:ext cx="460" cy="322"/>
            </a:xfrm>
            <a:custGeom>
              <a:avLst/>
              <a:gdLst>
                <a:gd name="T0" fmla="*/ 26 w 90"/>
                <a:gd name="T1" fmla="*/ 951 h 66"/>
                <a:gd name="T2" fmla="*/ 0 w 90"/>
                <a:gd name="T3" fmla="*/ 951 h 66"/>
                <a:gd name="T4" fmla="*/ 26 w 90"/>
                <a:gd name="T5" fmla="*/ 883 h 66"/>
                <a:gd name="T6" fmla="*/ 26 w 90"/>
                <a:gd name="T7" fmla="*/ 834 h 66"/>
                <a:gd name="T8" fmla="*/ 26 w 90"/>
                <a:gd name="T9" fmla="*/ 834 h 66"/>
                <a:gd name="T10" fmla="*/ 51 w 90"/>
                <a:gd name="T11" fmla="*/ 859 h 66"/>
                <a:gd name="T12" fmla="*/ 26 w 90"/>
                <a:gd name="T13" fmla="*/ 883 h 66"/>
                <a:gd name="T14" fmla="*/ 77 w 90"/>
                <a:gd name="T15" fmla="*/ 859 h 66"/>
                <a:gd name="T16" fmla="*/ 77 w 90"/>
                <a:gd name="T17" fmla="*/ 834 h 66"/>
                <a:gd name="T18" fmla="*/ 77 w 90"/>
                <a:gd name="T19" fmla="*/ 785 h 66"/>
                <a:gd name="T20" fmla="*/ 51 w 90"/>
                <a:gd name="T21" fmla="*/ 712 h 66"/>
                <a:gd name="T22" fmla="*/ 77 w 90"/>
                <a:gd name="T23" fmla="*/ 712 h 66"/>
                <a:gd name="T24" fmla="*/ 133 w 90"/>
                <a:gd name="T25" fmla="*/ 688 h 66"/>
                <a:gd name="T26" fmla="*/ 102 w 90"/>
                <a:gd name="T27" fmla="*/ 668 h 66"/>
                <a:gd name="T28" fmla="*/ 77 w 90"/>
                <a:gd name="T29" fmla="*/ 688 h 66"/>
                <a:gd name="T30" fmla="*/ 77 w 90"/>
                <a:gd name="T31" fmla="*/ 595 h 66"/>
                <a:gd name="T32" fmla="*/ 77 w 90"/>
                <a:gd name="T33" fmla="*/ 522 h 66"/>
                <a:gd name="T34" fmla="*/ 77 w 90"/>
                <a:gd name="T35" fmla="*/ 405 h 66"/>
                <a:gd name="T36" fmla="*/ 51 w 90"/>
                <a:gd name="T37" fmla="*/ 263 h 66"/>
                <a:gd name="T38" fmla="*/ 51 w 90"/>
                <a:gd name="T39" fmla="*/ 141 h 66"/>
                <a:gd name="T40" fmla="*/ 286 w 90"/>
                <a:gd name="T41" fmla="*/ 215 h 66"/>
                <a:gd name="T42" fmla="*/ 496 w 90"/>
                <a:gd name="T43" fmla="*/ 307 h 66"/>
                <a:gd name="T44" fmla="*/ 603 w 90"/>
                <a:gd name="T45" fmla="*/ 332 h 66"/>
                <a:gd name="T46" fmla="*/ 629 w 90"/>
                <a:gd name="T47" fmla="*/ 356 h 66"/>
                <a:gd name="T48" fmla="*/ 629 w 90"/>
                <a:gd name="T49" fmla="*/ 478 h 66"/>
                <a:gd name="T50" fmla="*/ 572 w 90"/>
                <a:gd name="T51" fmla="*/ 546 h 66"/>
                <a:gd name="T52" fmla="*/ 572 w 90"/>
                <a:gd name="T53" fmla="*/ 595 h 66"/>
                <a:gd name="T54" fmla="*/ 572 w 90"/>
                <a:gd name="T55" fmla="*/ 644 h 66"/>
                <a:gd name="T56" fmla="*/ 603 w 90"/>
                <a:gd name="T57" fmla="*/ 668 h 66"/>
                <a:gd name="T58" fmla="*/ 654 w 90"/>
                <a:gd name="T59" fmla="*/ 571 h 66"/>
                <a:gd name="T60" fmla="*/ 705 w 90"/>
                <a:gd name="T61" fmla="*/ 498 h 66"/>
                <a:gd name="T62" fmla="*/ 756 w 90"/>
                <a:gd name="T63" fmla="*/ 429 h 66"/>
                <a:gd name="T64" fmla="*/ 680 w 90"/>
                <a:gd name="T65" fmla="*/ 239 h 66"/>
                <a:gd name="T66" fmla="*/ 705 w 90"/>
                <a:gd name="T67" fmla="*/ 215 h 66"/>
                <a:gd name="T68" fmla="*/ 756 w 90"/>
                <a:gd name="T69" fmla="*/ 166 h 66"/>
                <a:gd name="T70" fmla="*/ 705 w 90"/>
                <a:gd name="T71" fmla="*/ 117 h 66"/>
                <a:gd name="T72" fmla="*/ 705 w 90"/>
                <a:gd name="T73" fmla="*/ 0 h 66"/>
                <a:gd name="T74" fmla="*/ 1620 w 90"/>
                <a:gd name="T75" fmla="*/ 215 h 66"/>
                <a:gd name="T76" fmla="*/ 2351 w 90"/>
                <a:gd name="T77" fmla="*/ 381 h 66"/>
                <a:gd name="T78" fmla="*/ 2090 w 90"/>
                <a:gd name="T79" fmla="*/ 1405 h 66"/>
                <a:gd name="T80" fmla="*/ 2090 w 90"/>
                <a:gd name="T81" fmla="*/ 1429 h 66"/>
                <a:gd name="T82" fmla="*/ 2090 w 90"/>
                <a:gd name="T83" fmla="*/ 1454 h 66"/>
                <a:gd name="T84" fmla="*/ 2116 w 90"/>
                <a:gd name="T85" fmla="*/ 1498 h 66"/>
                <a:gd name="T86" fmla="*/ 2090 w 90"/>
                <a:gd name="T87" fmla="*/ 1522 h 66"/>
                <a:gd name="T88" fmla="*/ 2090 w 90"/>
                <a:gd name="T89" fmla="*/ 1571 h 66"/>
                <a:gd name="T90" fmla="*/ 1436 w 90"/>
                <a:gd name="T91" fmla="*/ 1454 h 66"/>
                <a:gd name="T92" fmla="*/ 1360 w 90"/>
                <a:gd name="T93" fmla="*/ 1454 h 66"/>
                <a:gd name="T94" fmla="*/ 1308 w 90"/>
                <a:gd name="T95" fmla="*/ 1429 h 66"/>
                <a:gd name="T96" fmla="*/ 1227 w 90"/>
                <a:gd name="T97" fmla="*/ 1454 h 66"/>
                <a:gd name="T98" fmla="*/ 1150 w 90"/>
                <a:gd name="T99" fmla="*/ 1429 h 66"/>
                <a:gd name="T100" fmla="*/ 1073 w 90"/>
                <a:gd name="T101" fmla="*/ 1454 h 66"/>
                <a:gd name="T102" fmla="*/ 966 w 90"/>
                <a:gd name="T103" fmla="*/ 1429 h 66"/>
                <a:gd name="T104" fmla="*/ 782 w 90"/>
                <a:gd name="T105" fmla="*/ 1429 h 66"/>
                <a:gd name="T106" fmla="*/ 629 w 90"/>
                <a:gd name="T107" fmla="*/ 1381 h 66"/>
                <a:gd name="T108" fmla="*/ 496 w 90"/>
                <a:gd name="T109" fmla="*/ 1381 h 66"/>
                <a:gd name="T110" fmla="*/ 312 w 90"/>
                <a:gd name="T111" fmla="*/ 1332 h 66"/>
                <a:gd name="T112" fmla="*/ 286 w 90"/>
                <a:gd name="T113" fmla="*/ 1190 h 66"/>
                <a:gd name="T114" fmla="*/ 286 w 90"/>
                <a:gd name="T115" fmla="*/ 1117 h 66"/>
                <a:gd name="T116" fmla="*/ 184 w 90"/>
                <a:gd name="T117" fmla="*/ 1049 h 66"/>
                <a:gd name="T118" fmla="*/ 158 w 90"/>
                <a:gd name="T119" fmla="*/ 1025 h 66"/>
                <a:gd name="T120" fmla="*/ 77 w 90"/>
                <a:gd name="T121" fmla="*/ 100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9" name="Freeform 8"/>
            <p:cNvSpPr>
              <a:spLocks/>
            </p:cNvSpPr>
            <p:nvPr/>
          </p:nvSpPr>
          <p:spPr bwMode="auto">
            <a:xfrm>
              <a:off x="2843" y="1262"/>
              <a:ext cx="457" cy="269"/>
            </a:xfrm>
            <a:custGeom>
              <a:avLst/>
              <a:gdLst>
                <a:gd name="T0" fmla="*/ 0 w 89"/>
                <a:gd name="T1" fmla="*/ 1218 h 55"/>
                <a:gd name="T2" fmla="*/ 134 w 89"/>
                <a:gd name="T3" fmla="*/ 0 h 55"/>
                <a:gd name="T4" fmla="*/ 1160 w 89"/>
                <a:gd name="T5" fmla="*/ 73 h 55"/>
                <a:gd name="T6" fmla="*/ 2162 w 89"/>
                <a:gd name="T7" fmla="*/ 98 h 55"/>
                <a:gd name="T8" fmla="*/ 2162 w 89"/>
                <a:gd name="T9" fmla="*/ 117 h 55"/>
                <a:gd name="T10" fmla="*/ 2187 w 89"/>
                <a:gd name="T11" fmla="*/ 215 h 55"/>
                <a:gd name="T12" fmla="*/ 2187 w 89"/>
                <a:gd name="T13" fmla="*/ 240 h 55"/>
                <a:gd name="T14" fmla="*/ 2162 w 89"/>
                <a:gd name="T15" fmla="*/ 313 h 55"/>
                <a:gd name="T16" fmla="*/ 2162 w 89"/>
                <a:gd name="T17" fmla="*/ 430 h 55"/>
                <a:gd name="T18" fmla="*/ 2213 w 89"/>
                <a:gd name="T19" fmla="*/ 548 h 55"/>
                <a:gd name="T20" fmla="*/ 2239 w 89"/>
                <a:gd name="T21" fmla="*/ 597 h 55"/>
                <a:gd name="T22" fmla="*/ 2270 w 89"/>
                <a:gd name="T23" fmla="*/ 719 h 55"/>
                <a:gd name="T24" fmla="*/ 2270 w 89"/>
                <a:gd name="T25" fmla="*/ 910 h 55"/>
                <a:gd name="T26" fmla="*/ 2295 w 89"/>
                <a:gd name="T27" fmla="*/ 959 h 55"/>
                <a:gd name="T28" fmla="*/ 2295 w 89"/>
                <a:gd name="T29" fmla="*/ 1027 h 55"/>
                <a:gd name="T30" fmla="*/ 2295 w 89"/>
                <a:gd name="T31" fmla="*/ 1052 h 55"/>
                <a:gd name="T32" fmla="*/ 2347 w 89"/>
                <a:gd name="T33" fmla="*/ 1218 h 55"/>
                <a:gd name="T34" fmla="*/ 2347 w 89"/>
                <a:gd name="T35" fmla="*/ 1267 h 55"/>
                <a:gd name="T36" fmla="*/ 2347 w 89"/>
                <a:gd name="T37" fmla="*/ 1316 h 55"/>
                <a:gd name="T38" fmla="*/ 0 w 89"/>
                <a:gd name="T39" fmla="*/ 1218 h 55"/>
                <a:gd name="T40" fmla="*/ 0 w 89"/>
                <a:gd name="T41" fmla="*/ 121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0" name="Freeform 9"/>
            <p:cNvSpPr>
              <a:spLocks/>
            </p:cNvSpPr>
            <p:nvPr/>
          </p:nvSpPr>
          <p:spPr bwMode="auto">
            <a:xfrm>
              <a:off x="2823" y="1511"/>
              <a:ext cx="483" cy="312"/>
            </a:xfrm>
            <a:custGeom>
              <a:avLst/>
              <a:gdLst>
                <a:gd name="T0" fmla="*/ 0 w 94"/>
                <a:gd name="T1" fmla="*/ 1214 h 64"/>
                <a:gd name="T2" fmla="*/ 77 w 94"/>
                <a:gd name="T3" fmla="*/ 405 h 64"/>
                <a:gd name="T4" fmla="*/ 108 w 94"/>
                <a:gd name="T5" fmla="*/ 0 h 64"/>
                <a:gd name="T6" fmla="*/ 2456 w 94"/>
                <a:gd name="T7" fmla="*/ 97 h 64"/>
                <a:gd name="T8" fmla="*/ 2456 w 94"/>
                <a:gd name="T9" fmla="*/ 141 h 64"/>
                <a:gd name="T10" fmla="*/ 2430 w 94"/>
                <a:gd name="T11" fmla="*/ 166 h 64"/>
                <a:gd name="T12" fmla="*/ 2374 w 94"/>
                <a:gd name="T13" fmla="*/ 239 h 64"/>
                <a:gd name="T14" fmla="*/ 2374 w 94"/>
                <a:gd name="T15" fmla="*/ 263 h 64"/>
                <a:gd name="T16" fmla="*/ 2482 w 94"/>
                <a:gd name="T17" fmla="*/ 356 h 64"/>
                <a:gd name="T18" fmla="*/ 2482 w 94"/>
                <a:gd name="T19" fmla="*/ 1092 h 64"/>
                <a:gd name="T20" fmla="*/ 2482 w 94"/>
                <a:gd name="T21" fmla="*/ 1092 h 64"/>
                <a:gd name="T22" fmla="*/ 2430 w 94"/>
                <a:gd name="T23" fmla="*/ 1092 h 64"/>
                <a:gd name="T24" fmla="*/ 2456 w 94"/>
                <a:gd name="T25" fmla="*/ 1116 h 64"/>
                <a:gd name="T26" fmla="*/ 2482 w 94"/>
                <a:gd name="T27" fmla="*/ 1141 h 64"/>
                <a:gd name="T28" fmla="*/ 2456 w 94"/>
                <a:gd name="T29" fmla="*/ 1189 h 64"/>
                <a:gd name="T30" fmla="*/ 2482 w 94"/>
                <a:gd name="T31" fmla="*/ 1214 h 64"/>
                <a:gd name="T32" fmla="*/ 2482 w 94"/>
                <a:gd name="T33" fmla="*/ 1282 h 64"/>
                <a:gd name="T34" fmla="*/ 2456 w 94"/>
                <a:gd name="T35" fmla="*/ 1282 h 64"/>
                <a:gd name="T36" fmla="*/ 2482 w 94"/>
                <a:gd name="T37" fmla="*/ 1331 h 64"/>
                <a:gd name="T38" fmla="*/ 2430 w 94"/>
                <a:gd name="T39" fmla="*/ 1404 h 64"/>
                <a:gd name="T40" fmla="*/ 2482 w 94"/>
                <a:gd name="T41" fmla="*/ 1472 h 64"/>
                <a:gd name="T42" fmla="*/ 2482 w 94"/>
                <a:gd name="T43" fmla="*/ 1521 h 64"/>
                <a:gd name="T44" fmla="*/ 2482 w 94"/>
                <a:gd name="T45" fmla="*/ 1521 h 64"/>
                <a:gd name="T46" fmla="*/ 2405 w 94"/>
                <a:gd name="T47" fmla="*/ 1472 h 64"/>
                <a:gd name="T48" fmla="*/ 2271 w 94"/>
                <a:gd name="T49" fmla="*/ 1404 h 64"/>
                <a:gd name="T50" fmla="*/ 2220 w 94"/>
                <a:gd name="T51" fmla="*/ 1380 h 64"/>
                <a:gd name="T52" fmla="*/ 2163 w 94"/>
                <a:gd name="T53" fmla="*/ 1380 h 64"/>
                <a:gd name="T54" fmla="*/ 2112 w 94"/>
                <a:gd name="T55" fmla="*/ 1423 h 64"/>
                <a:gd name="T56" fmla="*/ 2086 w 94"/>
                <a:gd name="T57" fmla="*/ 1423 h 64"/>
                <a:gd name="T58" fmla="*/ 2035 w 94"/>
                <a:gd name="T59" fmla="*/ 1423 h 64"/>
                <a:gd name="T60" fmla="*/ 2009 w 94"/>
                <a:gd name="T61" fmla="*/ 1355 h 64"/>
                <a:gd name="T62" fmla="*/ 1978 w 94"/>
                <a:gd name="T63" fmla="*/ 1331 h 64"/>
                <a:gd name="T64" fmla="*/ 1927 w 94"/>
                <a:gd name="T65" fmla="*/ 1355 h 64"/>
                <a:gd name="T66" fmla="*/ 1875 w 94"/>
                <a:gd name="T67" fmla="*/ 1355 h 64"/>
                <a:gd name="T68" fmla="*/ 1824 w 94"/>
                <a:gd name="T69" fmla="*/ 1282 h 64"/>
                <a:gd name="T70" fmla="*/ 0 w 94"/>
                <a:gd name="T71" fmla="*/ 1214 h 64"/>
                <a:gd name="T72" fmla="*/ 0 w 94"/>
                <a:gd name="T73" fmla="*/ 121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1" name="Freeform 10"/>
            <p:cNvSpPr>
              <a:spLocks/>
            </p:cNvSpPr>
            <p:nvPr/>
          </p:nvSpPr>
          <p:spPr bwMode="auto">
            <a:xfrm>
              <a:off x="2807" y="1760"/>
              <a:ext cx="571" cy="268"/>
            </a:xfrm>
            <a:custGeom>
              <a:avLst/>
              <a:gdLst>
                <a:gd name="T0" fmla="*/ 0 w 111"/>
                <a:gd name="T1" fmla="*/ 809 h 55"/>
                <a:gd name="T2" fmla="*/ 77 w 111"/>
                <a:gd name="T3" fmla="*/ 0 h 55"/>
                <a:gd name="T4" fmla="*/ 1903 w 111"/>
                <a:gd name="T5" fmla="*/ 73 h 55"/>
                <a:gd name="T6" fmla="*/ 1960 w 111"/>
                <a:gd name="T7" fmla="*/ 141 h 55"/>
                <a:gd name="T8" fmla="*/ 2011 w 111"/>
                <a:gd name="T9" fmla="*/ 141 h 55"/>
                <a:gd name="T10" fmla="*/ 2063 w 111"/>
                <a:gd name="T11" fmla="*/ 117 h 55"/>
                <a:gd name="T12" fmla="*/ 2089 w 111"/>
                <a:gd name="T13" fmla="*/ 141 h 55"/>
                <a:gd name="T14" fmla="*/ 2119 w 111"/>
                <a:gd name="T15" fmla="*/ 214 h 55"/>
                <a:gd name="T16" fmla="*/ 2171 w 111"/>
                <a:gd name="T17" fmla="*/ 214 h 55"/>
                <a:gd name="T18" fmla="*/ 2197 w 111"/>
                <a:gd name="T19" fmla="*/ 214 h 55"/>
                <a:gd name="T20" fmla="*/ 2248 w 111"/>
                <a:gd name="T21" fmla="*/ 166 h 55"/>
                <a:gd name="T22" fmla="*/ 2305 w 111"/>
                <a:gd name="T23" fmla="*/ 166 h 55"/>
                <a:gd name="T24" fmla="*/ 2356 w 111"/>
                <a:gd name="T25" fmla="*/ 190 h 55"/>
                <a:gd name="T26" fmla="*/ 2490 w 111"/>
                <a:gd name="T27" fmla="*/ 263 h 55"/>
                <a:gd name="T28" fmla="*/ 2567 w 111"/>
                <a:gd name="T29" fmla="*/ 307 h 55"/>
                <a:gd name="T30" fmla="*/ 2567 w 111"/>
                <a:gd name="T31" fmla="*/ 356 h 55"/>
                <a:gd name="T32" fmla="*/ 2618 w 111"/>
                <a:gd name="T33" fmla="*/ 380 h 55"/>
                <a:gd name="T34" fmla="*/ 2618 w 111"/>
                <a:gd name="T35" fmla="*/ 404 h 55"/>
                <a:gd name="T36" fmla="*/ 2593 w 111"/>
                <a:gd name="T37" fmla="*/ 453 h 55"/>
                <a:gd name="T38" fmla="*/ 2618 w 111"/>
                <a:gd name="T39" fmla="*/ 497 h 55"/>
                <a:gd name="T40" fmla="*/ 2644 w 111"/>
                <a:gd name="T41" fmla="*/ 570 h 55"/>
                <a:gd name="T42" fmla="*/ 2675 w 111"/>
                <a:gd name="T43" fmla="*/ 594 h 55"/>
                <a:gd name="T44" fmla="*/ 2675 w 111"/>
                <a:gd name="T45" fmla="*/ 619 h 55"/>
                <a:gd name="T46" fmla="*/ 2675 w 111"/>
                <a:gd name="T47" fmla="*/ 663 h 55"/>
                <a:gd name="T48" fmla="*/ 2726 w 111"/>
                <a:gd name="T49" fmla="*/ 687 h 55"/>
                <a:gd name="T50" fmla="*/ 2752 w 111"/>
                <a:gd name="T51" fmla="*/ 711 h 55"/>
                <a:gd name="T52" fmla="*/ 2726 w 111"/>
                <a:gd name="T53" fmla="*/ 760 h 55"/>
                <a:gd name="T54" fmla="*/ 2726 w 111"/>
                <a:gd name="T55" fmla="*/ 809 h 55"/>
                <a:gd name="T56" fmla="*/ 2778 w 111"/>
                <a:gd name="T57" fmla="*/ 833 h 55"/>
                <a:gd name="T58" fmla="*/ 2778 w 111"/>
                <a:gd name="T59" fmla="*/ 877 h 55"/>
                <a:gd name="T60" fmla="*/ 2752 w 111"/>
                <a:gd name="T61" fmla="*/ 901 h 55"/>
                <a:gd name="T62" fmla="*/ 2778 w 111"/>
                <a:gd name="T63" fmla="*/ 926 h 55"/>
                <a:gd name="T64" fmla="*/ 2804 w 111"/>
                <a:gd name="T65" fmla="*/ 975 h 55"/>
                <a:gd name="T66" fmla="*/ 2778 w 111"/>
                <a:gd name="T67" fmla="*/ 999 h 55"/>
                <a:gd name="T68" fmla="*/ 2804 w 111"/>
                <a:gd name="T69" fmla="*/ 1043 h 55"/>
                <a:gd name="T70" fmla="*/ 2804 w 111"/>
                <a:gd name="T71" fmla="*/ 1067 h 55"/>
                <a:gd name="T72" fmla="*/ 2829 w 111"/>
                <a:gd name="T73" fmla="*/ 1091 h 55"/>
                <a:gd name="T74" fmla="*/ 2860 w 111"/>
                <a:gd name="T75" fmla="*/ 1140 h 55"/>
                <a:gd name="T76" fmla="*/ 2886 w 111"/>
                <a:gd name="T77" fmla="*/ 1189 h 55"/>
                <a:gd name="T78" fmla="*/ 2937 w 111"/>
                <a:gd name="T79" fmla="*/ 1233 h 55"/>
                <a:gd name="T80" fmla="*/ 2937 w 111"/>
                <a:gd name="T81" fmla="*/ 1257 h 55"/>
                <a:gd name="T82" fmla="*/ 2937 w 111"/>
                <a:gd name="T83" fmla="*/ 1282 h 55"/>
                <a:gd name="T84" fmla="*/ 2937 w 111"/>
                <a:gd name="T85" fmla="*/ 1306 h 55"/>
                <a:gd name="T86" fmla="*/ 664 w 111"/>
                <a:gd name="T87" fmla="*/ 1257 h 55"/>
                <a:gd name="T88" fmla="*/ 689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2" name="Freeform 11"/>
            <p:cNvSpPr>
              <a:spLocks/>
            </p:cNvSpPr>
            <p:nvPr/>
          </p:nvSpPr>
          <p:spPr bwMode="auto">
            <a:xfrm>
              <a:off x="2921"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3" name="Freeform 12"/>
            <p:cNvSpPr>
              <a:spLocks/>
            </p:cNvSpPr>
            <p:nvPr/>
          </p:nvSpPr>
          <p:spPr bwMode="auto">
            <a:xfrm>
              <a:off x="2848" y="2262"/>
              <a:ext cx="595" cy="293"/>
            </a:xfrm>
            <a:custGeom>
              <a:avLst/>
              <a:gdLst>
                <a:gd name="T0" fmla="*/ 369 w 116"/>
                <a:gd name="T1" fmla="*/ 24 h 60"/>
                <a:gd name="T2" fmla="*/ 0 w 116"/>
                <a:gd name="T3" fmla="*/ 215 h 60"/>
                <a:gd name="T4" fmla="*/ 1052 w 116"/>
                <a:gd name="T5" fmla="*/ 1050 h 60"/>
                <a:gd name="T6" fmla="*/ 1103 w 116"/>
                <a:gd name="T7" fmla="*/ 1074 h 60"/>
                <a:gd name="T8" fmla="*/ 1185 w 116"/>
                <a:gd name="T9" fmla="*/ 1143 h 60"/>
                <a:gd name="T10" fmla="*/ 1262 w 116"/>
                <a:gd name="T11" fmla="*/ 1123 h 60"/>
                <a:gd name="T12" fmla="*/ 1313 w 116"/>
                <a:gd name="T13" fmla="*/ 1143 h 60"/>
                <a:gd name="T14" fmla="*/ 1344 w 116"/>
                <a:gd name="T15" fmla="*/ 1192 h 60"/>
                <a:gd name="T16" fmla="*/ 1446 w 116"/>
                <a:gd name="T17" fmla="*/ 1216 h 60"/>
                <a:gd name="T18" fmla="*/ 1498 w 116"/>
                <a:gd name="T19" fmla="*/ 1240 h 60"/>
                <a:gd name="T20" fmla="*/ 1554 w 116"/>
                <a:gd name="T21" fmla="*/ 1216 h 60"/>
                <a:gd name="T22" fmla="*/ 1605 w 116"/>
                <a:gd name="T23" fmla="*/ 1265 h 60"/>
                <a:gd name="T24" fmla="*/ 1708 w 116"/>
                <a:gd name="T25" fmla="*/ 1265 h 60"/>
                <a:gd name="T26" fmla="*/ 1764 w 116"/>
                <a:gd name="T27" fmla="*/ 1314 h 60"/>
                <a:gd name="T28" fmla="*/ 1790 w 116"/>
                <a:gd name="T29" fmla="*/ 1358 h 60"/>
                <a:gd name="T30" fmla="*/ 1867 w 116"/>
                <a:gd name="T31" fmla="*/ 1333 h 60"/>
                <a:gd name="T32" fmla="*/ 1975 w 116"/>
                <a:gd name="T33" fmla="*/ 1382 h 60"/>
                <a:gd name="T34" fmla="*/ 2026 w 116"/>
                <a:gd name="T35" fmla="*/ 1358 h 60"/>
                <a:gd name="T36" fmla="*/ 2077 w 116"/>
                <a:gd name="T37" fmla="*/ 1358 h 60"/>
                <a:gd name="T38" fmla="*/ 2077 w 116"/>
                <a:gd name="T39" fmla="*/ 1431 h 60"/>
                <a:gd name="T40" fmla="*/ 2103 w 116"/>
                <a:gd name="T41" fmla="*/ 1382 h 60"/>
                <a:gd name="T42" fmla="*/ 2159 w 116"/>
                <a:gd name="T43" fmla="*/ 1333 h 60"/>
                <a:gd name="T44" fmla="*/ 2185 w 116"/>
                <a:gd name="T45" fmla="*/ 1358 h 60"/>
                <a:gd name="T46" fmla="*/ 2236 w 116"/>
                <a:gd name="T47" fmla="*/ 1382 h 60"/>
                <a:gd name="T48" fmla="*/ 2288 w 116"/>
                <a:gd name="T49" fmla="*/ 1358 h 60"/>
                <a:gd name="T50" fmla="*/ 2288 w 116"/>
                <a:gd name="T51" fmla="*/ 1382 h 60"/>
                <a:gd name="T52" fmla="*/ 2370 w 116"/>
                <a:gd name="T53" fmla="*/ 1431 h 60"/>
                <a:gd name="T54" fmla="*/ 2447 w 116"/>
                <a:gd name="T55" fmla="*/ 1382 h 60"/>
                <a:gd name="T56" fmla="*/ 2606 w 116"/>
                <a:gd name="T57" fmla="*/ 1333 h 60"/>
                <a:gd name="T58" fmla="*/ 2657 w 116"/>
                <a:gd name="T59" fmla="*/ 1333 h 60"/>
                <a:gd name="T60" fmla="*/ 2790 w 116"/>
                <a:gd name="T61" fmla="*/ 1333 h 60"/>
                <a:gd name="T62" fmla="*/ 2975 w 116"/>
                <a:gd name="T63" fmla="*/ 1406 h 60"/>
                <a:gd name="T64" fmla="*/ 3026 w 116"/>
                <a:gd name="T65" fmla="*/ 1431 h 60"/>
                <a:gd name="T66" fmla="*/ 3052 w 116"/>
                <a:gd name="T67" fmla="*/ 737 h 60"/>
                <a:gd name="T68" fmla="*/ 3001 w 116"/>
                <a:gd name="T69" fmla="*/ 7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4" name="Freeform 13"/>
            <p:cNvSpPr>
              <a:spLocks/>
            </p:cNvSpPr>
            <p:nvPr/>
          </p:nvSpPr>
          <p:spPr bwMode="auto">
            <a:xfrm>
              <a:off x="3296"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5" name="Freeform 14"/>
            <p:cNvSpPr>
              <a:spLocks/>
            </p:cNvSpPr>
            <p:nvPr/>
          </p:nvSpPr>
          <p:spPr bwMode="auto">
            <a:xfrm>
              <a:off x="3353"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6" name="Freeform 15"/>
            <p:cNvSpPr>
              <a:spLocks/>
            </p:cNvSpPr>
            <p:nvPr/>
          </p:nvSpPr>
          <p:spPr bwMode="auto">
            <a:xfrm>
              <a:off x="3526" y="1438"/>
              <a:ext cx="364" cy="371"/>
            </a:xfrm>
            <a:custGeom>
              <a:avLst/>
              <a:gdLst>
                <a:gd name="T0" fmla="*/ 764 w 71"/>
                <a:gd name="T1" fmla="*/ 1787 h 76"/>
                <a:gd name="T2" fmla="*/ 631 w 71"/>
                <a:gd name="T3" fmla="*/ 1713 h 76"/>
                <a:gd name="T4" fmla="*/ 579 w 71"/>
                <a:gd name="T5" fmla="*/ 1547 h 76"/>
                <a:gd name="T6" fmla="*/ 605 w 71"/>
                <a:gd name="T7" fmla="*/ 1504 h 76"/>
                <a:gd name="T8" fmla="*/ 554 w 71"/>
                <a:gd name="T9" fmla="*/ 1406 h 76"/>
                <a:gd name="T10" fmla="*/ 554 w 71"/>
                <a:gd name="T11" fmla="*/ 1289 h 76"/>
                <a:gd name="T12" fmla="*/ 446 w 71"/>
                <a:gd name="T13" fmla="*/ 1191 h 76"/>
                <a:gd name="T14" fmla="*/ 318 w 71"/>
                <a:gd name="T15" fmla="*/ 1074 h 76"/>
                <a:gd name="T16" fmla="*/ 210 w 71"/>
                <a:gd name="T17" fmla="*/ 1025 h 76"/>
                <a:gd name="T18" fmla="*/ 185 w 71"/>
                <a:gd name="T19" fmla="*/ 1001 h 76"/>
                <a:gd name="T20" fmla="*/ 77 w 71"/>
                <a:gd name="T21" fmla="*/ 976 h 76"/>
                <a:gd name="T22" fmla="*/ 26 w 71"/>
                <a:gd name="T23" fmla="*/ 927 h 76"/>
                <a:gd name="T24" fmla="*/ 51 w 71"/>
                <a:gd name="T25" fmla="*/ 737 h 76"/>
                <a:gd name="T26" fmla="*/ 77 w 71"/>
                <a:gd name="T27" fmla="*/ 669 h 76"/>
                <a:gd name="T28" fmla="*/ 0 w 71"/>
                <a:gd name="T29" fmla="*/ 596 h 76"/>
                <a:gd name="T30" fmla="*/ 26 w 71"/>
                <a:gd name="T31" fmla="*/ 522 h 76"/>
                <a:gd name="T32" fmla="*/ 133 w 71"/>
                <a:gd name="T33" fmla="*/ 405 h 76"/>
                <a:gd name="T34" fmla="*/ 185 w 71"/>
                <a:gd name="T35" fmla="*/ 381 h 76"/>
                <a:gd name="T36" fmla="*/ 185 w 71"/>
                <a:gd name="T37" fmla="*/ 142 h 76"/>
                <a:gd name="T38" fmla="*/ 236 w 71"/>
                <a:gd name="T39" fmla="*/ 117 h 76"/>
                <a:gd name="T40" fmla="*/ 343 w 71"/>
                <a:gd name="T41" fmla="*/ 117 h 76"/>
                <a:gd name="T42" fmla="*/ 579 w 71"/>
                <a:gd name="T43" fmla="*/ 24 h 76"/>
                <a:gd name="T44" fmla="*/ 631 w 71"/>
                <a:gd name="T45" fmla="*/ 24 h 76"/>
                <a:gd name="T46" fmla="*/ 605 w 71"/>
                <a:gd name="T47" fmla="*/ 73 h 76"/>
                <a:gd name="T48" fmla="*/ 579 w 71"/>
                <a:gd name="T49" fmla="*/ 142 h 76"/>
                <a:gd name="T50" fmla="*/ 682 w 71"/>
                <a:gd name="T51" fmla="*/ 117 h 76"/>
                <a:gd name="T52" fmla="*/ 738 w 71"/>
                <a:gd name="T53" fmla="*/ 142 h 76"/>
                <a:gd name="T54" fmla="*/ 815 w 71"/>
                <a:gd name="T55" fmla="*/ 190 h 76"/>
                <a:gd name="T56" fmla="*/ 841 w 71"/>
                <a:gd name="T57" fmla="*/ 239 h 76"/>
                <a:gd name="T58" fmla="*/ 1159 w 71"/>
                <a:gd name="T59" fmla="*/ 308 h 76"/>
                <a:gd name="T60" fmla="*/ 1261 w 71"/>
                <a:gd name="T61" fmla="*/ 356 h 76"/>
                <a:gd name="T62" fmla="*/ 1312 w 71"/>
                <a:gd name="T63" fmla="*/ 356 h 76"/>
                <a:gd name="T64" fmla="*/ 1338 w 71"/>
                <a:gd name="T65" fmla="*/ 356 h 76"/>
                <a:gd name="T66" fmla="*/ 1471 w 71"/>
                <a:gd name="T67" fmla="*/ 381 h 76"/>
                <a:gd name="T68" fmla="*/ 1471 w 71"/>
                <a:gd name="T69" fmla="*/ 405 h 76"/>
                <a:gd name="T70" fmla="*/ 1523 w 71"/>
                <a:gd name="T71" fmla="*/ 430 h 76"/>
                <a:gd name="T72" fmla="*/ 1605 w 71"/>
                <a:gd name="T73" fmla="*/ 503 h 76"/>
                <a:gd name="T74" fmla="*/ 1579 w 71"/>
                <a:gd name="T75" fmla="*/ 596 h 76"/>
                <a:gd name="T76" fmla="*/ 1656 w 71"/>
                <a:gd name="T77" fmla="*/ 596 h 76"/>
                <a:gd name="T78" fmla="*/ 1630 w 71"/>
                <a:gd name="T79" fmla="*/ 644 h 76"/>
                <a:gd name="T80" fmla="*/ 1682 w 71"/>
                <a:gd name="T81" fmla="*/ 713 h 76"/>
                <a:gd name="T82" fmla="*/ 1605 w 71"/>
                <a:gd name="T83" fmla="*/ 786 h 76"/>
                <a:gd name="T84" fmla="*/ 1548 w 71"/>
                <a:gd name="T85" fmla="*/ 908 h 76"/>
                <a:gd name="T86" fmla="*/ 1548 w 71"/>
                <a:gd name="T87" fmla="*/ 927 h 76"/>
                <a:gd name="T88" fmla="*/ 1656 w 71"/>
                <a:gd name="T89" fmla="*/ 835 h 76"/>
                <a:gd name="T90" fmla="*/ 1733 w 71"/>
                <a:gd name="T91" fmla="*/ 786 h 76"/>
                <a:gd name="T92" fmla="*/ 1789 w 71"/>
                <a:gd name="T93" fmla="*/ 737 h 76"/>
                <a:gd name="T94" fmla="*/ 1789 w 71"/>
                <a:gd name="T95" fmla="*/ 669 h 76"/>
                <a:gd name="T96" fmla="*/ 1815 w 71"/>
                <a:gd name="T97" fmla="*/ 644 h 76"/>
                <a:gd name="T98" fmla="*/ 1841 w 71"/>
                <a:gd name="T99" fmla="*/ 596 h 76"/>
                <a:gd name="T100" fmla="*/ 1866 w 71"/>
                <a:gd name="T101" fmla="*/ 620 h 76"/>
                <a:gd name="T102" fmla="*/ 1815 w 71"/>
                <a:gd name="T103" fmla="*/ 786 h 76"/>
                <a:gd name="T104" fmla="*/ 1789 w 71"/>
                <a:gd name="T105" fmla="*/ 835 h 76"/>
                <a:gd name="T106" fmla="*/ 1733 w 71"/>
                <a:gd name="T107" fmla="*/ 952 h 76"/>
                <a:gd name="T108" fmla="*/ 1733 w 71"/>
                <a:gd name="T109" fmla="*/ 1074 h 76"/>
                <a:gd name="T110" fmla="*/ 1682 w 71"/>
                <a:gd name="T111" fmla="*/ 1118 h 76"/>
                <a:gd name="T112" fmla="*/ 1707 w 71"/>
                <a:gd name="T113" fmla="*/ 1289 h 76"/>
                <a:gd name="T114" fmla="*/ 1656 w 71"/>
                <a:gd name="T115" fmla="*/ 1406 h 76"/>
                <a:gd name="T116" fmla="*/ 1707 w 71"/>
                <a:gd name="T117" fmla="*/ 1669 h 76"/>
                <a:gd name="T118" fmla="*/ 1707 w 71"/>
                <a:gd name="T119" fmla="*/ 1694 h 76"/>
                <a:gd name="T120" fmla="*/ 1707 w 71"/>
                <a:gd name="T121" fmla="*/ 1762 h 76"/>
                <a:gd name="T122" fmla="*/ 790 w 71"/>
                <a:gd name="T123" fmla="*/ 181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7" name="Freeform 16"/>
            <p:cNvSpPr>
              <a:spLocks/>
            </p:cNvSpPr>
            <p:nvPr/>
          </p:nvSpPr>
          <p:spPr bwMode="auto">
            <a:xfrm>
              <a:off x="3787"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8" name="Freeform 17"/>
            <p:cNvSpPr>
              <a:spLocks/>
            </p:cNvSpPr>
            <p:nvPr/>
          </p:nvSpPr>
          <p:spPr bwMode="auto">
            <a:xfrm>
              <a:off x="3742"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9" name="Freeform 18"/>
            <p:cNvSpPr>
              <a:spLocks/>
            </p:cNvSpPr>
            <p:nvPr/>
          </p:nvSpPr>
          <p:spPr bwMode="auto">
            <a:xfrm>
              <a:off x="3890" y="2409"/>
              <a:ext cx="266"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2 w 52"/>
                <a:gd name="T11" fmla="*/ 1942 h 83"/>
                <a:gd name="T12" fmla="*/ 133 w 52"/>
                <a:gd name="T13" fmla="*/ 1918 h 83"/>
                <a:gd name="T14" fmla="*/ 184 w 52"/>
                <a:gd name="T15" fmla="*/ 1942 h 83"/>
                <a:gd name="T16" fmla="*/ 210 w 52"/>
                <a:gd name="T17" fmla="*/ 1918 h 83"/>
                <a:gd name="T18" fmla="*/ 210 w 52"/>
                <a:gd name="T19" fmla="*/ 1825 h 83"/>
                <a:gd name="T20" fmla="*/ 235 w 52"/>
                <a:gd name="T21" fmla="*/ 1777 h 83"/>
                <a:gd name="T22" fmla="*/ 261 w 52"/>
                <a:gd name="T23" fmla="*/ 1825 h 83"/>
                <a:gd name="T24" fmla="*/ 261 w 52"/>
                <a:gd name="T25" fmla="*/ 1850 h 83"/>
                <a:gd name="T26" fmla="*/ 286 w 52"/>
                <a:gd name="T27" fmla="*/ 1893 h 83"/>
                <a:gd name="T28" fmla="*/ 343 w 52"/>
                <a:gd name="T29" fmla="*/ 1966 h 83"/>
                <a:gd name="T30" fmla="*/ 368 w 52"/>
                <a:gd name="T31" fmla="*/ 1966 h 83"/>
                <a:gd name="T32" fmla="*/ 394 w 52"/>
                <a:gd name="T33" fmla="*/ 1966 h 83"/>
                <a:gd name="T34" fmla="*/ 445 w 52"/>
                <a:gd name="T35" fmla="*/ 1918 h 83"/>
                <a:gd name="T36" fmla="*/ 445 w 52"/>
                <a:gd name="T37" fmla="*/ 1918 h 83"/>
                <a:gd name="T38" fmla="*/ 471 w 52"/>
                <a:gd name="T39" fmla="*/ 1893 h 83"/>
                <a:gd name="T40" fmla="*/ 471 w 52"/>
                <a:gd name="T41" fmla="*/ 1893 h 83"/>
                <a:gd name="T42" fmla="*/ 471 w 52"/>
                <a:gd name="T43" fmla="*/ 1874 h 83"/>
                <a:gd name="T44" fmla="*/ 445 w 52"/>
                <a:gd name="T45" fmla="*/ 1874 h 83"/>
                <a:gd name="T46" fmla="*/ 445 w 52"/>
                <a:gd name="T47" fmla="*/ 1850 h 83"/>
                <a:gd name="T48" fmla="*/ 471 w 52"/>
                <a:gd name="T49" fmla="*/ 1825 h 83"/>
                <a:gd name="T50" fmla="*/ 471 w 52"/>
                <a:gd name="T51" fmla="*/ 1801 h 83"/>
                <a:gd name="T52" fmla="*/ 419 w 52"/>
                <a:gd name="T53" fmla="*/ 1777 h 83"/>
                <a:gd name="T54" fmla="*/ 419 w 52"/>
                <a:gd name="T55" fmla="*/ 1777 h 83"/>
                <a:gd name="T56" fmla="*/ 394 w 52"/>
                <a:gd name="T57" fmla="*/ 1777 h 83"/>
                <a:gd name="T58" fmla="*/ 368 w 52"/>
                <a:gd name="T59" fmla="*/ 1728 h 83"/>
                <a:gd name="T60" fmla="*/ 368 w 52"/>
                <a:gd name="T61" fmla="*/ 1704 h 83"/>
                <a:gd name="T62" fmla="*/ 368 w 52"/>
                <a:gd name="T63" fmla="*/ 1684 h 83"/>
                <a:gd name="T64" fmla="*/ 368 w 52"/>
                <a:gd name="T65" fmla="*/ 1684 h 83"/>
                <a:gd name="T66" fmla="*/ 368 w 52"/>
                <a:gd name="T67" fmla="*/ 1660 h 83"/>
                <a:gd name="T68" fmla="*/ 1361 w 52"/>
                <a:gd name="T69" fmla="*/ 1562 h 83"/>
                <a:gd name="T70" fmla="*/ 1361 w 52"/>
                <a:gd name="T71" fmla="*/ 1538 h 83"/>
                <a:gd name="T72" fmla="*/ 1310 w 52"/>
                <a:gd name="T73" fmla="*/ 1494 h 83"/>
                <a:gd name="T74" fmla="*/ 1310 w 52"/>
                <a:gd name="T75" fmla="*/ 1373 h 83"/>
                <a:gd name="T76" fmla="*/ 1258 w 52"/>
                <a:gd name="T77" fmla="*/ 1304 h 83"/>
                <a:gd name="T78" fmla="*/ 1258 w 52"/>
                <a:gd name="T79" fmla="*/ 1231 h 83"/>
                <a:gd name="T80" fmla="*/ 1284 w 52"/>
                <a:gd name="T81" fmla="*/ 1183 h 83"/>
                <a:gd name="T82" fmla="*/ 1284 w 52"/>
                <a:gd name="T83" fmla="*/ 1115 h 83"/>
                <a:gd name="T84" fmla="*/ 1310 w 52"/>
                <a:gd name="T85" fmla="*/ 1066 h 83"/>
                <a:gd name="T86" fmla="*/ 1335 w 52"/>
                <a:gd name="T87" fmla="*/ 1066 h 83"/>
                <a:gd name="T88" fmla="*/ 1284 w 52"/>
                <a:gd name="T89" fmla="*/ 1042 h 83"/>
                <a:gd name="T90" fmla="*/ 1310 w 52"/>
                <a:gd name="T91" fmla="*/ 993 h 83"/>
                <a:gd name="T92" fmla="*/ 1284 w 52"/>
                <a:gd name="T93" fmla="*/ 973 h 83"/>
                <a:gd name="T94" fmla="*/ 1258 w 52"/>
                <a:gd name="T95" fmla="*/ 949 h 83"/>
                <a:gd name="T96" fmla="*/ 1228 w 52"/>
                <a:gd name="T97" fmla="*/ 925 h 83"/>
                <a:gd name="T98" fmla="*/ 1202 w 52"/>
                <a:gd name="T99" fmla="*/ 876 h 83"/>
                <a:gd name="T100" fmla="*/ 1177 w 52"/>
                <a:gd name="T101" fmla="*/ 852 h 83"/>
                <a:gd name="T102" fmla="*/ 941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0" name="Freeform 19"/>
            <p:cNvSpPr>
              <a:spLocks/>
            </p:cNvSpPr>
            <p:nvPr/>
          </p:nvSpPr>
          <p:spPr bwMode="auto">
            <a:xfrm>
              <a:off x="4060"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1" name="Freeform 20"/>
            <p:cNvSpPr>
              <a:spLocks/>
            </p:cNvSpPr>
            <p:nvPr/>
          </p:nvSpPr>
          <p:spPr bwMode="auto">
            <a:xfrm>
              <a:off x="4141"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2" name="Freeform 21"/>
            <p:cNvSpPr>
              <a:spLocks/>
            </p:cNvSpPr>
            <p:nvPr/>
          </p:nvSpPr>
          <p:spPr bwMode="auto">
            <a:xfrm>
              <a:off x="3962" y="2716"/>
              <a:ext cx="630" cy="453"/>
            </a:xfrm>
            <a:custGeom>
              <a:avLst/>
              <a:gdLst>
                <a:gd name="T0" fmla="*/ 0 w 123"/>
                <a:gd name="T1" fmla="*/ 190 h 93"/>
                <a:gd name="T2" fmla="*/ 0 w 123"/>
                <a:gd name="T3" fmla="*/ 239 h 93"/>
                <a:gd name="T4" fmla="*/ 51 w 123"/>
                <a:gd name="T5" fmla="*/ 283 h 93"/>
                <a:gd name="T6" fmla="*/ 77 w 123"/>
                <a:gd name="T7" fmla="*/ 356 h 93"/>
                <a:gd name="T8" fmla="*/ 102 w 123"/>
                <a:gd name="T9" fmla="*/ 404 h 93"/>
                <a:gd name="T10" fmla="*/ 77 w 123"/>
                <a:gd name="T11" fmla="*/ 453 h 93"/>
                <a:gd name="T12" fmla="*/ 184 w 123"/>
                <a:gd name="T13" fmla="*/ 429 h 93"/>
                <a:gd name="T14" fmla="*/ 236 w 123"/>
                <a:gd name="T15" fmla="*/ 356 h 93"/>
                <a:gd name="T16" fmla="*/ 261 w 123"/>
                <a:gd name="T17" fmla="*/ 356 h 93"/>
                <a:gd name="T18" fmla="*/ 236 w 123"/>
                <a:gd name="T19" fmla="*/ 404 h 93"/>
                <a:gd name="T20" fmla="*/ 497 w 123"/>
                <a:gd name="T21" fmla="*/ 331 h 93"/>
                <a:gd name="T22" fmla="*/ 497 w 123"/>
                <a:gd name="T23" fmla="*/ 380 h 93"/>
                <a:gd name="T24" fmla="*/ 656 w 123"/>
                <a:gd name="T25" fmla="*/ 404 h 93"/>
                <a:gd name="T26" fmla="*/ 763 w 123"/>
                <a:gd name="T27" fmla="*/ 429 h 93"/>
                <a:gd name="T28" fmla="*/ 814 w 123"/>
                <a:gd name="T29" fmla="*/ 453 h 93"/>
                <a:gd name="T30" fmla="*/ 814 w 123"/>
                <a:gd name="T31" fmla="*/ 472 h 93"/>
                <a:gd name="T32" fmla="*/ 942 w 123"/>
                <a:gd name="T33" fmla="*/ 570 h 93"/>
                <a:gd name="T34" fmla="*/ 917 w 123"/>
                <a:gd name="T35" fmla="*/ 594 h 93"/>
                <a:gd name="T36" fmla="*/ 891 w 123"/>
                <a:gd name="T37" fmla="*/ 619 h 93"/>
                <a:gd name="T38" fmla="*/ 1076 w 123"/>
                <a:gd name="T39" fmla="*/ 570 h 93"/>
                <a:gd name="T40" fmla="*/ 1311 w 123"/>
                <a:gd name="T41" fmla="*/ 497 h 93"/>
                <a:gd name="T42" fmla="*/ 1311 w 123"/>
                <a:gd name="T43" fmla="*/ 429 h 93"/>
                <a:gd name="T44" fmla="*/ 1598 w 123"/>
                <a:gd name="T45" fmla="*/ 497 h 93"/>
                <a:gd name="T46" fmla="*/ 1808 w 123"/>
                <a:gd name="T47" fmla="*/ 662 h 93"/>
                <a:gd name="T48" fmla="*/ 1941 w 123"/>
                <a:gd name="T49" fmla="*/ 711 h 93"/>
                <a:gd name="T50" fmla="*/ 2018 w 123"/>
                <a:gd name="T51" fmla="*/ 852 h 93"/>
                <a:gd name="T52" fmla="*/ 1992 w 123"/>
                <a:gd name="T53" fmla="*/ 1140 h 93"/>
                <a:gd name="T54" fmla="*/ 2100 w 123"/>
                <a:gd name="T55" fmla="*/ 1281 h 93"/>
                <a:gd name="T56" fmla="*/ 2074 w 123"/>
                <a:gd name="T57" fmla="*/ 1189 h 93"/>
                <a:gd name="T58" fmla="*/ 2151 w 123"/>
                <a:gd name="T59" fmla="*/ 1208 h 93"/>
                <a:gd name="T60" fmla="*/ 2177 w 123"/>
                <a:gd name="T61" fmla="*/ 1189 h 93"/>
                <a:gd name="T62" fmla="*/ 2177 w 123"/>
                <a:gd name="T63" fmla="*/ 1257 h 93"/>
                <a:gd name="T64" fmla="*/ 2100 w 123"/>
                <a:gd name="T65" fmla="*/ 1354 h 93"/>
                <a:gd name="T66" fmla="*/ 2177 w 123"/>
                <a:gd name="T67" fmla="*/ 1447 h 93"/>
                <a:gd name="T68" fmla="*/ 2336 w 123"/>
                <a:gd name="T69" fmla="*/ 1612 h 93"/>
                <a:gd name="T70" fmla="*/ 2387 w 123"/>
                <a:gd name="T71" fmla="*/ 1637 h 93"/>
                <a:gd name="T72" fmla="*/ 2464 w 123"/>
                <a:gd name="T73" fmla="*/ 1754 h 93"/>
                <a:gd name="T74" fmla="*/ 2597 w 123"/>
                <a:gd name="T75" fmla="*/ 1944 h 93"/>
                <a:gd name="T76" fmla="*/ 2832 w 123"/>
                <a:gd name="T77" fmla="*/ 2090 h 93"/>
                <a:gd name="T78" fmla="*/ 2914 w 123"/>
                <a:gd name="T79" fmla="*/ 2133 h 93"/>
                <a:gd name="T80" fmla="*/ 2884 w 123"/>
                <a:gd name="T81" fmla="*/ 2158 h 93"/>
                <a:gd name="T82" fmla="*/ 2858 w 123"/>
                <a:gd name="T83" fmla="*/ 2182 h 93"/>
                <a:gd name="T84" fmla="*/ 2966 w 123"/>
                <a:gd name="T85" fmla="*/ 2182 h 93"/>
                <a:gd name="T86" fmla="*/ 3176 w 123"/>
                <a:gd name="T87" fmla="*/ 2090 h 93"/>
                <a:gd name="T88" fmla="*/ 3176 w 123"/>
                <a:gd name="T89" fmla="*/ 1944 h 93"/>
                <a:gd name="T90" fmla="*/ 3201 w 123"/>
                <a:gd name="T91" fmla="*/ 1754 h 93"/>
                <a:gd name="T92" fmla="*/ 3176 w 123"/>
                <a:gd name="T93" fmla="*/ 1447 h 93"/>
                <a:gd name="T94" fmla="*/ 2966 w 123"/>
                <a:gd name="T95" fmla="*/ 1140 h 93"/>
                <a:gd name="T96" fmla="*/ 2884 w 123"/>
                <a:gd name="T97" fmla="*/ 1018 h 93"/>
                <a:gd name="T98" fmla="*/ 2884 w 123"/>
                <a:gd name="T99" fmla="*/ 901 h 93"/>
                <a:gd name="T100" fmla="*/ 2704 w 123"/>
                <a:gd name="T101" fmla="*/ 687 h 93"/>
                <a:gd name="T102" fmla="*/ 2597 w 123"/>
                <a:gd name="T103" fmla="*/ 570 h 93"/>
                <a:gd name="T104" fmla="*/ 2412 w 123"/>
                <a:gd name="T105" fmla="*/ 190 h 93"/>
                <a:gd name="T106" fmla="*/ 2361 w 123"/>
                <a:gd name="T107" fmla="*/ 141 h 93"/>
                <a:gd name="T108" fmla="*/ 2310 w 123"/>
                <a:gd name="T109" fmla="*/ 24 h 93"/>
                <a:gd name="T110" fmla="*/ 2151 w 123"/>
                <a:gd name="T111" fmla="*/ 24 h 93"/>
                <a:gd name="T112" fmla="*/ 2151 w 123"/>
                <a:gd name="T113" fmla="*/ 166 h 93"/>
                <a:gd name="T114" fmla="*/ 2100 w 123"/>
                <a:gd name="T115" fmla="*/ 190 h 93"/>
                <a:gd name="T116" fmla="*/ 1024 w 123"/>
                <a:gd name="T117" fmla="*/ 166 h 93"/>
                <a:gd name="T118" fmla="*/ 999 w 123"/>
                <a:gd name="T119" fmla="*/ 7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3" name="Freeform 22"/>
            <p:cNvSpPr>
              <a:spLocks/>
            </p:cNvSpPr>
            <p:nvPr/>
          </p:nvSpPr>
          <p:spPr bwMode="auto">
            <a:xfrm>
              <a:off x="4243"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4" name="Freeform 23"/>
            <p:cNvSpPr>
              <a:spLocks/>
            </p:cNvSpPr>
            <p:nvPr/>
          </p:nvSpPr>
          <p:spPr bwMode="auto">
            <a:xfrm>
              <a:off x="3433" y="2306"/>
              <a:ext cx="344" cy="302"/>
            </a:xfrm>
            <a:custGeom>
              <a:avLst/>
              <a:gdLst>
                <a:gd name="T0" fmla="*/ 0 w 67"/>
                <a:gd name="T1" fmla="*/ 73 h 62"/>
                <a:gd name="T2" fmla="*/ 1581 w 67"/>
                <a:gd name="T3" fmla="*/ 0 h 62"/>
                <a:gd name="T4" fmla="*/ 1581 w 67"/>
                <a:gd name="T5" fmla="*/ 24 h 62"/>
                <a:gd name="T6" fmla="*/ 1607 w 67"/>
                <a:gd name="T7" fmla="*/ 49 h 62"/>
                <a:gd name="T8" fmla="*/ 1633 w 67"/>
                <a:gd name="T9" fmla="*/ 73 h 62"/>
                <a:gd name="T10" fmla="*/ 1607 w 67"/>
                <a:gd name="T11" fmla="*/ 117 h 62"/>
                <a:gd name="T12" fmla="*/ 1581 w 67"/>
                <a:gd name="T13" fmla="*/ 141 h 62"/>
                <a:gd name="T14" fmla="*/ 1530 w 67"/>
                <a:gd name="T15" fmla="*/ 190 h 62"/>
                <a:gd name="T16" fmla="*/ 1530 w 67"/>
                <a:gd name="T17" fmla="*/ 214 h 62"/>
                <a:gd name="T18" fmla="*/ 1766 w 67"/>
                <a:gd name="T19" fmla="*/ 214 h 62"/>
                <a:gd name="T20" fmla="*/ 1766 w 67"/>
                <a:gd name="T21" fmla="*/ 214 h 62"/>
                <a:gd name="T22" fmla="*/ 1766 w 67"/>
                <a:gd name="T23" fmla="*/ 239 h 62"/>
                <a:gd name="T24" fmla="*/ 1741 w 67"/>
                <a:gd name="T25" fmla="*/ 283 h 62"/>
                <a:gd name="T26" fmla="*/ 1715 w 67"/>
                <a:gd name="T27" fmla="*/ 307 h 62"/>
                <a:gd name="T28" fmla="*/ 1689 w 67"/>
                <a:gd name="T29" fmla="*/ 404 h 62"/>
                <a:gd name="T30" fmla="*/ 1633 w 67"/>
                <a:gd name="T31" fmla="*/ 453 h 62"/>
                <a:gd name="T32" fmla="*/ 1633 w 67"/>
                <a:gd name="T33" fmla="*/ 521 h 62"/>
                <a:gd name="T34" fmla="*/ 1633 w 67"/>
                <a:gd name="T35" fmla="*/ 594 h 62"/>
                <a:gd name="T36" fmla="*/ 1633 w 67"/>
                <a:gd name="T37" fmla="*/ 594 h 62"/>
                <a:gd name="T38" fmla="*/ 1581 w 67"/>
                <a:gd name="T39" fmla="*/ 619 h 62"/>
                <a:gd name="T40" fmla="*/ 1581 w 67"/>
                <a:gd name="T41" fmla="*/ 643 h 62"/>
                <a:gd name="T42" fmla="*/ 1504 w 67"/>
                <a:gd name="T43" fmla="*/ 687 h 62"/>
                <a:gd name="T44" fmla="*/ 1504 w 67"/>
                <a:gd name="T45" fmla="*/ 760 h 62"/>
                <a:gd name="T46" fmla="*/ 1504 w 67"/>
                <a:gd name="T47" fmla="*/ 828 h 62"/>
                <a:gd name="T48" fmla="*/ 1479 w 67"/>
                <a:gd name="T49" fmla="*/ 852 h 62"/>
                <a:gd name="T50" fmla="*/ 1422 w 67"/>
                <a:gd name="T51" fmla="*/ 901 h 62"/>
                <a:gd name="T52" fmla="*/ 1371 w 67"/>
                <a:gd name="T53" fmla="*/ 950 h 62"/>
                <a:gd name="T54" fmla="*/ 1345 w 67"/>
                <a:gd name="T55" fmla="*/ 974 h 62"/>
                <a:gd name="T56" fmla="*/ 1345 w 67"/>
                <a:gd name="T57" fmla="*/ 1018 h 62"/>
                <a:gd name="T58" fmla="*/ 1320 w 67"/>
                <a:gd name="T59" fmla="*/ 1067 h 62"/>
                <a:gd name="T60" fmla="*/ 1320 w 67"/>
                <a:gd name="T61" fmla="*/ 1091 h 62"/>
                <a:gd name="T62" fmla="*/ 1294 w 67"/>
                <a:gd name="T63" fmla="*/ 1164 h 62"/>
                <a:gd name="T64" fmla="*/ 1263 w 67"/>
                <a:gd name="T65" fmla="*/ 1208 h 62"/>
                <a:gd name="T66" fmla="*/ 1294 w 67"/>
                <a:gd name="T67" fmla="*/ 1281 h 62"/>
                <a:gd name="T68" fmla="*/ 1320 w 67"/>
                <a:gd name="T69" fmla="*/ 1305 h 62"/>
                <a:gd name="T70" fmla="*/ 1320 w 67"/>
                <a:gd name="T71" fmla="*/ 1354 h 62"/>
                <a:gd name="T72" fmla="*/ 1320 w 67"/>
                <a:gd name="T73" fmla="*/ 1354 h 62"/>
                <a:gd name="T74" fmla="*/ 1320 w 67"/>
                <a:gd name="T75" fmla="*/ 1378 h 62"/>
                <a:gd name="T76" fmla="*/ 1320 w 67"/>
                <a:gd name="T77" fmla="*/ 1378 h 62"/>
                <a:gd name="T78" fmla="*/ 1294 w 67"/>
                <a:gd name="T79" fmla="*/ 1422 h 62"/>
                <a:gd name="T80" fmla="*/ 1320 w 67"/>
                <a:gd name="T81" fmla="*/ 1447 h 62"/>
                <a:gd name="T82" fmla="*/ 211 w 67"/>
                <a:gd name="T83" fmla="*/ 1471 h 62"/>
                <a:gd name="T84" fmla="*/ 211 w 67"/>
                <a:gd name="T85" fmla="*/ 1257 h 62"/>
                <a:gd name="T86" fmla="*/ 159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5" name="Freeform 24"/>
            <p:cNvSpPr>
              <a:spLocks/>
            </p:cNvSpPr>
            <p:nvPr/>
          </p:nvSpPr>
          <p:spPr bwMode="auto">
            <a:xfrm>
              <a:off x="1491" y="1614"/>
              <a:ext cx="553" cy="897"/>
            </a:xfrm>
            <a:custGeom>
              <a:avLst/>
              <a:gdLst>
                <a:gd name="T0" fmla="*/ 1598 w 108"/>
                <a:gd name="T1" fmla="*/ 4256 h 184"/>
                <a:gd name="T2" fmla="*/ 1598 w 108"/>
                <a:gd name="T3" fmla="*/ 4207 h 184"/>
                <a:gd name="T4" fmla="*/ 1572 w 108"/>
                <a:gd name="T5" fmla="*/ 4158 h 184"/>
                <a:gd name="T6" fmla="*/ 1495 w 108"/>
                <a:gd name="T7" fmla="*/ 3876 h 184"/>
                <a:gd name="T8" fmla="*/ 1311 w 108"/>
                <a:gd name="T9" fmla="*/ 3710 h 184"/>
                <a:gd name="T10" fmla="*/ 1260 w 108"/>
                <a:gd name="T11" fmla="*/ 3637 h 184"/>
                <a:gd name="T12" fmla="*/ 1208 w 108"/>
                <a:gd name="T13" fmla="*/ 3564 h 184"/>
                <a:gd name="T14" fmla="*/ 1024 w 108"/>
                <a:gd name="T15" fmla="*/ 3495 h 184"/>
                <a:gd name="T16" fmla="*/ 865 w 108"/>
                <a:gd name="T17" fmla="*/ 3349 h 184"/>
                <a:gd name="T18" fmla="*/ 579 w 108"/>
                <a:gd name="T19" fmla="*/ 3232 h 184"/>
                <a:gd name="T20" fmla="*/ 579 w 108"/>
                <a:gd name="T21" fmla="*/ 3140 h 184"/>
                <a:gd name="T22" fmla="*/ 604 w 108"/>
                <a:gd name="T23" fmla="*/ 3018 h 184"/>
                <a:gd name="T24" fmla="*/ 553 w 108"/>
                <a:gd name="T25" fmla="*/ 2901 h 184"/>
                <a:gd name="T26" fmla="*/ 579 w 108"/>
                <a:gd name="T27" fmla="*/ 2852 h 184"/>
                <a:gd name="T28" fmla="*/ 420 w 108"/>
                <a:gd name="T29" fmla="*/ 2589 h 184"/>
                <a:gd name="T30" fmla="*/ 312 w 108"/>
                <a:gd name="T31" fmla="*/ 2423 h 184"/>
                <a:gd name="T32" fmla="*/ 369 w 108"/>
                <a:gd name="T33" fmla="*/ 2281 h 184"/>
                <a:gd name="T34" fmla="*/ 369 w 108"/>
                <a:gd name="T35" fmla="*/ 2164 h 184"/>
                <a:gd name="T36" fmla="*/ 236 w 108"/>
                <a:gd name="T37" fmla="*/ 2043 h 184"/>
                <a:gd name="T38" fmla="*/ 236 w 108"/>
                <a:gd name="T39" fmla="*/ 1852 h 184"/>
                <a:gd name="T40" fmla="*/ 287 w 108"/>
                <a:gd name="T41" fmla="*/ 1784 h 184"/>
                <a:gd name="T42" fmla="*/ 312 w 108"/>
                <a:gd name="T43" fmla="*/ 1877 h 184"/>
                <a:gd name="T44" fmla="*/ 394 w 108"/>
                <a:gd name="T45" fmla="*/ 1852 h 184"/>
                <a:gd name="T46" fmla="*/ 369 w 108"/>
                <a:gd name="T47" fmla="*/ 1687 h 184"/>
                <a:gd name="T48" fmla="*/ 312 w 108"/>
                <a:gd name="T49" fmla="*/ 1736 h 184"/>
                <a:gd name="T50" fmla="*/ 184 w 108"/>
                <a:gd name="T51" fmla="*/ 1662 h 184"/>
                <a:gd name="T52" fmla="*/ 159 w 108"/>
                <a:gd name="T53" fmla="*/ 1448 h 184"/>
                <a:gd name="T54" fmla="*/ 26 w 108"/>
                <a:gd name="T55" fmla="*/ 1214 h 184"/>
                <a:gd name="T56" fmla="*/ 26 w 108"/>
                <a:gd name="T57" fmla="*/ 1092 h 184"/>
                <a:gd name="T58" fmla="*/ 102 w 108"/>
                <a:gd name="T59" fmla="*/ 951 h 184"/>
                <a:gd name="T60" fmla="*/ 51 w 108"/>
                <a:gd name="T61" fmla="*/ 761 h 184"/>
                <a:gd name="T62" fmla="*/ 0 w 108"/>
                <a:gd name="T63" fmla="*/ 663 h 184"/>
                <a:gd name="T64" fmla="*/ 0 w 108"/>
                <a:gd name="T65" fmla="*/ 570 h 184"/>
                <a:gd name="T66" fmla="*/ 159 w 108"/>
                <a:gd name="T67" fmla="*/ 356 h 184"/>
                <a:gd name="T68" fmla="*/ 236 w 108"/>
                <a:gd name="T69" fmla="*/ 239 h 184"/>
                <a:gd name="T70" fmla="*/ 236 w 108"/>
                <a:gd name="T71" fmla="*/ 24 h 184"/>
                <a:gd name="T72" fmla="*/ 1260 w 108"/>
                <a:gd name="T73" fmla="*/ 1521 h 184"/>
                <a:gd name="T74" fmla="*/ 2729 w 108"/>
                <a:gd name="T75" fmla="*/ 3539 h 184"/>
                <a:gd name="T76" fmla="*/ 2755 w 108"/>
                <a:gd name="T77" fmla="*/ 3637 h 184"/>
                <a:gd name="T78" fmla="*/ 2780 w 108"/>
                <a:gd name="T79" fmla="*/ 3729 h 184"/>
                <a:gd name="T80" fmla="*/ 2806 w 108"/>
                <a:gd name="T81" fmla="*/ 3802 h 184"/>
                <a:gd name="T82" fmla="*/ 2698 w 108"/>
                <a:gd name="T83" fmla="*/ 3851 h 184"/>
                <a:gd name="T84" fmla="*/ 2570 w 108"/>
                <a:gd name="T85" fmla="*/ 4090 h 184"/>
                <a:gd name="T86" fmla="*/ 2545 w 108"/>
                <a:gd name="T87" fmla="*/ 4134 h 184"/>
                <a:gd name="T88" fmla="*/ 2519 w 108"/>
                <a:gd name="T89" fmla="*/ 4231 h 184"/>
                <a:gd name="T90" fmla="*/ 2570 w 108"/>
                <a:gd name="T91" fmla="*/ 4300 h 184"/>
                <a:gd name="T92" fmla="*/ 2519 w 108"/>
                <a:gd name="T93" fmla="*/ 43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6" name="Freeform 25"/>
            <p:cNvSpPr>
              <a:spLocks/>
            </p:cNvSpPr>
            <p:nvPr/>
          </p:nvSpPr>
          <p:spPr bwMode="auto">
            <a:xfrm>
              <a:off x="2356" y="1545"/>
              <a:ext cx="483" cy="381"/>
            </a:xfrm>
            <a:custGeom>
              <a:avLst/>
              <a:gdLst>
                <a:gd name="T0" fmla="*/ 2323 w 94"/>
                <a:gd name="T1" fmla="*/ 1861 h 78"/>
                <a:gd name="T2" fmla="*/ 2405 w 94"/>
                <a:gd name="T3" fmla="*/ 1050 h 78"/>
                <a:gd name="T4" fmla="*/ 2482 w 94"/>
                <a:gd name="T5" fmla="*/ 239 h 78"/>
                <a:gd name="T6" fmla="*/ 262 w 94"/>
                <a:gd name="T7" fmla="*/ 0 h 78"/>
                <a:gd name="T8" fmla="*/ 236 w 94"/>
                <a:gd name="T9" fmla="*/ 190 h 78"/>
                <a:gd name="T10" fmla="*/ 77 w 94"/>
                <a:gd name="T11" fmla="*/ 1192 h 78"/>
                <a:gd name="T12" fmla="*/ 51 w 94"/>
                <a:gd name="T13" fmla="*/ 1192 h 78"/>
                <a:gd name="T14" fmla="*/ 0 w 94"/>
                <a:gd name="T15" fmla="*/ 1597 h 78"/>
                <a:gd name="T16" fmla="*/ 658 w 94"/>
                <a:gd name="T17" fmla="*/ 1695 h 78"/>
                <a:gd name="T18" fmla="*/ 2323 w 94"/>
                <a:gd name="T19" fmla="*/ 1861 h 78"/>
                <a:gd name="T20" fmla="*/ 2323 w 94"/>
                <a:gd name="T21" fmla="*/ 186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7" name="Freeform 26"/>
            <p:cNvSpPr>
              <a:spLocks/>
            </p:cNvSpPr>
            <p:nvPr/>
          </p:nvSpPr>
          <p:spPr bwMode="auto">
            <a:xfrm>
              <a:off x="2434" y="1892"/>
              <a:ext cx="508" cy="375"/>
            </a:xfrm>
            <a:custGeom>
              <a:avLst/>
              <a:gdLst>
                <a:gd name="T0" fmla="*/ 0 w 99"/>
                <a:gd name="T1" fmla="*/ 1588 h 77"/>
                <a:gd name="T2" fmla="*/ 262 w 99"/>
                <a:gd name="T3" fmla="*/ 0 h 77"/>
                <a:gd name="T4" fmla="*/ 1924 w 99"/>
                <a:gd name="T5" fmla="*/ 166 h 77"/>
                <a:gd name="T6" fmla="*/ 2607 w 99"/>
                <a:gd name="T7" fmla="*/ 214 h 77"/>
                <a:gd name="T8" fmla="*/ 2581 w 99"/>
                <a:gd name="T9" fmla="*/ 619 h 77"/>
                <a:gd name="T10" fmla="*/ 2499 w 99"/>
                <a:gd name="T11" fmla="*/ 1826 h 77"/>
                <a:gd name="T12" fmla="*/ 2160 w 99"/>
                <a:gd name="T13" fmla="*/ 1802 h 77"/>
                <a:gd name="T14" fmla="*/ 0 w 99"/>
                <a:gd name="T15" fmla="*/ 1588 h 77"/>
                <a:gd name="T16" fmla="*/ 0 w 99"/>
                <a:gd name="T17" fmla="*/ 1588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8" name="Freeform 27"/>
            <p:cNvSpPr>
              <a:spLocks/>
            </p:cNvSpPr>
            <p:nvPr/>
          </p:nvSpPr>
          <p:spPr bwMode="auto">
            <a:xfrm>
              <a:off x="2368" y="2218"/>
              <a:ext cx="485" cy="478"/>
            </a:xfrm>
            <a:custGeom>
              <a:avLst/>
              <a:gdLst>
                <a:gd name="T0" fmla="*/ 337 w 95"/>
                <a:gd name="T1" fmla="*/ 0 h 98"/>
                <a:gd name="T2" fmla="*/ 0 w 95"/>
                <a:gd name="T3" fmla="*/ 2283 h 98"/>
                <a:gd name="T4" fmla="*/ 0 w 95"/>
                <a:gd name="T5" fmla="*/ 2283 h 98"/>
                <a:gd name="T6" fmla="*/ 311 w 95"/>
                <a:gd name="T7" fmla="*/ 2331 h 98"/>
                <a:gd name="T8" fmla="*/ 337 w 95"/>
                <a:gd name="T9" fmla="*/ 2141 h 98"/>
                <a:gd name="T10" fmla="*/ 965 w 95"/>
                <a:gd name="T11" fmla="*/ 2214 h 98"/>
                <a:gd name="T12" fmla="*/ 965 w 95"/>
                <a:gd name="T13" fmla="*/ 2214 h 98"/>
                <a:gd name="T14" fmla="*/ 939 w 95"/>
                <a:gd name="T15" fmla="*/ 2190 h 98"/>
                <a:gd name="T16" fmla="*/ 965 w 95"/>
                <a:gd name="T17" fmla="*/ 2166 h 98"/>
                <a:gd name="T18" fmla="*/ 939 w 95"/>
                <a:gd name="T19" fmla="*/ 2141 h 98"/>
                <a:gd name="T20" fmla="*/ 939 w 95"/>
                <a:gd name="T21" fmla="*/ 2141 h 98"/>
                <a:gd name="T22" fmla="*/ 939 w 95"/>
                <a:gd name="T23" fmla="*/ 2141 h 98"/>
                <a:gd name="T24" fmla="*/ 2267 w 95"/>
                <a:gd name="T25" fmla="*/ 2234 h 98"/>
                <a:gd name="T26" fmla="*/ 2425 w 95"/>
                <a:gd name="T27" fmla="*/ 429 h 98"/>
                <a:gd name="T28" fmla="*/ 2451 w 95"/>
                <a:gd name="T29" fmla="*/ 429 h 98"/>
                <a:gd name="T30" fmla="*/ 2476 w 95"/>
                <a:gd name="T31" fmla="*/ 215 h 98"/>
                <a:gd name="T32" fmla="*/ 337 w 95"/>
                <a:gd name="T33" fmla="*/ 0 h 98"/>
                <a:gd name="T34" fmla="*/ 33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9" name="Freeform 28"/>
            <p:cNvSpPr>
              <a:spLocks/>
            </p:cNvSpPr>
            <p:nvPr/>
          </p:nvSpPr>
          <p:spPr bwMode="auto">
            <a:xfrm>
              <a:off x="2552" y="2306"/>
              <a:ext cx="969" cy="898"/>
            </a:xfrm>
            <a:custGeom>
              <a:avLst/>
              <a:gdLst>
                <a:gd name="T0" fmla="*/ 4496 w 189"/>
                <a:gd name="T1" fmla="*/ 1191 h 184"/>
                <a:gd name="T2" fmla="*/ 4178 w 189"/>
                <a:gd name="T3" fmla="*/ 1118 h 184"/>
                <a:gd name="T4" fmla="*/ 3968 w 189"/>
                <a:gd name="T5" fmla="*/ 1166 h 184"/>
                <a:gd name="T6" fmla="*/ 3809 w 189"/>
                <a:gd name="T7" fmla="*/ 1166 h 184"/>
                <a:gd name="T8" fmla="*/ 3758 w 189"/>
                <a:gd name="T9" fmla="*/ 1166 h 184"/>
                <a:gd name="T10" fmla="*/ 3681 w 189"/>
                <a:gd name="T11" fmla="*/ 1118 h 184"/>
                <a:gd name="T12" fmla="*/ 3599 w 189"/>
                <a:gd name="T13" fmla="*/ 1215 h 184"/>
                <a:gd name="T14" fmla="*/ 3548 w 189"/>
                <a:gd name="T15" fmla="*/ 1142 h 184"/>
                <a:gd name="T16" fmla="*/ 3389 w 189"/>
                <a:gd name="T17" fmla="*/ 1118 h 184"/>
                <a:gd name="T18" fmla="*/ 3286 w 189"/>
                <a:gd name="T19" fmla="*/ 1098 h 184"/>
                <a:gd name="T20" fmla="*/ 3127 w 189"/>
                <a:gd name="T21" fmla="*/ 1049 h 184"/>
                <a:gd name="T22" fmla="*/ 3025 w 189"/>
                <a:gd name="T23" fmla="*/ 1025 h 184"/>
                <a:gd name="T24" fmla="*/ 2866 w 189"/>
                <a:gd name="T25" fmla="*/ 976 h 184"/>
                <a:gd name="T26" fmla="*/ 2784 w 189"/>
                <a:gd name="T27" fmla="*/ 903 h 184"/>
                <a:gd name="T28" fmla="*/ 2630 w 189"/>
                <a:gd name="T29" fmla="*/ 859 h 184"/>
                <a:gd name="T30" fmla="*/ 1523 w 189"/>
                <a:gd name="T31" fmla="*/ 0 h 184"/>
                <a:gd name="T32" fmla="*/ 0 w 189"/>
                <a:gd name="T33" fmla="*/ 1713 h 184"/>
                <a:gd name="T34" fmla="*/ 26 w 189"/>
                <a:gd name="T35" fmla="*/ 1786 h 184"/>
                <a:gd name="T36" fmla="*/ 133 w 189"/>
                <a:gd name="T37" fmla="*/ 1928 h 184"/>
                <a:gd name="T38" fmla="*/ 605 w 189"/>
                <a:gd name="T39" fmla="*/ 2357 h 184"/>
                <a:gd name="T40" fmla="*/ 656 w 189"/>
                <a:gd name="T41" fmla="*/ 2479 h 184"/>
                <a:gd name="T42" fmla="*/ 1000 w 189"/>
                <a:gd name="T43" fmla="*/ 2928 h 184"/>
                <a:gd name="T44" fmla="*/ 1287 w 189"/>
                <a:gd name="T45" fmla="*/ 2977 h 184"/>
                <a:gd name="T46" fmla="*/ 1471 w 189"/>
                <a:gd name="T47" fmla="*/ 2714 h 184"/>
                <a:gd name="T48" fmla="*/ 1579 w 189"/>
                <a:gd name="T49" fmla="*/ 2689 h 184"/>
                <a:gd name="T50" fmla="*/ 1764 w 189"/>
                <a:gd name="T51" fmla="*/ 2738 h 184"/>
                <a:gd name="T52" fmla="*/ 1974 w 189"/>
                <a:gd name="T53" fmla="*/ 2836 h 184"/>
                <a:gd name="T54" fmla="*/ 2025 w 189"/>
                <a:gd name="T55" fmla="*/ 2884 h 184"/>
                <a:gd name="T56" fmla="*/ 2184 w 189"/>
                <a:gd name="T57" fmla="*/ 3075 h 184"/>
                <a:gd name="T58" fmla="*/ 2471 w 189"/>
                <a:gd name="T59" fmla="*/ 3548 h 184"/>
                <a:gd name="T60" fmla="*/ 2630 w 189"/>
                <a:gd name="T61" fmla="*/ 3690 h 184"/>
                <a:gd name="T62" fmla="*/ 2681 w 189"/>
                <a:gd name="T63" fmla="*/ 3929 h 184"/>
                <a:gd name="T64" fmla="*/ 2917 w 189"/>
                <a:gd name="T65" fmla="*/ 4192 h 184"/>
                <a:gd name="T66" fmla="*/ 3312 w 189"/>
                <a:gd name="T67" fmla="*/ 4309 h 184"/>
                <a:gd name="T68" fmla="*/ 3548 w 189"/>
                <a:gd name="T69" fmla="*/ 4334 h 184"/>
                <a:gd name="T70" fmla="*/ 3522 w 189"/>
                <a:gd name="T71" fmla="*/ 4285 h 184"/>
                <a:gd name="T72" fmla="*/ 3445 w 189"/>
                <a:gd name="T73" fmla="*/ 3860 h 184"/>
                <a:gd name="T74" fmla="*/ 3420 w 189"/>
                <a:gd name="T75" fmla="*/ 3812 h 184"/>
                <a:gd name="T76" fmla="*/ 3497 w 189"/>
                <a:gd name="T77" fmla="*/ 3646 h 184"/>
                <a:gd name="T78" fmla="*/ 3522 w 189"/>
                <a:gd name="T79" fmla="*/ 3597 h 184"/>
                <a:gd name="T80" fmla="*/ 3599 w 189"/>
                <a:gd name="T81" fmla="*/ 3455 h 184"/>
                <a:gd name="T82" fmla="*/ 3656 w 189"/>
                <a:gd name="T83" fmla="*/ 3455 h 184"/>
                <a:gd name="T84" fmla="*/ 3707 w 189"/>
                <a:gd name="T85" fmla="*/ 3382 h 184"/>
                <a:gd name="T86" fmla="*/ 3758 w 189"/>
                <a:gd name="T87" fmla="*/ 3382 h 184"/>
                <a:gd name="T88" fmla="*/ 3866 w 189"/>
                <a:gd name="T89" fmla="*/ 3333 h 184"/>
                <a:gd name="T90" fmla="*/ 3917 w 189"/>
                <a:gd name="T91" fmla="*/ 3241 h 184"/>
                <a:gd name="T92" fmla="*/ 3943 w 189"/>
                <a:gd name="T93" fmla="*/ 3289 h 184"/>
                <a:gd name="T94" fmla="*/ 4337 w 189"/>
                <a:gd name="T95" fmla="*/ 3094 h 184"/>
                <a:gd name="T96" fmla="*/ 4414 w 189"/>
                <a:gd name="T97" fmla="*/ 2884 h 184"/>
                <a:gd name="T98" fmla="*/ 4496 w 189"/>
                <a:gd name="T99" fmla="*/ 2860 h 184"/>
                <a:gd name="T100" fmla="*/ 4758 w 189"/>
                <a:gd name="T101" fmla="*/ 2836 h 184"/>
                <a:gd name="T102" fmla="*/ 4835 w 189"/>
                <a:gd name="T103" fmla="*/ 2787 h 184"/>
                <a:gd name="T104" fmla="*/ 4860 w 189"/>
                <a:gd name="T105" fmla="*/ 2714 h 184"/>
                <a:gd name="T106" fmla="*/ 4891 w 189"/>
                <a:gd name="T107" fmla="*/ 2523 h 184"/>
                <a:gd name="T108" fmla="*/ 4942 w 189"/>
                <a:gd name="T109" fmla="*/ 2406 h 184"/>
                <a:gd name="T110" fmla="*/ 4917 w 189"/>
                <a:gd name="T111" fmla="*/ 2167 h 184"/>
                <a:gd name="T112" fmla="*/ 4860 w 189"/>
                <a:gd name="T113" fmla="*/ 2094 h 184"/>
                <a:gd name="T114" fmla="*/ 4835 w 189"/>
                <a:gd name="T115" fmla="*/ 1952 h 184"/>
                <a:gd name="T116" fmla="*/ 4732 w 189"/>
                <a:gd name="T117" fmla="*/ 1264 h 184"/>
                <a:gd name="T118" fmla="*/ 457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0" name="Freeform 29"/>
            <p:cNvSpPr>
              <a:spLocks/>
            </p:cNvSpPr>
            <p:nvPr/>
          </p:nvSpPr>
          <p:spPr bwMode="auto">
            <a:xfrm>
              <a:off x="4372" y="1453"/>
              <a:ext cx="522" cy="380"/>
            </a:xfrm>
            <a:custGeom>
              <a:avLst/>
              <a:gdLst>
                <a:gd name="T0" fmla="*/ 2042 w 102"/>
                <a:gd name="T1" fmla="*/ 1661 h 78"/>
                <a:gd name="T2" fmla="*/ 1991 w 102"/>
                <a:gd name="T3" fmla="*/ 1734 h 78"/>
                <a:gd name="T4" fmla="*/ 1965 w 102"/>
                <a:gd name="T5" fmla="*/ 1778 h 78"/>
                <a:gd name="T6" fmla="*/ 1965 w 102"/>
                <a:gd name="T7" fmla="*/ 1851 h 78"/>
                <a:gd name="T8" fmla="*/ 2016 w 102"/>
                <a:gd name="T9" fmla="*/ 1803 h 78"/>
                <a:gd name="T10" fmla="*/ 2124 w 102"/>
                <a:gd name="T11" fmla="*/ 1778 h 78"/>
                <a:gd name="T12" fmla="*/ 2277 w 102"/>
                <a:gd name="T13" fmla="*/ 1734 h 78"/>
                <a:gd name="T14" fmla="*/ 2513 w 102"/>
                <a:gd name="T15" fmla="*/ 1569 h 78"/>
                <a:gd name="T16" fmla="*/ 2595 w 102"/>
                <a:gd name="T17" fmla="*/ 1520 h 78"/>
                <a:gd name="T18" fmla="*/ 2671 w 102"/>
                <a:gd name="T19" fmla="*/ 1447 h 78"/>
                <a:gd name="T20" fmla="*/ 2620 w 102"/>
                <a:gd name="T21" fmla="*/ 1471 h 78"/>
                <a:gd name="T22" fmla="*/ 2538 w 102"/>
                <a:gd name="T23" fmla="*/ 1520 h 78"/>
                <a:gd name="T24" fmla="*/ 2462 w 102"/>
                <a:gd name="T25" fmla="*/ 1544 h 78"/>
                <a:gd name="T26" fmla="*/ 2538 w 102"/>
                <a:gd name="T27" fmla="*/ 1447 h 78"/>
                <a:gd name="T28" fmla="*/ 2487 w 102"/>
                <a:gd name="T29" fmla="*/ 1471 h 78"/>
                <a:gd name="T30" fmla="*/ 2252 w 102"/>
                <a:gd name="T31" fmla="*/ 1588 h 78"/>
                <a:gd name="T32" fmla="*/ 2093 w 102"/>
                <a:gd name="T33" fmla="*/ 1710 h 78"/>
                <a:gd name="T34" fmla="*/ 2068 w 102"/>
                <a:gd name="T35" fmla="*/ 1613 h 78"/>
                <a:gd name="T36" fmla="*/ 2124 w 102"/>
                <a:gd name="T37" fmla="*/ 1520 h 78"/>
                <a:gd name="T38" fmla="*/ 2068 w 102"/>
                <a:gd name="T39" fmla="*/ 1164 h 78"/>
                <a:gd name="T40" fmla="*/ 2016 w 102"/>
                <a:gd name="T41" fmla="*/ 809 h 78"/>
                <a:gd name="T42" fmla="*/ 1965 w 102"/>
                <a:gd name="T43" fmla="*/ 594 h 78"/>
                <a:gd name="T44" fmla="*/ 1940 w 102"/>
                <a:gd name="T45" fmla="*/ 570 h 78"/>
                <a:gd name="T46" fmla="*/ 1914 w 102"/>
                <a:gd name="T47" fmla="*/ 497 h 78"/>
                <a:gd name="T48" fmla="*/ 1883 w 102"/>
                <a:gd name="T49" fmla="*/ 283 h 78"/>
                <a:gd name="T50" fmla="*/ 1807 w 102"/>
                <a:gd name="T51" fmla="*/ 73 h 78"/>
                <a:gd name="T52" fmla="*/ 1781 w 102"/>
                <a:gd name="T53" fmla="*/ 0 h 78"/>
                <a:gd name="T54" fmla="*/ 1336 w 102"/>
                <a:gd name="T55" fmla="*/ 93 h 78"/>
                <a:gd name="T56" fmla="*/ 1100 w 102"/>
                <a:gd name="T57" fmla="*/ 331 h 78"/>
                <a:gd name="T58" fmla="*/ 1075 w 102"/>
                <a:gd name="T59" fmla="*/ 429 h 78"/>
                <a:gd name="T60" fmla="*/ 942 w 102"/>
                <a:gd name="T61" fmla="*/ 546 h 78"/>
                <a:gd name="T62" fmla="*/ 993 w 102"/>
                <a:gd name="T63" fmla="*/ 594 h 78"/>
                <a:gd name="T64" fmla="*/ 993 w 102"/>
                <a:gd name="T65" fmla="*/ 643 h 78"/>
                <a:gd name="T66" fmla="*/ 1024 w 102"/>
                <a:gd name="T67" fmla="*/ 760 h 78"/>
                <a:gd name="T68" fmla="*/ 788 w 102"/>
                <a:gd name="T69" fmla="*/ 926 h 78"/>
                <a:gd name="T70" fmla="*/ 496 w 102"/>
                <a:gd name="T71" fmla="*/ 926 h 78"/>
                <a:gd name="T72" fmla="*/ 235 w 102"/>
                <a:gd name="T73" fmla="*/ 999 h 78"/>
                <a:gd name="T74" fmla="*/ 159 w 102"/>
                <a:gd name="T75" fmla="*/ 1091 h 78"/>
                <a:gd name="T76" fmla="*/ 235 w 102"/>
                <a:gd name="T77" fmla="*/ 1233 h 78"/>
                <a:gd name="T78" fmla="*/ 51 w 102"/>
                <a:gd name="T79" fmla="*/ 1423 h 78"/>
                <a:gd name="T80" fmla="*/ 1469 w 102"/>
                <a:gd name="T81" fmla="*/ 1306 h 78"/>
                <a:gd name="T82" fmla="*/ 1494 w 102"/>
                <a:gd name="T83" fmla="*/ 1354 h 78"/>
                <a:gd name="T84" fmla="*/ 1546 w 102"/>
                <a:gd name="T85" fmla="*/ 1379 h 78"/>
                <a:gd name="T86" fmla="*/ 1622 w 102"/>
                <a:gd name="T87" fmla="*/ 1496 h 78"/>
                <a:gd name="T88" fmla="*/ 1730 w 102"/>
                <a:gd name="T89" fmla="*/ 152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1" name="Freeform 30"/>
            <p:cNvSpPr>
              <a:spLocks/>
            </p:cNvSpPr>
            <p:nvPr/>
          </p:nvSpPr>
          <p:spPr bwMode="auto">
            <a:xfrm>
              <a:off x="4720" y="1428"/>
              <a:ext cx="118" cy="205"/>
            </a:xfrm>
            <a:custGeom>
              <a:avLst/>
              <a:gdLst>
                <a:gd name="T0" fmla="*/ 0 w 23"/>
                <a:gd name="T1" fmla="*/ 117 h 42"/>
                <a:gd name="T2" fmla="*/ 26 w 23"/>
                <a:gd name="T3" fmla="*/ 166 h 42"/>
                <a:gd name="T4" fmla="*/ 0 w 23"/>
                <a:gd name="T5" fmla="*/ 190 h 42"/>
                <a:gd name="T6" fmla="*/ 26 w 23"/>
                <a:gd name="T7" fmla="*/ 190 h 42"/>
                <a:gd name="T8" fmla="*/ 26 w 23"/>
                <a:gd name="T9" fmla="*/ 215 h 42"/>
                <a:gd name="T10" fmla="*/ 77 w 23"/>
                <a:gd name="T11" fmla="*/ 332 h 42"/>
                <a:gd name="T12" fmla="*/ 108 w 23"/>
                <a:gd name="T13" fmla="*/ 405 h 42"/>
                <a:gd name="T14" fmla="*/ 77 w 23"/>
                <a:gd name="T15" fmla="*/ 454 h 42"/>
                <a:gd name="T16" fmla="*/ 77 w 23"/>
                <a:gd name="T17" fmla="*/ 503 h 42"/>
                <a:gd name="T18" fmla="*/ 133 w 23"/>
                <a:gd name="T19" fmla="*/ 620 h 42"/>
                <a:gd name="T20" fmla="*/ 133 w 23"/>
                <a:gd name="T21" fmla="*/ 669 h 42"/>
                <a:gd name="T22" fmla="*/ 133 w 23"/>
                <a:gd name="T23" fmla="*/ 693 h 42"/>
                <a:gd name="T24" fmla="*/ 159 w 23"/>
                <a:gd name="T25" fmla="*/ 693 h 42"/>
                <a:gd name="T26" fmla="*/ 133 w 23"/>
                <a:gd name="T27" fmla="*/ 669 h 42"/>
                <a:gd name="T28" fmla="*/ 159 w 23"/>
                <a:gd name="T29" fmla="*/ 669 h 42"/>
                <a:gd name="T30" fmla="*/ 185 w 23"/>
                <a:gd name="T31" fmla="*/ 713 h 42"/>
                <a:gd name="T32" fmla="*/ 210 w 23"/>
                <a:gd name="T33" fmla="*/ 810 h 42"/>
                <a:gd name="T34" fmla="*/ 210 w 23"/>
                <a:gd name="T35" fmla="*/ 883 h 42"/>
                <a:gd name="T36" fmla="*/ 236 w 23"/>
                <a:gd name="T37" fmla="*/ 927 h 42"/>
                <a:gd name="T38" fmla="*/ 262 w 23"/>
                <a:gd name="T39" fmla="*/ 1001 h 42"/>
                <a:gd name="T40" fmla="*/ 528 w 23"/>
                <a:gd name="T41" fmla="*/ 952 h 42"/>
                <a:gd name="T42" fmla="*/ 498 w 23"/>
                <a:gd name="T43" fmla="*/ 927 h 42"/>
                <a:gd name="T44" fmla="*/ 472 w 23"/>
                <a:gd name="T45" fmla="*/ 903 h 42"/>
                <a:gd name="T46" fmla="*/ 472 w 23"/>
                <a:gd name="T47" fmla="*/ 883 h 42"/>
                <a:gd name="T48" fmla="*/ 498 w 23"/>
                <a:gd name="T49" fmla="*/ 859 h 42"/>
                <a:gd name="T50" fmla="*/ 472 w 23"/>
                <a:gd name="T51" fmla="*/ 810 h 42"/>
                <a:gd name="T52" fmla="*/ 472 w 23"/>
                <a:gd name="T53" fmla="*/ 644 h 42"/>
                <a:gd name="T54" fmla="*/ 472 w 23"/>
                <a:gd name="T55" fmla="*/ 595 h 42"/>
                <a:gd name="T56" fmla="*/ 498 w 23"/>
                <a:gd name="T57" fmla="*/ 503 h 42"/>
                <a:gd name="T58" fmla="*/ 498 w 23"/>
                <a:gd name="T59" fmla="*/ 454 h 42"/>
                <a:gd name="T60" fmla="*/ 498 w 23"/>
                <a:gd name="T61" fmla="*/ 405 h 42"/>
                <a:gd name="T62" fmla="*/ 498 w 23"/>
                <a:gd name="T63" fmla="*/ 356 h 42"/>
                <a:gd name="T64" fmla="*/ 498 w 23"/>
                <a:gd name="T65" fmla="*/ 332 h 42"/>
                <a:gd name="T66" fmla="*/ 498 w 23"/>
                <a:gd name="T67" fmla="*/ 307 h 42"/>
                <a:gd name="T68" fmla="*/ 580 w 23"/>
                <a:gd name="T69" fmla="*/ 264 h 42"/>
                <a:gd name="T70" fmla="*/ 605 w 23"/>
                <a:gd name="T71" fmla="*/ 166 h 42"/>
                <a:gd name="T72" fmla="*/ 580 w 23"/>
                <a:gd name="T73" fmla="*/ 117 h 42"/>
                <a:gd name="T74" fmla="*/ 580 w 23"/>
                <a:gd name="T75" fmla="*/ 73 h 42"/>
                <a:gd name="T76" fmla="*/ 580 w 23"/>
                <a:gd name="T77" fmla="*/ 73 h 42"/>
                <a:gd name="T78" fmla="*/ 580 w 23"/>
                <a:gd name="T79" fmla="*/ 49 h 42"/>
                <a:gd name="T80" fmla="*/ 554 w 23"/>
                <a:gd name="T81" fmla="*/ 0 h 42"/>
                <a:gd name="T82" fmla="*/ 0 w 23"/>
                <a:gd name="T83" fmla="*/ 117 h 42"/>
                <a:gd name="T84" fmla="*/ 0 w 23"/>
                <a:gd name="T85" fmla="*/ 11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962"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369 w 188"/>
                  <a:gd name="T1" fmla="*/ 736 h 160"/>
                  <a:gd name="T2" fmla="*/ 681 w 188"/>
                  <a:gd name="T3" fmla="*/ 951 h 160"/>
                  <a:gd name="T4" fmla="*/ 471 w 188"/>
                  <a:gd name="T5" fmla="*/ 1189 h 160"/>
                  <a:gd name="T6" fmla="*/ 420 w 188"/>
                  <a:gd name="T7" fmla="*/ 1024 h 160"/>
                  <a:gd name="T8" fmla="*/ 133 w 188"/>
                  <a:gd name="T9" fmla="*/ 1307 h 160"/>
                  <a:gd name="T10" fmla="*/ 287 w 188"/>
                  <a:gd name="T11" fmla="*/ 1521 h 160"/>
                  <a:gd name="T12" fmla="*/ 707 w 188"/>
                  <a:gd name="T13" fmla="*/ 1448 h 160"/>
                  <a:gd name="T14" fmla="*/ 579 w 188"/>
                  <a:gd name="T15" fmla="*/ 1760 h 160"/>
                  <a:gd name="T16" fmla="*/ 471 w 188"/>
                  <a:gd name="T17" fmla="*/ 1877 h 160"/>
                  <a:gd name="T18" fmla="*/ 261 w 188"/>
                  <a:gd name="T19" fmla="*/ 1950 h 160"/>
                  <a:gd name="T20" fmla="*/ 159 w 188"/>
                  <a:gd name="T21" fmla="*/ 2330 h 160"/>
                  <a:gd name="T22" fmla="*/ 287 w 188"/>
                  <a:gd name="T23" fmla="*/ 2545 h 160"/>
                  <a:gd name="T24" fmla="*/ 579 w 188"/>
                  <a:gd name="T25" fmla="*/ 2662 h 160"/>
                  <a:gd name="T26" fmla="*/ 579 w 188"/>
                  <a:gd name="T27" fmla="*/ 2852 h 160"/>
                  <a:gd name="T28" fmla="*/ 917 w 188"/>
                  <a:gd name="T29" fmla="*/ 2925 h 160"/>
                  <a:gd name="T30" fmla="*/ 1101 w 188"/>
                  <a:gd name="T31" fmla="*/ 2969 h 160"/>
                  <a:gd name="T32" fmla="*/ 763 w 188"/>
                  <a:gd name="T33" fmla="*/ 3349 h 160"/>
                  <a:gd name="T34" fmla="*/ 497 w 188"/>
                  <a:gd name="T35" fmla="*/ 3495 h 160"/>
                  <a:gd name="T36" fmla="*/ 77 w 188"/>
                  <a:gd name="T37" fmla="*/ 3685 h 160"/>
                  <a:gd name="T38" fmla="*/ 77 w 188"/>
                  <a:gd name="T39" fmla="*/ 3802 h 160"/>
                  <a:gd name="T40" fmla="*/ 763 w 188"/>
                  <a:gd name="T41" fmla="*/ 3539 h 160"/>
                  <a:gd name="T42" fmla="*/ 1629 w 188"/>
                  <a:gd name="T43" fmla="*/ 2852 h 160"/>
                  <a:gd name="T44" fmla="*/ 1547 w 188"/>
                  <a:gd name="T45" fmla="*/ 2779 h 160"/>
                  <a:gd name="T46" fmla="*/ 2018 w 188"/>
                  <a:gd name="T47" fmla="*/ 2257 h 160"/>
                  <a:gd name="T48" fmla="*/ 1890 w 188"/>
                  <a:gd name="T49" fmla="*/ 2398 h 160"/>
                  <a:gd name="T50" fmla="*/ 1916 w 188"/>
                  <a:gd name="T51" fmla="*/ 2589 h 160"/>
                  <a:gd name="T52" fmla="*/ 1890 w 188"/>
                  <a:gd name="T53" fmla="*/ 2711 h 160"/>
                  <a:gd name="T54" fmla="*/ 2259 w 188"/>
                  <a:gd name="T55" fmla="*/ 2520 h 160"/>
                  <a:gd name="T56" fmla="*/ 2259 w 188"/>
                  <a:gd name="T57" fmla="*/ 2330 h 160"/>
                  <a:gd name="T58" fmla="*/ 2807 w 188"/>
                  <a:gd name="T59" fmla="*/ 2447 h 160"/>
                  <a:gd name="T60" fmla="*/ 3176 w 188"/>
                  <a:gd name="T61" fmla="*/ 2398 h 160"/>
                  <a:gd name="T62" fmla="*/ 3806 w 188"/>
                  <a:gd name="T63" fmla="*/ 2589 h 160"/>
                  <a:gd name="T64" fmla="*/ 4016 w 188"/>
                  <a:gd name="T65" fmla="*/ 2828 h 160"/>
                  <a:gd name="T66" fmla="*/ 4354 w 188"/>
                  <a:gd name="T67" fmla="*/ 3042 h 160"/>
                  <a:gd name="T68" fmla="*/ 4933 w 188"/>
                  <a:gd name="T69" fmla="*/ 3091 h 160"/>
                  <a:gd name="T70" fmla="*/ 4856 w 188"/>
                  <a:gd name="T71" fmla="*/ 2779 h 160"/>
                  <a:gd name="T72" fmla="*/ 4620 w 188"/>
                  <a:gd name="T73" fmla="*/ 2735 h 160"/>
                  <a:gd name="T74" fmla="*/ 4277 w 188"/>
                  <a:gd name="T75" fmla="*/ 2520 h 160"/>
                  <a:gd name="T76" fmla="*/ 3857 w 188"/>
                  <a:gd name="T77" fmla="*/ 2257 h 160"/>
                  <a:gd name="T78" fmla="*/ 3698 w 188"/>
                  <a:gd name="T79" fmla="*/ 2447 h 160"/>
                  <a:gd name="T80" fmla="*/ 3386 w 188"/>
                  <a:gd name="T81" fmla="*/ 2208 h 160"/>
                  <a:gd name="T82" fmla="*/ 3068 w 188"/>
                  <a:gd name="T83" fmla="*/ 1901 h 160"/>
                  <a:gd name="T84" fmla="*/ 2674 w 188"/>
                  <a:gd name="T85" fmla="*/ 497 h 160"/>
                  <a:gd name="T86" fmla="*/ 2361 w 188"/>
                  <a:gd name="T87" fmla="*/ 117 h 160"/>
                  <a:gd name="T88" fmla="*/ 1808 w 188"/>
                  <a:gd name="T89" fmla="*/ 117 h 160"/>
                  <a:gd name="T90" fmla="*/ 1547 w 188"/>
                  <a:gd name="T91" fmla="*/ 117 h 160"/>
                  <a:gd name="T92" fmla="*/ 1183 w 188"/>
                  <a:gd name="T93" fmla="*/ 0 h 160"/>
                  <a:gd name="T94" fmla="*/ 917 w 188"/>
                  <a:gd name="T95" fmla="*/ 98 h 160"/>
                  <a:gd name="T96" fmla="*/ 630 w 188"/>
                  <a:gd name="T97" fmla="*/ 307 h 160"/>
                  <a:gd name="T98" fmla="*/ 497 w 188"/>
                  <a:gd name="T99" fmla="*/ 497 h 160"/>
                  <a:gd name="T100" fmla="*/ 261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8" name="Freeform 33"/>
              <p:cNvSpPr>
                <a:spLocks/>
              </p:cNvSpPr>
              <p:nvPr/>
            </p:nvSpPr>
            <p:spPr bwMode="auto">
              <a:xfrm>
                <a:off x="995" y="33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9" name="Freeform 34"/>
              <p:cNvSpPr>
                <a:spLocks/>
              </p:cNvSpPr>
              <p:nvPr/>
            </p:nvSpPr>
            <p:spPr bwMode="auto">
              <a:xfrm>
                <a:off x="949" y="3310"/>
                <a:ext cx="46" cy="30"/>
              </a:xfrm>
              <a:custGeom>
                <a:avLst/>
                <a:gdLst>
                  <a:gd name="T0" fmla="*/ 184 w 9"/>
                  <a:gd name="T1" fmla="*/ 0 h 6"/>
                  <a:gd name="T2" fmla="*/ 102 w 9"/>
                  <a:gd name="T3" fmla="*/ 0 h 6"/>
                  <a:gd name="T4" fmla="*/ 77 w 9"/>
                  <a:gd name="T5" fmla="*/ 25 h 6"/>
                  <a:gd name="T6" fmla="*/ 77 w 9"/>
                  <a:gd name="T7" fmla="*/ 25 h 6"/>
                  <a:gd name="T8" fmla="*/ 77 w 9"/>
                  <a:gd name="T9" fmla="*/ 50 h 6"/>
                  <a:gd name="T10" fmla="*/ 77 w 9"/>
                  <a:gd name="T11" fmla="*/ 75 h 6"/>
                  <a:gd name="T12" fmla="*/ 51 w 9"/>
                  <a:gd name="T13" fmla="*/ 75 h 6"/>
                  <a:gd name="T14" fmla="*/ 51 w 9"/>
                  <a:gd name="T15" fmla="*/ 75 h 6"/>
                  <a:gd name="T16" fmla="*/ 26 w 9"/>
                  <a:gd name="T17" fmla="*/ 75 h 6"/>
                  <a:gd name="T18" fmla="*/ 26 w 9"/>
                  <a:gd name="T19" fmla="*/ 100 h 6"/>
                  <a:gd name="T20" fmla="*/ 26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6 w 9"/>
                  <a:gd name="T39" fmla="*/ 150 h 6"/>
                  <a:gd name="T40" fmla="*/ 51 w 9"/>
                  <a:gd name="T41" fmla="*/ 150 h 6"/>
                  <a:gd name="T42" fmla="*/ 77 w 9"/>
                  <a:gd name="T43" fmla="*/ 125 h 6"/>
                  <a:gd name="T44" fmla="*/ 158 w 9"/>
                  <a:gd name="T45" fmla="*/ 75 h 6"/>
                  <a:gd name="T46" fmla="*/ 184 w 9"/>
                  <a:gd name="T47" fmla="*/ 50 h 6"/>
                  <a:gd name="T48" fmla="*/ 210 w 9"/>
                  <a:gd name="T49" fmla="*/ 50 h 6"/>
                  <a:gd name="T50" fmla="*/ 235 w 9"/>
                  <a:gd name="T51" fmla="*/ 25 h 6"/>
                  <a:gd name="T52" fmla="*/ 235 w 9"/>
                  <a:gd name="T53" fmla="*/ 25 h 6"/>
                  <a:gd name="T54" fmla="*/ 235 w 9"/>
                  <a:gd name="T55" fmla="*/ 25 h 6"/>
                  <a:gd name="T56" fmla="*/ 210 w 9"/>
                  <a:gd name="T57" fmla="*/ 0 h 6"/>
                  <a:gd name="T58" fmla="*/ 210 w 9"/>
                  <a:gd name="T59" fmla="*/ 0 h 6"/>
                  <a:gd name="T60" fmla="*/ 210 w 9"/>
                  <a:gd name="T61" fmla="*/ 0 h 6"/>
                  <a:gd name="T62" fmla="*/ 21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0" name="Freeform 35"/>
              <p:cNvSpPr>
                <a:spLocks/>
              </p:cNvSpPr>
              <p:nvPr/>
            </p:nvSpPr>
            <p:spPr bwMode="auto">
              <a:xfrm>
                <a:off x="903" y="3332"/>
                <a:ext cx="46" cy="34"/>
              </a:xfrm>
              <a:custGeom>
                <a:avLst/>
                <a:gdLst>
                  <a:gd name="T0" fmla="*/ 210 w 9"/>
                  <a:gd name="T1" fmla="*/ 73 h 7"/>
                  <a:gd name="T2" fmla="*/ 210 w 9"/>
                  <a:gd name="T3" fmla="*/ 24 h 7"/>
                  <a:gd name="T4" fmla="*/ 133 w 9"/>
                  <a:gd name="T5" fmla="*/ 73 h 7"/>
                  <a:gd name="T6" fmla="*/ 102 w 9"/>
                  <a:gd name="T7" fmla="*/ 92 h 7"/>
                  <a:gd name="T8" fmla="*/ 102 w 9"/>
                  <a:gd name="T9" fmla="*/ 92 h 7"/>
                  <a:gd name="T10" fmla="*/ 51 w 9"/>
                  <a:gd name="T11" fmla="*/ 117 h 7"/>
                  <a:gd name="T12" fmla="*/ 26 w 9"/>
                  <a:gd name="T13" fmla="*/ 141 h 7"/>
                  <a:gd name="T14" fmla="*/ 0 w 9"/>
                  <a:gd name="T15" fmla="*/ 141 h 7"/>
                  <a:gd name="T16" fmla="*/ 51 w 9"/>
                  <a:gd name="T17" fmla="*/ 141 h 7"/>
                  <a:gd name="T18" fmla="*/ 77 w 9"/>
                  <a:gd name="T19" fmla="*/ 117 h 7"/>
                  <a:gd name="T20" fmla="*/ 158 w 9"/>
                  <a:gd name="T21" fmla="*/ 92 h 7"/>
                  <a:gd name="T22" fmla="*/ 210 w 9"/>
                  <a:gd name="T23" fmla="*/ 73 h 7"/>
                  <a:gd name="T24" fmla="*/ 210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1" name="Freeform 36"/>
              <p:cNvSpPr>
                <a:spLocks/>
              </p:cNvSpPr>
              <p:nvPr/>
            </p:nvSpPr>
            <p:spPr bwMode="auto">
              <a:xfrm>
                <a:off x="903" y="3337"/>
                <a:ext cx="41" cy="29"/>
              </a:xfrm>
              <a:custGeom>
                <a:avLst/>
                <a:gdLst>
                  <a:gd name="T0" fmla="*/ 210 w 8"/>
                  <a:gd name="T1" fmla="*/ 48 h 6"/>
                  <a:gd name="T2" fmla="*/ 210 w 8"/>
                  <a:gd name="T3" fmla="*/ 24 h 6"/>
                  <a:gd name="T4" fmla="*/ 210 w 8"/>
                  <a:gd name="T5" fmla="*/ 24 h 6"/>
                  <a:gd name="T6" fmla="*/ 210 w 8"/>
                  <a:gd name="T7" fmla="*/ 0 h 6"/>
                  <a:gd name="T8" fmla="*/ 210 w 8"/>
                  <a:gd name="T9" fmla="*/ 0 h 6"/>
                  <a:gd name="T10" fmla="*/ 210 w 8"/>
                  <a:gd name="T11" fmla="*/ 0 h 6"/>
                  <a:gd name="T12" fmla="*/ 210 w 8"/>
                  <a:gd name="T13" fmla="*/ 0 h 6"/>
                  <a:gd name="T14" fmla="*/ 210 w 8"/>
                  <a:gd name="T15" fmla="*/ 0 h 6"/>
                  <a:gd name="T16" fmla="*/ 210 w 8"/>
                  <a:gd name="T17" fmla="*/ 0 h 6"/>
                  <a:gd name="T18" fmla="*/ 210 w 8"/>
                  <a:gd name="T19" fmla="*/ 0 h 6"/>
                  <a:gd name="T20" fmla="*/ 184 w 8"/>
                  <a:gd name="T21" fmla="*/ 0 h 6"/>
                  <a:gd name="T22" fmla="*/ 184 w 8"/>
                  <a:gd name="T23" fmla="*/ 0 h 6"/>
                  <a:gd name="T24" fmla="*/ 159 w 8"/>
                  <a:gd name="T25" fmla="*/ 0 h 6"/>
                  <a:gd name="T26" fmla="*/ 133 w 8"/>
                  <a:gd name="T27" fmla="*/ 24 h 6"/>
                  <a:gd name="T28" fmla="*/ 133 w 8"/>
                  <a:gd name="T29" fmla="*/ 48 h 6"/>
                  <a:gd name="T30" fmla="*/ 133 w 8"/>
                  <a:gd name="T31" fmla="*/ 48 h 6"/>
                  <a:gd name="T32" fmla="*/ 108 w 8"/>
                  <a:gd name="T33" fmla="*/ 48 h 6"/>
                  <a:gd name="T34" fmla="*/ 108 w 8"/>
                  <a:gd name="T35" fmla="*/ 48 h 6"/>
                  <a:gd name="T36" fmla="*/ 108 w 8"/>
                  <a:gd name="T37" fmla="*/ 48 h 6"/>
                  <a:gd name="T38" fmla="*/ 108 w 8"/>
                  <a:gd name="T39" fmla="*/ 72 h 6"/>
                  <a:gd name="T40" fmla="*/ 108 w 8"/>
                  <a:gd name="T41" fmla="*/ 72 h 6"/>
                  <a:gd name="T42" fmla="*/ 108 w 8"/>
                  <a:gd name="T43" fmla="*/ 72 h 6"/>
                  <a:gd name="T44" fmla="*/ 108 w 8"/>
                  <a:gd name="T45" fmla="*/ 72 h 6"/>
                  <a:gd name="T46" fmla="*/ 51 w 8"/>
                  <a:gd name="T47" fmla="*/ 92 h 6"/>
                  <a:gd name="T48" fmla="*/ 51 w 8"/>
                  <a:gd name="T49" fmla="*/ 92 h 6"/>
                  <a:gd name="T50" fmla="*/ 51 w 8"/>
                  <a:gd name="T51" fmla="*/ 92 h 6"/>
                  <a:gd name="T52" fmla="*/ 51 w 8"/>
                  <a:gd name="T53" fmla="*/ 92 h 6"/>
                  <a:gd name="T54" fmla="*/ 26 w 8"/>
                  <a:gd name="T55" fmla="*/ 92 h 6"/>
                  <a:gd name="T56" fmla="*/ 26 w 8"/>
                  <a:gd name="T57" fmla="*/ 116 h 6"/>
                  <a:gd name="T58" fmla="*/ 26 w 8"/>
                  <a:gd name="T59" fmla="*/ 116 h 6"/>
                  <a:gd name="T60" fmla="*/ 0 w 8"/>
                  <a:gd name="T61" fmla="*/ 116 h 6"/>
                  <a:gd name="T62" fmla="*/ 0 w 8"/>
                  <a:gd name="T63" fmla="*/ 116 h 6"/>
                  <a:gd name="T64" fmla="*/ 0 w 8"/>
                  <a:gd name="T65" fmla="*/ 116 h 6"/>
                  <a:gd name="T66" fmla="*/ 26 w 8"/>
                  <a:gd name="T67" fmla="*/ 140 h 6"/>
                  <a:gd name="T68" fmla="*/ 26 w 8"/>
                  <a:gd name="T69" fmla="*/ 140 h 6"/>
                  <a:gd name="T70" fmla="*/ 26 w 8"/>
                  <a:gd name="T71" fmla="*/ 140 h 6"/>
                  <a:gd name="T72" fmla="*/ 26 w 8"/>
                  <a:gd name="T73" fmla="*/ 140 h 6"/>
                  <a:gd name="T74" fmla="*/ 51 w 8"/>
                  <a:gd name="T75" fmla="*/ 116 h 6"/>
                  <a:gd name="T76" fmla="*/ 51 w 8"/>
                  <a:gd name="T77" fmla="*/ 116 h 6"/>
                  <a:gd name="T78" fmla="*/ 77 w 8"/>
                  <a:gd name="T79" fmla="*/ 116 h 6"/>
                  <a:gd name="T80" fmla="*/ 77 w 8"/>
                  <a:gd name="T81" fmla="*/ 92 h 6"/>
                  <a:gd name="T82" fmla="*/ 77 w 8"/>
                  <a:gd name="T83" fmla="*/ 92 h 6"/>
                  <a:gd name="T84" fmla="*/ 133 w 8"/>
                  <a:gd name="T85" fmla="*/ 92 h 6"/>
                  <a:gd name="T86" fmla="*/ 133 w 8"/>
                  <a:gd name="T87" fmla="*/ 72 h 6"/>
                  <a:gd name="T88" fmla="*/ 159 w 8"/>
                  <a:gd name="T89" fmla="*/ 72 h 6"/>
                  <a:gd name="T90" fmla="*/ 184 w 8"/>
                  <a:gd name="T91" fmla="*/ 72 h 6"/>
                  <a:gd name="T92" fmla="*/ 184 w 8"/>
                  <a:gd name="T93" fmla="*/ 48 h 6"/>
                  <a:gd name="T94" fmla="*/ 184 w 8"/>
                  <a:gd name="T95" fmla="*/ 48 h 6"/>
                  <a:gd name="T96" fmla="*/ 210 w 8"/>
                  <a:gd name="T97" fmla="*/ 48 h 6"/>
                  <a:gd name="T98" fmla="*/ 210 w 8"/>
                  <a:gd name="T99" fmla="*/ 48 h 6"/>
                  <a:gd name="T100" fmla="*/ 21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2" name="Freeform 37"/>
              <p:cNvSpPr>
                <a:spLocks/>
              </p:cNvSpPr>
              <p:nvPr/>
            </p:nvSpPr>
            <p:spPr bwMode="auto">
              <a:xfrm>
                <a:off x="877" y="3376"/>
                <a:ext cx="4" cy="5"/>
              </a:xfrm>
              <a:custGeom>
                <a:avLst/>
                <a:gdLst>
                  <a:gd name="T0" fmla="*/ 16 w 1"/>
                  <a:gd name="T1" fmla="*/ 0 h 1"/>
                  <a:gd name="T2" fmla="*/ 0 w 1"/>
                  <a:gd name="T3" fmla="*/ 0 h 1"/>
                  <a:gd name="T4" fmla="*/ 0 w 1"/>
                  <a:gd name="T5" fmla="*/ 25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3" name="Freeform 38"/>
              <p:cNvSpPr>
                <a:spLocks/>
              </p:cNvSpPr>
              <p:nvPr/>
            </p:nvSpPr>
            <p:spPr bwMode="auto">
              <a:xfrm>
                <a:off x="877" y="3376"/>
                <a:ext cx="4" cy="5"/>
              </a:xfrm>
              <a:custGeom>
                <a:avLst/>
                <a:gdLst>
                  <a:gd name="T0" fmla="*/ 16 w 1"/>
                  <a:gd name="T1" fmla="*/ 0 h 1"/>
                  <a:gd name="T2" fmla="*/ 16 w 1"/>
                  <a:gd name="T3" fmla="*/ 0 h 1"/>
                  <a:gd name="T4" fmla="*/ 16 w 1"/>
                  <a:gd name="T5" fmla="*/ 0 h 1"/>
                  <a:gd name="T6" fmla="*/ 16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16 w 1"/>
                  <a:gd name="T27" fmla="*/ 25 h 1"/>
                  <a:gd name="T28" fmla="*/ 16 w 1"/>
                  <a:gd name="T29" fmla="*/ 0 h 1"/>
                  <a:gd name="T30" fmla="*/ 16 w 1"/>
                  <a:gd name="T31" fmla="*/ 0 h 1"/>
                  <a:gd name="T32" fmla="*/ 16 w 1"/>
                  <a:gd name="T33" fmla="*/ 0 h 1"/>
                  <a:gd name="T34" fmla="*/ 16 w 1"/>
                  <a:gd name="T35" fmla="*/ 0 h 1"/>
                  <a:gd name="T36" fmla="*/ 1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4" name="Freeform 39"/>
              <p:cNvSpPr>
                <a:spLocks/>
              </p:cNvSpPr>
              <p:nvPr/>
            </p:nvSpPr>
            <p:spPr bwMode="auto">
              <a:xfrm>
                <a:off x="836" y="33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5" name="Freeform 40"/>
              <p:cNvSpPr>
                <a:spLocks/>
              </p:cNvSpPr>
              <p:nvPr/>
            </p:nvSpPr>
            <p:spPr bwMode="auto">
              <a:xfrm>
                <a:off x="840" y="3384"/>
                <a:ext cx="15" cy="9"/>
              </a:xfrm>
              <a:custGeom>
                <a:avLst/>
                <a:gdLst>
                  <a:gd name="T0" fmla="*/ 50 w 3"/>
                  <a:gd name="T1" fmla="*/ 0 h 2"/>
                  <a:gd name="T2" fmla="*/ 50 w 3"/>
                  <a:gd name="T3" fmla="*/ 0 h 2"/>
                  <a:gd name="T4" fmla="*/ 50 w 3"/>
                  <a:gd name="T5" fmla="*/ 0 h 2"/>
                  <a:gd name="T6" fmla="*/ 50 w 3"/>
                  <a:gd name="T7" fmla="*/ 0 h 2"/>
                  <a:gd name="T8" fmla="*/ 75 w 3"/>
                  <a:gd name="T9" fmla="*/ 0 h 2"/>
                  <a:gd name="T10" fmla="*/ 75 w 3"/>
                  <a:gd name="T11" fmla="*/ 0 h 2"/>
                  <a:gd name="T12" fmla="*/ 75 w 3"/>
                  <a:gd name="T13" fmla="*/ 0 h 2"/>
                  <a:gd name="T14" fmla="*/ 75 w 3"/>
                  <a:gd name="T15" fmla="*/ 0 h 2"/>
                  <a:gd name="T16" fmla="*/ 75 w 3"/>
                  <a:gd name="T17" fmla="*/ 0 h 2"/>
                  <a:gd name="T18" fmla="*/ 75 w 3"/>
                  <a:gd name="T19" fmla="*/ 0 h 2"/>
                  <a:gd name="T20" fmla="*/ 75 w 3"/>
                  <a:gd name="T21" fmla="*/ 0 h 2"/>
                  <a:gd name="T22" fmla="*/ 50 w 3"/>
                  <a:gd name="T23" fmla="*/ 0 h 2"/>
                  <a:gd name="T24" fmla="*/ 50 w 3"/>
                  <a:gd name="T25" fmla="*/ 22 h 2"/>
                  <a:gd name="T26" fmla="*/ 75 w 3"/>
                  <a:gd name="T27" fmla="*/ 22 h 2"/>
                  <a:gd name="T28" fmla="*/ 75 w 3"/>
                  <a:gd name="T29" fmla="*/ 22 h 2"/>
                  <a:gd name="T30" fmla="*/ 75 w 3"/>
                  <a:gd name="T31" fmla="*/ 22 h 2"/>
                  <a:gd name="T32" fmla="*/ 50 w 3"/>
                  <a:gd name="T33" fmla="*/ 22 h 2"/>
                  <a:gd name="T34" fmla="*/ 50 w 3"/>
                  <a:gd name="T35" fmla="*/ 22 h 2"/>
                  <a:gd name="T36" fmla="*/ 50 w 3"/>
                  <a:gd name="T37" fmla="*/ 22 h 2"/>
                  <a:gd name="T38" fmla="*/ 50 w 3"/>
                  <a:gd name="T39" fmla="*/ 22 h 2"/>
                  <a:gd name="T40" fmla="*/ 50 w 3"/>
                  <a:gd name="T41" fmla="*/ 22 h 2"/>
                  <a:gd name="T42" fmla="*/ 25 w 3"/>
                  <a:gd name="T43" fmla="*/ 40 h 2"/>
                  <a:gd name="T44" fmla="*/ 25 w 3"/>
                  <a:gd name="T45" fmla="*/ 40 h 2"/>
                  <a:gd name="T46" fmla="*/ 25 w 3"/>
                  <a:gd name="T47" fmla="*/ 40 h 2"/>
                  <a:gd name="T48" fmla="*/ 0 w 3"/>
                  <a:gd name="T49" fmla="*/ 40 h 2"/>
                  <a:gd name="T50" fmla="*/ 0 w 3"/>
                  <a:gd name="T51" fmla="*/ 40 h 2"/>
                  <a:gd name="T52" fmla="*/ 0 w 3"/>
                  <a:gd name="T53" fmla="*/ 22 h 2"/>
                  <a:gd name="T54" fmla="*/ 25 w 3"/>
                  <a:gd name="T55" fmla="*/ 22 h 2"/>
                  <a:gd name="T56" fmla="*/ 25 w 3"/>
                  <a:gd name="T57" fmla="*/ 22 h 2"/>
                  <a:gd name="T58" fmla="*/ 25 w 3"/>
                  <a:gd name="T59" fmla="*/ 22 h 2"/>
                  <a:gd name="T60" fmla="*/ 25 w 3"/>
                  <a:gd name="T61" fmla="*/ 0 h 2"/>
                  <a:gd name="T62" fmla="*/ 50 w 3"/>
                  <a:gd name="T63" fmla="*/ 0 h 2"/>
                  <a:gd name="T64" fmla="*/ 50 w 3"/>
                  <a:gd name="T65" fmla="*/ 0 h 2"/>
                  <a:gd name="T66" fmla="*/ 50 w 3"/>
                  <a:gd name="T67" fmla="*/ 0 h 2"/>
                  <a:gd name="T68" fmla="*/ 50 w 3"/>
                  <a:gd name="T69" fmla="*/ 0 h 2"/>
                  <a:gd name="T70" fmla="*/ 50 w 3"/>
                  <a:gd name="T71" fmla="*/ 0 h 2"/>
                  <a:gd name="T72" fmla="*/ 50 w 3"/>
                  <a:gd name="T73" fmla="*/ 0 h 2"/>
                  <a:gd name="T74" fmla="*/ 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6" name="Freeform 41"/>
              <p:cNvSpPr>
                <a:spLocks/>
              </p:cNvSpPr>
              <p:nvPr/>
            </p:nvSpPr>
            <p:spPr bwMode="auto">
              <a:xfrm>
                <a:off x="796" y="3390"/>
                <a:ext cx="20" cy="10"/>
              </a:xfrm>
              <a:custGeom>
                <a:avLst/>
                <a:gdLst>
                  <a:gd name="T0" fmla="*/ 75 w 4"/>
                  <a:gd name="T1" fmla="*/ 25 h 2"/>
                  <a:gd name="T2" fmla="*/ 75 w 4"/>
                  <a:gd name="T3" fmla="*/ 0 h 2"/>
                  <a:gd name="T4" fmla="*/ 100 w 4"/>
                  <a:gd name="T5" fmla="*/ 0 h 2"/>
                  <a:gd name="T6" fmla="*/ 100 w 4"/>
                  <a:gd name="T7" fmla="*/ 25 h 2"/>
                  <a:gd name="T8" fmla="*/ 25 w 4"/>
                  <a:gd name="T9" fmla="*/ 50 h 2"/>
                  <a:gd name="T10" fmla="*/ 75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7" name="Freeform 42"/>
              <p:cNvSpPr>
                <a:spLocks/>
              </p:cNvSpPr>
              <p:nvPr/>
            </p:nvSpPr>
            <p:spPr bwMode="auto">
              <a:xfrm>
                <a:off x="802" y="33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8" name="Freeform 43"/>
              <p:cNvSpPr>
                <a:spLocks/>
              </p:cNvSpPr>
              <p:nvPr/>
            </p:nvSpPr>
            <p:spPr bwMode="auto">
              <a:xfrm>
                <a:off x="777" y="33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9" name="Freeform 44"/>
              <p:cNvSpPr>
                <a:spLocks/>
              </p:cNvSpPr>
              <p:nvPr/>
            </p:nvSpPr>
            <p:spPr bwMode="auto">
              <a:xfrm>
                <a:off x="777" y="33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10" name="Freeform 45"/>
              <p:cNvSpPr>
                <a:spLocks/>
              </p:cNvSpPr>
              <p:nvPr/>
            </p:nvSpPr>
            <p:spPr bwMode="auto">
              <a:xfrm>
                <a:off x="756" y="3393"/>
                <a:ext cx="16" cy="15"/>
              </a:xfrm>
              <a:custGeom>
                <a:avLst/>
                <a:gdLst>
                  <a:gd name="T0" fmla="*/ 85 w 3"/>
                  <a:gd name="T1" fmla="*/ 75 h 3"/>
                  <a:gd name="T2" fmla="*/ 85 w 3"/>
                  <a:gd name="T3" fmla="*/ 75 h 3"/>
                  <a:gd name="T4" fmla="*/ 85 w 3"/>
                  <a:gd name="T5" fmla="*/ 75 h 3"/>
                  <a:gd name="T6" fmla="*/ 85 w 3"/>
                  <a:gd name="T7" fmla="*/ 75 h 3"/>
                  <a:gd name="T8" fmla="*/ 85 w 3"/>
                  <a:gd name="T9" fmla="*/ 75 h 3"/>
                  <a:gd name="T10" fmla="*/ 85 w 3"/>
                  <a:gd name="T11" fmla="*/ 75 h 3"/>
                  <a:gd name="T12" fmla="*/ 59 w 3"/>
                  <a:gd name="T13" fmla="*/ 50 h 3"/>
                  <a:gd name="T14" fmla="*/ 27 w 3"/>
                  <a:gd name="T15" fmla="*/ 25 h 3"/>
                  <a:gd name="T16" fmla="*/ 27 w 3"/>
                  <a:gd name="T17" fmla="*/ 25 h 3"/>
                  <a:gd name="T18" fmla="*/ 27 w 3"/>
                  <a:gd name="T19" fmla="*/ 25 h 3"/>
                  <a:gd name="T20" fmla="*/ 27 w 3"/>
                  <a:gd name="T21" fmla="*/ 25 h 3"/>
                  <a:gd name="T22" fmla="*/ 27 w 3"/>
                  <a:gd name="T23" fmla="*/ 25 h 3"/>
                  <a:gd name="T24" fmla="*/ 2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7 w 3"/>
                  <a:gd name="T49" fmla="*/ 25 h 3"/>
                  <a:gd name="T50" fmla="*/ 27 w 3"/>
                  <a:gd name="T51" fmla="*/ 50 h 3"/>
                  <a:gd name="T52" fmla="*/ 27 w 3"/>
                  <a:gd name="T53" fmla="*/ 50 h 3"/>
                  <a:gd name="T54" fmla="*/ 59 w 3"/>
                  <a:gd name="T55" fmla="*/ 75 h 3"/>
                  <a:gd name="T56" fmla="*/ 59 w 3"/>
                  <a:gd name="T57" fmla="*/ 75 h 3"/>
                  <a:gd name="T58" fmla="*/ 85 w 3"/>
                  <a:gd name="T59" fmla="*/ 75 h 3"/>
                  <a:gd name="T60" fmla="*/ 85 w 3"/>
                  <a:gd name="T61" fmla="*/ 75 h 3"/>
                  <a:gd name="T62" fmla="*/ 85 w 3"/>
                  <a:gd name="T63" fmla="*/ 75 h 3"/>
                  <a:gd name="T64" fmla="*/ 85 w 3"/>
                  <a:gd name="T65" fmla="*/ 75 h 3"/>
                  <a:gd name="T66" fmla="*/ 8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11" name="Freeform 46"/>
              <p:cNvSpPr>
                <a:spLocks/>
              </p:cNvSpPr>
              <p:nvPr/>
            </p:nvSpPr>
            <p:spPr bwMode="auto">
              <a:xfrm>
                <a:off x="728" y="3383"/>
                <a:ext cx="20" cy="10"/>
              </a:xfrm>
              <a:custGeom>
                <a:avLst/>
                <a:gdLst>
                  <a:gd name="T0" fmla="*/ 0 w 4"/>
                  <a:gd name="T1" fmla="*/ 25 h 2"/>
                  <a:gd name="T2" fmla="*/ 0 w 4"/>
                  <a:gd name="T3" fmla="*/ 25 h 2"/>
                  <a:gd name="T4" fmla="*/ 25 w 4"/>
                  <a:gd name="T5" fmla="*/ 0 h 2"/>
                  <a:gd name="T6" fmla="*/ 25 w 4"/>
                  <a:gd name="T7" fmla="*/ 0 h 2"/>
                  <a:gd name="T8" fmla="*/ 50 w 4"/>
                  <a:gd name="T9" fmla="*/ 0 h 2"/>
                  <a:gd name="T10" fmla="*/ 75 w 4"/>
                  <a:gd name="T11" fmla="*/ 0 h 2"/>
                  <a:gd name="T12" fmla="*/ 75 w 4"/>
                  <a:gd name="T13" fmla="*/ 0 h 2"/>
                  <a:gd name="T14" fmla="*/ 75 w 4"/>
                  <a:gd name="T15" fmla="*/ 0 h 2"/>
                  <a:gd name="T16" fmla="*/ 75 w 4"/>
                  <a:gd name="T17" fmla="*/ 25 h 2"/>
                  <a:gd name="T18" fmla="*/ 100 w 4"/>
                  <a:gd name="T19" fmla="*/ 25 h 2"/>
                  <a:gd name="T20" fmla="*/ 100 w 4"/>
                  <a:gd name="T21" fmla="*/ 25 h 2"/>
                  <a:gd name="T22" fmla="*/ 100 w 4"/>
                  <a:gd name="T23" fmla="*/ 25 h 2"/>
                  <a:gd name="T24" fmla="*/ 100 w 4"/>
                  <a:gd name="T25" fmla="*/ 25 h 2"/>
                  <a:gd name="T26" fmla="*/ 100 w 4"/>
                  <a:gd name="T27" fmla="*/ 25 h 2"/>
                  <a:gd name="T28" fmla="*/ 100 w 4"/>
                  <a:gd name="T29" fmla="*/ 25 h 2"/>
                  <a:gd name="T30" fmla="*/ 100 w 4"/>
                  <a:gd name="T31" fmla="*/ 25 h 2"/>
                  <a:gd name="T32" fmla="*/ 100 w 4"/>
                  <a:gd name="T33" fmla="*/ 50 h 2"/>
                  <a:gd name="T34" fmla="*/ 100 w 4"/>
                  <a:gd name="T35" fmla="*/ 50 h 2"/>
                  <a:gd name="T36" fmla="*/ 100 w 4"/>
                  <a:gd name="T37" fmla="*/ 50 h 2"/>
                  <a:gd name="T38" fmla="*/ 100 w 4"/>
                  <a:gd name="T39" fmla="*/ 50 h 2"/>
                  <a:gd name="T40" fmla="*/ 75 w 4"/>
                  <a:gd name="T41" fmla="*/ 25 h 2"/>
                  <a:gd name="T42" fmla="*/ 75 w 4"/>
                  <a:gd name="T43" fmla="*/ 25 h 2"/>
                  <a:gd name="T44" fmla="*/ 75 w 4"/>
                  <a:gd name="T45" fmla="*/ 50 h 2"/>
                  <a:gd name="T46" fmla="*/ 75 w 4"/>
                  <a:gd name="T47" fmla="*/ 50 h 2"/>
                  <a:gd name="T48" fmla="*/ 75 w 4"/>
                  <a:gd name="T49" fmla="*/ 50 h 2"/>
                  <a:gd name="T50" fmla="*/ 50 w 4"/>
                  <a:gd name="T51" fmla="*/ 50 h 2"/>
                  <a:gd name="T52" fmla="*/ 50 w 4"/>
                  <a:gd name="T53" fmla="*/ 50 h 2"/>
                  <a:gd name="T54" fmla="*/ 50 w 4"/>
                  <a:gd name="T55" fmla="*/ 50 h 2"/>
                  <a:gd name="T56" fmla="*/ 50 w 4"/>
                  <a:gd name="T57" fmla="*/ 50 h 2"/>
                  <a:gd name="T58" fmla="*/ 50 w 4"/>
                  <a:gd name="T59" fmla="*/ 50 h 2"/>
                  <a:gd name="T60" fmla="*/ 50 w 4"/>
                  <a:gd name="T61" fmla="*/ 50 h 2"/>
                  <a:gd name="T62" fmla="*/ 50 w 4"/>
                  <a:gd name="T63" fmla="*/ 50 h 2"/>
                  <a:gd name="T64" fmla="*/ 25 w 4"/>
                  <a:gd name="T65" fmla="*/ 50 h 2"/>
                  <a:gd name="T66" fmla="*/ 25 w 4"/>
                  <a:gd name="T67" fmla="*/ 50 h 2"/>
                  <a:gd name="T68" fmla="*/ 25 w 4"/>
                  <a:gd name="T69" fmla="*/ 25 h 2"/>
                  <a:gd name="T70" fmla="*/ 25 w 4"/>
                  <a:gd name="T71" fmla="*/ 25 h 2"/>
                  <a:gd name="T72" fmla="*/ 25 w 4"/>
                  <a:gd name="T73" fmla="*/ 25 h 2"/>
                  <a:gd name="T74" fmla="*/ 25 w 4"/>
                  <a:gd name="T75" fmla="*/ 25 h 2"/>
                  <a:gd name="T76" fmla="*/ 25 w 4"/>
                  <a:gd name="T77" fmla="*/ 25 h 2"/>
                  <a:gd name="T78" fmla="*/ 25 w 4"/>
                  <a:gd name="T79" fmla="*/ 25 h 2"/>
                  <a:gd name="T80" fmla="*/ 25 w 4"/>
                  <a:gd name="T81" fmla="*/ 25 h 2"/>
                  <a:gd name="T82" fmla="*/ 25 w 4"/>
                  <a:gd name="T83" fmla="*/ 25 h 2"/>
                  <a:gd name="T84" fmla="*/ 25 w 4"/>
                  <a:gd name="T85" fmla="*/ 25 h 2"/>
                  <a:gd name="T86" fmla="*/ 25 w 4"/>
                  <a:gd name="T87" fmla="*/ 25 h 2"/>
                  <a:gd name="T88" fmla="*/ 25 w 4"/>
                  <a:gd name="T89" fmla="*/ 25 h 2"/>
                  <a:gd name="T90" fmla="*/ 25 w 4"/>
                  <a:gd name="T91" fmla="*/ 25 h 2"/>
                  <a:gd name="T92" fmla="*/ 25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963" name="Freeform 47"/>
            <p:cNvSpPr>
              <a:spLocks/>
            </p:cNvSpPr>
            <p:nvPr/>
          </p:nvSpPr>
          <p:spPr bwMode="auto">
            <a:xfrm>
              <a:off x="2095" y="1760"/>
              <a:ext cx="391" cy="458"/>
            </a:xfrm>
            <a:custGeom>
              <a:avLst/>
              <a:gdLst>
                <a:gd name="T0" fmla="*/ 1749 w 76"/>
                <a:gd name="T1" fmla="*/ 2232 h 94"/>
                <a:gd name="T2" fmla="*/ 2012 w 76"/>
                <a:gd name="T3" fmla="*/ 643 h 94"/>
                <a:gd name="T4" fmla="*/ 1348 w 76"/>
                <a:gd name="T5" fmla="*/ 546 h 94"/>
                <a:gd name="T6" fmla="*/ 1405 w 76"/>
                <a:gd name="T7" fmla="*/ 141 h 94"/>
                <a:gd name="T8" fmla="*/ 422 w 76"/>
                <a:gd name="T9" fmla="*/ 0 h 94"/>
                <a:gd name="T10" fmla="*/ 0 w 76"/>
                <a:gd name="T11" fmla="*/ 1993 h 94"/>
                <a:gd name="T12" fmla="*/ 0 w 76"/>
                <a:gd name="T13" fmla="*/ 1993 h 94"/>
                <a:gd name="T14" fmla="*/ 1749 w 76"/>
                <a:gd name="T15" fmla="*/ 2232 h 94"/>
                <a:gd name="T16" fmla="*/ 1749 w 76"/>
                <a:gd name="T17" fmla="*/ 223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4" name="Freeform 48"/>
            <p:cNvSpPr>
              <a:spLocks/>
            </p:cNvSpPr>
            <p:nvPr/>
          </p:nvSpPr>
          <p:spPr bwMode="auto">
            <a:xfrm>
              <a:off x="1537"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5" name="Freeform 49"/>
            <p:cNvSpPr>
              <a:spLocks/>
            </p:cNvSpPr>
            <p:nvPr/>
          </p:nvSpPr>
          <p:spPr bwMode="auto">
            <a:xfrm>
              <a:off x="1988" y="1155"/>
              <a:ext cx="415" cy="634"/>
            </a:xfrm>
            <a:custGeom>
              <a:avLst/>
              <a:gdLst>
                <a:gd name="T0" fmla="*/ 184 w 81"/>
                <a:gd name="T1" fmla="*/ 2043 h 130"/>
                <a:gd name="T2" fmla="*/ 210 w 81"/>
                <a:gd name="T3" fmla="*/ 1951 h 130"/>
                <a:gd name="T4" fmla="*/ 236 w 81"/>
                <a:gd name="T5" fmla="*/ 1926 h 130"/>
                <a:gd name="T6" fmla="*/ 236 w 81"/>
                <a:gd name="T7" fmla="*/ 1878 h 130"/>
                <a:gd name="T8" fmla="*/ 159 w 81"/>
                <a:gd name="T9" fmla="*/ 1834 h 130"/>
                <a:gd name="T10" fmla="*/ 261 w 81"/>
                <a:gd name="T11" fmla="*/ 1663 h 130"/>
                <a:gd name="T12" fmla="*/ 343 w 81"/>
                <a:gd name="T13" fmla="*/ 1619 h 130"/>
                <a:gd name="T14" fmla="*/ 369 w 81"/>
                <a:gd name="T15" fmla="*/ 1570 h 130"/>
                <a:gd name="T16" fmla="*/ 523 w 81"/>
                <a:gd name="T17" fmla="*/ 1283 h 130"/>
                <a:gd name="T18" fmla="*/ 446 w 81"/>
                <a:gd name="T19" fmla="*/ 1258 h 130"/>
                <a:gd name="T20" fmla="*/ 420 w 81"/>
                <a:gd name="T21" fmla="*/ 1190 h 130"/>
                <a:gd name="T22" fmla="*/ 420 w 81"/>
                <a:gd name="T23" fmla="*/ 1117 h 130"/>
                <a:gd name="T24" fmla="*/ 420 w 81"/>
                <a:gd name="T25" fmla="*/ 1068 h 130"/>
                <a:gd name="T26" fmla="*/ 420 w 81"/>
                <a:gd name="T27" fmla="*/ 1024 h 130"/>
                <a:gd name="T28" fmla="*/ 681 w 81"/>
                <a:gd name="T29" fmla="*/ 0 h 130"/>
                <a:gd name="T30" fmla="*/ 891 w 81"/>
                <a:gd name="T31" fmla="*/ 454 h 130"/>
                <a:gd name="T32" fmla="*/ 943 w 81"/>
                <a:gd name="T33" fmla="*/ 619 h 130"/>
                <a:gd name="T34" fmla="*/ 917 w 81"/>
                <a:gd name="T35" fmla="*/ 688 h 130"/>
                <a:gd name="T36" fmla="*/ 973 w 81"/>
                <a:gd name="T37" fmla="*/ 736 h 130"/>
                <a:gd name="T38" fmla="*/ 1102 w 81"/>
                <a:gd name="T39" fmla="*/ 927 h 130"/>
                <a:gd name="T40" fmla="*/ 1127 w 81"/>
                <a:gd name="T41" fmla="*/ 1024 h 130"/>
                <a:gd name="T42" fmla="*/ 1184 w 81"/>
                <a:gd name="T43" fmla="*/ 1068 h 130"/>
                <a:gd name="T44" fmla="*/ 1286 w 81"/>
                <a:gd name="T45" fmla="*/ 1092 h 130"/>
                <a:gd name="T46" fmla="*/ 1209 w 81"/>
                <a:gd name="T47" fmla="*/ 1239 h 130"/>
                <a:gd name="T48" fmla="*/ 1184 w 81"/>
                <a:gd name="T49" fmla="*/ 1331 h 130"/>
                <a:gd name="T50" fmla="*/ 1184 w 81"/>
                <a:gd name="T51" fmla="*/ 1356 h 130"/>
                <a:gd name="T52" fmla="*/ 1127 w 81"/>
                <a:gd name="T53" fmla="*/ 1429 h 130"/>
                <a:gd name="T54" fmla="*/ 1127 w 81"/>
                <a:gd name="T55" fmla="*/ 1473 h 130"/>
                <a:gd name="T56" fmla="*/ 1209 w 81"/>
                <a:gd name="T57" fmla="*/ 1546 h 130"/>
                <a:gd name="T58" fmla="*/ 1312 w 81"/>
                <a:gd name="T59" fmla="*/ 1448 h 130"/>
                <a:gd name="T60" fmla="*/ 1337 w 81"/>
                <a:gd name="T61" fmla="*/ 1497 h 130"/>
                <a:gd name="T62" fmla="*/ 1363 w 81"/>
                <a:gd name="T63" fmla="*/ 1522 h 130"/>
                <a:gd name="T64" fmla="*/ 1363 w 81"/>
                <a:gd name="T65" fmla="*/ 1644 h 130"/>
                <a:gd name="T66" fmla="*/ 1419 w 81"/>
                <a:gd name="T67" fmla="*/ 1761 h 130"/>
                <a:gd name="T68" fmla="*/ 1394 w 81"/>
                <a:gd name="T69" fmla="*/ 1809 h 130"/>
                <a:gd name="T70" fmla="*/ 1470 w 81"/>
                <a:gd name="T71" fmla="*/ 1853 h 130"/>
                <a:gd name="T72" fmla="*/ 1496 w 81"/>
                <a:gd name="T73" fmla="*/ 1926 h 130"/>
                <a:gd name="T74" fmla="*/ 1496 w 81"/>
                <a:gd name="T75" fmla="*/ 2000 h 130"/>
                <a:gd name="T76" fmla="*/ 1547 w 81"/>
                <a:gd name="T77" fmla="*/ 2068 h 130"/>
                <a:gd name="T78" fmla="*/ 1604 w 81"/>
                <a:gd name="T79" fmla="*/ 2000 h 130"/>
                <a:gd name="T80" fmla="*/ 1706 w 81"/>
                <a:gd name="T81" fmla="*/ 2043 h 130"/>
                <a:gd name="T82" fmla="*/ 1757 w 81"/>
                <a:gd name="T83" fmla="*/ 2000 h 130"/>
                <a:gd name="T84" fmla="*/ 1865 w 81"/>
                <a:gd name="T85" fmla="*/ 2024 h 130"/>
                <a:gd name="T86" fmla="*/ 1916 w 81"/>
                <a:gd name="T87" fmla="*/ 2043 h 130"/>
                <a:gd name="T88" fmla="*/ 1993 w 81"/>
                <a:gd name="T89" fmla="*/ 2000 h 130"/>
                <a:gd name="T90" fmla="*/ 2075 w 81"/>
                <a:gd name="T91" fmla="*/ 2024 h 130"/>
                <a:gd name="T92" fmla="*/ 2126 w 81"/>
                <a:gd name="T93" fmla="*/ 2092 h 130"/>
                <a:gd name="T94" fmla="*/ 1942 w 81"/>
                <a:gd name="T95" fmla="*/ 3092 h 130"/>
                <a:gd name="T96" fmla="*/ 0 w 81"/>
                <a:gd name="T97" fmla="*/ 276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6" name="Freeform 50"/>
            <p:cNvSpPr>
              <a:spLocks/>
            </p:cNvSpPr>
            <p:nvPr/>
          </p:nvSpPr>
          <p:spPr bwMode="auto">
            <a:xfrm>
              <a:off x="2162" y="1170"/>
              <a:ext cx="707" cy="424"/>
            </a:xfrm>
            <a:custGeom>
              <a:avLst/>
              <a:gdLst>
                <a:gd name="T0" fmla="*/ 1260 w 138"/>
                <a:gd name="T1" fmla="*/ 1828 h 87"/>
                <a:gd name="T2" fmla="*/ 1183 w 138"/>
                <a:gd name="T3" fmla="*/ 1993 h 87"/>
                <a:gd name="T4" fmla="*/ 1127 w 138"/>
                <a:gd name="T5" fmla="*/ 1901 h 87"/>
                <a:gd name="T6" fmla="*/ 1101 w 138"/>
                <a:gd name="T7" fmla="*/ 1974 h 87"/>
                <a:gd name="T8" fmla="*/ 999 w 138"/>
                <a:gd name="T9" fmla="*/ 1974 h 87"/>
                <a:gd name="T10" fmla="*/ 866 w 138"/>
                <a:gd name="T11" fmla="*/ 1949 h 87"/>
                <a:gd name="T12" fmla="*/ 840 w 138"/>
                <a:gd name="T13" fmla="*/ 1949 h 87"/>
                <a:gd name="T14" fmla="*/ 763 w 138"/>
                <a:gd name="T15" fmla="*/ 1949 h 87"/>
                <a:gd name="T16" fmla="*/ 681 w 138"/>
                <a:gd name="T17" fmla="*/ 1949 h 87"/>
                <a:gd name="T18" fmla="*/ 630 w 138"/>
                <a:gd name="T19" fmla="*/ 1974 h 87"/>
                <a:gd name="T20" fmla="*/ 605 w 138"/>
                <a:gd name="T21" fmla="*/ 1901 h 87"/>
                <a:gd name="T22" fmla="*/ 605 w 138"/>
                <a:gd name="T23" fmla="*/ 1828 h 87"/>
                <a:gd name="T24" fmla="*/ 523 w 138"/>
                <a:gd name="T25" fmla="*/ 1784 h 87"/>
                <a:gd name="T26" fmla="*/ 523 w 138"/>
                <a:gd name="T27" fmla="*/ 1711 h 87"/>
                <a:gd name="T28" fmla="*/ 471 w 138"/>
                <a:gd name="T29" fmla="*/ 1638 h 87"/>
                <a:gd name="T30" fmla="*/ 471 w 138"/>
                <a:gd name="T31" fmla="*/ 1496 h 87"/>
                <a:gd name="T32" fmla="*/ 446 w 138"/>
                <a:gd name="T33" fmla="*/ 1423 h 87"/>
                <a:gd name="T34" fmla="*/ 420 w 138"/>
                <a:gd name="T35" fmla="*/ 1404 h 87"/>
                <a:gd name="T36" fmla="*/ 394 w 138"/>
                <a:gd name="T37" fmla="*/ 1404 h 87"/>
                <a:gd name="T38" fmla="*/ 287 w 138"/>
                <a:gd name="T39" fmla="*/ 1472 h 87"/>
                <a:gd name="T40" fmla="*/ 236 w 138"/>
                <a:gd name="T41" fmla="*/ 1379 h 87"/>
                <a:gd name="T42" fmla="*/ 236 w 138"/>
                <a:gd name="T43" fmla="*/ 1330 h 87"/>
                <a:gd name="T44" fmla="*/ 287 w 138"/>
                <a:gd name="T45" fmla="*/ 1257 h 87"/>
                <a:gd name="T46" fmla="*/ 287 w 138"/>
                <a:gd name="T47" fmla="*/ 1189 h 87"/>
                <a:gd name="T48" fmla="*/ 313 w 138"/>
                <a:gd name="T49" fmla="*/ 1140 h 87"/>
                <a:gd name="T50" fmla="*/ 369 w 138"/>
                <a:gd name="T51" fmla="*/ 999 h 87"/>
                <a:gd name="T52" fmla="*/ 287 w 138"/>
                <a:gd name="T53" fmla="*/ 950 h 87"/>
                <a:gd name="T54" fmla="*/ 210 w 138"/>
                <a:gd name="T55" fmla="*/ 902 h 87"/>
                <a:gd name="T56" fmla="*/ 159 w 138"/>
                <a:gd name="T57" fmla="*/ 736 h 87"/>
                <a:gd name="T58" fmla="*/ 51 w 138"/>
                <a:gd name="T59" fmla="*/ 643 h 87"/>
                <a:gd name="T60" fmla="*/ 51 w 138"/>
                <a:gd name="T61" fmla="*/ 595 h 87"/>
                <a:gd name="T62" fmla="*/ 51 w 138"/>
                <a:gd name="T63" fmla="*/ 473 h 87"/>
                <a:gd name="T64" fmla="*/ 77 w 138"/>
                <a:gd name="T65" fmla="*/ 0 h 87"/>
                <a:gd name="T66" fmla="*/ 1286 w 138"/>
                <a:gd name="T67" fmla="*/ 190 h 87"/>
                <a:gd name="T68" fmla="*/ 3622 w 138"/>
                <a:gd name="T69" fmla="*/ 453 h 87"/>
                <a:gd name="T70" fmla="*/ 3463 w 138"/>
                <a:gd name="T71" fmla="*/ 206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7" name="Freeform 51"/>
            <p:cNvSpPr>
              <a:spLocks/>
            </p:cNvSpPr>
            <p:nvPr/>
          </p:nvSpPr>
          <p:spPr bwMode="auto">
            <a:xfrm>
              <a:off x="1737" y="1677"/>
              <a:ext cx="440" cy="649"/>
            </a:xfrm>
            <a:custGeom>
              <a:avLst/>
              <a:gdLst>
                <a:gd name="T0" fmla="*/ 343 w 86"/>
                <a:gd name="T1" fmla="*/ 0 h 133"/>
                <a:gd name="T2" fmla="*/ 0 w 86"/>
                <a:gd name="T3" fmla="*/ 1215 h 133"/>
                <a:gd name="T4" fmla="*/ 1468 w 86"/>
                <a:gd name="T5" fmla="*/ 3167 h 133"/>
                <a:gd name="T6" fmla="*/ 1468 w 86"/>
                <a:gd name="T7" fmla="*/ 3143 h 133"/>
                <a:gd name="T8" fmla="*/ 1468 w 86"/>
                <a:gd name="T9" fmla="*/ 3118 h 133"/>
                <a:gd name="T10" fmla="*/ 1494 w 86"/>
                <a:gd name="T11" fmla="*/ 3025 h 133"/>
                <a:gd name="T12" fmla="*/ 1494 w 86"/>
                <a:gd name="T13" fmla="*/ 3001 h 133"/>
                <a:gd name="T14" fmla="*/ 1494 w 86"/>
                <a:gd name="T15" fmla="*/ 2811 h 133"/>
                <a:gd name="T16" fmla="*/ 1494 w 86"/>
                <a:gd name="T17" fmla="*/ 2738 h 133"/>
                <a:gd name="T18" fmla="*/ 1494 w 86"/>
                <a:gd name="T19" fmla="*/ 2713 h 133"/>
                <a:gd name="T20" fmla="*/ 1571 w 86"/>
                <a:gd name="T21" fmla="*/ 2713 h 133"/>
                <a:gd name="T22" fmla="*/ 1622 w 86"/>
                <a:gd name="T23" fmla="*/ 2713 h 133"/>
                <a:gd name="T24" fmla="*/ 1647 w 86"/>
                <a:gd name="T25" fmla="*/ 2738 h 133"/>
                <a:gd name="T26" fmla="*/ 1647 w 86"/>
                <a:gd name="T27" fmla="*/ 2762 h 133"/>
                <a:gd name="T28" fmla="*/ 1673 w 86"/>
                <a:gd name="T29" fmla="*/ 2786 h 133"/>
                <a:gd name="T30" fmla="*/ 1729 w 86"/>
                <a:gd name="T31" fmla="*/ 2786 h 133"/>
                <a:gd name="T32" fmla="*/ 1780 w 86"/>
                <a:gd name="T33" fmla="*/ 2620 h 133"/>
                <a:gd name="T34" fmla="*/ 1832 w 86"/>
                <a:gd name="T35" fmla="*/ 2406 h 133"/>
                <a:gd name="T36" fmla="*/ 2251 w 86"/>
                <a:gd name="T37" fmla="*/ 405 h 133"/>
                <a:gd name="T38" fmla="*/ 1284 w 86"/>
                <a:gd name="T39" fmla="*/ 215 h 133"/>
                <a:gd name="T40" fmla="*/ 343 w 86"/>
                <a:gd name="T41" fmla="*/ 0 h 133"/>
                <a:gd name="T42" fmla="*/ 34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8" name="Freeform 52"/>
            <p:cNvSpPr>
              <a:spLocks/>
            </p:cNvSpPr>
            <p:nvPr/>
          </p:nvSpPr>
          <p:spPr bwMode="auto">
            <a:xfrm>
              <a:off x="1967" y="2170"/>
              <a:ext cx="467" cy="517"/>
            </a:xfrm>
            <a:custGeom>
              <a:avLst/>
              <a:gdLst>
                <a:gd name="T0" fmla="*/ 2053 w 91"/>
                <a:gd name="T1" fmla="*/ 2522 h 106"/>
                <a:gd name="T2" fmla="*/ 2397 w 91"/>
                <a:gd name="T3" fmla="*/ 239 h 106"/>
                <a:gd name="T4" fmla="*/ 657 w 91"/>
                <a:gd name="T5" fmla="*/ 0 h 106"/>
                <a:gd name="T6" fmla="*/ 657 w 91"/>
                <a:gd name="T7" fmla="*/ 0 h 106"/>
                <a:gd name="T8" fmla="*/ 606 w 91"/>
                <a:gd name="T9" fmla="*/ 215 h 106"/>
                <a:gd name="T10" fmla="*/ 554 w 91"/>
                <a:gd name="T11" fmla="*/ 380 h 106"/>
                <a:gd name="T12" fmla="*/ 503 w 91"/>
                <a:gd name="T13" fmla="*/ 380 h 106"/>
                <a:gd name="T14" fmla="*/ 472 w 91"/>
                <a:gd name="T15" fmla="*/ 356 h 106"/>
                <a:gd name="T16" fmla="*/ 472 w 91"/>
                <a:gd name="T17" fmla="*/ 332 h 106"/>
                <a:gd name="T18" fmla="*/ 446 w 91"/>
                <a:gd name="T19" fmla="*/ 307 h 106"/>
                <a:gd name="T20" fmla="*/ 395 w 91"/>
                <a:gd name="T21" fmla="*/ 307 h 106"/>
                <a:gd name="T22" fmla="*/ 318 w 91"/>
                <a:gd name="T23" fmla="*/ 307 h 106"/>
                <a:gd name="T24" fmla="*/ 318 w 91"/>
                <a:gd name="T25" fmla="*/ 332 h 106"/>
                <a:gd name="T26" fmla="*/ 318 w 91"/>
                <a:gd name="T27" fmla="*/ 405 h 106"/>
                <a:gd name="T28" fmla="*/ 318 w 91"/>
                <a:gd name="T29" fmla="*/ 595 h 106"/>
                <a:gd name="T30" fmla="*/ 318 w 91"/>
                <a:gd name="T31" fmla="*/ 619 h 106"/>
                <a:gd name="T32" fmla="*/ 287 w 91"/>
                <a:gd name="T33" fmla="*/ 712 h 106"/>
                <a:gd name="T34" fmla="*/ 287 w 91"/>
                <a:gd name="T35" fmla="*/ 736 h 106"/>
                <a:gd name="T36" fmla="*/ 287 w 91"/>
                <a:gd name="T37" fmla="*/ 761 h 106"/>
                <a:gd name="T38" fmla="*/ 287 w 91"/>
                <a:gd name="T39" fmla="*/ 810 h 106"/>
                <a:gd name="T40" fmla="*/ 287 w 91"/>
                <a:gd name="T41" fmla="*/ 834 h 106"/>
                <a:gd name="T42" fmla="*/ 287 w 91"/>
                <a:gd name="T43" fmla="*/ 858 h 106"/>
                <a:gd name="T44" fmla="*/ 318 w 91"/>
                <a:gd name="T45" fmla="*/ 902 h 106"/>
                <a:gd name="T46" fmla="*/ 318 w 91"/>
                <a:gd name="T47" fmla="*/ 927 h 106"/>
                <a:gd name="T48" fmla="*/ 318 w 91"/>
                <a:gd name="T49" fmla="*/ 975 h 106"/>
                <a:gd name="T50" fmla="*/ 344 w 91"/>
                <a:gd name="T51" fmla="*/ 1024 h 106"/>
                <a:gd name="T52" fmla="*/ 344 w 91"/>
                <a:gd name="T53" fmla="*/ 1024 h 106"/>
                <a:gd name="T54" fmla="*/ 369 w 91"/>
                <a:gd name="T55" fmla="*/ 1049 h 106"/>
                <a:gd name="T56" fmla="*/ 395 w 91"/>
                <a:gd name="T57" fmla="*/ 1093 h 106"/>
                <a:gd name="T58" fmla="*/ 369 w 91"/>
                <a:gd name="T59" fmla="*/ 1093 h 106"/>
                <a:gd name="T60" fmla="*/ 369 w 91"/>
                <a:gd name="T61" fmla="*/ 1093 h 106"/>
                <a:gd name="T62" fmla="*/ 318 w 91"/>
                <a:gd name="T63" fmla="*/ 1117 h 106"/>
                <a:gd name="T64" fmla="*/ 262 w 91"/>
                <a:gd name="T65" fmla="*/ 1141 h 106"/>
                <a:gd name="T66" fmla="*/ 236 w 91"/>
                <a:gd name="T67" fmla="*/ 1190 h 106"/>
                <a:gd name="T68" fmla="*/ 185 w 91"/>
                <a:gd name="T69" fmla="*/ 1307 h 106"/>
                <a:gd name="T70" fmla="*/ 133 w 91"/>
                <a:gd name="T71" fmla="*/ 1380 h 106"/>
                <a:gd name="T72" fmla="*/ 77 w 91"/>
                <a:gd name="T73" fmla="*/ 1380 h 106"/>
                <a:gd name="T74" fmla="*/ 77 w 91"/>
                <a:gd name="T75" fmla="*/ 1405 h 106"/>
                <a:gd name="T76" fmla="*/ 108 w 91"/>
                <a:gd name="T77" fmla="*/ 1429 h 106"/>
                <a:gd name="T78" fmla="*/ 77 w 91"/>
                <a:gd name="T79" fmla="*/ 1453 h 106"/>
                <a:gd name="T80" fmla="*/ 77 w 91"/>
                <a:gd name="T81" fmla="*/ 1497 h 106"/>
                <a:gd name="T82" fmla="*/ 77 w 91"/>
                <a:gd name="T83" fmla="*/ 1522 h 106"/>
                <a:gd name="T84" fmla="*/ 133 w 91"/>
                <a:gd name="T85" fmla="*/ 1571 h 106"/>
                <a:gd name="T86" fmla="*/ 159 w 91"/>
                <a:gd name="T87" fmla="*/ 1595 h 106"/>
                <a:gd name="T88" fmla="*/ 133 w 91"/>
                <a:gd name="T89" fmla="*/ 1595 h 106"/>
                <a:gd name="T90" fmla="*/ 133 w 91"/>
                <a:gd name="T91" fmla="*/ 1644 h 106"/>
                <a:gd name="T92" fmla="*/ 108 w 91"/>
                <a:gd name="T93" fmla="*/ 1663 h 106"/>
                <a:gd name="T94" fmla="*/ 77 w 91"/>
                <a:gd name="T95" fmla="*/ 1663 h 106"/>
                <a:gd name="T96" fmla="*/ 26 w 91"/>
                <a:gd name="T97" fmla="*/ 1644 h 106"/>
                <a:gd name="T98" fmla="*/ 0 w 91"/>
                <a:gd name="T99" fmla="*/ 1736 h 106"/>
                <a:gd name="T100" fmla="*/ 1288 w 91"/>
                <a:gd name="T101" fmla="*/ 2424 h 106"/>
                <a:gd name="T102" fmla="*/ 2053 w 91"/>
                <a:gd name="T103" fmla="*/ 2522 h 106"/>
                <a:gd name="T104" fmla="*/ 2053 w 91"/>
                <a:gd name="T105" fmla="*/ 2522 h 106"/>
                <a:gd name="T106" fmla="*/ 2053 w 91"/>
                <a:gd name="T107" fmla="*/ 2522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9" name="Freeform 53"/>
            <p:cNvSpPr>
              <a:spLocks/>
            </p:cNvSpPr>
            <p:nvPr/>
          </p:nvSpPr>
          <p:spPr bwMode="auto">
            <a:xfrm>
              <a:off x="3265" y="1248"/>
              <a:ext cx="455" cy="487"/>
            </a:xfrm>
            <a:custGeom>
              <a:avLst/>
              <a:gdLst>
                <a:gd name="T0" fmla="*/ 210 w 89"/>
                <a:gd name="T1" fmla="*/ 1636 h 100"/>
                <a:gd name="T2" fmla="*/ 102 w 89"/>
                <a:gd name="T3" fmla="*/ 1519 h 100"/>
                <a:gd name="T4" fmla="*/ 184 w 89"/>
                <a:gd name="T5" fmla="*/ 1422 h 100"/>
                <a:gd name="T6" fmla="*/ 184 w 89"/>
                <a:gd name="T7" fmla="*/ 1330 h 100"/>
                <a:gd name="T8" fmla="*/ 133 w 89"/>
                <a:gd name="T9" fmla="*/ 1115 h 100"/>
                <a:gd name="T10" fmla="*/ 133 w 89"/>
                <a:gd name="T11" fmla="*/ 1018 h 100"/>
                <a:gd name="T12" fmla="*/ 102 w 89"/>
                <a:gd name="T13" fmla="*/ 784 h 100"/>
                <a:gd name="T14" fmla="*/ 51 w 89"/>
                <a:gd name="T15" fmla="*/ 618 h 100"/>
                <a:gd name="T16" fmla="*/ 0 w 89"/>
                <a:gd name="T17" fmla="*/ 380 h 100"/>
                <a:gd name="T18" fmla="*/ 26 w 89"/>
                <a:gd name="T19" fmla="*/ 282 h 100"/>
                <a:gd name="T20" fmla="*/ 0 w 89"/>
                <a:gd name="T21" fmla="*/ 166 h 100"/>
                <a:gd name="T22" fmla="*/ 603 w 89"/>
                <a:gd name="T23" fmla="*/ 73 h 100"/>
                <a:gd name="T24" fmla="*/ 654 w 89"/>
                <a:gd name="T25" fmla="*/ 24 h 100"/>
                <a:gd name="T26" fmla="*/ 731 w 89"/>
                <a:gd name="T27" fmla="*/ 117 h 100"/>
                <a:gd name="T28" fmla="*/ 731 w 89"/>
                <a:gd name="T29" fmla="*/ 239 h 100"/>
                <a:gd name="T30" fmla="*/ 838 w 89"/>
                <a:gd name="T31" fmla="*/ 282 h 100"/>
                <a:gd name="T32" fmla="*/ 890 w 89"/>
                <a:gd name="T33" fmla="*/ 307 h 100"/>
                <a:gd name="T34" fmla="*/ 992 w 89"/>
                <a:gd name="T35" fmla="*/ 307 h 100"/>
                <a:gd name="T36" fmla="*/ 1017 w 89"/>
                <a:gd name="T37" fmla="*/ 331 h 100"/>
                <a:gd name="T38" fmla="*/ 1125 w 89"/>
                <a:gd name="T39" fmla="*/ 307 h 100"/>
                <a:gd name="T40" fmla="*/ 1334 w 89"/>
                <a:gd name="T41" fmla="*/ 331 h 100"/>
                <a:gd name="T42" fmla="*/ 1360 w 89"/>
                <a:gd name="T43" fmla="*/ 356 h 100"/>
                <a:gd name="T44" fmla="*/ 1385 w 89"/>
                <a:gd name="T45" fmla="*/ 356 h 100"/>
                <a:gd name="T46" fmla="*/ 1411 w 89"/>
                <a:gd name="T47" fmla="*/ 429 h 100"/>
                <a:gd name="T48" fmla="*/ 1488 w 89"/>
                <a:gd name="T49" fmla="*/ 404 h 100"/>
                <a:gd name="T50" fmla="*/ 1544 w 89"/>
                <a:gd name="T51" fmla="*/ 404 h 100"/>
                <a:gd name="T52" fmla="*/ 1621 w 89"/>
                <a:gd name="T53" fmla="*/ 453 h 100"/>
                <a:gd name="T54" fmla="*/ 1672 w 89"/>
                <a:gd name="T55" fmla="*/ 497 h 100"/>
                <a:gd name="T56" fmla="*/ 1779 w 89"/>
                <a:gd name="T57" fmla="*/ 497 h 100"/>
                <a:gd name="T58" fmla="*/ 1907 w 89"/>
                <a:gd name="T59" fmla="*/ 429 h 100"/>
                <a:gd name="T60" fmla="*/ 2117 w 89"/>
                <a:gd name="T61" fmla="*/ 472 h 100"/>
                <a:gd name="T62" fmla="*/ 2168 w 89"/>
                <a:gd name="T63" fmla="*/ 472 h 100"/>
                <a:gd name="T64" fmla="*/ 2249 w 89"/>
                <a:gd name="T65" fmla="*/ 497 h 100"/>
                <a:gd name="T66" fmla="*/ 2275 w 89"/>
                <a:gd name="T67" fmla="*/ 521 h 100"/>
                <a:gd name="T68" fmla="*/ 2117 w 89"/>
                <a:gd name="T69" fmla="*/ 594 h 100"/>
                <a:gd name="T70" fmla="*/ 2040 w 89"/>
                <a:gd name="T71" fmla="*/ 662 h 100"/>
                <a:gd name="T72" fmla="*/ 1907 w 89"/>
                <a:gd name="T73" fmla="*/ 711 h 100"/>
                <a:gd name="T74" fmla="*/ 1544 w 89"/>
                <a:gd name="T75" fmla="*/ 1042 h 100"/>
                <a:gd name="T76" fmla="*/ 1488 w 89"/>
                <a:gd name="T77" fmla="*/ 1091 h 100"/>
                <a:gd name="T78" fmla="*/ 1488 w 89"/>
                <a:gd name="T79" fmla="*/ 1330 h 100"/>
                <a:gd name="T80" fmla="*/ 1360 w 89"/>
                <a:gd name="T81" fmla="*/ 1398 h 100"/>
                <a:gd name="T82" fmla="*/ 1360 w 89"/>
                <a:gd name="T83" fmla="*/ 1446 h 100"/>
                <a:gd name="T84" fmla="*/ 1360 w 89"/>
                <a:gd name="T85" fmla="*/ 1544 h 100"/>
                <a:gd name="T86" fmla="*/ 1385 w 89"/>
                <a:gd name="T87" fmla="*/ 1636 h 100"/>
                <a:gd name="T88" fmla="*/ 1360 w 89"/>
                <a:gd name="T89" fmla="*/ 1734 h 100"/>
                <a:gd name="T90" fmla="*/ 1385 w 89"/>
                <a:gd name="T91" fmla="*/ 1875 h 100"/>
                <a:gd name="T92" fmla="*/ 1437 w 89"/>
                <a:gd name="T93" fmla="*/ 1899 h 100"/>
                <a:gd name="T94" fmla="*/ 1518 w 89"/>
                <a:gd name="T95" fmla="*/ 1919 h 100"/>
                <a:gd name="T96" fmla="*/ 1544 w 89"/>
                <a:gd name="T97" fmla="*/ 1967 h 100"/>
                <a:gd name="T98" fmla="*/ 1672 w 89"/>
                <a:gd name="T99" fmla="*/ 2065 h 100"/>
                <a:gd name="T100" fmla="*/ 1881 w 89"/>
                <a:gd name="T101" fmla="*/ 2182 h 100"/>
                <a:gd name="T102" fmla="*/ 1881 w 89"/>
                <a:gd name="T103" fmla="*/ 2255 h 100"/>
                <a:gd name="T104" fmla="*/ 210 w 89"/>
                <a:gd name="T105" fmla="*/ 2372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0" name="Freeform 54"/>
            <p:cNvSpPr>
              <a:spLocks/>
            </p:cNvSpPr>
            <p:nvPr/>
          </p:nvSpPr>
          <p:spPr bwMode="auto">
            <a:xfrm>
              <a:off x="3474" y="2604"/>
              <a:ext cx="395" cy="322"/>
            </a:xfrm>
            <a:custGeom>
              <a:avLst/>
              <a:gdLst>
                <a:gd name="T0" fmla="*/ 1077 w 77"/>
                <a:gd name="T1" fmla="*/ 24 h 66"/>
                <a:gd name="T2" fmla="*/ 1159 w 77"/>
                <a:gd name="T3" fmla="*/ 239 h 66"/>
                <a:gd name="T4" fmla="*/ 1134 w 77"/>
                <a:gd name="T5" fmla="*/ 307 h 66"/>
                <a:gd name="T6" fmla="*/ 1052 w 77"/>
                <a:gd name="T7" fmla="*/ 522 h 66"/>
                <a:gd name="T8" fmla="*/ 1683 w 77"/>
                <a:gd name="T9" fmla="*/ 785 h 66"/>
                <a:gd name="T10" fmla="*/ 1683 w 77"/>
                <a:gd name="T11" fmla="*/ 951 h 66"/>
                <a:gd name="T12" fmla="*/ 1657 w 77"/>
                <a:gd name="T13" fmla="*/ 1073 h 66"/>
                <a:gd name="T14" fmla="*/ 1529 w 77"/>
                <a:gd name="T15" fmla="*/ 1049 h 66"/>
                <a:gd name="T16" fmla="*/ 1472 w 77"/>
                <a:gd name="T17" fmla="*/ 1166 h 66"/>
                <a:gd name="T18" fmla="*/ 1631 w 77"/>
                <a:gd name="T19" fmla="*/ 1142 h 66"/>
                <a:gd name="T20" fmla="*/ 1739 w 77"/>
                <a:gd name="T21" fmla="*/ 1117 h 66"/>
                <a:gd name="T22" fmla="*/ 1683 w 77"/>
                <a:gd name="T23" fmla="*/ 1166 h 66"/>
                <a:gd name="T24" fmla="*/ 1739 w 77"/>
                <a:gd name="T25" fmla="*/ 1215 h 66"/>
                <a:gd name="T26" fmla="*/ 1867 w 77"/>
                <a:gd name="T27" fmla="*/ 1117 h 66"/>
                <a:gd name="T28" fmla="*/ 1949 w 77"/>
                <a:gd name="T29" fmla="*/ 1142 h 66"/>
                <a:gd name="T30" fmla="*/ 1919 w 77"/>
                <a:gd name="T31" fmla="*/ 1215 h 66"/>
                <a:gd name="T32" fmla="*/ 1790 w 77"/>
                <a:gd name="T33" fmla="*/ 1332 h 66"/>
                <a:gd name="T34" fmla="*/ 1867 w 77"/>
                <a:gd name="T35" fmla="*/ 1429 h 66"/>
                <a:gd name="T36" fmla="*/ 2026 w 77"/>
                <a:gd name="T37" fmla="*/ 1547 h 66"/>
                <a:gd name="T38" fmla="*/ 1867 w 77"/>
                <a:gd name="T39" fmla="*/ 1498 h 66"/>
                <a:gd name="T40" fmla="*/ 1683 w 77"/>
                <a:gd name="T41" fmla="*/ 1405 h 66"/>
                <a:gd name="T42" fmla="*/ 1606 w 77"/>
                <a:gd name="T43" fmla="*/ 1473 h 66"/>
                <a:gd name="T44" fmla="*/ 1580 w 77"/>
                <a:gd name="T45" fmla="*/ 1547 h 66"/>
                <a:gd name="T46" fmla="*/ 1498 w 77"/>
                <a:gd name="T47" fmla="*/ 1498 h 66"/>
                <a:gd name="T48" fmla="*/ 1421 w 77"/>
                <a:gd name="T49" fmla="*/ 1498 h 66"/>
                <a:gd name="T50" fmla="*/ 1288 w 77"/>
                <a:gd name="T51" fmla="*/ 1522 h 66"/>
                <a:gd name="T52" fmla="*/ 1077 w 77"/>
                <a:gd name="T53" fmla="*/ 1405 h 66"/>
                <a:gd name="T54" fmla="*/ 1000 w 77"/>
                <a:gd name="T55" fmla="*/ 1356 h 66"/>
                <a:gd name="T56" fmla="*/ 975 w 77"/>
                <a:gd name="T57" fmla="*/ 1332 h 66"/>
                <a:gd name="T58" fmla="*/ 893 w 77"/>
                <a:gd name="T59" fmla="*/ 1308 h 66"/>
                <a:gd name="T60" fmla="*/ 867 w 77"/>
                <a:gd name="T61" fmla="*/ 1283 h 66"/>
                <a:gd name="T62" fmla="*/ 816 w 77"/>
                <a:gd name="T63" fmla="*/ 1381 h 66"/>
                <a:gd name="T64" fmla="*/ 395 w 77"/>
                <a:gd name="T65" fmla="*/ 1332 h 66"/>
                <a:gd name="T66" fmla="*/ 108 w 77"/>
                <a:gd name="T67" fmla="*/ 1308 h 66"/>
                <a:gd name="T68" fmla="*/ 133 w 77"/>
                <a:gd name="T69" fmla="*/ 1264 h 66"/>
                <a:gd name="T70" fmla="*/ 159 w 77"/>
                <a:gd name="T71" fmla="*/ 1093 h 66"/>
                <a:gd name="T72" fmla="*/ 159 w 77"/>
                <a:gd name="T73" fmla="*/ 1000 h 66"/>
                <a:gd name="T74" fmla="*/ 236 w 77"/>
                <a:gd name="T75" fmla="*/ 883 h 66"/>
                <a:gd name="T76" fmla="*/ 185 w 77"/>
                <a:gd name="T77" fmla="*/ 712 h 66"/>
                <a:gd name="T78" fmla="*/ 159 w 77"/>
                <a:gd name="T79" fmla="*/ 668 h 66"/>
                <a:gd name="T80" fmla="*/ 108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1" name="Freeform 55"/>
            <p:cNvSpPr>
              <a:spLocks/>
            </p:cNvSpPr>
            <p:nvPr/>
          </p:nvSpPr>
          <p:spPr bwMode="auto">
            <a:xfrm>
              <a:off x="3633"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2" name="Freeform 56"/>
            <p:cNvSpPr>
              <a:spLocks/>
            </p:cNvSpPr>
            <p:nvPr/>
          </p:nvSpPr>
          <p:spPr bwMode="auto">
            <a:xfrm>
              <a:off x="3925" y="1506"/>
              <a:ext cx="267" cy="346"/>
            </a:xfrm>
            <a:custGeom>
              <a:avLst/>
              <a:gdLst>
                <a:gd name="T0" fmla="*/ 688 w 52"/>
                <a:gd name="T1" fmla="*/ 1613 h 71"/>
                <a:gd name="T2" fmla="*/ 1135 w 52"/>
                <a:gd name="T3" fmla="*/ 1594 h 71"/>
                <a:gd name="T4" fmla="*/ 1186 w 52"/>
                <a:gd name="T5" fmla="*/ 1472 h 71"/>
                <a:gd name="T6" fmla="*/ 1186 w 52"/>
                <a:gd name="T7" fmla="*/ 1379 h 71"/>
                <a:gd name="T8" fmla="*/ 1263 w 52"/>
                <a:gd name="T9" fmla="*/ 1306 h 71"/>
                <a:gd name="T10" fmla="*/ 1294 w 52"/>
                <a:gd name="T11" fmla="*/ 1233 h 71"/>
                <a:gd name="T12" fmla="*/ 1320 w 52"/>
                <a:gd name="T13" fmla="*/ 1189 h 71"/>
                <a:gd name="T14" fmla="*/ 1345 w 52"/>
                <a:gd name="T15" fmla="*/ 1213 h 71"/>
                <a:gd name="T16" fmla="*/ 1371 w 52"/>
                <a:gd name="T17" fmla="*/ 1189 h 71"/>
                <a:gd name="T18" fmla="*/ 1371 w 52"/>
                <a:gd name="T19" fmla="*/ 1092 h 71"/>
                <a:gd name="T20" fmla="*/ 1345 w 52"/>
                <a:gd name="T21" fmla="*/ 999 h 71"/>
                <a:gd name="T22" fmla="*/ 1237 w 52"/>
                <a:gd name="T23" fmla="*/ 663 h 71"/>
                <a:gd name="T24" fmla="*/ 1109 w 52"/>
                <a:gd name="T25" fmla="*/ 663 h 71"/>
                <a:gd name="T26" fmla="*/ 950 w 52"/>
                <a:gd name="T27" fmla="*/ 853 h 71"/>
                <a:gd name="T28" fmla="*/ 924 w 52"/>
                <a:gd name="T29" fmla="*/ 833 h 71"/>
                <a:gd name="T30" fmla="*/ 868 w 52"/>
                <a:gd name="T31" fmla="*/ 809 h 71"/>
                <a:gd name="T32" fmla="*/ 868 w 52"/>
                <a:gd name="T33" fmla="*/ 711 h 71"/>
                <a:gd name="T34" fmla="*/ 950 w 52"/>
                <a:gd name="T35" fmla="*/ 663 h 71"/>
                <a:gd name="T36" fmla="*/ 950 w 52"/>
                <a:gd name="T37" fmla="*/ 619 h 71"/>
                <a:gd name="T38" fmla="*/ 1001 w 52"/>
                <a:gd name="T39" fmla="*/ 570 h 71"/>
                <a:gd name="T40" fmla="*/ 1001 w 52"/>
                <a:gd name="T41" fmla="*/ 404 h 71"/>
                <a:gd name="T42" fmla="*/ 976 w 52"/>
                <a:gd name="T43" fmla="*/ 331 h 71"/>
                <a:gd name="T44" fmla="*/ 924 w 52"/>
                <a:gd name="T45" fmla="*/ 283 h 71"/>
                <a:gd name="T46" fmla="*/ 976 w 52"/>
                <a:gd name="T47" fmla="*/ 239 h 71"/>
                <a:gd name="T48" fmla="*/ 950 w 52"/>
                <a:gd name="T49" fmla="*/ 166 h 71"/>
                <a:gd name="T50" fmla="*/ 791 w 52"/>
                <a:gd name="T51" fmla="*/ 93 h 71"/>
                <a:gd name="T52" fmla="*/ 688 w 52"/>
                <a:gd name="T53" fmla="*/ 49 h 71"/>
                <a:gd name="T54" fmla="*/ 555 w 52"/>
                <a:gd name="T55" fmla="*/ 24 h 71"/>
                <a:gd name="T56" fmla="*/ 472 w 52"/>
                <a:gd name="T57" fmla="*/ 24 h 71"/>
                <a:gd name="T58" fmla="*/ 395 w 52"/>
                <a:gd name="T59" fmla="*/ 73 h 71"/>
                <a:gd name="T60" fmla="*/ 395 w 52"/>
                <a:gd name="T61" fmla="*/ 141 h 71"/>
                <a:gd name="T62" fmla="*/ 421 w 52"/>
                <a:gd name="T63" fmla="*/ 166 h 71"/>
                <a:gd name="T64" fmla="*/ 395 w 52"/>
                <a:gd name="T65" fmla="*/ 190 h 71"/>
                <a:gd name="T66" fmla="*/ 344 w 52"/>
                <a:gd name="T67" fmla="*/ 239 h 71"/>
                <a:gd name="T68" fmla="*/ 318 w 52"/>
                <a:gd name="T69" fmla="*/ 307 h 71"/>
                <a:gd name="T70" fmla="*/ 318 w 52"/>
                <a:gd name="T71" fmla="*/ 404 h 71"/>
                <a:gd name="T72" fmla="*/ 262 w 52"/>
                <a:gd name="T73" fmla="*/ 380 h 71"/>
                <a:gd name="T74" fmla="*/ 262 w 52"/>
                <a:gd name="T75" fmla="*/ 307 h 71"/>
                <a:gd name="T76" fmla="*/ 262 w 52"/>
                <a:gd name="T77" fmla="*/ 263 h 71"/>
                <a:gd name="T78" fmla="*/ 211 w 52"/>
                <a:gd name="T79" fmla="*/ 307 h 71"/>
                <a:gd name="T80" fmla="*/ 211 w 52"/>
                <a:gd name="T81" fmla="*/ 380 h 71"/>
                <a:gd name="T82" fmla="*/ 134 w 52"/>
                <a:gd name="T83" fmla="*/ 404 h 71"/>
                <a:gd name="T84" fmla="*/ 108 w 52"/>
                <a:gd name="T85" fmla="*/ 453 h 71"/>
                <a:gd name="T86" fmla="*/ 77 w 52"/>
                <a:gd name="T87" fmla="*/ 546 h 71"/>
                <a:gd name="T88" fmla="*/ 51 w 52"/>
                <a:gd name="T89" fmla="*/ 663 h 71"/>
                <a:gd name="T90" fmla="*/ 26 w 52"/>
                <a:gd name="T91" fmla="*/ 760 h 71"/>
                <a:gd name="T92" fmla="*/ 51 w 52"/>
                <a:gd name="T93" fmla="*/ 877 h 71"/>
                <a:gd name="T94" fmla="*/ 51 w 52"/>
                <a:gd name="T95" fmla="*/ 975 h 71"/>
                <a:gd name="T96" fmla="*/ 159 w 52"/>
                <a:gd name="T97" fmla="*/ 1189 h 71"/>
                <a:gd name="T98" fmla="*/ 185 w 52"/>
                <a:gd name="T99" fmla="*/ 1306 h 71"/>
                <a:gd name="T100" fmla="*/ 185 w 52"/>
                <a:gd name="T101" fmla="*/ 1330 h 71"/>
                <a:gd name="T102" fmla="*/ 159 w 52"/>
                <a:gd name="T103" fmla="*/ 1472 h 71"/>
                <a:gd name="T104" fmla="*/ 51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3" name="Freeform 57"/>
            <p:cNvSpPr>
              <a:spLocks/>
            </p:cNvSpPr>
            <p:nvPr/>
          </p:nvSpPr>
          <p:spPr bwMode="auto">
            <a:xfrm>
              <a:off x="3669" y="1384"/>
              <a:ext cx="426" cy="200"/>
            </a:xfrm>
            <a:custGeom>
              <a:avLst/>
              <a:gdLst>
                <a:gd name="T0" fmla="*/ 108 w 83"/>
                <a:gd name="T1" fmla="*/ 380 h 41"/>
                <a:gd name="T2" fmla="*/ 210 w 83"/>
                <a:gd name="T3" fmla="*/ 307 h 41"/>
                <a:gd name="T4" fmla="*/ 529 w 83"/>
                <a:gd name="T5" fmla="*/ 141 h 41"/>
                <a:gd name="T6" fmla="*/ 683 w 83"/>
                <a:gd name="T7" fmla="*/ 24 h 41"/>
                <a:gd name="T8" fmla="*/ 816 w 83"/>
                <a:gd name="T9" fmla="*/ 24 h 41"/>
                <a:gd name="T10" fmla="*/ 739 w 83"/>
                <a:gd name="T11" fmla="*/ 98 h 41"/>
                <a:gd name="T12" fmla="*/ 606 w 83"/>
                <a:gd name="T13" fmla="*/ 215 h 41"/>
                <a:gd name="T14" fmla="*/ 606 w 83"/>
                <a:gd name="T15" fmla="*/ 288 h 41"/>
                <a:gd name="T16" fmla="*/ 739 w 83"/>
                <a:gd name="T17" fmla="*/ 239 h 41"/>
                <a:gd name="T18" fmla="*/ 1027 w 83"/>
                <a:gd name="T19" fmla="*/ 356 h 41"/>
                <a:gd name="T20" fmla="*/ 1134 w 83"/>
                <a:gd name="T21" fmla="*/ 380 h 41"/>
                <a:gd name="T22" fmla="*/ 1160 w 83"/>
                <a:gd name="T23" fmla="*/ 405 h 41"/>
                <a:gd name="T24" fmla="*/ 1288 w 83"/>
                <a:gd name="T25" fmla="*/ 307 h 41"/>
                <a:gd name="T26" fmla="*/ 1683 w 83"/>
                <a:gd name="T27" fmla="*/ 190 h 41"/>
                <a:gd name="T28" fmla="*/ 1658 w 83"/>
                <a:gd name="T29" fmla="*/ 263 h 41"/>
                <a:gd name="T30" fmla="*/ 1740 w 83"/>
                <a:gd name="T31" fmla="*/ 332 h 41"/>
                <a:gd name="T32" fmla="*/ 1899 w 83"/>
                <a:gd name="T33" fmla="*/ 307 h 41"/>
                <a:gd name="T34" fmla="*/ 2002 w 83"/>
                <a:gd name="T35" fmla="*/ 429 h 41"/>
                <a:gd name="T36" fmla="*/ 2161 w 83"/>
                <a:gd name="T37" fmla="*/ 454 h 41"/>
                <a:gd name="T38" fmla="*/ 2161 w 83"/>
                <a:gd name="T39" fmla="*/ 498 h 41"/>
                <a:gd name="T40" fmla="*/ 2079 w 83"/>
                <a:gd name="T41" fmla="*/ 498 h 41"/>
                <a:gd name="T42" fmla="*/ 1976 w 83"/>
                <a:gd name="T43" fmla="*/ 498 h 41"/>
                <a:gd name="T44" fmla="*/ 1817 w 83"/>
                <a:gd name="T45" fmla="*/ 498 h 41"/>
                <a:gd name="T46" fmla="*/ 1817 w 83"/>
                <a:gd name="T47" fmla="*/ 571 h 41"/>
                <a:gd name="T48" fmla="*/ 1632 w 83"/>
                <a:gd name="T49" fmla="*/ 498 h 41"/>
                <a:gd name="T50" fmla="*/ 1504 w 83"/>
                <a:gd name="T51" fmla="*/ 546 h 41"/>
                <a:gd name="T52" fmla="*/ 1447 w 83"/>
                <a:gd name="T53" fmla="*/ 595 h 41"/>
                <a:gd name="T54" fmla="*/ 1319 w 83"/>
                <a:gd name="T55" fmla="*/ 595 h 41"/>
                <a:gd name="T56" fmla="*/ 1211 w 83"/>
                <a:gd name="T57" fmla="*/ 712 h 41"/>
                <a:gd name="T58" fmla="*/ 1237 w 83"/>
                <a:gd name="T59" fmla="*/ 668 h 41"/>
                <a:gd name="T60" fmla="*/ 1160 w 83"/>
                <a:gd name="T61" fmla="*/ 668 h 41"/>
                <a:gd name="T62" fmla="*/ 1109 w 83"/>
                <a:gd name="T63" fmla="*/ 644 h 41"/>
                <a:gd name="T64" fmla="*/ 1052 w 83"/>
                <a:gd name="T65" fmla="*/ 761 h 41"/>
                <a:gd name="T66" fmla="*/ 950 w 83"/>
                <a:gd name="T67" fmla="*/ 902 h 41"/>
                <a:gd name="T68" fmla="*/ 898 w 83"/>
                <a:gd name="T69" fmla="*/ 927 h 41"/>
                <a:gd name="T70" fmla="*/ 924 w 83"/>
                <a:gd name="T71" fmla="*/ 859 h 41"/>
                <a:gd name="T72" fmla="*/ 842 w 83"/>
                <a:gd name="T73" fmla="*/ 859 h 41"/>
                <a:gd name="T74" fmla="*/ 790 w 83"/>
                <a:gd name="T75" fmla="*/ 688 h 41"/>
                <a:gd name="T76" fmla="*/ 765 w 83"/>
                <a:gd name="T77" fmla="*/ 668 h 41"/>
                <a:gd name="T78" fmla="*/ 606 w 83"/>
                <a:gd name="T79" fmla="*/ 620 h 41"/>
                <a:gd name="T80" fmla="*/ 580 w 83"/>
                <a:gd name="T81" fmla="*/ 620 h 41"/>
                <a:gd name="T82" fmla="*/ 421 w 83"/>
                <a:gd name="T83" fmla="*/ 571 h 41"/>
                <a:gd name="T84" fmla="*/ 10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4" name="Freeform 58"/>
            <p:cNvSpPr>
              <a:spLocks/>
            </p:cNvSpPr>
            <p:nvPr/>
          </p:nvSpPr>
          <p:spPr bwMode="auto">
            <a:xfrm>
              <a:off x="3879"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5" name="Freeform 59"/>
            <p:cNvSpPr>
              <a:spLocks/>
            </p:cNvSpPr>
            <p:nvPr/>
          </p:nvSpPr>
          <p:spPr bwMode="auto">
            <a:xfrm>
              <a:off x="3665"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6" name="Freeform 60"/>
            <p:cNvSpPr>
              <a:spLocks/>
            </p:cNvSpPr>
            <p:nvPr/>
          </p:nvSpPr>
          <p:spPr bwMode="auto">
            <a:xfrm>
              <a:off x="4331"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7" name="Freeform 61"/>
            <p:cNvSpPr>
              <a:spLocks/>
            </p:cNvSpPr>
            <p:nvPr/>
          </p:nvSpPr>
          <p:spPr bwMode="auto">
            <a:xfrm>
              <a:off x="4197" y="1970"/>
              <a:ext cx="523" cy="287"/>
            </a:xfrm>
            <a:custGeom>
              <a:avLst/>
              <a:gdLst>
                <a:gd name="T0" fmla="*/ 815 w 102"/>
                <a:gd name="T1" fmla="*/ 1304 h 59"/>
                <a:gd name="T2" fmla="*/ 682 w 102"/>
                <a:gd name="T3" fmla="*/ 1323 h 59"/>
                <a:gd name="T4" fmla="*/ 579 w 102"/>
                <a:gd name="T5" fmla="*/ 1323 h 59"/>
                <a:gd name="T6" fmla="*/ 133 w 102"/>
                <a:gd name="T7" fmla="*/ 1323 h 59"/>
                <a:gd name="T8" fmla="*/ 236 w 102"/>
                <a:gd name="T9" fmla="*/ 1231 h 59"/>
                <a:gd name="T10" fmla="*/ 262 w 102"/>
                <a:gd name="T11" fmla="*/ 1158 h 59"/>
                <a:gd name="T12" fmla="*/ 497 w 102"/>
                <a:gd name="T13" fmla="*/ 949 h 59"/>
                <a:gd name="T14" fmla="*/ 554 w 102"/>
                <a:gd name="T15" fmla="*/ 1041 h 59"/>
                <a:gd name="T16" fmla="*/ 708 w 102"/>
                <a:gd name="T17" fmla="*/ 1041 h 59"/>
                <a:gd name="T18" fmla="*/ 764 w 102"/>
                <a:gd name="T19" fmla="*/ 1017 h 59"/>
                <a:gd name="T20" fmla="*/ 892 w 102"/>
                <a:gd name="T21" fmla="*/ 992 h 59"/>
                <a:gd name="T22" fmla="*/ 949 w 102"/>
                <a:gd name="T23" fmla="*/ 968 h 59"/>
                <a:gd name="T24" fmla="*/ 1102 w 102"/>
                <a:gd name="T25" fmla="*/ 851 h 59"/>
                <a:gd name="T26" fmla="*/ 1159 w 102"/>
                <a:gd name="T27" fmla="*/ 662 h 59"/>
                <a:gd name="T28" fmla="*/ 1287 w 102"/>
                <a:gd name="T29" fmla="*/ 428 h 59"/>
                <a:gd name="T30" fmla="*/ 1369 w 102"/>
                <a:gd name="T31" fmla="*/ 448 h 59"/>
                <a:gd name="T32" fmla="*/ 1446 w 102"/>
                <a:gd name="T33" fmla="*/ 282 h 59"/>
                <a:gd name="T34" fmla="*/ 1554 w 102"/>
                <a:gd name="T35" fmla="*/ 238 h 59"/>
                <a:gd name="T36" fmla="*/ 1605 w 102"/>
                <a:gd name="T37" fmla="*/ 117 h 59"/>
                <a:gd name="T38" fmla="*/ 1605 w 102"/>
                <a:gd name="T39" fmla="*/ 24 h 59"/>
                <a:gd name="T40" fmla="*/ 1789 w 102"/>
                <a:gd name="T41" fmla="*/ 92 h 59"/>
                <a:gd name="T42" fmla="*/ 1841 w 102"/>
                <a:gd name="T43" fmla="*/ 24 h 59"/>
                <a:gd name="T44" fmla="*/ 1918 w 102"/>
                <a:gd name="T45" fmla="*/ 49 h 59"/>
                <a:gd name="T46" fmla="*/ 2000 w 102"/>
                <a:gd name="T47" fmla="*/ 92 h 59"/>
                <a:gd name="T48" fmla="*/ 2102 w 102"/>
                <a:gd name="T49" fmla="*/ 190 h 59"/>
                <a:gd name="T50" fmla="*/ 2025 w 102"/>
                <a:gd name="T51" fmla="*/ 331 h 59"/>
                <a:gd name="T52" fmla="*/ 2128 w 102"/>
                <a:gd name="T53" fmla="*/ 355 h 59"/>
                <a:gd name="T54" fmla="*/ 2210 w 102"/>
                <a:gd name="T55" fmla="*/ 404 h 59"/>
                <a:gd name="T56" fmla="*/ 2287 w 102"/>
                <a:gd name="T57" fmla="*/ 428 h 59"/>
                <a:gd name="T58" fmla="*/ 2446 w 102"/>
                <a:gd name="T59" fmla="*/ 472 h 59"/>
                <a:gd name="T60" fmla="*/ 2446 w 102"/>
                <a:gd name="T61" fmla="*/ 545 h 59"/>
                <a:gd name="T62" fmla="*/ 2420 w 102"/>
                <a:gd name="T63" fmla="*/ 613 h 59"/>
                <a:gd name="T64" fmla="*/ 2497 w 102"/>
                <a:gd name="T65" fmla="*/ 686 h 59"/>
                <a:gd name="T66" fmla="*/ 2446 w 102"/>
                <a:gd name="T67" fmla="*/ 710 h 59"/>
                <a:gd name="T68" fmla="*/ 2471 w 102"/>
                <a:gd name="T69" fmla="*/ 735 h 59"/>
                <a:gd name="T70" fmla="*/ 2420 w 102"/>
                <a:gd name="T71" fmla="*/ 759 h 59"/>
                <a:gd name="T72" fmla="*/ 2471 w 102"/>
                <a:gd name="T73" fmla="*/ 783 h 59"/>
                <a:gd name="T74" fmla="*/ 2471 w 102"/>
                <a:gd name="T75" fmla="*/ 851 h 59"/>
                <a:gd name="T76" fmla="*/ 2420 w 102"/>
                <a:gd name="T77" fmla="*/ 851 h 59"/>
                <a:gd name="T78" fmla="*/ 2523 w 102"/>
                <a:gd name="T79" fmla="*/ 876 h 59"/>
                <a:gd name="T80" fmla="*/ 2630 w 102"/>
                <a:gd name="T81" fmla="*/ 851 h 59"/>
                <a:gd name="T82" fmla="*/ 2656 w 102"/>
                <a:gd name="T83" fmla="*/ 992 h 59"/>
                <a:gd name="T84" fmla="*/ 2656 w 102"/>
                <a:gd name="T85" fmla="*/ 101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8" name="Freeform 62"/>
            <p:cNvSpPr>
              <a:spLocks/>
            </p:cNvSpPr>
            <p:nvPr/>
          </p:nvSpPr>
          <p:spPr bwMode="auto">
            <a:xfrm>
              <a:off x="4233" y="2350"/>
              <a:ext cx="353" cy="258"/>
            </a:xfrm>
            <a:custGeom>
              <a:avLst/>
              <a:gdLst>
                <a:gd name="T0" fmla="*/ 1074 w 69"/>
                <a:gd name="T1" fmla="*/ 1256 h 53"/>
                <a:gd name="T2" fmla="*/ 992 w 69"/>
                <a:gd name="T3" fmla="*/ 1232 h 53"/>
                <a:gd name="T4" fmla="*/ 967 w 69"/>
                <a:gd name="T5" fmla="*/ 1139 h 53"/>
                <a:gd name="T6" fmla="*/ 865 w 69"/>
                <a:gd name="T7" fmla="*/ 1042 h 53"/>
                <a:gd name="T8" fmla="*/ 813 w 69"/>
                <a:gd name="T9" fmla="*/ 925 h 53"/>
                <a:gd name="T10" fmla="*/ 757 w 69"/>
                <a:gd name="T11" fmla="*/ 876 h 53"/>
                <a:gd name="T12" fmla="*/ 655 w 69"/>
                <a:gd name="T13" fmla="*/ 808 h 53"/>
                <a:gd name="T14" fmla="*/ 604 w 69"/>
                <a:gd name="T15" fmla="*/ 759 h 53"/>
                <a:gd name="T16" fmla="*/ 578 w 69"/>
                <a:gd name="T17" fmla="*/ 711 h 53"/>
                <a:gd name="T18" fmla="*/ 394 w 69"/>
                <a:gd name="T19" fmla="*/ 594 h 53"/>
                <a:gd name="T20" fmla="*/ 343 w 69"/>
                <a:gd name="T21" fmla="*/ 545 h 53"/>
                <a:gd name="T22" fmla="*/ 261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2 w 69"/>
                <a:gd name="T37" fmla="*/ 73 h 53"/>
                <a:gd name="T38" fmla="*/ 343 w 69"/>
                <a:gd name="T39" fmla="*/ 49 h 53"/>
                <a:gd name="T40" fmla="*/ 813 w 69"/>
                <a:gd name="T41" fmla="*/ 24 h 53"/>
                <a:gd name="T42" fmla="*/ 813 w 69"/>
                <a:gd name="T43" fmla="*/ 49 h 53"/>
                <a:gd name="T44" fmla="*/ 916 w 69"/>
                <a:gd name="T45" fmla="*/ 92 h 53"/>
                <a:gd name="T46" fmla="*/ 1335 w 69"/>
                <a:gd name="T47" fmla="*/ 92 h 53"/>
                <a:gd name="T48" fmla="*/ 1780 w 69"/>
                <a:gd name="T49" fmla="*/ 404 h 53"/>
                <a:gd name="T50" fmla="*/ 1729 w 69"/>
                <a:gd name="T51" fmla="*/ 448 h 53"/>
                <a:gd name="T52" fmla="*/ 1647 w 69"/>
                <a:gd name="T53" fmla="*/ 570 h 53"/>
                <a:gd name="T54" fmla="*/ 1622 w 69"/>
                <a:gd name="T55" fmla="*/ 662 h 53"/>
                <a:gd name="T56" fmla="*/ 1622 w 69"/>
                <a:gd name="T57" fmla="*/ 711 h 53"/>
                <a:gd name="T58" fmla="*/ 1571 w 69"/>
                <a:gd name="T59" fmla="*/ 735 h 53"/>
                <a:gd name="T60" fmla="*/ 1545 w 69"/>
                <a:gd name="T61" fmla="*/ 784 h 53"/>
                <a:gd name="T62" fmla="*/ 1494 w 69"/>
                <a:gd name="T63" fmla="*/ 828 h 53"/>
                <a:gd name="T64" fmla="*/ 1386 w 69"/>
                <a:gd name="T65" fmla="*/ 925 h 53"/>
                <a:gd name="T66" fmla="*/ 1310 w 69"/>
                <a:gd name="T67" fmla="*/ 974 h 53"/>
                <a:gd name="T68" fmla="*/ 1284 w 69"/>
                <a:gd name="T69" fmla="*/ 1017 h 53"/>
                <a:gd name="T70" fmla="*/ 1202 w 69"/>
                <a:gd name="T71" fmla="*/ 1042 h 53"/>
                <a:gd name="T72" fmla="*/ 1202 w 69"/>
                <a:gd name="T73" fmla="*/ 1066 h 53"/>
                <a:gd name="T74" fmla="*/ 1177 w 69"/>
                <a:gd name="T75" fmla="*/ 1115 h 53"/>
                <a:gd name="T76" fmla="*/ 1126 w 69"/>
                <a:gd name="T77" fmla="*/ 1139 h 53"/>
                <a:gd name="T78" fmla="*/ 1126 w 69"/>
                <a:gd name="T79" fmla="*/ 1139 h 53"/>
                <a:gd name="T80" fmla="*/ 1126 w 69"/>
                <a:gd name="T81" fmla="*/ 1163 h 53"/>
                <a:gd name="T82" fmla="*/ 1151 w 69"/>
                <a:gd name="T83" fmla="*/ 1183 h 53"/>
                <a:gd name="T84" fmla="*/ 1100 w 69"/>
                <a:gd name="T85" fmla="*/ 1207 h 53"/>
                <a:gd name="T86" fmla="*/ 1074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9" name="Freeform 63"/>
            <p:cNvSpPr>
              <a:spLocks/>
            </p:cNvSpPr>
            <p:nvPr/>
          </p:nvSpPr>
          <p:spPr bwMode="auto">
            <a:xfrm>
              <a:off x="4074" y="2384"/>
              <a:ext cx="375" cy="376"/>
            </a:xfrm>
            <a:custGeom>
              <a:avLst/>
              <a:gdLst>
                <a:gd name="T0" fmla="*/ 236 w 73"/>
                <a:gd name="T1" fmla="*/ 977 h 77"/>
                <a:gd name="T2" fmla="*/ 293 w 73"/>
                <a:gd name="T3" fmla="*/ 1050 h 77"/>
                <a:gd name="T4" fmla="*/ 344 w 73"/>
                <a:gd name="T5" fmla="*/ 1099 h 77"/>
                <a:gd name="T6" fmla="*/ 344 w 73"/>
                <a:gd name="T7" fmla="*/ 1167 h 77"/>
                <a:gd name="T8" fmla="*/ 370 w 73"/>
                <a:gd name="T9" fmla="*/ 1191 h 77"/>
                <a:gd name="T10" fmla="*/ 344 w 73"/>
                <a:gd name="T11" fmla="*/ 1314 h 77"/>
                <a:gd name="T12" fmla="*/ 318 w 73"/>
                <a:gd name="T13" fmla="*/ 1431 h 77"/>
                <a:gd name="T14" fmla="*/ 370 w 73"/>
                <a:gd name="T15" fmla="*/ 1621 h 77"/>
                <a:gd name="T16" fmla="*/ 421 w 73"/>
                <a:gd name="T17" fmla="*/ 1694 h 77"/>
                <a:gd name="T18" fmla="*/ 447 w 73"/>
                <a:gd name="T19" fmla="*/ 1763 h 77"/>
                <a:gd name="T20" fmla="*/ 473 w 73"/>
                <a:gd name="T21" fmla="*/ 1812 h 77"/>
                <a:gd name="T22" fmla="*/ 1531 w 73"/>
                <a:gd name="T23" fmla="*/ 1812 h 77"/>
                <a:gd name="T24" fmla="*/ 1582 w 73"/>
                <a:gd name="T25" fmla="*/ 1836 h 77"/>
                <a:gd name="T26" fmla="*/ 1557 w 73"/>
                <a:gd name="T27" fmla="*/ 1694 h 77"/>
                <a:gd name="T28" fmla="*/ 1582 w 73"/>
                <a:gd name="T29" fmla="*/ 1646 h 77"/>
                <a:gd name="T30" fmla="*/ 1690 w 73"/>
                <a:gd name="T31" fmla="*/ 1646 h 77"/>
                <a:gd name="T32" fmla="*/ 1767 w 73"/>
                <a:gd name="T33" fmla="*/ 1646 h 77"/>
                <a:gd name="T34" fmla="*/ 1767 w 73"/>
                <a:gd name="T35" fmla="*/ 1548 h 77"/>
                <a:gd name="T36" fmla="*/ 1767 w 73"/>
                <a:gd name="T37" fmla="*/ 1480 h 77"/>
                <a:gd name="T38" fmla="*/ 1818 w 73"/>
                <a:gd name="T39" fmla="*/ 1265 h 77"/>
                <a:gd name="T40" fmla="*/ 1875 w 73"/>
                <a:gd name="T41" fmla="*/ 1143 h 77"/>
                <a:gd name="T42" fmla="*/ 1926 w 73"/>
                <a:gd name="T43" fmla="*/ 1123 h 77"/>
                <a:gd name="T44" fmla="*/ 1926 w 73"/>
                <a:gd name="T45" fmla="*/ 1099 h 77"/>
                <a:gd name="T46" fmla="*/ 1901 w 73"/>
                <a:gd name="T47" fmla="*/ 1099 h 77"/>
                <a:gd name="T48" fmla="*/ 1818 w 73"/>
                <a:gd name="T49" fmla="*/ 1074 h 77"/>
                <a:gd name="T50" fmla="*/ 1793 w 73"/>
                <a:gd name="T51" fmla="*/ 977 h 77"/>
                <a:gd name="T52" fmla="*/ 1690 w 73"/>
                <a:gd name="T53" fmla="*/ 884 h 77"/>
                <a:gd name="T54" fmla="*/ 1634 w 73"/>
                <a:gd name="T55" fmla="*/ 762 h 77"/>
                <a:gd name="T56" fmla="*/ 1582 w 73"/>
                <a:gd name="T57" fmla="*/ 713 h 77"/>
                <a:gd name="T58" fmla="*/ 1479 w 73"/>
                <a:gd name="T59" fmla="*/ 645 h 77"/>
                <a:gd name="T60" fmla="*/ 1423 w 73"/>
                <a:gd name="T61" fmla="*/ 596 h 77"/>
                <a:gd name="T62" fmla="*/ 1397 w 73"/>
                <a:gd name="T63" fmla="*/ 547 h 77"/>
                <a:gd name="T64" fmla="*/ 1212 w 73"/>
                <a:gd name="T65" fmla="*/ 430 h 77"/>
                <a:gd name="T66" fmla="*/ 1161 w 73"/>
                <a:gd name="T67" fmla="*/ 381 h 77"/>
                <a:gd name="T68" fmla="*/ 1084 w 73"/>
                <a:gd name="T69" fmla="*/ 288 h 77"/>
                <a:gd name="T70" fmla="*/ 1027 w 73"/>
                <a:gd name="T71" fmla="*/ 215 h 77"/>
                <a:gd name="T72" fmla="*/ 842 w 73"/>
                <a:gd name="T73" fmla="*/ 166 h 77"/>
                <a:gd name="T74" fmla="*/ 842 w 73"/>
                <a:gd name="T75" fmla="*/ 73 h 77"/>
                <a:gd name="T76" fmla="*/ 899 w 73"/>
                <a:gd name="T77" fmla="*/ 24 h 77"/>
                <a:gd name="T78" fmla="*/ 899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0" name="Freeform 64"/>
            <p:cNvSpPr>
              <a:spLocks/>
            </p:cNvSpPr>
            <p:nvPr/>
          </p:nvSpPr>
          <p:spPr bwMode="auto">
            <a:xfrm>
              <a:off x="4427" y="1916"/>
              <a:ext cx="318" cy="141"/>
            </a:xfrm>
            <a:custGeom>
              <a:avLst/>
              <a:gdLst>
                <a:gd name="T0" fmla="*/ 949 w 62"/>
                <a:gd name="T1" fmla="*/ 49 h 29"/>
                <a:gd name="T2" fmla="*/ 51 w 62"/>
                <a:gd name="T3" fmla="*/ 404 h 29"/>
                <a:gd name="T4" fmla="*/ 108 w 62"/>
                <a:gd name="T5" fmla="*/ 379 h 29"/>
                <a:gd name="T6" fmla="*/ 210 w 62"/>
                <a:gd name="T7" fmla="*/ 306 h 29"/>
                <a:gd name="T8" fmla="*/ 262 w 62"/>
                <a:gd name="T9" fmla="*/ 258 h 29"/>
                <a:gd name="T10" fmla="*/ 287 w 62"/>
                <a:gd name="T11" fmla="*/ 238 h 29"/>
                <a:gd name="T12" fmla="*/ 369 w 62"/>
                <a:gd name="T13" fmla="*/ 214 h 29"/>
                <a:gd name="T14" fmla="*/ 498 w 62"/>
                <a:gd name="T15" fmla="*/ 165 h 29"/>
                <a:gd name="T16" fmla="*/ 554 w 62"/>
                <a:gd name="T17" fmla="*/ 190 h 29"/>
                <a:gd name="T18" fmla="*/ 605 w 62"/>
                <a:gd name="T19" fmla="*/ 190 h 29"/>
                <a:gd name="T20" fmla="*/ 657 w 62"/>
                <a:gd name="T21" fmla="*/ 282 h 29"/>
                <a:gd name="T22" fmla="*/ 708 w 62"/>
                <a:gd name="T23" fmla="*/ 282 h 29"/>
                <a:gd name="T24" fmla="*/ 708 w 62"/>
                <a:gd name="T25" fmla="*/ 331 h 29"/>
                <a:gd name="T26" fmla="*/ 816 w 62"/>
                <a:gd name="T27" fmla="*/ 355 h 29"/>
                <a:gd name="T28" fmla="*/ 892 w 62"/>
                <a:gd name="T29" fmla="*/ 404 h 29"/>
                <a:gd name="T30" fmla="*/ 923 w 62"/>
                <a:gd name="T31" fmla="*/ 447 h 29"/>
                <a:gd name="T32" fmla="*/ 841 w 62"/>
                <a:gd name="T33" fmla="*/ 593 h 29"/>
                <a:gd name="T34" fmla="*/ 923 w 62"/>
                <a:gd name="T35" fmla="*/ 637 h 29"/>
                <a:gd name="T36" fmla="*/ 1000 w 62"/>
                <a:gd name="T37" fmla="*/ 661 h 29"/>
                <a:gd name="T38" fmla="*/ 1026 w 62"/>
                <a:gd name="T39" fmla="*/ 661 h 29"/>
                <a:gd name="T40" fmla="*/ 1103 w 62"/>
                <a:gd name="T41" fmla="*/ 637 h 29"/>
                <a:gd name="T42" fmla="*/ 1210 w 62"/>
                <a:gd name="T43" fmla="*/ 686 h 29"/>
                <a:gd name="T44" fmla="*/ 1236 w 62"/>
                <a:gd name="T45" fmla="*/ 661 h 29"/>
                <a:gd name="T46" fmla="*/ 1185 w 62"/>
                <a:gd name="T47" fmla="*/ 613 h 29"/>
                <a:gd name="T48" fmla="*/ 1159 w 62"/>
                <a:gd name="T49" fmla="*/ 593 h 29"/>
                <a:gd name="T50" fmla="*/ 1185 w 62"/>
                <a:gd name="T51" fmla="*/ 569 h 29"/>
                <a:gd name="T52" fmla="*/ 1159 w 62"/>
                <a:gd name="T53" fmla="*/ 545 h 29"/>
                <a:gd name="T54" fmla="*/ 1077 w 62"/>
                <a:gd name="T55" fmla="*/ 447 h 29"/>
                <a:gd name="T56" fmla="*/ 1077 w 62"/>
                <a:gd name="T57" fmla="*/ 379 h 29"/>
                <a:gd name="T58" fmla="*/ 1077 w 62"/>
                <a:gd name="T59" fmla="*/ 282 h 29"/>
                <a:gd name="T60" fmla="*/ 1077 w 62"/>
                <a:gd name="T61" fmla="*/ 238 h 29"/>
                <a:gd name="T62" fmla="*/ 1077 w 62"/>
                <a:gd name="T63" fmla="*/ 214 h 29"/>
                <a:gd name="T64" fmla="*/ 1159 w 62"/>
                <a:gd name="T65" fmla="*/ 141 h 29"/>
                <a:gd name="T66" fmla="*/ 1185 w 62"/>
                <a:gd name="T67" fmla="*/ 92 h 29"/>
                <a:gd name="T68" fmla="*/ 1236 w 62"/>
                <a:gd name="T69" fmla="*/ 92 h 29"/>
                <a:gd name="T70" fmla="*/ 1185 w 62"/>
                <a:gd name="T71" fmla="*/ 190 h 29"/>
                <a:gd name="T72" fmla="*/ 1159 w 62"/>
                <a:gd name="T73" fmla="*/ 238 h 29"/>
                <a:gd name="T74" fmla="*/ 1210 w 62"/>
                <a:gd name="T75" fmla="*/ 282 h 29"/>
                <a:gd name="T76" fmla="*/ 1210 w 62"/>
                <a:gd name="T77" fmla="*/ 379 h 29"/>
                <a:gd name="T78" fmla="*/ 1185 w 62"/>
                <a:gd name="T79" fmla="*/ 428 h 29"/>
                <a:gd name="T80" fmla="*/ 1210 w 62"/>
                <a:gd name="T81" fmla="*/ 447 h 29"/>
                <a:gd name="T82" fmla="*/ 1210 w 62"/>
                <a:gd name="T83" fmla="*/ 496 h 29"/>
                <a:gd name="T84" fmla="*/ 1236 w 62"/>
                <a:gd name="T85" fmla="*/ 569 h 29"/>
                <a:gd name="T86" fmla="*/ 1313 w 62"/>
                <a:gd name="T87" fmla="*/ 593 h 29"/>
                <a:gd name="T88" fmla="*/ 1369 w 62"/>
                <a:gd name="T89" fmla="*/ 569 h 29"/>
                <a:gd name="T90" fmla="*/ 1369 w 62"/>
                <a:gd name="T91" fmla="*/ 613 h 29"/>
                <a:gd name="T92" fmla="*/ 1395 w 62"/>
                <a:gd name="T93" fmla="*/ 661 h 29"/>
                <a:gd name="T94" fmla="*/ 1446 w 62"/>
                <a:gd name="T95" fmla="*/ 686 h 29"/>
                <a:gd name="T96" fmla="*/ 1472 w 62"/>
                <a:gd name="T97" fmla="*/ 661 h 29"/>
                <a:gd name="T98" fmla="*/ 1605 w 62"/>
                <a:gd name="T99" fmla="*/ 613 h 29"/>
                <a:gd name="T100" fmla="*/ 1631 w 62"/>
                <a:gd name="T101" fmla="*/ 447 h 29"/>
                <a:gd name="T102" fmla="*/ 1421 w 62"/>
                <a:gd name="T103" fmla="*/ 496 h 29"/>
                <a:gd name="T104" fmla="*/ 123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1" name="Freeform 65"/>
            <p:cNvSpPr>
              <a:spLocks/>
            </p:cNvSpPr>
            <p:nvPr/>
          </p:nvSpPr>
          <p:spPr bwMode="auto">
            <a:xfrm>
              <a:off x="4669" y="1901"/>
              <a:ext cx="76" cy="117"/>
            </a:xfrm>
            <a:custGeom>
              <a:avLst/>
              <a:gdLst>
                <a:gd name="T0" fmla="*/ 385 w 15"/>
                <a:gd name="T1" fmla="*/ 522 h 24"/>
                <a:gd name="T2" fmla="*/ 385 w 15"/>
                <a:gd name="T3" fmla="*/ 478 h 24"/>
                <a:gd name="T4" fmla="*/ 360 w 15"/>
                <a:gd name="T5" fmla="*/ 429 h 24"/>
                <a:gd name="T6" fmla="*/ 309 w 15"/>
                <a:gd name="T7" fmla="*/ 380 h 24"/>
                <a:gd name="T8" fmla="*/ 258 w 15"/>
                <a:gd name="T9" fmla="*/ 356 h 24"/>
                <a:gd name="T10" fmla="*/ 233 w 15"/>
                <a:gd name="T11" fmla="*/ 332 h 24"/>
                <a:gd name="T12" fmla="*/ 233 w 15"/>
                <a:gd name="T13" fmla="*/ 283 h 24"/>
                <a:gd name="T14" fmla="*/ 177 w 15"/>
                <a:gd name="T15" fmla="*/ 215 h 24"/>
                <a:gd name="T16" fmla="*/ 152 w 15"/>
                <a:gd name="T17" fmla="*/ 190 h 24"/>
                <a:gd name="T18" fmla="*/ 127 w 15"/>
                <a:gd name="T19" fmla="*/ 141 h 24"/>
                <a:gd name="T20" fmla="*/ 101 w 15"/>
                <a:gd name="T21" fmla="*/ 117 h 24"/>
                <a:gd name="T22" fmla="*/ 101 w 15"/>
                <a:gd name="T23" fmla="*/ 98 h 24"/>
                <a:gd name="T24" fmla="*/ 101 w 15"/>
                <a:gd name="T25" fmla="*/ 98 h 24"/>
                <a:gd name="T26" fmla="*/ 101 w 15"/>
                <a:gd name="T27" fmla="*/ 73 h 24"/>
                <a:gd name="T28" fmla="*/ 127 w 15"/>
                <a:gd name="T29" fmla="*/ 0 h 24"/>
                <a:gd name="T30" fmla="*/ 101 w 15"/>
                <a:gd name="T31" fmla="*/ 0 h 24"/>
                <a:gd name="T32" fmla="*/ 51 w 15"/>
                <a:gd name="T33" fmla="*/ 0 h 24"/>
                <a:gd name="T34" fmla="*/ 25 w 15"/>
                <a:gd name="T35" fmla="*/ 24 h 24"/>
                <a:gd name="T36" fmla="*/ 25 w 15"/>
                <a:gd name="T37" fmla="*/ 49 h 24"/>
                <a:gd name="T38" fmla="*/ 25 w 15"/>
                <a:gd name="T39" fmla="*/ 73 h 24"/>
                <a:gd name="T40" fmla="*/ 0 w 15"/>
                <a:gd name="T41" fmla="*/ 73 h 24"/>
                <a:gd name="T42" fmla="*/ 177 w 15"/>
                <a:gd name="T43" fmla="*/ 570 h 24"/>
                <a:gd name="T44" fmla="*/ 385 w 15"/>
                <a:gd name="T45" fmla="*/ 522 h 24"/>
                <a:gd name="T46" fmla="*/ 385 w 15"/>
                <a:gd name="T47" fmla="*/ 5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2" name="Freeform 66"/>
            <p:cNvSpPr>
              <a:spLocks/>
            </p:cNvSpPr>
            <p:nvPr/>
          </p:nvSpPr>
          <p:spPr bwMode="auto">
            <a:xfrm>
              <a:off x="4689" y="1765"/>
              <a:ext cx="98" cy="205"/>
            </a:xfrm>
            <a:custGeom>
              <a:avLst/>
              <a:gdLst>
                <a:gd name="T0" fmla="*/ 0 w 19"/>
                <a:gd name="T1" fmla="*/ 737 h 42"/>
                <a:gd name="T2" fmla="*/ 0 w 19"/>
                <a:gd name="T3" fmla="*/ 761 h 42"/>
                <a:gd name="T4" fmla="*/ 52 w 19"/>
                <a:gd name="T5" fmla="*/ 810 h 42"/>
                <a:gd name="T6" fmla="*/ 160 w 19"/>
                <a:gd name="T7" fmla="*/ 883 h 42"/>
                <a:gd name="T8" fmla="*/ 237 w 19"/>
                <a:gd name="T9" fmla="*/ 903 h 42"/>
                <a:gd name="T10" fmla="*/ 268 w 19"/>
                <a:gd name="T11" fmla="*/ 952 h 42"/>
                <a:gd name="T12" fmla="*/ 294 w 19"/>
                <a:gd name="T13" fmla="*/ 1001 h 42"/>
                <a:gd name="T14" fmla="*/ 346 w 19"/>
                <a:gd name="T15" fmla="*/ 927 h 42"/>
                <a:gd name="T16" fmla="*/ 371 w 19"/>
                <a:gd name="T17" fmla="*/ 835 h 42"/>
                <a:gd name="T18" fmla="*/ 454 w 19"/>
                <a:gd name="T19" fmla="*/ 713 h 42"/>
                <a:gd name="T20" fmla="*/ 505 w 19"/>
                <a:gd name="T21" fmla="*/ 620 h 42"/>
                <a:gd name="T22" fmla="*/ 480 w 19"/>
                <a:gd name="T23" fmla="*/ 454 h 42"/>
                <a:gd name="T24" fmla="*/ 454 w 19"/>
                <a:gd name="T25" fmla="*/ 307 h 42"/>
                <a:gd name="T26" fmla="*/ 371 w 19"/>
                <a:gd name="T27" fmla="*/ 332 h 42"/>
                <a:gd name="T28" fmla="*/ 346 w 19"/>
                <a:gd name="T29" fmla="*/ 332 h 42"/>
                <a:gd name="T30" fmla="*/ 320 w 19"/>
                <a:gd name="T31" fmla="*/ 332 h 42"/>
                <a:gd name="T32" fmla="*/ 346 w 19"/>
                <a:gd name="T33" fmla="*/ 264 h 42"/>
                <a:gd name="T34" fmla="*/ 371 w 19"/>
                <a:gd name="T35" fmla="*/ 264 h 42"/>
                <a:gd name="T36" fmla="*/ 397 w 19"/>
                <a:gd name="T37" fmla="*/ 190 h 42"/>
                <a:gd name="T38" fmla="*/ 428 w 19"/>
                <a:gd name="T39" fmla="*/ 142 h 42"/>
                <a:gd name="T40" fmla="*/ 108 w 19"/>
                <a:gd name="T41" fmla="*/ 0 h 42"/>
                <a:gd name="T42" fmla="*/ 77 w 19"/>
                <a:gd name="T43" fmla="*/ 49 h 42"/>
                <a:gd name="T44" fmla="*/ 52 w 19"/>
                <a:gd name="T45" fmla="*/ 142 h 42"/>
                <a:gd name="T46" fmla="*/ 0 w 19"/>
                <a:gd name="T47" fmla="*/ 190 h 42"/>
                <a:gd name="T48" fmla="*/ 26 w 19"/>
                <a:gd name="T49" fmla="*/ 215 h 42"/>
                <a:gd name="T50" fmla="*/ 26 w 19"/>
                <a:gd name="T51" fmla="*/ 264 h 42"/>
                <a:gd name="T52" fmla="*/ 26 w 19"/>
                <a:gd name="T53" fmla="*/ 356 h 42"/>
                <a:gd name="T54" fmla="*/ 77 w 19"/>
                <a:gd name="T55" fmla="*/ 405 h 42"/>
                <a:gd name="T56" fmla="*/ 134 w 19"/>
                <a:gd name="T57" fmla="*/ 430 h 42"/>
                <a:gd name="T58" fmla="*/ 186 w 19"/>
                <a:gd name="T59" fmla="*/ 454 h 42"/>
                <a:gd name="T60" fmla="*/ 237 w 19"/>
                <a:gd name="T61" fmla="*/ 503 h 42"/>
                <a:gd name="T62" fmla="*/ 108 w 19"/>
                <a:gd name="T63" fmla="*/ 571 h 42"/>
                <a:gd name="T64" fmla="*/ 26 w 19"/>
                <a:gd name="T65" fmla="*/ 669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3" name="Freeform 67"/>
            <p:cNvSpPr>
              <a:spLocks/>
            </p:cNvSpPr>
            <p:nvPr/>
          </p:nvSpPr>
          <p:spPr bwMode="auto">
            <a:xfrm>
              <a:off x="4776" y="1672"/>
              <a:ext cx="118" cy="107"/>
            </a:xfrm>
            <a:custGeom>
              <a:avLst/>
              <a:gdLst>
                <a:gd name="T0" fmla="*/ 0 w 23"/>
                <a:gd name="T1" fmla="*/ 92 h 22"/>
                <a:gd name="T2" fmla="*/ 210 w 23"/>
                <a:gd name="T3" fmla="*/ 49 h 22"/>
                <a:gd name="T4" fmla="*/ 210 w 23"/>
                <a:gd name="T5" fmla="*/ 73 h 22"/>
                <a:gd name="T6" fmla="*/ 236 w 23"/>
                <a:gd name="T7" fmla="*/ 73 h 22"/>
                <a:gd name="T8" fmla="*/ 236 w 23"/>
                <a:gd name="T9" fmla="*/ 73 h 22"/>
                <a:gd name="T10" fmla="*/ 528 w 23"/>
                <a:gd name="T11" fmla="*/ 0 h 22"/>
                <a:gd name="T12" fmla="*/ 605 w 23"/>
                <a:gd name="T13" fmla="*/ 214 h 22"/>
                <a:gd name="T14" fmla="*/ 605 w 23"/>
                <a:gd name="T15" fmla="*/ 238 h 22"/>
                <a:gd name="T16" fmla="*/ 580 w 23"/>
                <a:gd name="T17" fmla="*/ 238 h 22"/>
                <a:gd name="T18" fmla="*/ 605 w 23"/>
                <a:gd name="T19" fmla="*/ 263 h 22"/>
                <a:gd name="T20" fmla="*/ 605 w 23"/>
                <a:gd name="T21" fmla="*/ 263 h 22"/>
                <a:gd name="T22" fmla="*/ 554 w 23"/>
                <a:gd name="T23" fmla="*/ 282 h 22"/>
                <a:gd name="T24" fmla="*/ 446 w 23"/>
                <a:gd name="T25" fmla="*/ 306 h 22"/>
                <a:gd name="T26" fmla="*/ 421 w 23"/>
                <a:gd name="T27" fmla="*/ 306 h 22"/>
                <a:gd name="T28" fmla="*/ 421 w 23"/>
                <a:gd name="T29" fmla="*/ 306 h 22"/>
                <a:gd name="T30" fmla="*/ 421 w 23"/>
                <a:gd name="T31" fmla="*/ 331 h 22"/>
                <a:gd name="T32" fmla="*/ 421 w 23"/>
                <a:gd name="T33" fmla="*/ 331 h 22"/>
                <a:gd name="T34" fmla="*/ 344 w 23"/>
                <a:gd name="T35" fmla="*/ 355 h 22"/>
                <a:gd name="T36" fmla="*/ 262 w 23"/>
                <a:gd name="T37" fmla="*/ 379 h 22"/>
                <a:gd name="T38" fmla="*/ 262 w 23"/>
                <a:gd name="T39" fmla="*/ 379 h 22"/>
                <a:gd name="T40" fmla="*/ 210 w 23"/>
                <a:gd name="T41" fmla="*/ 428 h 22"/>
                <a:gd name="T42" fmla="*/ 77 w 23"/>
                <a:gd name="T43" fmla="*/ 496 h 22"/>
                <a:gd name="T44" fmla="*/ 51 w 23"/>
                <a:gd name="T45" fmla="*/ 520 h 22"/>
                <a:gd name="T46" fmla="*/ 0 w 23"/>
                <a:gd name="T47" fmla="*/ 496 h 22"/>
                <a:gd name="T48" fmla="*/ 51 w 23"/>
                <a:gd name="T49" fmla="*/ 447 h 22"/>
                <a:gd name="T50" fmla="*/ 51 w 23"/>
                <a:gd name="T51" fmla="*/ 428 h 22"/>
                <a:gd name="T52" fmla="*/ 51 w 23"/>
                <a:gd name="T53" fmla="*/ 404 h 22"/>
                <a:gd name="T54" fmla="*/ 0 w 23"/>
                <a:gd name="T55" fmla="*/ 92 h 22"/>
                <a:gd name="T56" fmla="*/ 0 w 23"/>
                <a:gd name="T57" fmla="*/ 92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4" name="Freeform 68"/>
            <p:cNvSpPr>
              <a:spLocks/>
            </p:cNvSpPr>
            <p:nvPr/>
          </p:nvSpPr>
          <p:spPr bwMode="auto">
            <a:xfrm>
              <a:off x="4771" y="1589"/>
              <a:ext cx="232" cy="112"/>
            </a:xfrm>
            <a:custGeom>
              <a:avLst/>
              <a:gdLst>
                <a:gd name="T0" fmla="*/ 268 w 45"/>
                <a:gd name="T1" fmla="*/ 166 h 23"/>
                <a:gd name="T2" fmla="*/ 639 w 45"/>
                <a:gd name="T3" fmla="*/ 73 h 23"/>
                <a:gd name="T4" fmla="*/ 665 w 45"/>
                <a:gd name="T5" fmla="*/ 73 h 23"/>
                <a:gd name="T6" fmla="*/ 665 w 45"/>
                <a:gd name="T7" fmla="*/ 49 h 23"/>
                <a:gd name="T8" fmla="*/ 717 w 45"/>
                <a:gd name="T9" fmla="*/ 0 h 23"/>
                <a:gd name="T10" fmla="*/ 773 w 45"/>
                <a:gd name="T11" fmla="*/ 0 h 23"/>
                <a:gd name="T12" fmla="*/ 825 w 45"/>
                <a:gd name="T13" fmla="*/ 73 h 23"/>
                <a:gd name="T14" fmla="*/ 851 w 45"/>
                <a:gd name="T15" fmla="*/ 117 h 23"/>
                <a:gd name="T16" fmla="*/ 799 w 45"/>
                <a:gd name="T17" fmla="*/ 166 h 23"/>
                <a:gd name="T18" fmla="*/ 773 w 45"/>
                <a:gd name="T19" fmla="*/ 239 h 23"/>
                <a:gd name="T20" fmla="*/ 876 w 45"/>
                <a:gd name="T21" fmla="*/ 239 h 23"/>
                <a:gd name="T22" fmla="*/ 959 w 45"/>
                <a:gd name="T23" fmla="*/ 355 h 23"/>
                <a:gd name="T24" fmla="*/ 1088 w 45"/>
                <a:gd name="T25" fmla="*/ 380 h 23"/>
                <a:gd name="T26" fmla="*/ 1145 w 45"/>
                <a:gd name="T27" fmla="*/ 331 h 23"/>
                <a:gd name="T28" fmla="*/ 1119 w 45"/>
                <a:gd name="T29" fmla="*/ 282 h 23"/>
                <a:gd name="T30" fmla="*/ 1062 w 45"/>
                <a:gd name="T31" fmla="*/ 239 h 23"/>
                <a:gd name="T32" fmla="*/ 1119 w 45"/>
                <a:gd name="T33" fmla="*/ 263 h 23"/>
                <a:gd name="T34" fmla="*/ 1196 w 45"/>
                <a:gd name="T35" fmla="*/ 380 h 23"/>
                <a:gd name="T36" fmla="*/ 1170 w 45"/>
                <a:gd name="T37" fmla="*/ 404 h 23"/>
                <a:gd name="T38" fmla="*/ 1062 w 45"/>
                <a:gd name="T39" fmla="*/ 453 h 23"/>
                <a:gd name="T40" fmla="*/ 985 w 45"/>
                <a:gd name="T41" fmla="*/ 497 h 23"/>
                <a:gd name="T42" fmla="*/ 985 w 45"/>
                <a:gd name="T43" fmla="*/ 472 h 23"/>
                <a:gd name="T44" fmla="*/ 959 w 45"/>
                <a:gd name="T45" fmla="*/ 429 h 23"/>
                <a:gd name="T46" fmla="*/ 902 w 45"/>
                <a:gd name="T47" fmla="*/ 521 h 23"/>
                <a:gd name="T48" fmla="*/ 851 w 45"/>
                <a:gd name="T49" fmla="*/ 521 h 23"/>
                <a:gd name="T50" fmla="*/ 851 w 45"/>
                <a:gd name="T51" fmla="*/ 497 h 23"/>
                <a:gd name="T52" fmla="*/ 799 w 45"/>
                <a:gd name="T53" fmla="*/ 472 h 23"/>
                <a:gd name="T54" fmla="*/ 742 w 45"/>
                <a:gd name="T55" fmla="*/ 453 h 23"/>
                <a:gd name="T56" fmla="*/ 717 w 45"/>
                <a:gd name="T57" fmla="*/ 404 h 23"/>
                <a:gd name="T58" fmla="*/ 557 w 45"/>
                <a:gd name="T59" fmla="*/ 404 h 23"/>
                <a:gd name="T60" fmla="*/ 268 w 45"/>
                <a:gd name="T61" fmla="*/ 472 h 23"/>
                <a:gd name="T62" fmla="*/ 237 w 45"/>
                <a:gd name="T63" fmla="*/ 453 h 23"/>
                <a:gd name="T64" fmla="*/ 0 w 45"/>
                <a:gd name="T65" fmla="*/ 497 h 23"/>
                <a:gd name="T66" fmla="*/ 0 w 45"/>
                <a:gd name="T67" fmla="*/ 21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5" name="Freeform 69"/>
            <p:cNvSpPr>
              <a:spLocks/>
            </p:cNvSpPr>
            <p:nvPr/>
          </p:nvSpPr>
          <p:spPr bwMode="auto">
            <a:xfrm>
              <a:off x="4879" y="1662"/>
              <a:ext cx="61" cy="64"/>
            </a:xfrm>
            <a:custGeom>
              <a:avLst/>
              <a:gdLst>
                <a:gd name="T0" fmla="*/ 0 w 12"/>
                <a:gd name="T1" fmla="*/ 49 h 13"/>
                <a:gd name="T2" fmla="*/ 76 w 12"/>
                <a:gd name="T3" fmla="*/ 266 h 13"/>
                <a:gd name="T4" fmla="*/ 76 w 12"/>
                <a:gd name="T5" fmla="*/ 290 h 13"/>
                <a:gd name="T6" fmla="*/ 51 w 12"/>
                <a:gd name="T7" fmla="*/ 290 h 13"/>
                <a:gd name="T8" fmla="*/ 76 w 12"/>
                <a:gd name="T9" fmla="*/ 315 h 13"/>
                <a:gd name="T10" fmla="*/ 76 w 12"/>
                <a:gd name="T11" fmla="*/ 315 h 13"/>
                <a:gd name="T12" fmla="*/ 76 w 12"/>
                <a:gd name="T13" fmla="*/ 315 h 13"/>
                <a:gd name="T14" fmla="*/ 158 w 12"/>
                <a:gd name="T15" fmla="*/ 290 h 13"/>
                <a:gd name="T16" fmla="*/ 183 w 12"/>
                <a:gd name="T17" fmla="*/ 266 h 13"/>
                <a:gd name="T18" fmla="*/ 183 w 12"/>
                <a:gd name="T19" fmla="*/ 241 h 13"/>
                <a:gd name="T20" fmla="*/ 183 w 12"/>
                <a:gd name="T21" fmla="*/ 217 h 13"/>
                <a:gd name="T22" fmla="*/ 183 w 12"/>
                <a:gd name="T23" fmla="*/ 167 h 13"/>
                <a:gd name="T24" fmla="*/ 208 w 12"/>
                <a:gd name="T25" fmla="*/ 148 h 13"/>
                <a:gd name="T26" fmla="*/ 208 w 12"/>
                <a:gd name="T27" fmla="*/ 167 h 13"/>
                <a:gd name="T28" fmla="*/ 208 w 12"/>
                <a:gd name="T29" fmla="*/ 192 h 13"/>
                <a:gd name="T30" fmla="*/ 208 w 12"/>
                <a:gd name="T31" fmla="*/ 241 h 13"/>
                <a:gd name="T32" fmla="*/ 234 w 12"/>
                <a:gd name="T33" fmla="*/ 241 h 13"/>
                <a:gd name="T34" fmla="*/ 234 w 12"/>
                <a:gd name="T35" fmla="*/ 241 h 13"/>
                <a:gd name="T36" fmla="*/ 234 w 12"/>
                <a:gd name="T37" fmla="*/ 217 h 13"/>
                <a:gd name="T38" fmla="*/ 259 w 12"/>
                <a:gd name="T39" fmla="*/ 217 h 13"/>
                <a:gd name="T40" fmla="*/ 285 w 12"/>
                <a:gd name="T41" fmla="*/ 192 h 13"/>
                <a:gd name="T42" fmla="*/ 310 w 12"/>
                <a:gd name="T43" fmla="*/ 192 h 13"/>
                <a:gd name="T44" fmla="*/ 310 w 12"/>
                <a:gd name="T45" fmla="*/ 192 h 13"/>
                <a:gd name="T46" fmla="*/ 285 w 12"/>
                <a:gd name="T47" fmla="*/ 167 h 13"/>
                <a:gd name="T48" fmla="*/ 285 w 12"/>
                <a:gd name="T49" fmla="*/ 148 h 13"/>
                <a:gd name="T50" fmla="*/ 285 w 12"/>
                <a:gd name="T51" fmla="*/ 148 h 13"/>
                <a:gd name="T52" fmla="*/ 259 w 12"/>
                <a:gd name="T53" fmla="*/ 148 h 13"/>
                <a:gd name="T54" fmla="*/ 234 w 12"/>
                <a:gd name="T55" fmla="*/ 123 h 13"/>
                <a:gd name="T56" fmla="*/ 234 w 12"/>
                <a:gd name="T57" fmla="*/ 123 h 13"/>
                <a:gd name="T58" fmla="*/ 183 w 12"/>
                <a:gd name="T59" fmla="*/ 98 h 13"/>
                <a:gd name="T60" fmla="*/ 158 w 12"/>
                <a:gd name="T61" fmla="*/ 49 h 13"/>
                <a:gd name="T62" fmla="*/ 158 w 12"/>
                <a:gd name="T63" fmla="*/ 49 h 13"/>
                <a:gd name="T64" fmla="*/ 127 w 12"/>
                <a:gd name="T65" fmla="*/ 0 h 13"/>
                <a:gd name="T66" fmla="*/ 0 w 12"/>
                <a:gd name="T67" fmla="*/ 49 h 13"/>
                <a:gd name="T68" fmla="*/ 0 w 12"/>
                <a:gd name="T69" fmla="*/ 49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6" name="Freeform 70"/>
            <p:cNvSpPr>
              <a:spLocks/>
            </p:cNvSpPr>
            <p:nvPr/>
          </p:nvSpPr>
          <p:spPr bwMode="auto">
            <a:xfrm>
              <a:off x="4812" y="1394"/>
              <a:ext cx="108" cy="229"/>
            </a:xfrm>
            <a:custGeom>
              <a:avLst/>
              <a:gdLst>
                <a:gd name="T0" fmla="*/ 555 w 21"/>
                <a:gd name="T1" fmla="*/ 950 h 47"/>
                <a:gd name="T2" fmla="*/ 530 w 21"/>
                <a:gd name="T3" fmla="*/ 950 h 47"/>
                <a:gd name="T4" fmla="*/ 504 w 21"/>
                <a:gd name="T5" fmla="*/ 950 h 47"/>
                <a:gd name="T6" fmla="*/ 478 w 21"/>
                <a:gd name="T7" fmla="*/ 999 h 47"/>
                <a:gd name="T8" fmla="*/ 447 w 21"/>
                <a:gd name="T9" fmla="*/ 999 h 47"/>
                <a:gd name="T10" fmla="*/ 447 w 21"/>
                <a:gd name="T11" fmla="*/ 1023 h 47"/>
                <a:gd name="T12" fmla="*/ 447 w 21"/>
                <a:gd name="T13" fmla="*/ 1023 h 47"/>
                <a:gd name="T14" fmla="*/ 447 w 21"/>
                <a:gd name="T15" fmla="*/ 1023 h 47"/>
                <a:gd name="T16" fmla="*/ 422 w 21"/>
                <a:gd name="T17" fmla="*/ 1023 h 47"/>
                <a:gd name="T18" fmla="*/ 422 w 21"/>
                <a:gd name="T19" fmla="*/ 1043 h 47"/>
                <a:gd name="T20" fmla="*/ 51 w 21"/>
                <a:gd name="T21" fmla="*/ 1116 h 47"/>
                <a:gd name="T22" fmla="*/ 26 w 21"/>
                <a:gd name="T23" fmla="*/ 1091 h 47"/>
                <a:gd name="T24" fmla="*/ 0 w 21"/>
                <a:gd name="T25" fmla="*/ 1067 h 47"/>
                <a:gd name="T26" fmla="*/ 0 w 21"/>
                <a:gd name="T27" fmla="*/ 1043 h 47"/>
                <a:gd name="T28" fmla="*/ 26 w 21"/>
                <a:gd name="T29" fmla="*/ 1023 h 47"/>
                <a:gd name="T30" fmla="*/ 0 w 21"/>
                <a:gd name="T31" fmla="*/ 974 h 47"/>
                <a:gd name="T32" fmla="*/ 0 w 21"/>
                <a:gd name="T33" fmla="*/ 809 h 47"/>
                <a:gd name="T34" fmla="*/ 0 w 21"/>
                <a:gd name="T35" fmla="*/ 760 h 47"/>
                <a:gd name="T36" fmla="*/ 26 w 21"/>
                <a:gd name="T37" fmla="*/ 663 h 47"/>
                <a:gd name="T38" fmla="*/ 26 w 21"/>
                <a:gd name="T39" fmla="*/ 619 h 47"/>
                <a:gd name="T40" fmla="*/ 26 w 21"/>
                <a:gd name="T41" fmla="*/ 570 h 47"/>
                <a:gd name="T42" fmla="*/ 26 w 21"/>
                <a:gd name="T43" fmla="*/ 521 h 47"/>
                <a:gd name="T44" fmla="*/ 26 w 21"/>
                <a:gd name="T45" fmla="*/ 497 h 47"/>
                <a:gd name="T46" fmla="*/ 26 w 21"/>
                <a:gd name="T47" fmla="*/ 473 h 47"/>
                <a:gd name="T48" fmla="*/ 108 w 21"/>
                <a:gd name="T49" fmla="*/ 429 h 47"/>
                <a:gd name="T50" fmla="*/ 134 w 21"/>
                <a:gd name="T51" fmla="*/ 331 h 47"/>
                <a:gd name="T52" fmla="*/ 108 w 21"/>
                <a:gd name="T53" fmla="*/ 283 h 47"/>
                <a:gd name="T54" fmla="*/ 108 w 21"/>
                <a:gd name="T55" fmla="*/ 239 h 47"/>
                <a:gd name="T56" fmla="*/ 108 w 21"/>
                <a:gd name="T57" fmla="*/ 239 h 47"/>
                <a:gd name="T58" fmla="*/ 108 w 21"/>
                <a:gd name="T59" fmla="*/ 214 h 47"/>
                <a:gd name="T60" fmla="*/ 77 w 21"/>
                <a:gd name="T61" fmla="*/ 166 h 47"/>
                <a:gd name="T62" fmla="*/ 108 w 21"/>
                <a:gd name="T63" fmla="*/ 93 h 47"/>
                <a:gd name="T64" fmla="*/ 77 w 21"/>
                <a:gd name="T65" fmla="*/ 73 h 47"/>
                <a:gd name="T66" fmla="*/ 77 w 21"/>
                <a:gd name="T67" fmla="*/ 49 h 47"/>
                <a:gd name="T68" fmla="*/ 108 w 21"/>
                <a:gd name="T69" fmla="*/ 49 h 47"/>
                <a:gd name="T70" fmla="*/ 134 w 21"/>
                <a:gd name="T71" fmla="*/ 24 h 47"/>
                <a:gd name="T72" fmla="*/ 159 w 21"/>
                <a:gd name="T73" fmla="*/ 24 h 47"/>
                <a:gd name="T74" fmla="*/ 159 w 21"/>
                <a:gd name="T75" fmla="*/ 24 h 47"/>
                <a:gd name="T76" fmla="*/ 185 w 21"/>
                <a:gd name="T77" fmla="*/ 0 h 47"/>
                <a:gd name="T78" fmla="*/ 447 w 21"/>
                <a:gd name="T79" fmla="*/ 687 h 47"/>
                <a:gd name="T80" fmla="*/ 447 w 21"/>
                <a:gd name="T81" fmla="*/ 711 h 47"/>
                <a:gd name="T82" fmla="*/ 447 w 21"/>
                <a:gd name="T83" fmla="*/ 736 h 47"/>
                <a:gd name="T84" fmla="*/ 447 w 21"/>
                <a:gd name="T85" fmla="*/ 736 h 47"/>
                <a:gd name="T86" fmla="*/ 504 w 21"/>
                <a:gd name="T87" fmla="*/ 784 h 47"/>
                <a:gd name="T88" fmla="*/ 530 w 21"/>
                <a:gd name="T89" fmla="*/ 784 h 47"/>
                <a:gd name="T90" fmla="*/ 530 w 21"/>
                <a:gd name="T91" fmla="*/ 809 h 47"/>
                <a:gd name="T92" fmla="*/ 530 w 21"/>
                <a:gd name="T93" fmla="*/ 833 h 47"/>
                <a:gd name="T94" fmla="*/ 555 w 21"/>
                <a:gd name="T95" fmla="*/ 877 h 47"/>
                <a:gd name="T96" fmla="*/ 555 w 21"/>
                <a:gd name="T97" fmla="*/ 901 h 47"/>
                <a:gd name="T98" fmla="*/ 555 w 21"/>
                <a:gd name="T99" fmla="*/ 926 h 47"/>
                <a:gd name="T100" fmla="*/ 555 w 21"/>
                <a:gd name="T101" fmla="*/ 950 h 47"/>
                <a:gd name="T102" fmla="*/ 555 w 21"/>
                <a:gd name="T103" fmla="*/ 95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7" name="Freeform 71"/>
            <p:cNvSpPr>
              <a:spLocks/>
            </p:cNvSpPr>
            <p:nvPr/>
          </p:nvSpPr>
          <p:spPr bwMode="auto">
            <a:xfrm>
              <a:off x="4848" y="1189"/>
              <a:ext cx="251" cy="385"/>
            </a:xfrm>
            <a:custGeom>
              <a:avLst/>
              <a:gdLst>
                <a:gd name="T0" fmla="*/ 261 w 49"/>
                <a:gd name="T1" fmla="*/ 1686 h 79"/>
                <a:gd name="T2" fmla="*/ 261 w 49"/>
                <a:gd name="T3" fmla="*/ 1735 h 79"/>
                <a:gd name="T4" fmla="*/ 312 w 49"/>
                <a:gd name="T5" fmla="*/ 1784 h 79"/>
                <a:gd name="T6" fmla="*/ 343 w 49"/>
                <a:gd name="T7" fmla="*/ 1803 h 79"/>
                <a:gd name="T8" fmla="*/ 369 w 49"/>
                <a:gd name="T9" fmla="*/ 1876 h 79"/>
                <a:gd name="T10" fmla="*/ 394 w 49"/>
                <a:gd name="T11" fmla="*/ 1828 h 79"/>
                <a:gd name="T12" fmla="*/ 420 w 49"/>
                <a:gd name="T13" fmla="*/ 1735 h 79"/>
                <a:gd name="T14" fmla="*/ 471 w 49"/>
                <a:gd name="T15" fmla="*/ 1613 h 79"/>
                <a:gd name="T16" fmla="*/ 471 w 49"/>
                <a:gd name="T17" fmla="*/ 1594 h 79"/>
                <a:gd name="T18" fmla="*/ 522 w 49"/>
                <a:gd name="T19" fmla="*/ 1496 h 79"/>
                <a:gd name="T20" fmla="*/ 553 w 49"/>
                <a:gd name="T21" fmla="*/ 1521 h 79"/>
                <a:gd name="T22" fmla="*/ 579 w 49"/>
                <a:gd name="T23" fmla="*/ 1521 h 79"/>
                <a:gd name="T24" fmla="*/ 579 w 49"/>
                <a:gd name="T25" fmla="*/ 1472 h 79"/>
                <a:gd name="T26" fmla="*/ 681 w 49"/>
                <a:gd name="T27" fmla="*/ 1447 h 79"/>
                <a:gd name="T28" fmla="*/ 681 w 49"/>
                <a:gd name="T29" fmla="*/ 1404 h 79"/>
                <a:gd name="T30" fmla="*/ 733 w 49"/>
                <a:gd name="T31" fmla="*/ 1379 h 79"/>
                <a:gd name="T32" fmla="*/ 763 w 49"/>
                <a:gd name="T33" fmla="*/ 1330 h 79"/>
                <a:gd name="T34" fmla="*/ 814 w 49"/>
                <a:gd name="T35" fmla="*/ 1233 h 79"/>
                <a:gd name="T36" fmla="*/ 814 w 49"/>
                <a:gd name="T37" fmla="*/ 1213 h 79"/>
                <a:gd name="T38" fmla="*/ 891 w 49"/>
                <a:gd name="T39" fmla="*/ 1213 h 79"/>
                <a:gd name="T40" fmla="*/ 917 w 49"/>
                <a:gd name="T41" fmla="*/ 1165 h 79"/>
                <a:gd name="T42" fmla="*/ 973 w 49"/>
                <a:gd name="T43" fmla="*/ 1116 h 79"/>
                <a:gd name="T44" fmla="*/ 1050 w 49"/>
                <a:gd name="T45" fmla="*/ 1140 h 79"/>
                <a:gd name="T46" fmla="*/ 1127 w 49"/>
                <a:gd name="T47" fmla="*/ 1043 h 79"/>
                <a:gd name="T48" fmla="*/ 1209 w 49"/>
                <a:gd name="T49" fmla="*/ 975 h 79"/>
                <a:gd name="T50" fmla="*/ 1260 w 49"/>
                <a:gd name="T51" fmla="*/ 950 h 79"/>
                <a:gd name="T52" fmla="*/ 1286 w 49"/>
                <a:gd name="T53" fmla="*/ 902 h 79"/>
                <a:gd name="T54" fmla="*/ 1260 w 49"/>
                <a:gd name="T55" fmla="*/ 877 h 79"/>
                <a:gd name="T56" fmla="*/ 1235 w 49"/>
                <a:gd name="T57" fmla="*/ 853 h 79"/>
                <a:gd name="T58" fmla="*/ 1260 w 49"/>
                <a:gd name="T59" fmla="*/ 833 h 79"/>
                <a:gd name="T60" fmla="*/ 1235 w 49"/>
                <a:gd name="T61" fmla="*/ 760 h 79"/>
                <a:gd name="T62" fmla="*/ 1183 w 49"/>
                <a:gd name="T63" fmla="*/ 736 h 79"/>
                <a:gd name="T64" fmla="*/ 1127 w 49"/>
                <a:gd name="T65" fmla="*/ 760 h 79"/>
                <a:gd name="T66" fmla="*/ 1076 w 49"/>
                <a:gd name="T67" fmla="*/ 663 h 79"/>
                <a:gd name="T68" fmla="*/ 1076 w 49"/>
                <a:gd name="T69" fmla="*/ 619 h 79"/>
                <a:gd name="T70" fmla="*/ 1050 w 49"/>
                <a:gd name="T71" fmla="*/ 619 h 79"/>
                <a:gd name="T72" fmla="*/ 999 w 49"/>
                <a:gd name="T73" fmla="*/ 619 h 79"/>
                <a:gd name="T74" fmla="*/ 943 w 49"/>
                <a:gd name="T75" fmla="*/ 595 h 79"/>
                <a:gd name="T76" fmla="*/ 917 w 49"/>
                <a:gd name="T77" fmla="*/ 521 h 79"/>
                <a:gd name="T78" fmla="*/ 630 w 49"/>
                <a:gd name="T79" fmla="*/ 0 h 79"/>
                <a:gd name="T80" fmla="*/ 579 w 49"/>
                <a:gd name="T81" fmla="*/ 0 h 79"/>
                <a:gd name="T82" fmla="*/ 553 w 49"/>
                <a:gd name="T83" fmla="*/ 49 h 79"/>
                <a:gd name="T84" fmla="*/ 471 w 49"/>
                <a:gd name="T85" fmla="*/ 49 h 79"/>
                <a:gd name="T86" fmla="*/ 394 w 49"/>
                <a:gd name="T87" fmla="*/ 117 h 79"/>
                <a:gd name="T88" fmla="*/ 369 w 49"/>
                <a:gd name="T89" fmla="*/ 49 h 79"/>
                <a:gd name="T90" fmla="*/ 343 w 49"/>
                <a:gd name="T91" fmla="*/ 24 h 79"/>
                <a:gd name="T92" fmla="*/ 159 w 49"/>
                <a:gd name="T93" fmla="*/ 380 h 79"/>
                <a:gd name="T94" fmla="*/ 184 w 49"/>
                <a:gd name="T95" fmla="*/ 453 h 79"/>
                <a:gd name="T96" fmla="*/ 184 w 49"/>
                <a:gd name="T97" fmla="*/ 521 h 79"/>
                <a:gd name="T98" fmla="*/ 133 w 49"/>
                <a:gd name="T99" fmla="*/ 570 h 79"/>
                <a:gd name="T100" fmla="*/ 159 w 49"/>
                <a:gd name="T101" fmla="*/ 760 h 79"/>
                <a:gd name="T102" fmla="*/ 102 w 49"/>
                <a:gd name="T103" fmla="*/ 853 h 79"/>
                <a:gd name="T104" fmla="*/ 102 w 49"/>
                <a:gd name="T105" fmla="*/ 926 h 79"/>
                <a:gd name="T106" fmla="*/ 77 w 49"/>
                <a:gd name="T107" fmla="*/ 950 h 79"/>
                <a:gd name="T108" fmla="*/ 77 w 49"/>
                <a:gd name="T109" fmla="*/ 999 h 79"/>
                <a:gd name="T110" fmla="*/ 26 w 49"/>
                <a:gd name="T111" fmla="*/ 975 h 79"/>
                <a:gd name="T112" fmla="*/ 0 w 49"/>
                <a:gd name="T113" fmla="*/ 99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988"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0" name="Freeform 74"/>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1" name="Freeform 75"/>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2" name="Freeform 76"/>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3" name="Freeform 77"/>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4" name="Freeform 78"/>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5" name="Freeform 79"/>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6" name="Freeform 80"/>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sp>
        <p:nvSpPr>
          <p:cNvPr id="32775" name="Text Box 81"/>
          <p:cNvSpPr txBox="1">
            <a:spLocks noChangeArrowheads="1"/>
          </p:cNvSpPr>
          <p:nvPr/>
        </p:nvSpPr>
        <p:spPr bwMode="auto">
          <a:xfrm>
            <a:off x="1934635" y="1390653"/>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smtClean="0">
                <a:solidFill>
                  <a:srgbClr val="000000"/>
                </a:solidFill>
                <a:latin typeface="Verdana" pitchFamily="34" charset="0"/>
              </a:rPr>
              <a:t>1990</a:t>
            </a:r>
          </a:p>
        </p:txBody>
      </p:sp>
      <p:sp>
        <p:nvSpPr>
          <p:cNvPr id="32776" name="Text Box 82"/>
          <p:cNvSpPr txBox="1">
            <a:spLocks noChangeArrowheads="1"/>
          </p:cNvSpPr>
          <p:nvPr/>
        </p:nvSpPr>
        <p:spPr bwMode="auto">
          <a:xfrm>
            <a:off x="654757"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smtClean="0">
                <a:solidFill>
                  <a:srgbClr val="000000"/>
                </a:solidFill>
                <a:latin typeface="Arial Narrow" pitchFamily="34" charset="0"/>
              </a:rPr>
              <a:t>No Data          &lt;10%           10%–14%	    15%–19%           20%–24%          25%–29%           ≥30%</a:t>
            </a:r>
            <a:r>
              <a:rPr lang="en-US" sz="1400" smtClean="0">
                <a:solidFill>
                  <a:srgbClr val="000000"/>
                </a:solidFill>
                <a:latin typeface="Arial Narrow" pitchFamily="34" charset="0"/>
              </a:rPr>
              <a:t>  </a:t>
            </a:r>
          </a:p>
        </p:txBody>
      </p:sp>
      <p:sp>
        <p:nvSpPr>
          <p:cNvPr id="32777" name="Rectangle 83"/>
          <p:cNvSpPr>
            <a:spLocks noChangeArrowheads="1"/>
          </p:cNvSpPr>
          <p:nvPr/>
        </p:nvSpPr>
        <p:spPr bwMode="auto">
          <a:xfrm>
            <a:off x="489657" y="59563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78" name="Rectangle 8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79" name="Rectangle 85"/>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sz="2400" smtClean="0">
              <a:solidFill>
                <a:srgbClr val="000000"/>
              </a:solidFill>
              <a:latin typeface="Times New Roman" pitchFamily="18" charset="0"/>
            </a:endParaRPr>
          </a:p>
        </p:txBody>
      </p:sp>
      <p:sp>
        <p:nvSpPr>
          <p:cNvPr id="32780" name="Rectangle 86"/>
          <p:cNvSpPr>
            <a:spLocks noChangeArrowheads="1"/>
          </p:cNvSpPr>
          <p:nvPr/>
        </p:nvSpPr>
        <p:spPr bwMode="auto">
          <a:xfrm>
            <a:off x="3060702" y="5961063"/>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1" name="Rectangle 87"/>
          <p:cNvSpPr>
            <a:spLocks noChangeArrowheads="1"/>
          </p:cNvSpPr>
          <p:nvPr/>
        </p:nvSpPr>
        <p:spPr bwMode="auto">
          <a:xfrm>
            <a:off x="4998157" y="5948363"/>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2" name="Rectangle 88"/>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3" name="Rectangle 89"/>
          <p:cNvSpPr>
            <a:spLocks noChangeArrowheads="1"/>
          </p:cNvSpPr>
          <p:nvPr/>
        </p:nvSpPr>
        <p:spPr bwMode="auto">
          <a:xfrm>
            <a:off x="395113" y="5892800"/>
            <a:ext cx="6330244"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smtClean="0">
              <a:solidFill>
                <a:srgbClr val="000000"/>
              </a:solidFill>
              <a:latin typeface="Times New Roman" pitchFamily="18" charset="0"/>
            </a:endParaRPr>
          </a:p>
        </p:txBody>
      </p:sp>
      <p:sp>
        <p:nvSpPr>
          <p:cNvPr id="32784" name="Rectangle 90"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grpSp>
        <p:nvGrpSpPr>
          <p:cNvPr id="32785" name="Group 319"/>
          <p:cNvGrpSpPr>
            <a:grpSpLocks/>
          </p:cNvGrpSpPr>
          <p:nvPr/>
        </p:nvGrpSpPr>
        <p:grpSpPr bwMode="auto">
          <a:xfrm>
            <a:off x="2713569" y="3511553"/>
            <a:ext cx="3316111" cy="1920875"/>
            <a:chOff x="1155700" y="1709738"/>
            <a:chExt cx="6940550" cy="3567112"/>
          </a:xfrm>
        </p:grpSpPr>
        <p:sp>
          <p:nvSpPr>
            <p:cNvPr id="32863"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4"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5"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6"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7"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8"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9"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0"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1"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2"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3"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4"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5"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6"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7"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8"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sz="2400" smtClean="0">
                <a:solidFill>
                  <a:srgbClr val="000000"/>
                </a:solidFill>
                <a:latin typeface="Times New Roman" pitchFamily="18" charset="0"/>
              </a:endParaRPr>
            </a:p>
          </p:txBody>
        </p:sp>
        <p:sp>
          <p:nvSpPr>
            <p:cNvPr id="32879"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0"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1"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2"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3"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4"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5"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6"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7"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8"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9"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0"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1"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2"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3"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4"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5"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6"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7"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8"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9"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900" name="Group 281"/>
            <p:cNvGrpSpPr>
              <a:grpSpLocks/>
            </p:cNvGrpSpPr>
            <p:nvPr/>
          </p:nvGrpSpPr>
          <p:grpSpPr bwMode="auto">
            <a:xfrm>
              <a:off x="1155696" y="3886215"/>
              <a:ext cx="2009775" cy="1390654"/>
              <a:chOff x="768" y="2832"/>
              <a:chExt cx="1203" cy="876"/>
            </a:xfrm>
          </p:grpSpPr>
          <p:sp>
            <p:nvSpPr>
              <p:cNvPr id="32923"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4"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5"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6"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7"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8"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9"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0"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1"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2"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3"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4"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5"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6"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7"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nvGrpSpPr>
            <p:cNvPr id="32901" name="Group 55"/>
            <p:cNvGrpSpPr>
              <a:grpSpLocks/>
            </p:cNvGrpSpPr>
            <p:nvPr/>
          </p:nvGrpSpPr>
          <p:grpSpPr bwMode="auto">
            <a:xfrm>
              <a:off x="5824531" y="2197100"/>
              <a:ext cx="830261" cy="742950"/>
              <a:chOff x="3562" y="1636"/>
              <a:chExt cx="497" cy="468"/>
            </a:xfrm>
          </p:grpSpPr>
          <p:sp>
            <p:nvSpPr>
              <p:cNvPr id="32921"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sz="2400" smtClean="0">
                  <a:solidFill>
                    <a:srgbClr val="000000"/>
                  </a:solidFill>
                  <a:latin typeface="Times New Roman" pitchFamily="18" charset="0"/>
                </a:endParaRPr>
              </a:p>
            </p:txBody>
          </p:sp>
          <p:sp>
            <p:nvSpPr>
              <p:cNvPr id="32922"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sz="2400" smtClean="0">
                  <a:solidFill>
                    <a:srgbClr val="000000"/>
                  </a:solidFill>
                  <a:latin typeface="Times New Roman" pitchFamily="18" charset="0"/>
                </a:endParaRPr>
              </a:p>
            </p:txBody>
          </p:sp>
        </p:grpSp>
        <p:sp>
          <p:nvSpPr>
            <p:cNvPr id="32902"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3"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sz="2400" smtClean="0">
                <a:solidFill>
                  <a:srgbClr val="000000"/>
                </a:solidFill>
                <a:latin typeface="Times New Roman" pitchFamily="18" charset="0"/>
              </a:endParaRPr>
            </a:p>
          </p:txBody>
        </p:sp>
        <p:sp>
          <p:nvSpPr>
            <p:cNvPr id="32904"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5"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6"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7"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8"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9"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0"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1"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912" name="Group 68"/>
            <p:cNvGrpSpPr>
              <a:grpSpLocks/>
            </p:cNvGrpSpPr>
            <p:nvPr/>
          </p:nvGrpSpPr>
          <p:grpSpPr bwMode="auto">
            <a:xfrm>
              <a:off x="3159142" y="4589463"/>
              <a:ext cx="1044578" cy="635000"/>
              <a:chOff x="1991" y="3321"/>
              <a:chExt cx="361" cy="231"/>
            </a:xfrm>
          </p:grpSpPr>
          <p:sp>
            <p:nvSpPr>
              <p:cNvPr id="32913"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4"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5"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6"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7"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8"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9"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0"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grpSp>
        <p:nvGrpSpPr>
          <p:cNvPr id="32786" name="Group 323"/>
          <p:cNvGrpSpPr>
            <a:grpSpLocks/>
          </p:cNvGrpSpPr>
          <p:nvPr/>
        </p:nvGrpSpPr>
        <p:grpSpPr bwMode="auto">
          <a:xfrm>
            <a:off x="5359402" y="1528766"/>
            <a:ext cx="3316111" cy="1920875"/>
            <a:chOff x="1155701" y="1709740"/>
            <a:chExt cx="6940549" cy="3567112"/>
          </a:xfrm>
        </p:grpSpPr>
        <p:sp>
          <p:nvSpPr>
            <p:cNvPr id="32787" name="Freeform 5"/>
            <p:cNvSpPr>
              <a:spLocks/>
            </p:cNvSpPr>
            <p:nvPr/>
          </p:nvSpPr>
          <p:spPr bwMode="auto">
            <a:xfrm>
              <a:off x="4514851"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88" name="Freeform 6"/>
            <p:cNvSpPr>
              <a:spLocks/>
            </p:cNvSpPr>
            <p:nvPr/>
          </p:nvSpPr>
          <p:spPr bwMode="auto">
            <a:xfrm>
              <a:off x="4483100" y="2398713"/>
              <a:ext cx="765176" cy="495300"/>
            </a:xfrm>
            <a:custGeom>
              <a:avLst/>
              <a:gdLst>
                <a:gd name="T0" fmla="*/ 0 w 94"/>
                <a:gd name="T1" fmla="*/ 2147483647 h 64"/>
                <a:gd name="T2" fmla="*/ 198791096 w 94"/>
                <a:gd name="T3" fmla="*/ 1018182017 h 64"/>
                <a:gd name="T4" fmla="*/ 265052060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89" name="Freeform 9"/>
            <p:cNvSpPr>
              <a:spLocks/>
            </p:cNvSpPr>
            <p:nvPr/>
          </p:nvSpPr>
          <p:spPr bwMode="auto">
            <a:xfrm>
              <a:off x="4522789"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0" name="Freeform 12"/>
            <p:cNvSpPr>
              <a:spLocks/>
            </p:cNvSpPr>
            <p:nvPr/>
          </p:nvSpPr>
          <p:spPr bwMode="auto">
            <a:xfrm>
              <a:off x="5597525" y="2282827"/>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1" name="Freeform 18"/>
            <p:cNvSpPr>
              <a:spLocks/>
            </p:cNvSpPr>
            <p:nvPr/>
          </p:nvSpPr>
          <p:spPr bwMode="auto">
            <a:xfrm>
              <a:off x="6289675" y="4311650"/>
              <a:ext cx="1001714" cy="719138"/>
            </a:xfrm>
            <a:custGeom>
              <a:avLst/>
              <a:gdLst>
                <a:gd name="T0" fmla="*/ 0 w 123"/>
                <a:gd name="T1" fmla="*/ 478350457 h 93"/>
                <a:gd name="T2" fmla="*/ 0 w 123"/>
                <a:gd name="T3" fmla="*/ 597943961 h 93"/>
                <a:gd name="T4" fmla="*/ 132649736 w 123"/>
                <a:gd name="T5" fmla="*/ 717529612 h 93"/>
                <a:gd name="T6" fmla="*/ 198974620 w 123"/>
                <a:gd name="T7" fmla="*/ 896911954 h 93"/>
                <a:gd name="T8" fmla="*/ 265299471 w 123"/>
                <a:gd name="T9" fmla="*/ 1016497846 h 93"/>
                <a:gd name="T10" fmla="*/ 198974620 w 123"/>
                <a:gd name="T11" fmla="*/ 1136091230 h 93"/>
                <a:gd name="T12" fmla="*/ 464274091 w 123"/>
                <a:gd name="T13" fmla="*/ 1076294538 h 93"/>
                <a:gd name="T14" fmla="*/ 596923922 w 123"/>
                <a:gd name="T15" fmla="*/ 896911954 h 93"/>
                <a:gd name="T16" fmla="*/ 663248774 w 123"/>
                <a:gd name="T17" fmla="*/ 896911954 h 93"/>
                <a:gd name="T18" fmla="*/ 596923922 w 123"/>
                <a:gd name="T19" fmla="*/ 1016497846 h 93"/>
                <a:gd name="T20" fmla="*/ 1260172696 w 123"/>
                <a:gd name="T21" fmla="*/ 837115262 h 93"/>
                <a:gd name="T22" fmla="*/ 1260172696 w 123"/>
                <a:gd name="T23" fmla="*/ 956708646 h 93"/>
                <a:gd name="T24" fmla="*/ 1658121808 w 123"/>
                <a:gd name="T25" fmla="*/ 1016497846 h 93"/>
                <a:gd name="T26" fmla="*/ 1923421216 w 123"/>
                <a:gd name="T27" fmla="*/ 1076294538 h 93"/>
                <a:gd name="T28" fmla="*/ 2056079064 w 123"/>
                <a:gd name="T29" fmla="*/ 1136091230 h 93"/>
                <a:gd name="T30" fmla="*/ 2056079064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2"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3"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4" name="Freeform 23"/>
            <p:cNvSpPr>
              <a:spLocks/>
            </p:cNvSpPr>
            <p:nvPr/>
          </p:nvSpPr>
          <p:spPr bwMode="auto">
            <a:xfrm>
              <a:off x="3865564" y="3003552"/>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5" name="Freeform 24"/>
            <p:cNvSpPr>
              <a:spLocks/>
            </p:cNvSpPr>
            <p:nvPr/>
          </p:nvSpPr>
          <p:spPr bwMode="auto">
            <a:xfrm>
              <a:off x="3759201" y="3521076"/>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6"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7" name="Freeform 27"/>
            <p:cNvSpPr>
              <a:spLocks/>
            </p:cNvSpPr>
            <p:nvPr/>
          </p:nvSpPr>
          <p:spPr bwMode="auto">
            <a:xfrm>
              <a:off x="7494590"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8" name="Freeform 44"/>
            <p:cNvSpPr>
              <a:spLocks/>
            </p:cNvSpPr>
            <p:nvPr/>
          </p:nvSpPr>
          <p:spPr bwMode="auto">
            <a:xfrm>
              <a:off x="3327402" y="2794002"/>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9" name="Freeform 45"/>
            <p:cNvSpPr>
              <a:spLocks/>
            </p:cNvSpPr>
            <p:nvPr/>
          </p:nvSpPr>
          <p:spPr bwMode="auto">
            <a:xfrm>
              <a:off x="2636839" y="1709740"/>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0" name="Freeform 47"/>
            <p:cNvSpPr>
              <a:spLocks/>
            </p:cNvSpPr>
            <p:nvPr/>
          </p:nvSpPr>
          <p:spPr bwMode="auto">
            <a:xfrm>
              <a:off x="3157538" y="1833565"/>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1"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6692974 w 138"/>
                <a:gd name="T13" fmla="*/ 2147483647 h 87"/>
                <a:gd name="T14" fmla="*/ 1918254580 w 138"/>
                <a:gd name="T15" fmla="*/ 2147483647 h 87"/>
                <a:gd name="T16" fmla="*/ 1719808053 w 138"/>
                <a:gd name="T17" fmla="*/ 2147483647 h 87"/>
                <a:gd name="T18" fmla="*/ 1587515791 w 138"/>
                <a:gd name="T19" fmla="*/ 2147483647 h 87"/>
                <a:gd name="T20" fmla="*/ 1521369659 w 138"/>
                <a:gd name="T21" fmla="*/ 2147483647 h 87"/>
                <a:gd name="T22" fmla="*/ 1521369659 w 138"/>
                <a:gd name="T23" fmla="*/ 2147483647 h 87"/>
                <a:gd name="T24" fmla="*/ 1322931266 w 138"/>
                <a:gd name="T25" fmla="*/ 2147483647 h 87"/>
                <a:gd name="T26" fmla="*/ 1322931266 w 138"/>
                <a:gd name="T27" fmla="*/ 2147483647 h 87"/>
                <a:gd name="T28" fmla="*/ 1190639003 w 138"/>
                <a:gd name="T29" fmla="*/ 2147483647 h 87"/>
                <a:gd name="T30" fmla="*/ 1190639003 w 138"/>
                <a:gd name="T31" fmla="*/ 2147483647 h 87"/>
                <a:gd name="T32" fmla="*/ 1124492872 w 138"/>
                <a:gd name="T33" fmla="*/ 2147483647 h 87"/>
                <a:gd name="T34" fmla="*/ 1058346487 w 138"/>
                <a:gd name="T35" fmla="*/ 2147483647 h 87"/>
                <a:gd name="T36" fmla="*/ 992200356 w 138"/>
                <a:gd name="T37" fmla="*/ 2147483647 h 87"/>
                <a:gd name="T38" fmla="*/ 727615831 w 138"/>
                <a:gd name="T39" fmla="*/ 2147483647 h 87"/>
                <a:gd name="T40" fmla="*/ 595323568 w 138"/>
                <a:gd name="T41" fmla="*/ 2147483647 h 87"/>
                <a:gd name="T42" fmla="*/ 595323568 w 138"/>
                <a:gd name="T43" fmla="*/ 2147483647 h 87"/>
                <a:gd name="T44" fmla="*/ 727615831 w 138"/>
                <a:gd name="T45" fmla="*/ 2147483647 h 87"/>
                <a:gd name="T46" fmla="*/ 727615831 w 138"/>
                <a:gd name="T47" fmla="*/ 2147483647 h 87"/>
                <a:gd name="T48" fmla="*/ 793761962 w 138"/>
                <a:gd name="T49" fmla="*/ 2147483647 h 87"/>
                <a:gd name="T50" fmla="*/ 926054224 w 138"/>
                <a:gd name="T51" fmla="*/ 2147483647 h 87"/>
                <a:gd name="T52" fmla="*/ 727615831 w 138"/>
                <a:gd name="T53" fmla="*/ 2147483647 h 87"/>
                <a:gd name="T54" fmla="*/ 529169177 w 138"/>
                <a:gd name="T55" fmla="*/ 2147483647 h 87"/>
                <a:gd name="T56" fmla="*/ 396876914 w 138"/>
                <a:gd name="T57" fmla="*/ 1855589534 h 87"/>
                <a:gd name="T58" fmla="*/ 132292294 w 138"/>
                <a:gd name="T59" fmla="*/ 1616159437 h 87"/>
                <a:gd name="T60" fmla="*/ 132292294 w 138"/>
                <a:gd name="T61" fmla="*/ 1496448257 h 87"/>
                <a:gd name="T62" fmla="*/ 132292294 w 138"/>
                <a:gd name="T63" fmla="*/ 1197158703 h 87"/>
                <a:gd name="T64" fmla="*/ 198438457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2" name="Freeform 49"/>
            <p:cNvSpPr>
              <a:spLocks/>
            </p:cNvSpPr>
            <p:nvPr/>
          </p:nvSpPr>
          <p:spPr bwMode="auto">
            <a:xfrm>
              <a:off x="2759076" y="2662240"/>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3" name="Freeform 50"/>
            <p:cNvSpPr>
              <a:spLocks/>
            </p:cNvSpPr>
            <p:nvPr/>
          </p:nvSpPr>
          <p:spPr bwMode="auto">
            <a:xfrm>
              <a:off x="3124201"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4" name="Freeform 51"/>
            <p:cNvSpPr>
              <a:spLocks/>
            </p:cNvSpPr>
            <p:nvPr/>
          </p:nvSpPr>
          <p:spPr bwMode="auto">
            <a:xfrm>
              <a:off x="5183189" y="1981202"/>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5" name="Freeform 60"/>
            <p:cNvSpPr>
              <a:spLocks/>
            </p:cNvSpPr>
            <p:nvPr/>
          </p:nvSpPr>
          <p:spPr bwMode="auto">
            <a:xfrm>
              <a:off x="6664325" y="3127377"/>
              <a:ext cx="830264" cy="455613"/>
            </a:xfrm>
            <a:custGeom>
              <a:avLst/>
              <a:gdLst>
                <a:gd name="T0" fmla="*/ 2053967212 w 102"/>
                <a:gd name="T1" fmla="*/ 2147483647 h 59"/>
                <a:gd name="T2" fmla="*/ 1722683836 w 102"/>
                <a:gd name="T3" fmla="*/ 2147483647 h 59"/>
                <a:gd name="T4" fmla="*/ 1457658762 w 102"/>
                <a:gd name="T5" fmla="*/ 2147483647 h 59"/>
                <a:gd name="T6" fmla="*/ 331283504 w 102"/>
                <a:gd name="T7" fmla="*/ 2147483647 h 59"/>
                <a:gd name="T8" fmla="*/ 596316844 w 102"/>
                <a:gd name="T9" fmla="*/ 2147483647 h 59"/>
                <a:gd name="T10" fmla="*/ 662567008 w 102"/>
                <a:gd name="T11" fmla="*/ 2147483647 h 59"/>
                <a:gd name="T12" fmla="*/ 1258883852 w 102"/>
                <a:gd name="T13" fmla="*/ 2147483647 h 59"/>
                <a:gd name="T14" fmla="*/ 1391400459 w 102"/>
                <a:gd name="T15" fmla="*/ 2147483647 h 59"/>
                <a:gd name="T16" fmla="*/ 1788942139 w 102"/>
                <a:gd name="T17" fmla="*/ 2147483647 h 59"/>
                <a:gd name="T18" fmla="*/ 1921450606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806" name="Group 139"/>
            <p:cNvGrpSpPr>
              <a:grpSpLocks/>
            </p:cNvGrpSpPr>
            <p:nvPr/>
          </p:nvGrpSpPr>
          <p:grpSpPr bwMode="auto">
            <a:xfrm>
              <a:off x="1147770" y="2035181"/>
              <a:ext cx="6396061" cy="3241682"/>
              <a:chOff x="715" y="1282"/>
              <a:chExt cx="4029" cy="2042"/>
            </a:xfrm>
          </p:grpSpPr>
          <p:sp>
            <p:nvSpPr>
              <p:cNvPr id="32824" name="Freeform 7"/>
              <p:cNvSpPr>
                <a:spLocks/>
              </p:cNvSpPr>
              <p:nvPr/>
            </p:nvSpPr>
            <p:spPr bwMode="auto">
              <a:xfrm>
                <a:off x="2800" y="1760"/>
                <a:ext cx="570" cy="268"/>
              </a:xfrm>
              <a:custGeom>
                <a:avLst/>
                <a:gdLst>
                  <a:gd name="T0" fmla="*/ 0 w 111"/>
                  <a:gd name="T1" fmla="*/ 809 h 55"/>
                  <a:gd name="T2" fmla="*/ 77 w 111"/>
                  <a:gd name="T3" fmla="*/ 0 h 55"/>
                  <a:gd name="T4" fmla="*/ 1900 w 111"/>
                  <a:gd name="T5" fmla="*/ 73 h 55"/>
                  <a:gd name="T6" fmla="*/ 1951 w 111"/>
                  <a:gd name="T7" fmla="*/ 141 h 55"/>
                  <a:gd name="T8" fmla="*/ 2003 w 111"/>
                  <a:gd name="T9" fmla="*/ 141 h 55"/>
                  <a:gd name="T10" fmla="*/ 2059 w 111"/>
                  <a:gd name="T11" fmla="*/ 117 h 55"/>
                  <a:gd name="T12" fmla="*/ 2085 w 111"/>
                  <a:gd name="T13" fmla="*/ 141 h 55"/>
                  <a:gd name="T14" fmla="*/ 2111 w 111"/>
                  <a:gd name="T15" fmla="*/ 214 h 55"/>
                  <a:gd name="T16" fmla="*/ 2162 w 111"/>
                  <a:gd name="T17" fmla="*/ 214 h 55"/>
                  <a:gd name="T18" fmla="*/ 2188 w 111"/>
                  <a:gd name="T19" fmla="*/ 214 h 55"/>
                  <a:gd name="T20" fmla="*/ 2239 w 111"/>
                  <a:gd name="T21" fmla="*/ 166 h 55"/>
                  <a:gd name="T22" fmla="*/ 2295 w 111"/>
                  <a:gd name="T23" fmla="*/ 166 h 55"/>
                  <a:gd name="T24" fmla="*/ 2347 w 111"/>
                  <a:gd name="T25" fmla="*/ 190 h 55"/>
                  <a:gd name="T26" fmla="*/ 2480 w 111"/>
                  <a:gd name="T27" fmla="*/ 263 h 55"/>
                  <a:gd name="T28" fmla="*/ 2557 w 111"/>
                  <a:gd name="T29" fmla="*/ 307 h 55"/>
                  <a:gd name="T30" fmla="*/ 2557 w 111"/>
                  <a:gd name="T31" fmla="*/ 356 h 55"/>
                  <a:gd name="T32" fmla="*/ 2609 w 111"/>
                  <a:gd name="T33" fmla="*/ 380 h 55"/>
                  <a:gd name="T34" fmla="*/ 2609 w 111"/>
                  <a:gd name="T35" fmla="*/ 404 h 55"/>
                  <a:gd name="T36" fmla="*/ 2583 w 111"/>
                  <a:gd name="T37" fmla="*/ 453 h 55"/>
                  <a:gd name="T38" fmla="*/ 2609 w 111"/>
                  <a:gd name="T39" fmla="*/ 497 h 55"/>
                  <a:gd name="T40" fmla="*/ 2639 w 111"/>
                  <a:gd name="T41" fmla="*/ 570 h 55"/>
                  <a:gd name="T42" fmla="*/ 2665 w 111"/>
                  <a:gd name="T43" fmla="*/ 594 h 55"/>
                  <a:gd name="T44" fmla="*/ 2665 w 111"/>
                  <a:gd name="T45" fmla="*/ 619 h 55"/>
                  <a:gd name="T46" fmla="*/ 2665 w 111"/>
                  <a:gd name="T47" fmla="*/ 663 h 55"/>
                  <a:gd name="T48" fmla="*/ 2716 w 111"/>
                  <a:gd name="T49" fmla="*/ 687 h 55"/>
                  <a:gd name="T50" fmla="*/ 2742 w 111"/>
                  <a:gd name="T51" fmla="*/ 711 h 55"/>
                  <a:gd name="T52" fmla="*/ 2716 w 111"/>
                  <a:gd name="T53" fmla="*/ 760 h 55"/>
                  <a:gd name="T54" fmla="*/ 2716 w 111"/>
                  <a:gd name="T55" fmla="*/ 809 h 55"/>
                  <a:gd name="T56" fmla="*/ 2768 w 111"/>
                  <a:gd name="T57" fmla="*/ 833 h 55"/>
                  <a:gd name="T58" fmla="*/ 2768 w 111"/>
                  <a:gd name="T59" fmla="*/ 877 h 55"/>
                  <a:gd name="T60" fmla="*/ 2742 w 111"/>
                  <a:gd name="T61" fmla="*/ 901 h 55"/>
                  <a:gd name="T62" fmla="*/ 2768 w 111"/>
                  <a:gd name="T63" fmla="*/ 926 h 55"/>
                  <a:gd name="T64" fmla="*/ 2794 w 111"/>
                  <a:gd name="T65" fmla="*/ 975 h 55"/>
                  <a:gd name="T66" fmla="*/ 2768 w 111"/>
                  <a:gd name="T67" fmla="*/ 999 h 55"/>
                  <a:gd name="T68" fmla="*/ 2794 w 111"/>
                  <a:gd name="T69" fmla="*/ 1043 h 55"/>
                  <a:gd name="T70" fmla="*/ 2794 w 111"/>
                  <a:gd name="T71" fmla="*/ 1067 h 55"/>
                  <a:gd name="T72" fmla="*/ 2819 w 111"/>
                  <a:gd name="T73" fmla="*/ 1091 h 55"/>
                  <a:gd name="T74" fmla="*/ 2850 w 111"/>
                  <a:gd name="T75" fmla="*/ 1140 h 55"/>
                  <a:gd name="T76" fmla="*/ 2876 w 111"/>
                  <a:gd name="T77" fmla="*/ 1189 h 55"/>
                  <a:gd name="T78" fmla="*/ 2927 w 111"/>
                  <a:gd name="T79" fmla="*/ 1233 h 55"/>
                  <a:gd name="T80" fmla="*/ 2927 w 111"/>
                  <a:gd name="T81" fmla="*/ 1257 h 55"/>
                  <a:gd name="T82" fmla="*/ 2927 w 111"/>
                  <a:gd name="T83" fmla="*/ 1282 h 55"/>
                  <a:gd name="T84" fmla="*/ 2927 w 111"/>
                  <a:gd name="T85" fmla="*/ 1306 h 55"/>
                  <a:gd name="T86" fmla="*/ 657 w 111"/>
                  <a:gd name="T87" fmla="*/ 1257 h 55"/>
                  <a:gd name="T88" fmla="*/ 688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5" name="Freeform 8"/>
              <p:cNvSpPr>
                <a:spLocks/>
              </p:cNvSpPr>
              <p:nvPr/>
            </p:nvSpPr>
            <p:spPr bwMode="auto">
              <a:xfrm>
                <a:off x="2913"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6" name="Freeform 10"/>
              <p:cNvSpPr>
                <a:spLocks/>
              </p:cNvSpPr>
              <p:nvPr/>
            </p:nvSpPr>
            <p:spPr bwMode="auto">
              <a:xfrm>
                <a:off x="3288"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7" name="Freeform 11"/>
              <p:cNvSpPr>
                <a:spLocks/>
              </p:cNvSpPr>
              <p:nvPr/>
            </p:nvSpPr>
            <p:spPr bwMode="auto">
              <a:xfrm>
                <a:off x="3345"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8" name="Freeform 13"/>
              <p:cNvSpPr>
                <a:spLocks/>
              </p:cNvSpPr>
              <p:nvPr/>
            </p:nvSpPr>
            <p:spPr bwMode="auto">
              <a:xfrm>
                <a:off x="3779"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9" name="Freeform 14"/>
              <p:cNvSpPr>
                <a:spLocks/>
              </p:cNvSpPr>
              <p:nvPr/>
            </p:nvSpPr>
            <p:spPr bwMode="auto">
              <a:xfrm>
                <a:off x="3734"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0" name="Freeform 15"/>
              <p:cNvSpPr>
                <a:spLocks/>
              </p:cNvSpPr>
              <p:nvPr/>
            </p:nvSpPr>
            <p:spPr bwMode="auto">
              <a:xfrm>
                <a:off x="3882" y="2409"/>
                <a:ext cx="267"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8 w 52"/>
                  <a:gd name="T11" fmla="*/ 1942 h 83"/>
                  <a:gd name="T12" fmla="*/ 134 w 52"/>
                  <a:gd name="T13" fmla="*/ 1918 h 83"/>
                  <a:gd name="T14" fmla="*/ 185 w 52"/>
                  <a:gd name="T15" fmla="*/ 1942 h 83"/>
                  <a:gd name="T16" fmla="*/ 211 w 52"/>
                  <a:gd name="T17" fmla="*/ 1918 h 83"/>
                  <a:gd name="T18" fmla="*/ 211 w 52"/>
                  <a:gd name="T19" fmla="*/ 1825 h 83"/>
                  <a:gd name="T20" fmla="*/ 236 w 52"/>
                  <a:gd name="T21" fmla="*/ 1777 h 83"/>
                  <a:gd name="T22" fmla="*/ 262 w 52"/>
                  <a:gd name="T23" fmla="*/ 1825 h 83"/>
                  <a:gd name="T24" fmla="*/ 262 w 52"/>
                  <a:gd name="T25" fmla="*/ 1850 h 83"/>
                  <a:gd name="T26" fmla="*/ 288 w 52"/>
                  <a:gd name="T27" fmla="*/ 1893 h 83"/>
                  <a:gd name="T28" fmla="*/ 344 w 52"/>
                  <a:gd name="T29" fmla="*/ 1966 h 83"/>
                  <a:gd name="T30" fmla="*/ 370 w 52"/>
                  <a:gd name="T31" fmla="*/ 1966 h 83"/>
                  <a:gd name="T32" fmla="*/ 395 w 52"/>
                  <a:gd name="T33" fmla="*/ 1966 h 83"/>
                  <a:gd name="T34" fmla="*/ 447 w 52"/>
                  <a:gd name="T35" fmla="*/ 1918 h 83"/>
                  <a:gd name="T36" fmla="*/ 447 w 52"/>
                  <a:gd name="T37" fmla="*/ 1918 h 83"/>
                  <a:gd name="T38" fmla="*/ 472 w 52"/>
                  <a:gd name="T39" fmla="*/ 1893 h 83"/>
                  <a:gd name="T40" fmla="*/ 472 w 52"/>
                  <a:gd name="T41" fmla="*/ 1893 h 83"/>
                  <a:gd name="T42" fmla="*/ 472 w 52"/>
                  <a:gd name="T43" fmla="*/ 1874 h 83"/>
                  <a:gd name="T44" fmla="*/ 447 w 52"/>
                  <a:gd name="T45" fmla="*/ 1874 h 83"/>
                  <a:gd name="T46" fmla="*/ 447 w 52"/>
                  <a:gd name="T47" fmla="*/ 1850 h 83"/>
                  <a:gd name="T48" fmla="*/ 472 w 52"/>
                  <a:gd name="T49" fmla="*/ 1825 h 83"/>
                  <a:gd name="T50" fmla="*/ 472 w 52"/>
                  <a:gd name="T51" fmla="*/ 1801 h 83"/>
                  <a:gd name="T52" fmla="*/ 421 w 52"/>
                  <a:gd name="T53" fmla="*/ 1777 h 83"/>
                  <a:gd name="T54" fmla="*/ 421 w 52"/>
                  <a:gd name="T55" fmla="*/ 1777 h 83"/>
                  <a:gd name="T56" fmla="*/ 395 w 52"/>
                  <a:gd name="T57" fmla="*/ 1777 h 83"/>
                  <a:gd name="T58" fmla="*/ 370 w 52"/>
                  <a:gd name="T59" fmla="*/ 1728 h 83"/>
                  <a:gd name="T60" fmla="*/ 370 w 52"/>
                  <a:gd name="T61" fmla="*/ 1704 h 83"/>
                  <a:gd name="T62" fmla="*/ 370 w 52"/>
                  <a:gd name="T63" fmla="*/ 1684 h 83"/>
                  <a:gd name="T64" fmla="*/ 370 w 52"/>
                  <a:gd name="T65" fmla="*/ 1684 h 83"/>
                  <a:gd name="T66" fmla="*/ 370 w 52"/>
                  <a:gd name="T67" fmla="*/ 1660 h 83"/>
                  <a:gd name="T68" fmla="*/ 1371 w 52"/>
                  <a:gd name="T69" fmla="*/ 1562 h 83"/>
                  <a:gd name="T70" fmla="*/ 1371 w 52"/>
                  <a:gd name="T71" fmla="*/ 1538 h 83"/>
                  <a:gd name="T72" fmla="*/ 1320 w 52"/>
                  <a:gd name="T73" fmla="*/ 1494 h 83"/>
                  <a:gd name="T74" fmla="*/ 1320 w 52"/>
                  <a:gd name="T75" fmla="*/ 1373 h 83"/>
                  <a:gd name="T76" fmla="*/ 1263 w 52"/>
                  <a:gd name="T77" fmla="*/ 1304 h 83"/>
                  <a:gd name="T78" fmla="*/ 1263 w 52"/>
                  <a:gd name="T79" fmla="*/ 1231 h 83"/>
                  <a:gd name="T80" fmla="*/ 1294 w 52"/>
                  <a:gd name="T81" fmla="*/ 1183 h 83"/>
                  <a:gd name="T82" fmla="*/ 1294 w 52"/>
                  <a:gd name="T83" fmla="*/ 1115 h 83"/>
                  <a:gd name="T84" fmla="*/ 1320 w 52"/>
                  <a:gd name="T85" fmla="*/ 1066 h 83"/>
                  <a:gd name="T86" fmla="*/ 1345 w 52"/>
                  <a:gd name="T87" fmla="*/ 1066 h 83"/>
                  <a:gd name="T88" fmla="*/ 1294 w 52"/>
                  <a:gd name="T89" fmla="*/ 1042 h 83"/>
                  <a:gd name="T90" fmla="*/ 1320 w 52"/>
                  <a:gd name="T91" fmla="*/ 993 h 83"/>
                  <a:gd name="T92" fmla="*/ 1294 w 52"/>
                  <a:gd name="T93" fmla="*/ 973 h 83"/>
                  <a:gd name="T94" fmla="*/ 1263 w 52"/>
                  <a:gd name="T95" fmla="*/ 949 h 83"/>
                  <a:gd name="T96" fmla="*/ 1237 w 52"/>
                  <a:gd name="T97" fmla="*/ 925 h 83"/>
                  <a:gd name="T98" fmla="*/ 1212 w 52"/>
                  <a:gd name="T99" fmla="*/ 876 h 83"/>
                  <a:gd name="T100" fmla="*/ 1186 w 52"/>
                  <a:gd name="T101" fmla="*/ 852 h 83"/>
                  <a:gd name="T102" fmla="*/ 950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1" name="Freeform 16"/>
              <p:cNvSpPr>
                <a:spLocks/>
              </p:cNvSpPr>
              <p:nvPr/>
            </p:nvSpPr>
            <p:spPr bwMode="auto">
              <a:xfrm>
                <a:off x="4052"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2" name="Freeform 17"/>
              <p:cNvSpPr>
                <a:spLocks/>
              </p:cNvSpPr>
              <p:nvPr/>
            </p:nvSpPr>
            <p:spPr bwMode="auto">
              <a:xfrm>
                <a:off x="4134"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3" name="Freeform 19"/>
              <p:cNvSpPr>
                <a:spLocks/>
              </p:cNvSpPr>
              <p:nvPr/>
            </p:nvSpPr>
            <p:spPr bwMode="auto">
              <a:xfrm>
                <a:off x="4236"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4" name="Freeform 20"/>
              <p:cNvSpPr>
                <a:spLocks/>
              </p:cNvSpPr>
              <p:nvPr/>
            </p:nvSpPr>
            <p:spPr bwMode="auto">
              <a:xfrm>
                <a:off x="3425" y="2306"/>
                <a:ext cx="345" cy="302"/>
              </a:xfrm>
              <a:custGeom>
                <a:avLst/>
                <a:gdLst>
                  <a:gd name="T0" fmla="*/ 0 w 67"/>
                  <a:gd name="T1" fmla="*/ 73 h 62"/>
                  <a:gd name="T2" fmla="*/ 1591 w 67"/>
                  <a:gd name="T3" fmla="*/ 0 h 62"/>
                  <a:gd name="T4" fmla="*/ 1591 w 67"/>
                  <a:gd name="T5" fmla="*/ 24 h 62"/>
                  <a:gd name="T6" fmla="*/ 1617 w 67"/>
                  <a:gd name="T7" fmla="*/ 49 h 62"/>
                  <a:gd name="T8" fmla="*/ 1643 w 67"/>
                  <a:gd name="T9" fmla="*/ 73 h 62"/>
                  <a:gd name="T10" fmla="*/ 1617 w 67"/>
                  <a:gd name="T11" fmla="*/ 117 h 62"/>
                  <a:gd name="T12" fmla="*/ 1591 w 67"/>
                  <a:gd name="T13" fmla="*/ 141 h 62"/>
                  <a:gd name="T14" fmla="*/ 1540 w 67"/>
                  <a:gd name="T15" fmla="*/ 190 h 62"/>
                  <a:gd name="T16" fmla="*/ 1540 w 67"/>
                  <a:gd name="T17" fmla="*/ 214 h 62"/>
                  <a:gd name="T18" fmla="*/ 1776 w 67"/>
                  <a:gd name="T19" fmla="*/ 214 h 62"/>
                  <a:gd name="T20" fmla="*/ 1776 w 67"/>
                  <a:gd name="T21" fmla="*/ 214 h 62"/>
                  <a:gd name="T22" fmla="*/ 1776 w 67"/>
                  <a:gd name="T23" fmla="*/ 239 h 62"/>
                  <a:gd name="T24" fmla="*/ 1751 w 67"/>
                  <a:gd name="T25" fmla="*/ 283 h 62"/>
                  <a:gd name="T26" fmla="*/ 1725 w 67"/>
                  <a:gd name="T27" fmla="*/ 307 h 62"/>
                  <a:gd name="T28" fmla="*/ 1699 w 67"/>
                  <a:gd name="T29" fmla="*/ 404 h 62"/>
                  <a:gd name="T30" fmla="*/ 1643 w 67"/>
                  <a:gd name="T31" fmla="*/ 453 h 62"/>
                  <a:gd name="T32" fmla="*/ 1643 w 67"/>
                  <a:gd name="T33" fmla="*/ 521 h 62"/>
                  <a:gd name="T34" fmla="*/ 1643 w 67"/>
                  <a:gd name="T35" fmla="*/ 594 h 62"/>
                  <a:gd name="T36" fmla="*/ 1643 w 67"/>
                  <a:gd name="T37" fmla="*/ 594 h 62"/>
                  <a:gd name="T38" fmla="*/ 1591 w 67"/>
                  <a:gd name="T39" fmla="*/ 619 h 62"/>
                  <a:gd name="T40" fmla="*/ 1591 w 67"/>
                  <a:gd name="T41" fmla="*/ 643 h 62"/>
                  <a:gd name="T42" fmla="*/ 1514 w 67"/>
                  <a:gd name="T43" fmla="*/ 687 h 62"/>
                  <a:gd name="T44" fmla="*/ 1514 w 67"/>
                  <a:gd name="T45" fmla="*/ 760 h 62"/>
                  <a:gd name="T46" fmla="*/ 1514 w 67"/>
                  <a:gd name="T47" fmla="*/ 828 h 62"/>
                  <a:gd name="T48" fmla="*/ 1483 w 67"/>
                  <a:gd name="T49" fmla="*/ 852 h 62"/>
                  <a:gd name="T50" fmla="*/ 1431 w 67"/>
                  <a:gd name="T51" fmla="*/ 901 h 62"/>
                  <a:gd name="T52" fmla="*/ 1380 w 67"/>
                  <a:gd name="T53" fmla="*/ 950 h 62"/>
                  <a:gd name="T54" fmla="*/ 1354 w 67"/>
                  <a:gd name="T55" fmla="*/ 974 h 62"/>
                  <a:gd name="T56" fmla="*/ 1354 w 67"/>
                  <a:gd name="T57" fmla="*/ 1018 h 62"/>
                  <a:gd name="T58" fmla="*/ 1323 w 67"/>
                  <a:gd name="T59" fmla="*/ 1067 h 62"/>
                  <a:gd name="T60" fmla="*/ 1323 w 67"/>
                  <a:gd name="T61" fmla="*/ 1091 h 62"/>
                  <a:gd name="T62" fmla="*/ 1298 w 67"/>
                  <a:gd name="T63" fmla="*/ 1164 h 62"/>
                  <a:gd name="T64" fmla="*/ 1272 w 67"/>
                  <a:gd name="T65" fmla="*/ 1208 h 62"/>
                  <a:gd name="T66" fmla="*/ 1298 w 67"/>
                  <a:gd name="T67" fmla="*/ 1281 h 62"/>
                  <a:gd name="T68" fmla="*/ 1323 w 67"/>
                  <a:gd name="T69" fmla="*/ 1305 h 62"/>
                  <a:gd name="T70" fmla="*/ 1323 w 67"/>
                  <a:gd name="T71" fmla="*/ 1354 h 62"/>
                  <a:gd name="T72" fmla="*/ 1323 w 67"/>
                  <a:gd name="T73" fmla="*/ 1354 h 62"/>
                  <a:gd name="T74" fmla="*/ 1323 w 67"/>
                  <a:gd name="T75" fmla="*/ 1378 h 62"/>
                  <a:gd name="T76" fmla="*/ 1323 w 67"/>
                  <a:gd name="T77" fmla="*/ 1378 h 62"/>
                  <a:gd name="T78" fmla="*/ 1298 w 67"/>
                  <a:gd name="T79" fmla="*/ 1422 h 62"/>
                  <a:gd name="T80" fmla="*/ 1323 w 67"/>
                  <a:gd name="T81" fmla="*/ 1447 h 62"/>
                  <a:gd name="T82" fmla="*/ 211 w 67"/>
                  <a:gd name="T83" fmla="*/ 1471 h 62"/>
                  <a:gd name="T84" fmla="*/ 211 w 67"/>
                  <a:gd name="T85" fmla="*/ 1257 h 62"/>
                  <a:gd name="T86" fmla="*/ 160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5" name="Freeform 25"/>
              <p:cNvSpPr>
                <a:spLocks/>
              </p:cNvSpPr>
              <p:nvPr/>
            </p:nvSpPr>
            <p:spPr bwMode="auto">
              <a:xfrm>
                <a:off x="2545" y="2306"/>
                <a:ext cx="968" cy="898"/>
              </a:xfrm>
              <a:custGeom>
                <a:avLst/>
                <a:gdLst>
                  <a:gd name="T0" fmla="*/ 4487 w 189"/>
                  <a:gd name="T1" fmla="*/ 1191 h 184"/>
                  <a:gd name="T2" fmla="*/ 4169 w 189"/>
                  <a:gd name="T3" fmla="*/ 1118 h 184"/>
                  <a:gd name="T4" fmla="*/ 3959 w 189"/>
                  <a:gd name="T5" fmla="*/ 1166 h 184"/>
                  <a:gd name="T6" fmla="*/ 3805 w 189"/>
                  <a:gd name="T7" fmla="*/ 1166 h 184"/>
                  <a:gd name="T8" fmla="*/ 3749 w 189"/>
                  <a:gd name="T9" fmla="*/ 1166 h 184"/>
                  <a:gd name="T10" fmla="*/ 3672 w 189"/>
                  <a:gd name="T11" fmla="*/ 1118 h 184"/>
                  <a:gd name="T12" fmla="*/ 3595 w 189"/>
                  <a:gd name="T13" fmla="*/ 1215 h 184"/>
                  <a:gd name="T14" fmla="*/ 3539 w 189"/>
                  <a:gd name="T15" fmla="*/ 1142 h 184"/>
                  <a:gd name="T16" fmla="*/ 3385 w 189"/>
                  <a:gd name="T17" fmla="*/ 1118 h 184"/>
                  <a:gd name="T18" fmla="*/ 3278 w 189"/>
                  <a:gd name="T19" fmla="*/ 1098 h 184"/>
                  <a:gd name="T20" fmla="*/ 3119 w 189"/>
                  <a:gd name="T21" fmla="*/ 1049 h 184"/>
                  <a:gd name="T22" fmla="*/ 3017 w 189"/>
                  <a:gd name="T23" fmla="*/ 1025 h 184"/>
                  <a:gd name="T24" fmla="*/ 2858 w 189"/>
                  <a:gd name="T25" fmla="*/ 976 h 184"/>
                  <a:gd name="T26" fmla="*/ 2781 w 189"/>
                  <a:gd name="T27" fmla="*/ 903 h 184"/>
                  <a:gd name="T28" fmla="*/ 2622 w 189"/>
                  <a:gd name="T29" fmla="*/ 859 h 184"/>
                  <a:gd name="T30" fmla="*/ 1521 w 189"/>
                  <a:gd name="T31" fmla="*/ 0 h 184"/>
                  <a:gd name="T32" fmla="*/ 0 w 189"/>
                  <a:gd name="T33" fmla="*/ 1713 h 184"/>
                  <a:gd name="T34" fmla="*/ 26 w 189"/>
                  <a:gd name="T35" fmla="*/ 1786 h 184"/>
                  <a:gd name="T36" fmla="*/ 133 w 189"/>
                  <a:gd name="T37" fmla="*/ 1928 h 184"/>
                  <a:gd name="T38" fmla="*/ 604 w 189"/>
                  <a:gd name="T39" fmla="*/ 2357 h 184"/>
                  <a:gd name="T40" fmla="*/ 656 w 189"/>
                  <a:gd name="T41" fmla="*/ 2479 h 184"/>
                  <a:gd name="T42" fmla="*/ 999 w 189"/>
                  <a:gd name="T43" fmla="*/ 2928 h 184"/>
                  <a:gd name="T44" fmla="*/ 1286 w 189"/>
                  <a:gd name="T45" fmla="*/ 2977 h 184"/>
                  <a:gd name="T46" fmla="*/ 1470 w 189"/>
                  <a:gd name="T47" fmla="*/ 2714 h 184"/>
                  <a:gd name="T48" fmla="*/ 1572 w 189"/>
                  <a:gd name="T49" fmla="*/ 2689 h 184"/>
                  <a:gd name="T50" fmla="*/ 1757 w 189"/>
                  <a:gd name="T51" fmla="*/ 2738 h 184"/>
                  <a:gd name="T52" fmla="*/ 1967 w 189"/>
                  <a:gd name="T53" fmla="*/ 2836 h 184"/>
                  <a:gd name="T54" fmla="*/ 2018 w 189"/>
                  <a:gd name="T55" fmla="*/ 2884 h 184"/>
                  <a:gd name="T56" fmla="*/ 2177 w 189"/>
                  <a:gd name="T57" fmla="*/ 3075 h 184"/>
                  <a:gd name="T58" fmla="*/ 2464 w 189"/>
                  <a:gd name="T59" fmla="*/ 3548 h 184"/>
                  <a:gd name="T60" fmla="*/ 2622 w 189"/>
                  <a:gd name="T61" fmla="*/ 3690 h 184"/>
                  <a:gd name="T62" fmla="*/ 2674 w 189"/>
                  <a:gd name="T63" fmla="*/ 3929 h 184"/>
                  <a:gd name="T64" fmla="*/ 2914 w 189"/>
                  <a:gd name="T65" fmla="*/ 4192 h 184"/>
                  <a:gd name="T66" fmla="*/ 3303 w 189"/>
                  <a:gd name="T67" fmla="*/ 4309 h 184"/>
                  <a:gd name="T68" fmla="*/ 3539 w 189"/>
                  <a:gd name="T69" fmla="*/ 4334 h 184"/>
                  <a:gd name="T70" fmla="*/ 3513 w 189"/>
                  <a:gd name="T71" fmla="*/ 4285 h 184"/>
                  <a:gd name="T72" fmla="*/ 3437 w 189"/>
                  <a:gd name="T73" fmla="*/ 3860 h 184"/>
                  <a:gd name="T74" fmla="*/ 3411 w 189"/>
                  <a:gd name="T75" fmla="*/ 3812 h 184"/>
                  <a:gd name="T76" fmla="*/ 3488 w 189"/>
                  <a:gd name="T77" fmla="*/ 3646 h 184"/>
                  <a:gd name="T78" fmla="*/ 3513 w 189"/>
                  <a:gd name="T79" fmla="*/ 3597 h 184"/>
                  <a:gd name="T80" fmla="*/ 3595 w 189"/>
                  <a:gd name="T81" fmla="*/ 3455 h 184"/>
                  <a:gd name="T82" fmla="*/ 3647 w 189"/>
                  <a:gd name="T83" fmla="*/ 3455 h 184"/>
                  <a:gd name="T84" fmla="*/ 3698 w 189"/>
                  <a:gd name="T85" fmla="*/ 3382 h 184"/>
                  <a:gd name="T86" fmla="*/ 3749 w 189"/>
                  <a:gd name="T87" fmla="*/ 3382 h 184"/>
                  <a:gd name="T88" fmla="*/ 3857 w 189"/>
                  <a:gd name="T89" fmla="*/ 3333 h 184"/>
                  <a:gd name="T90" fmla="*/ 3908 w 189"/>
                  <a:gd name="T91" fmla="*/ 3241 h 184"/>
                  <a:gd name="T92" fmla="*/ 3933 w 189"/>
                  <a:gd name="T93" fmla="*/ 3289 h 184"/>
                  <a:gd name="T94" fmla="*/ 4328 w 189"/>
                  <a:gd name="T95" fmla="*/ 3094 h 184"/>
                  <a:gd name="T96" fmla="*/ 4405 w 189"/>
                  <a:gd name="T97" fmla="*/ 2884 h 184"/>
                  <a:gd name="T98" fmla="*/ 4487 w 189"/>
                  <a:gd name="T99" fmla="*/ 2860 h 184"/>
                  <a:gd name="T100" fmla="*/ 4748 w 189"/>
                  <a:gd name="T101" fmla="*/ 2836 h 184"/>
                  <a:gd name="T102" fmla="*/ 4825 w 189"/>
                  <a:gd name="T103" fmla="*/ 2787 h 184"/>
                  <a:gd name="T104" fmla="*/ 4855 w 189"/>
                  <a:gd name="T105" fmla="*/ 2714 h 184"/>
                  <a:gd name="T106" fmla="*/ 4881 w 189"/>
                  <a:gd name="T107" fmla="*/ 2523 h 184"/>
                  <a:gd name="T108" fmla="*/ 4932 w 189"/>
                  <a:gd name="T109" fmla="*/ 2406 h 184"/>
                  <a:gd name="T110" fmla="*/ 4907 w 189"/>
                  <a:gd name="T111" fmla="*/ 2167 h 184"/>
                  <a:gd name="T112" fmla="*/ 4855 w 189"/>
                  <a:gd name="T113" fmla="*/ 2094 h 184"/>
                  <a:gd name="T114" fmla="*/ 4825 w 189"/>
                  <a:gd name="T115" fmla="*/ 1952 h 184"/>
                  <a:gd name="T116" fmla="*/ 4722 w 189"/>
                  <a:gd name="T117" fmla="*/ 1264 h 184"/>
                  <a:gd name="T118" fmla="*/ 456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836" name="Group 28"/>
              <p:cNvGrpSpPr>
                <a:grpSpLocks/>
              </p:cNvGrpSpPr>
              <p:nvPr/>
            </p:nvGrpSpPr>
            <p:grpSpPr bwMode="auto">
              <a:xfrm>
                <a:off x="715" y="2448"/>
                <a:ext cx="1263" cy="876"/>
                <a:chOff x="768" y="2832"/>
                <a:chExt cx="1203" cy="876"/>
              </a:xfrm>
            </p:grpSpPr>
            <p:sp>
              <p:nvSpPr>
                <p:cNvPr id="32848" name="Freeform 29"/>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9" name="Freeform 30"/>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0" name="Freeform 31"/>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1" name="Freeform 32"/>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2" name="Freeform 33"/>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3" name="Freeform 34"/>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4" name="Freeform 35"/>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5" name="Freeform 36"/>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6" name="Freeform 37"/>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7" name="Freeform 38"/>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8" name="Freeform 39"/>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9" name="Freeform 40"/>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0" name="Freeform 41"/>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1" name="Freeform 42"/>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2" name="Freeform 43"/>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837" name="Freeform 46"/>
              <p:cNvSpPr>
                <a:spLocks/>
              </p:cNvSpPr>
              <p:nvPr/>
            </p:nvSpPr>
            <p:spPr bwMode="auto">
              <a:xfrm>
                <a:off x="1529"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8" name="Freeform 52"/>
              <p:cNvSpPr>
                <a:spLocks/>
              </p:cNvSpPr>
              <p:nvPr/>
            </p:nvSpPr>
            <p:spPr bwMode="auto">
              <a:xfrm>
                <a:off x="3467" y="2604"/>
                <a:ext cx="394" cy="322"/>
              </a:xfrm>
              <a:custGeom>
                <a:avLst/>
                <a:gdLst>
                  <a:gd name="T0" fmla="*/ 1075 w 77"/>
                  <a:gd name="T1" fmla="*/ 24 h 66"/>
                  <a:gd name="T2" fmla="*/ 1151 w 77"/>
                  <a:gd name="T3" fmla="*/ 239 h 66"/>
                  <a:gd name="T4" fmla="*/ 1126 w 77"/>
                  <a:gd name="T5" fmla="*/ 307 h 66"/>
                  <a:gd name="T6" fmla="*/ 1049 w 77"/>
                  <a:gd name="T7" fmla="*/ 522 h 66"/>
                  <a:gd name="T8" fmla="*/ 1673 w 77"/>
                  <a:gd name="T9" fmla="*/ 785 h 66"/>
                  <a:gd name="T10" fmla="*/ 1673 w 77"/>
                  <a:gd name="T11" fmla="*/ 951 h 66"/>
                  <a:gd name="T12" fmla="*/ 1648 w 77"/>
                  <a:gd name="T13" fmla="*/ 1073 h 66"/>
                  <a:gd name="T14" fmla="*/ 1520 w 77"/>
                  <a:gd name="T15" fmla="*/ 1049 h 66"/>
                  <a:gd name="T16" fmla="*/ 1469 w 77"/>
                  <a:gd name="T17" fmla="*/ 1166 h 66"/>
                  <a:gd name="T18" fmla="*/ 1622 w 77"/>
                  <a:gd name="T19" fmla="*/ 1142 h 66"/>
                  <a:gd name="T20" fmla="*/ 1730 w 77"/>
                  <a:gd name="T21" fmla="*/ 1117 h 66"/>
                  <a:gd name="T22" fmla="*/ 1673 w 77"/>
                  <a:gd name="T23" fmla="*/ 1166 h 66"/>
                  <a:gd name="T24" fmla="*/ 1730 w 77"/>
                  <a:gd name="T25" fmla="*/ 1215 h 66"/>
                  <a:gd name="T26" fmla="*/ 1857 w 77"/>
                  <a:gd name="T27" fmla="*/ 1117 h 66"/>
                  <a:gd name="T28" fmla="*/ 1939 w 77"/>
                  <a:gd name="T29" fmla="*/ 1142 h 66"/>
                  <a:gd name="T30" fmla="*/ 1914 w 77"/>
                  <a:gd name="T31" fmla="*/ 1215 h 66"/>
                  <a:gd name="T32" fmla="*/ 1781 w 77"/>
                  <a:gd name="T33" fmla="*/ 1332 h 66"/>
                  <a:gd name="T34" fmla="*/ 1857 w 77"/>
                  <a:gd name="T35" fmla="*/ 1429 h 66"/>
                  <a:gd name="T36" fmla="*/ 2016 w 77"/>
                  <a:gd name="T37" fmla="*/ 1547 h 66"/>
                  <a:gd name="T38" fmla="*/ 1857 w 77"/>
                  <a:gd name="T39" fmla="*/ 1498 h 66"/>
                  <a:gd name="T40" fmla="*/ 1673 w 77"/>
                  <a:gd name="T41" fmla="*/ 1405 h 66"/>
                  <a:gd name="T42" fmla="*/ 1596 w 77"/>
                  <a:gd name="T43" fmla="*/ 1473 h 66"/>
                  <a:gd name="T44" fmla="*/ 1571 w 77"/>
                  <a:gd name="T45" fmla="*/ 1547 h 66"/>
                  <a:gd name="T46" fmla="*/ 1494 w 77"/>
                  <a:gd name="T47" fmla="*/ 1498 h 66"/>
                  <a:gd name="T48" fmla="*/ 1412 w 77"/>
                  <a:gd name="T49" fmla="*/ 1498 h 66"/>
                  <a:gd name="T50" fmla="*/ 1284 w 77"/>
                  <a:gd name="T51" fmla="*/ 1522 h 66"/>
                  <a:gd name="T52" fmla="*/ 1075 w 77"/>
                  <a:gd name="T53" fmla="*/ 1405 h 66"/>
                  <a:gd name="T54" fmla="*/ 993 w 77"/>
                  <a:gd name="T55" fmla="*/ 1356 h 66"/>
                  <a:gd name="T56" fmla="*/ 967 w 77"/>
                  <a:gd name="T57" fmla="*/ 1332 h 66"/>
                  <a:gd name="T58" fmla="*/ 890 w 77"/>
                  <a:gd name="T59" fmla="*/ 1308 h 66"/>
                  <a:gd name="T60" fmla="*/ 865 w 77"/>
                  <a:gd name="T61" fmla="*/ 1283 h 66"/>
                  <a:gd name="T62" fmla="*/ 814 w 77"/>
                  <a:gd name="T63" fmla="*/ 1381 h 66"/>
                  <a:gd name="T64" fmla="*/ 394 w 77"/>
                  <a:gd name="T65" fmla="*/ 1332 h 66"/>
                  <a:gd name="T66" fmla="*/ 102 w 77"/>
                  <a:gd name="T67" fmla="*/ 1308 h 66"/>
                  <a:gd name="T68" fmla="*/ 133 w 77"/>
                  <a:gd name="T69" fmla="*/ 1264 h 66"/>
                  <a:gd name="T70" fmla="*/ 159 w 77"/>
                  <a:gd name="T71" fmla="*/ 1093 h 66"/>
                  <a:gd name="T72" fmla="*/ 159 w 77"/>
                  <a:gd name="T73" fmla="*/ 1000 h 66"/>
                  <a:gd name="T74" fmla="*/ 235 w 77"/>
                  <a:gd name="T75" fmla="*/ 883 h 66"/>
                  <a:gd name="T76" fmla="*/ 184 w 77"/>
                  <a:gd name="T77" fmla="*/ 712 h 66"/>
                  <a:gd name="T78" fmla="*/ 159 w 77"/>
                  <a:gd name="T79" fmla="*/ 668 h 66"/>
                  <a:gd name="T80" fmla="*/ 102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9" name="Freeform 53"/>
              <p:cNvSpPr>
                <a:spLocks/>
              </p:cNvSpPr>
              <p:nvPr/>
            </p:nvSpPr>
            <p:spPr bwMode="auto">
              <a:xfrm>
                <a:off x="3626"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840" name="Group 54"/>
              <p:cNvGrpSpPr>
                <a:grpSpLocks/>
              </p:cNvGrpSpPr>
              <p:nvPr/>
            </p:nvGrpSpPr>
            <p:grpSpPr bwMode="auto">
              <a:xfrm>
                <a:off x="3661" y="1384"/>
                <a:ext cx="523" cy="468"/>
                <a:chOff x="3562" y="1636"/>
                <a:chExt cx="497" cy="468"/>
              </a:xfrm>
            </p:grpSpPr>
            <p:sp>
              <p:nvSpPr>
                <p:cNvPr id="32846" name="Freeform 55"/>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7" name="Freeform 56"/>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841" name="Freeform 57"/>
              <p:cNvSpPr>
                <a:spLocks/>
              </p:cNvSpPr>
              <p:nvPr/>
            </p:nvSpPr>
            <p:spPr bwMode="auto">
              <a:xfrm>
                <a:off x="3872"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2" name="Freeform 58"/>
              <p:cNvSpPr>
                <a:spLocks/>
              </p:cNvSpPr>
              <p:nvPr/>
            </p:nvSpPr>
            <p:spPr bwMode="auto">
              <a:xfrm>
                <a:off x="3657"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3" name="Freeform 59"/>
              <p:cNvSpPr>
                <a:spLocks/>
              </p:cNvSpPr>
              <p:nvPr/>
            </p:nvSpPr>
            <p:spPr bwMode="auto">
              <a:xfrm>
                <a:off x="4324"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4" name="Freeform 61"/>
              <p:cNvSpPr>
                <a:spLocks/>
              </p:cNvSpPr>
              <p:nvPr/>
            </p:nvSpPr>
            <p:spPr bwMode="auto">
              <a:xfrm>
                <a:off x="4225" y="2350"/>
                <a:ext cx="354" cy="258"/>
              </a:xfrm>
              <a:custGeom>
                <a:avLst/>
                <a:gdLst>
                  <a:gd name="T0" fmla="*/ 1077 w 69"/>
                  <a:gd name="T1" fmla="*/ 1256 h 53"/>
                  <a:gd name="T2" fmla="*/ 1000 w 69"/>
                  <a:gd name="T3" fmla="*/ 1232 h 53"/>
                  <a:gd name="T4" fmla="*/ 975 w 69"/>
                  <a:gd name="T5" fmla="*/ 1139 h 53"/>
                  <a:gd name="T6" fmla="*/ 867 w 69"/>
                  <a:gd name="T7" fmla="*/ 1042 h 53"/>
                  <a:gd name="T8" fmla="*/ 816 w 69"/>
                  <a:gd name="T9" fmla="*/ 925 h 53"/>
                  <a:gd name="T10" fmla="*/ 764 w 69"/>
                  <a:gd name="T11" fmla="*/ 876 h 53"/>
                  <a:gd name="T12" fmla="*/ 657 w 69"/>
                  <a:gd name="T13" fmla="*/ 808 h 53"/>
                  <a:gd name="T14" fmla="*/ 605 w 69"/>
                  <a:gd name="T15" fmla="*/ 759 h 53"/>
                  <a:gd name="T16" fmla="*/ 580 w 69"/>
                  <a:gd name="T17" fmla="*/ 711 h 53"/>
                  <a:gd name="T18" fmla="*/ 395 w 69"/>
                  <a:gd name="T19" fmla="*/ 594 h 53"/>
                  <a:gd name="T20" fmla="*/ 344 w 69"/>
                  <a:gd name="T21" fmla="*/ 545 h 53"/>
                  <a:gd name="T22" fmla="*/ 262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8 w 69"/>
                  <a:gd name="T37" fmla="*/ 73 h 53"/>
                  <a:gd name="T38" fmla="*/ 344 w 69"/>
                  <a:gd name="T39" fmla="*/ 49 h 53"/>
                  <a:gd name="T40" fmla="*/ 816 w 69"/>
                  <a:gd name="T41" fmla="*/ 24 h 53"/>
                  <a:gd name="T42" fmla="*/ 816 w 69"/>
                  <a:gd name="T43" fmla="*/ 49 h 53"/>
                  <a:gd name="T44" fmla="*/ 923 w 69"/>
                  <a:gd name="T45" fmla="*/ 92 h 53"/>
                  <a:gd name="T46" fmla="*/ 1344 w 69"/>
                  <a:gd name="T47" fmla="*/ 92 h 53"/>
                  <a:gd name="T48" fmla="*/ 1791 w 69"/>
                  <a:gd name="T49" fmla="*/ 404 h 53"/>
                  <a:gd name="T50" fmla="*/ 1739 w 69"/>
                  <a:gd name="T51" fmla="*/ 448 h 53"/>
                  <a:gd name="T52" fmla="*/ 1657 w 69"/>
                  <a:gd name="T53" fmla="*/ 570 h 53"/>
                  <a:gd name="T54" fmla="*/ 1631 w 69"/>
                  <a:gd name="T55" fmla="*/ 662 h 53"/>
                  <a:gd name="T56" fmla="*/ 1631 w 69"/>
                  <a:gd name="T57" fmla="*/ 711 h 53"/>
                  <a:gd name="T58" fmla="*/ 1580 w 69"/>
                  <a:gd name="T59" fmla="*/ 735 h 53"/>
                  <a:gd name="T60" fmla="*/ 1555 w 69"/>
                  <a:gd name="T61" fmla="*/ 784 h 53"/>
                  <a:gd name="T62" fmla="*/ 1498 w 69"/>
                  <a:gd name="T63" fmla="*/ 828 h 53"/>
                  <a:gd name="T64" fmla="*/ 1395 w 69"/>
                  <a:gd name="T65" fmla="*/ 925 h 53"/>
                  <a:gd name="T66" fmla="*/ 1319 w 69"/>
                  <a:gd name="T67" fmla="*/ 974 h 53"/>
                  <a:gd name="T68" fmla="*/ 1288 w 69"/>
                  <a:gd name="T69" fmla="*/ 1017 h 53"/>
                  <a:gd name="T70" fmla="*/ 1211 w 69"/>
                  <a:gd name="T71" fmla="*/ 1042 h 53"/>
                  <a:gd name="T72" fmla="*/ 1211 w 69"/>
                  <a:gd name="T73" fmla="*/ 1066 h 53"/>
                  <a:gd name="T74" fmla="*/ 1185 w 69"/>
                  <a:gd name="T75" fmla="*/ 1115 h 53"/>
                  <a:gd name="T76" fmla="*/ 1134 w 69"/>
                  <a:gd name="T77" fmla="*/ 1139 h 53"/>
                  <a:gd name="T78" fmla="*/ 1134 w 69"/>
                  <a:gd name="T79" fmla="*/ 1139 h 53"/>
                  <a:gd name="T80" fmla="*/ 1134 w 69"/>
                  <a:gd name="T81" fmla="*/ 1163 h 53"/>
                  <a:gd name="T82" fmla="*/ 1159 w 69"/>
                  <a:gd name="T83" fmla="*/ 1183 h 53"/>
                  <a:gd name="T84" fmla="*/ 1103 w 69"/>
                  <a:gd name="T85" fmla="*/ 1207 h 53"/>
                  <a:gd name="T86" fmla="*/ 1077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5" name="Freeform 62"/>
              <p:cNvSpPr>
                <a:spLocks/>
              </p:cNvSpPr>
              <p:nvPr/>
            </p:nvSpPr>
            <p:spPr bwMode="auto">
              <a:xfrm>
                <a:off x="4066" y="2384"/>
                <a:ext cx="376" cy="376"/>
              </a:xfrm>
              <a:custGeom>
                <a:avLst/>
                <a:gdLst>
                  <a:gd name="T0" fmla="*/ 237 w 73"/>
                  <a:gd name="T1" fmla="*/ 977 h 77"/>
                  <a:gd name="T2" fmla="*/ 294 w 73"/>
                  <a:gd name="T3" fmla="*/ 1050 h 77"/>
                  <a:gd name="T4" fmla="*/ 345 w 73"/>
                  <a:gd name="T5" fmla="*/ 1099 h 77"/>
                  <a:gd name="T6" fmla="*/ 345 w 73"/>
                  <a:gd name="T7" fmla="*/ 1167 h 77"/>
                  <a:gd name="T8" fmla="*/ 371 w 73"/>
                  <a:gd name="T9" fmla="*/ 1191 h 77"/>
                  <a:gd name="T10" fmla="*/ 345 w 73"/>
                  <a:gd name="T11" fmla="*/ 1314 h 77"/>
                  <a:gd name="T12" fmla="*/ 319 w 73"/>
                  <a:gd name="T13" fmla="*/ 1431 h 77"/>
                  <a:gd name="T14" fmla="*/ 371 w 73"/>
                  <a:gd name="T15" fmla="*/ 1621 h 77"/>
                  <a:gd name="T16" fmla="*/ 422 w 73"/>
                  <a:gd name="T17" fmla="*/ 1694 h 77"/>
                  <a:gd name="T18" fmla="*/ 453 w 73"/>
                  <a:gd name="T19" fmla="*/ 1763 h 77"/>
                  <a:gd name="T20" fmla="*/ 479 w 73"/>
                  <a:gd name="T21" fmla="*/ 1812 h 77"/>
                  <a:gd name="T22" fmla="*/ 1540 w 73"/>
                  <a:gd name="T23" fmla="*/ 1812 h 77"/>
                  <a:gd name="T24" fmla="*/ 1592 w 73"/>
                  <a:gd name="T25" fmla="*/ 1836 h 77"/>
                  <a:gd name="T26" fmla="*/ 1566 w 73"/>
                  <a:gd name="T27" fmla="*/ 1694 h 77"/>
                  <a:gd name="T28" fmla="*/ 1592 w 73"/>
                  <a:gd name="T29" fmla="*/ 1646 h 77"/>
                  <a:gd name="T30" fmla="*/ 1700 w 73"/>
                  <a:gd name="T31" fmla="*/ 1646 h 77"/>
                  <a:gd name="T32" fmla="*/ 1777 w 73"/>
                  <a:gd name="T33" fmla="*/ 1646 h 77"/>
                  <a:gd name="T34" fmla="*/ 1777 w 73"/>
                  <a:gd name="T35" fmla="*/ 1548 h 77"/>
                  <a:gd name="T36" fmla="*/ 1777 w 73"/>
                  <a:gd name="T37" fmla="*/ 1480 h 77"/>
                  <a:gd name="T38" fmla="*/ 1828 w 73"/>
                  <a:gd name="T39" fmla="*/ 1265 h 77"/>
                  <a:gd name="T40" fmla="*/ 1885 w 73"/>
                  <a:gd name="T41" fmla="*/ 1143 h 77"/>
                  <a:gd name="T42" fmla="*/ 1937 w 73"/>
                  <a:gd name="T43" fmla="*/ 1123 h 77"/>
                  <a:gd name="T44" fmla="*/ 1937 w 73"/>
                  <a:gd name="T45" fmla="*/ 1099 h 77"/>
                  <a:gd name="T46" fmla="*/ 1911 w 73"/>
                  <a:gd name="T47" fmla="*/ 1099 h 77"/>
                  <a:gd name="T48" fmla="*/ 1828 w 73"/>
                  <a:gd name="T49" fmla="*/ 1074 h 77"/>
                  <a:gd name="T50" fmla="*/ 1803 w 73"/>
                  <a:gd name="T51" fmla="*/ 977 h 77"/>
                  <a:gd name="T52" fmla="*/ 1700 w 73"/>
                  <a:gd name="T53" fmla="*/ 884 h 77"/>
                  <a:gd name="T54" fmla="*/ 1643 w 73"/>
                  <a:gd name="T55" fmla="*/ 762 h 77"/>
                  <a:gd name="T56" fmla="*/ 1592 w 73"/>
                  <a:gd name="T57" fmla="*/ 713 h 77"/>
                  <a:gd name="T58" fmla="*/ 1483 w 73"/>
                  <a:gd name="T59" fmla="*/ 645 h 77"/>
                  <a:gd name="T60" fmla="*/ 1432 w 73"/>
                  <a:gd name="T61" fmla="*/ 596 h 77"/>
                  <a:gd name="T62" fmla="*/ 1406 w 73"/>
                  <a:gd name="T63" fmla="*/ 547 h 77"/>
                  <a:gd name="T64" fmla="*/ 1221 w 73"/>
                  <a:gd name="T65" fmla="*/ 430 h 77"/>
                  <a:gd name="T66" fmla="*/ 1169 w 73"/>
                  <a:gd name="T67" fmla="*/ 381 h 77"/>
                  <a:gd name="T68" fmla="*/ 1087 w 73"/>
                  <a:gd name="T69" fmla="*/ 288 h 77"/>
                  <a:gd name="T70" fmla="*/ 1035 w 73"/>
                  <a:gd name="T71" fmla="*/ 215 h 77"/>
                  <a:gd name="T72" fmla="*/ 850 w 73"/>
                  <a:gd name="T73" fmla="*/ 166 h 77"/>
                  <a:gd name="T74" fmla="*/ 850 w 73"/>
                  <a:gd name="T75" fmla="*/ 73 h 77"/>
                  <a:gd name="T76" fmla="*/ 901 w 73"/>
                  <a:gd name="T77" fmla="*/ 24 h 77"/>
                  <a:gd name="T78" fmla="*/ 901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807" name="Freeform 63"/>
            <p:cNvSpPr>
              <a:spLocks/>
            </p:cNvSpPr>
            <p:nvPr/>
          </p:nvSpPr>
          <p:spPr bwMode="auto">
            <a:xfrm>
              <a:off x="7029452" y="3041650"/>
              <a:ext cx="504825" cy="223838"/>
            </a:xfrm>
            <a:custGeom>
              <a:avLst/>
              <a:gdLst>
                <a:gd name="T0" fmla="*/ 2147483647 w 62"/>
                <a:gd name="T1" fmla="*/ 119151282 h 29"/>
                <a:gd name="T2" fmla="*/ 132597985 w 62"/>
                <a:gd name="T3" fmla="*/ 1012789980 h 29"/>
                <a:gd name="T4" fmla="*/ 265187828 w 62"/>
                <a:gd name="T5" fmla="*/ 953217973 h 29"/>
                <a:gd name="T6" fmla="*/ 530383798 w 62"/>
                <a:gd name="T7" fmla="*/ 774487236 h 29"/>
                <a:gd name="T8" fmla="*/ 662973736 w 62"/>
                <a:gd name="T9" fmla="*/ 655335984 h 29"/>
                <a:gd name="T10" fmla="*/ 729276784 w 62"/>
                <a:gd name="T11" fmla="*/ 595764218 h 29"/>
                <a:gd name="T12" fmla="*/ 928169643 w 62"/>
                <a:gd name="T13" fmla="*/ 536184733 h 29"/>
                <a:gd name="T14" fmla="*/ 1259652567 w 62"/>
                <a:gd name="T15" fmla="*/ 417033361 h 29"/>
                <a:gd name="T16" fmla="*/ 1392250520 w 62"/>
                <a:gd name="T17" fmla="*/ 476605127 h 29"/>
                <a:gd name="T18" fmla="*/ 1524848473 w 62"/>
                <a:gd name="T19" fmla="*/ 476605127 h 29"/>
                <a:gd name="T20" fmla="*/ 1657438284 w 62"/>
                <a:gd name="T21" fmla="*/ 714915469 h 29"/>
                <a:gd name="T22" fmla="*/ 1790036237 w 62"/>
                <a:gd name="T23" fmla="*/ 714915469 h 29"/>
                <a:gd name="T24" fmla="*/ 1790036237 w 62"/>
                <a:gd name="T25" fmla="*/ 834066721 h 29"/>
                <a:gd name="T26" fmla="*/ 2055232144 w 62"/>
                <a:gd name="T27" fmla="*/ 893638488 h 29"/>
                <a:gd name="T28" fmla="*/ 2147483647 w 62"/>
                <a:gd name="T29" fmla="*/ 1012789980 h 29"/>
                <a:gd name="T30" fmla="*/ 2147483647 w 62"/>
                <a:gd name="T31" fmla="*/ 1131948951 h 29"/>
                <a:gd name="T32" fmla="*/ 2121527049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8" name="Freeform 64"/>
            <p:cNvSpPr>
              <a:spLocks/>
            </p:cNvSpPr>
            <p:nvPr/>
          </p:nvSpPr>
          <p:spPr bwMode="auto">
            <a:xfrm>
              <a:off x="7413625" y="3017840"/>
              <a:ext cx="120650" cy="185737"/>
            </a:xfrm>
            <a:custGeom>
              <a:avLst/>
              <a:gdLst>
                <a:gd name="T0" fmla="*/ 970428171 w 15"/>
                <a:gd name="T1" fmla="*/ 1317641560 h 24"/>
                <a:gd name="T2" fmla="*/ 970428171 w 15"/>
                <a:gd name="T3" fmla="*/ 1197856711 h 24"/>
                <a:gd name="T4" fmla="*/ 905735658 w 15"/>
                <a:gd name="T5" fmla="*/ 1078071862 h 24"/>
                <a:gd name="T6" fmla="*/ 776342587 w 15"/>
                <a:gd name="T7" fmla="*/ 958286772 h 24"/>
                <a:gd name="T8" fmla="*/ 646949517 w 15"/>
                <a:gd name="T9" fmla="*/ 898394347 h 24"/>
                <a:gd name="T10" fmla="*/ 582257003 w 15"/>
                <a:gd name="T11" fmla="*/ 838501923 h 24"/>
                <a:gd name="T12" fmla="*/ 582257003 w 15"/>
                <a:gd name="T13" fmla="*/ 718717074 h 24"/>
                <a:gd name="T14" fmla="*/ 452863807 w 15"/>
                <a:gd name="T15" fmla="*/ 539032062 h 24"/>
                <a:gd name="T16" fmla="*/ 388171294 w 15"/>
                <a:gd name="T17" fmla="*/ 479139516 h 24"/>
                <a:gd name="T18" fmla="*/ 323478780 w 15"/>
                <a:gd name="T19" fmla="*/ 359354667 h 24"/>
                <a:gd name="T20" fmla="*/ 258778160 w 15"/>
                <a:gd name="T21" fmla="*/ 299462243 h 24"/>
                <a:gd name="T22" fmla="*/ 258778160 w 15"/>
                <a:gd name="T23" fmla="*/ 239569758 h 24"/>
                <a:gd name="T24" fmla="*/ 258778160 w 15"/>
                <a:gd name="T25" fmla="*/ 239569758 h 24"/>
                <a:gd name="T26" fmla="*/ 258778160 w 15"/>
                <a:gd name="T27" fmla="*/ 179677334 h 24"/>
                <a:gd name="T28" fmla="*/ 323478780 w 15"/>
                <a:gd name="T29" fmla="*/ 0 h 24"/>
                <a:gd name="T30" fmla="*/ 258778160 w 15"/>
                <a:gd name="T31" fmla="*/ 0 h 24"/>
                <a:gd name="T32" fmla="*/ 129393102 w 15"/>
                <a:gd name="T33" fmla="*/ 0 h 24"/>
                <a:gd name="T34" fmla="*/ 64692529 w 15"/>
                <a:gd name="T35" fmla="*/ 59892440 h 24"/>
                <a:gd name="T36" fmla="*/ 64692529 w 15"/>
                <a:gd name="T37" fmla="*/ 119784879 h 24"/>
                <a:gd name="T38" fmla="*/ 64692529 w 15"/>
                <a:gd name="T39" fmla="*/ 179677334 h 24"/>
                <a:gd name="T40" fmla="*/ 0 w 15"/>
                <a:gd name="T41" fmla="*/ 179677334 h 24"/>
                <a:gd name="T42" fmla="*/ 452863807 w 15"/>
                <a:gd name="T43" fmla="*/ 1437426409 h 24"/>
                <a:gd name="T44" fmla="*/ 970428171 w 15"/>
                <a:gd name="T45" fmla="*/ 1317641560 h 24"/>
                <a:gd name="T46" fmla="*/ 97042817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9" name="Freeform 65"/>
            <p:cNvSpPr>
              <a:spLocks/>
            </p:cNvSpPr>
            <p:nvPr/>
          </p:nvSpPr>
          <p:spPr bwMode="auto">
            <a:xfrm>
              <a:off x="7445375" y="2801940"/>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0" name="Freeform 66"/>
            <p:cNvSpPr>
              <a:spLocks/>
            </p:cNvSpPr>
            <p:nvPr/>
          </p:nvSpPr>
          <p:spPr bwMode="auto">
            <a:xfrm>
              <a:off x="7583489" y="2654302"/>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1" name="Freeform 67"/>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2" name="Freeform 68"/>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3" name="Freeform 69"/>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4" name="Freeform 70"/>
            <p:cNvSpPr>
              <a:spLocks/>
            </p:cNvSpPr>
            <p:nvPr/>
          </p:nvSpPr>
          <p:spPr bwMode="auto">
            <a:xfrm>
              <a:off x="7697788" y="1887540"/>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2815" name="Group 71"/>
            <p:cNvGrpSpPr>
              <a:grpSpLocks/>
            </p:cNvGrpSpPr>
            <p:nvPr/>
          </p:nvGrpSpPr>
          <p:grpSpPr bwMode="auto">
            <a:xfrm>
              <a:off x="3159144" y="4589463"/>
              <a:ext cx="1044578" cy="635000"/>
              <a:chOff x="1991" y="3321"/>
              <a:chExt cx="361" cy="231"/>
            </a:xfrm>
          </p:grpSpPr>
          <p:sp>
            <p:nvSpPr>
              <p:cNvPr id="32816" name="Freeform 72"/>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7" name="Freeform 73"/>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8" name="Freeform 74"/>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9" name="Freeform 75"/>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0" name="Freeform 76"/>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1" name="Freeform 77"/>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2" name="Freeform 78"/>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3" name="Freeform 79"/>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spTree>
    <p:extLst>
      <p:ext uri="{BB962C8B-B14F-4D97-AF65-F5344CB8AC3E}">
        <p14:creationId xmlns:p14="http://schemas.microsoft.com/office/powerpoint/2010/main" val="199229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85800" y="381000"/>
            <a:ext cx="7772400" cy="914400"/>
          </a:xfrm>
        </p:spPr>
        <p:txBody>
          <a:bodyPr/>
          <a:lstStyle/>
          <a:p>
            <a:pPr eaLnBrk="1" hangingPunct="1"/>
            <a:r>
              <a:rPr lang="en-US" dirty="0" smtClean="0"/>
              <a:t>Health Consequences of Obesity</a:t>
            </a:r>
          </a:p>
        </p:txBody>
      </p:sp>
      <p:sp>
        <p:nvSpPr>
          <p:cNvPr id="14340" name="Rectangle 6"/>
          <p:cNvSpPr>
            <a:spLocks noChangeArrowheads="1"/>
          </p:cNvSpPr>
          <p:nvPr/>
        </p:nvSpPr>
        <p:spPr bwMode="auto">
          <a:xfrm>
            <a:off x="762000" y="1492509"/>
            <a:ext cx="6096000" cy="4293483"/>
          </a:xfrm>
          <a:prstGeom prst="rect">
            <a:avLst/>
          </a:prstGeom>
          <a:noFill/>
          <a:ln w="12700" cap="sq">
            <a:noFill/>
            <a:miter lim="800000"/>
            <a:headEnd type="none" w="sm" len="sm"/>
            <a:tailEnd type="none" w="sm" len="sm"/>
          </a:ln>
        </p:spPr>
        <p:txBody>
          <a:bodyPr wrap="square">
            <a:spAutoFit/>
          </a:bodyPr>
          <a:lstStyle/>
          <a:p>
            <a:pPr marL="342900" indent="-342900">
              <a:buFont typeface="Arial" pitchFamily="34" charset="0"/>
              <a:buChar char="•"/>
            </a:pPr>
            <a:r>
              <a:rPr lang="en-US" sz="2100" b="1" dirty="0" smtClean="0">
                <a:latin typeface="Myriad Web Pro"/>
              </a:rPr>
              <a:t>Coronary heart disease</a:t>
            </a:r>
          </a:p>
          <a:p>
            <a:pPr marL="342900" indent="-342900">
              <a:buFont typeface="Arial" pitchFamily="34" charset="0"/>
              <a:buChar char="•"/>
            </a:pPr>
            <a:r>
              <a:rPr lang="en-US" sz="2100" b="1" dirty="0">
                <a:latin typeface="Myriad Web Pro"/>
              </a:rPr>
              <a:t>Stroke </a:t>
            </a:r>
          </a:p>
          <a:p>
            <a:pPr marL="342900" indent="-342900">
              <a:buFont typeface="Arial" pitchFamily="34" charset="0"/>
              <a:buChar char="•"/>
            </a:pPr>
            <a:r>
              <a:rPr lang="en-US" sz="2100" b="1" dirty="0" smtClean="0">
                <a:latin typeface="Myriad Web Pro"/>
              </a:rPr>
              <a:t>Type 2 diabetes</a:t>
            </a:r>
          </a:p>
          <a:p>
            <a:pPr marL="342900" indent="-342900">
              <a:buFont typeface="Arial" pitchFamily="34" charset="0"/>
              <a:buChar char="•"/>
            </a:pPr>
            <a:r>
              <a:rPr lang="en-US" sz="2100" b="1" dirty="0" smtClean="0">
                <a:latin typeface="Myriad Web Pro"/>
              </a:rPr>
              <a:t>Cancer</a:t>
            </a:r>
            <a:r>
              <a:rPr lang="en-US" sz="2100" dirty="0" smtClean="0">
                <a:latin typeface="Myriad Web Pro"/>
              </a:rPr>
              <a:t> (endometrial, breast, and colon)</a:t>
            </a:r>
          </a:p>
          <a:p>
            <a:pPr marL="342900" indent="-342900">
              <a:buFont typeface="Arial" pitchFamily="34" charset="0"/>
              <a:buChar char="•"/>
            </a:pPr>
            <a:r>
              <a:rPr lang="en-US" sz="2100" b="1" dirty="0" smtClean="0">
                <a:latin typeface="Myriad Web Pro"/>
              </a:rPr>
              <a:t>Hypertension</a:t>
            </a:r>
            <a:r>
              <a:rPr lang="en-US" sz="2100" dirty="0" smtClean="0">
                <a:latin typeface="Myriad Web Pro"/>
              </a:rPr>
              <a:t> (high blood pressure)</a:t>
            </a:r>
          </a:p>
          <a:p>
            <a:pPr marL="342900" indent="-342900">
              <a:buFont typeface="Arial" pitchFamily="34" charset="0"/>
              <a:buChar char="•"/>
            </a:pPr>
            <a:r>
              <a:rPr lang="en-US" sz="2100" b="1" dirty="0" smtClean="0">
                <a:latin typeface="Myriad Web Pro"/>
              </a:rPr>
              <a:t>Dyslipidemia</a:t>
            </a:r>
            <a:r>
              <a:rPr lang="en-US" sz="2100" dirty="0" smtClean="0">
                <a:latin typeface="Myriad Web Pro"/>
              </a:rPr>
              <a:t> (high cholesterol or high levels of blood triglycerides) </a:t>
            </a:r>
          </a:p>
          <a:p>
            <a:pPr marL="342900" indent="-342900">
              <a:buFont typeface="Arial" pitchFamily="34" charset="0"/>
              <a:buChar char="•"/>
            </a:pPr>
            <a:r>
              <a:rPr lang="en-US" sz="2100" b="1" dirty="0" smtClean="0">
                <a:latin typeface="Myriad Web Pro"/>
              </a:rPr>
              <a:t>Liver and Gallbladder disease</a:t>
            </a:r>
          </a:p>
          <a:p>
            <a:pPr marL="342900" indent="-342900">
              <a:buFont typeface="Arial" pitchFamily="34" charset="0"/>
              <a:buChar char="•"/>
            </a:pPr>
            <a:r>
              <a:rPr lang="en-US" sz="2100" b="1" dirty="0" smtClean="0">
                <a:latin typeface="Myriad Web Pro"/>
              </a:rPr>
              <a:t>Sleep apnea and breathing problems</a:t>
            </a:r>
          </a:p>
          <a:p>
            <a:pPr marL="342900" indent="-342900">
              <a:buFont typeface="Arial" pitchFamily="34" charset="0"/>
              <a:buChar char="•"/>
            </a:pPr>
            <a:r>
              <a:rPr lang="en-US" sz="2100" b="1" dirty="0" smtClean="0">
                <a:latin typeface="Myriad Web Pro"/>
              </a:rPr>
              <a:t>Osteoarthritis</a:t>
            </a:r>
            <a:r>
              <a:rPr lang="en-US" sz="2100" dirty="0" smtClean="0">
                <a:latin typeface="Myriad Web Pro"/>
              </a:rPr>
              <a:t> (a degeneration of cartilage and bone breaking down within a joint) </a:t>
            </a:r>
          </a:p>
          <a:p>
            <a:pPr marL="342900" indent="-342900">
              <a:buFont typeface="Arial" pitchFamily="34" charset="0"/>
              <a:buChar char="•"/>
            </a:pPr>
            <a:r>
              <a:rPr lang="en-US" sz="2100" b="1" dirty="0" smtClean="0">
                <a:latin typeface="Myriad Web Pro"/>
              </a:rPr>
              <a:t>Ob-gyn problems </a:t>
            </a:r>
            <a:r>
              <a:rPr lang="en-US" sz="2100" dirty="0" smtClean="0">
                <a:latin typeface="Myriad Web Pro"/>
              </a:rPr>
              <a:t>(abnormal periods, infertility)</a:t>
            </a:r>
            <a:endParaRPr lang="en-US" sz="2100" dirty="0">
              <a:latin typeface="Myriad Web Pro"/>
            </a:endParaRPr>
          </a:p>
        </p:txBody>
      </p:sp>
      <p:pic>
        <p:nvPicPr>
          <p:cNvPr id="1026" name="Picture 2"/>
          <p:cNvPicPr>
            <a:picLocks noChangeAspect="1" noChangeArrowheads="1"/>
          </p:cNvPicPr>
          <p:nvPr/>
        </p:nvPicPr>
        <p:blipFill>
          <a:blip r:embed="rId3" cstate="print"/>
          <a:srcRect/>
          <a:stretch>
            <a:fillRect/>
          </a:stretch>
        </p:blipFill>
        <p:spPr bwMode="auto">
          <a:xfrm>
            <a:off x="7192730" y="1876425"/>
            <a:ext cx="1722670" cy="33051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16732</TotalTime>
  <Words>4054</Words>
  <Application>Microsoft Office PowerPoint</Application>
  <PresentationFormat>On-screen Show (4:3)</PresentationFormat>
  <Paragraphs>355</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1_Blank Presentation</vt:lpstr>
      <vt:lpstr>Healthy Community Design</vt:lpstr>
      <vt:lpstr>What is Health?</vt:lpstr>
      <vt:lpstr>What Factors Determine Our Health?</vt:lpstr>
      <vt:lpstr>What is community design?   </vt:lpstr>
      <vt:lpstr> What is Healthy Community Design? </vt:lpstr>
      <vt:lpstr>How Can Community Design Affect Our Health?</vt:lpstr>
      <vt:lpstr>Physical Activity Levels</vt:lpstr>
      <vt:lpstr>PowerPoint Presentation</vt:lpstr>
      <vt:lpstr>Health Consequences of Obesity</vt:lpstr>
      <vt:lpstr>OUR Community Statistics</vt:lpstr>
      <vt:lpstr>Traffic-Related Injuries and Deaths</vt:lpstr>
      <vt:lpstr>Pedestrian/Bicyclist Fatalities in  [name] County [year]</vt:lpstr>
      <vt:lpstr>Active Transit Reduce Collisions</vt:lpstr>
      <vt:lpstr>Healthy Food Access</vt:lpstr>
      <vt:lpstr>Social Connections The fabric of a community </vt:lpstr>
      <vt:lpstr>Social Equity</vt:lpstr>
      <vt:lpstr>Healthy Community Design Principles</vt:lpstr>
      <vt:lpstr>Healthy Community Design Benefits</vt:lpstr>
      <vt:lpstr>Questions to Ask Decision-Makers </vt:lpstr>
      <vt:lpstr>Healthy Community Design Checklist</vt:lpstr>
      <vt:lpstr>Healthy Living</vt:lpstr>
      <vt:lpstr>For More Information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Heaton Kennedy</dc:creator>
  <cp:lastModifiedBy>CDC User</cp:lastModifiedBy>
  <cp:revision>1401</cp:revision>
  <dcterms:created xsi:type="dcterms:W3CDTF">2010-05-12T18:30:17Z</dcterms:created>
  <dcterms:modified xsi:type="dcterms:W3CDTF">2013-08-13T11:59:54Z</dcterms:modified>
</cp:coreProperties>
</file>