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16"/>
  </p:notesMasterIdLst>
  <p:sldIdLst>
    <p:sldId id="282" r:id="rId5"/>
    <p:sldId id="283" r:id="rId6"/>
    <p:sldId id="292" r:id="rId7"/>
    <p:sldId id="285" r:id="rId8"/>
    <p:sldId id="293" r:id="rId9"/>
    <p:sldId id="316" r:id="rId10"/>
    <p:sldId id="344" r:id="rId11"/>
    <p:sldId id="345" r:id="rId12"/>
    <p:sldId id="312" r:id="rId13"/>
    <p:sldId id="343" r:id="rId14"/>
    <p:sldId id="281" r:id="rId15"/>
  </p:sldIdLst>
  <p:sldSz cx="9144000" cy="5143500" type="screen16x9"/>
  <p:notesSz cx="7315200" cy="9601200"/>
  <p:embeddedFontLst>
    <p:embeddedFont>
      <p:font typeface="Calibri" panose="020F0502020204030204" pitchFamily="34" charset="0"/>
      <p:regular r:id="rId17"/>
      <p:bold r:id="rId18"/>
      <p:italic r:id="rId19"/>
      <p:boldItalic r:id="rId20"/>
    </p:embeddedFont>
    <p:embeddedFont>
      <p:font typeface="Myriad Web Pro" panose="020B0604020202020204" charset="0"/>
      <p:regular r:id="rId21"/>
      <p:bold r:id="rId22"/>
      <p:italic r:id="rId23"/>
    </p:embeddedFont>
    <p:embeddedFont>
      <p:font typeface="Open Sans" panose="020B0606030504020204" pitchFamily="34" charset="0"/>
      <p:regular r:id="rId24"/>
      <p:bold r:id="rId25"/>
      <p:italic r:id="rId26"/>
      <p:boldItalic r:id="rId27"/>
    </p:embeddedFont>
    <p:embeddedFont>
      <p:font typeface="Tw Cen MT" panose="020B0602020104020603" pitchFamily="3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980DE4-C584-6174-F33E-2F1823021ED4}" name="Warren, Felicia M. (CDC/DDPHSIS/CGH/OD)" initials="WFM(" userId="S::iay4@cdc.gov::871cd0f4-9f55-420d-8e6e-9d0d07b63b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CE1"/>
    <a:srgbClr val="02010B"/>
    <a:srgbClr val="FDA605"/>
    <a:srgbClr val="002071"/>
    <a:srgbClr val="0049C0"/>
    <a:srgbClr val="00040C"/>
    <a:srgbClr val="0093FA"/>
    <a:srgbClr val="003B9B"/>
    <a:srgbClr val="006487"/>
    <a:srgbClr val="920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0B8461-B39F-E987-815E-615DAD6A0C24}" v="1" dt="2023-06-30T14:26:54.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646" autoAdjust="0"/>
  </p:normalViewPr>
  <p:slideViewPr>
    <p:cSldViewPr snapToGrid="0">
      <p:cViewPr>
        <p:scale>
          <a:sx n="56" d="100"/>
          <a:sy n="56" d="100"/>
        </p:scale>
        <p:origin x="820" y="-1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DB934-322A-4BF1-99BD-F21135C97325}" type="doc">
      <dgm:prSet loTypeId="urn:microsoft.com/office/officeart/2005/8/layout/hProcess9" loCatId="process" qsTypeId="urn:microsoft.com/office/officeart/2005/8/quickstyle/simple4" qsCatId="simple" csTypeId="urn:microsoft.com/office/officeart/2005/8/colors/accent6_2" csCatId="accent6" phldr="1"/>
      <dgm:spPr/>
      <dgm:t>
        <a:bodyPr/>
        <a:lstStyle/>
        <a:p>
          <a:endParaRPr lang="en-US"/>
        </a:p>
      </dgm:t>
    </dgm:pt>
    <dgm:pt modelId="{E240DDB1-D970-429F-98CD-A1F674C09BF9}">
      <dgm:prSet phldrT="[Text]" custT="1"/>
      <dgm:spPr/>
      <dgm:t>
        <a:bodyPr/>
        <a:lstStyle/>
        <a:p>
          <a:pPr>
            <a:lnSpc>
              <a:spcPct val="100000"/>
            </a:lnSpc>
            <a:spcAft>
              <a:spcPts val="0"/>
            </a:spcAft>
          </a:pPr>
          <a:r>
            <a:rPr lang="en-US" sz="1900" b="1" dirty="0">
              <a:latin typeface="Tw Cen MT" panose="020B0602020104020603" pitchFamily="34" charset="0"/>
            </a:rPr>
            <a:t>September</a:t>
          </a:r>
        </a:p>
        <a:p>
          <a:pPr>
            <a:lnSpc>
              <a:spcPct val="100000"/>
            </a:lnSpc>
            <a:spcAft>
              <a:spcPts val="0"/>
            </a:spcAft>
          </a:pPr>
          <a:endParaRPr lang="en-US" sz="1000" b="1" dirty="0">
            <a:latin typeface="Tw Cen MT" panose="020B0602020104020603" pitchFamily="34" charset="0"/>
          </a:endParaRPr>
        </a:p>
        <a:p>
          <a:pPr>
            <a:lnSpc>
              <a:spcPct val="100000"/>
            </a:lnSpc>
            <a:spcAft>
              <a:spcPts val="0"/>
            </a:spcAft>
          </a:pPr>
          <a:r>
            <a:rPr lang="en-US" sz="1800" b="0" dirty="0">
              <a:latin typeface="Tw Cen MT" panose="020B0602020104020603" pitchFamily="34" charset="0"/>
            </a:rPr>
            <a:t>Finalists announced</a:t>
          </a:r>
        </a:p>
        <a:p>
          <a:pPr>
            <a:lnSpc>
              <a:spcPct val="90000"/>
            </a:lnSpc>
            <a:spcAft>
              <a:spcPct val="35000"/>
            </a:spcAft>
          </a:pPr>
          <a:endParaRPr lang="en-US" sz="2200" b="0" dirty="0"/>
        </a:p>
      </dgm:t>
    </dgm:pt>
    <dgm:pt modelId="{1ED8ACEC-AD14-4B9D-8A75-BE4C0472D234}" type="parTrans" cxnId="{9B302D55-9928-49C0-916F-608EA155A856}">
      <dgm:prSet/>
      <dgm:spPr/>
      <dgm:t>
        <a:bodyPr/>
        <a:lstStyle/>
        <a:p>
          <a:endParaRPr lang="en-US" sz="2200"/>
        </a:p>
      </dgm:t>
    </dgm:pt>
    <dgm:pt modelId="{FB6540E8-61CC-4183-9CE7-012982FF119A}" type="sibTrans" cxnId="{9B302D55-9928-49C0-916F-608EA155A856}">
      <dgm:prSet/>
      <dgm:spPr/>
      <dgm:t>
        <a:bodyPr/>
        <a:lstStyle/>
        <a:p>
          <a:endParaRPr lang="en-US" sz="2200"/>
        </a:p>
      </dgm:t>
    </dgm:pt>
    <dgm:pt modelId="{6AB79CAE-6E07-4B8A-AFC0-051A75AEE0E9}">
      <dgm:prSet custT="1"/>
      <dgm:spPr/>
      <dgm:t>
        <a:bodyPr/>
        <a:lstStyle/>
        <a:p>
          <a:pPr>
            <a:lnSpc>
              <a:spcPct val="100000"/>
            </a:lnSpc>
            <a:spcAft>
              <a:spcPts val="0"/>
            </a:spcAft>
          </a:pPr>
          <a:r>
            <a:rPr lang="en-US" sz="1900" b="1" dirty="0">
              <a:latin typeface="Tw Cen MT" panose="020B0602020104020603" pitchFamily="34" charset="0"/>
            </a:rPr>
            <a:t>October</a:t>
          </a:r>
        </a:p>
        <a:p>
          <a:pPr>
            <a:lnSpc>
              <a:spcPct val="100000"/>
            </a:lnSpc>
            <a:spcAft>
              <a:spcPts val="0"/>
            </a:spcAft>
          </a:pPr>
          <a:endParaRPr lang="en-US" sz="1000" b="1" dirty="0">
            <a:latin typeface="Tw Cen MT" panose="020B0602020104020603" pitchFamily="34" charset="0"/>
          </a:endParaRPr>
        </a:p>
        <a:p>
          <a:pPr>
            <a:lnSpc>
              <a:spcPct val="100000"/>
            </a:lnSpc>
            <a:spcAft>
              <a:spcPts val="0"/>
            </a:spcAft>
          </a:pPr>
          <a:r>
            <a:rPr lang="en-US" sz="1800" b="0" dirty="0">
              <a:latin typeface="Tw Cen MT" panose="020B0602020104020603" pitchFamily="34" charset="0"/>
            </a:rPr>
            <a:t>IETA program begins</a:t>
          </a:r>
        </a:p>
        <a:p>
          <a:pPr>
            <a:lnSpc>
              <a:spcPct val="90000"/>
            </a:lnSpc>
            <a:spcAft>
              <a:spcPct val="35000"/>
            </a:spcAft>
          </a:pPr>
          <a:endParaRPr lang="en-US" sz="2200" b="1" dirty="0"/>
        </a:p>
      </dgm:t>
    </dgm:pt>
    <dgm:pt modelId="{5CFDDC9A-8624-4B8E-BCC1-99725E40AABF}" type="parTrans" cxnId="{603C9B89-7FBB-4B60-B712-27FF15C09598}">
      <dgm:prSet/>
      <dgm:spPr/>
      <dgm:t>
        <a:bodyPr/>
        <a:lstStyle/>
        <a:p>
          <a:endParaRPr lang="en-US" sz="2200"/>
        </a:p>
      </dgm:t>
    </dgm:pt>
    <dgm:pt modelId="{11869367-B82C-4A44-B22C-64E14EA7BC1F}" type="sibTrans" cxnId="{603C9B89-7FBB-4B60-B712-27FF15C09598}">
      <dgm:prSet/>
      <dgm:spPr/>
      <dgm:t>
        <a:bodyPr/>
        <a:lstStyle/>
        <a:p>
          <a:endParaRPr lang="en-US" sz="2200"/>
        </a:p>
      </dgm:t>
    </dgm:pt>
    <dgm:pt modelId="{2FEC7D47-2E70-4B97-AB08-2729842C3850}">
      <dgm:prSet phldrT="[Text]" custT="1"/>
      <dgm:spPr/>
      <dgm:t>
        <a:bodyPr/>
        <a:lstStyle/>
        <a:p>
          <a:pPr>
            <a:lnSpc>
              <a:spcPct val="100000"/>
            </a:lnSpc>
            <a:spcAft>
              <a:spcPts val="0"/>
            </a:spcAft>
          </a:pPr>
          <a:r>
            <a:rPr lang="en-US" sz="1900" b="1">
              <a:latin typeface="Tw Cen MT" panose="020B0602020104020603" pitchFamily="34" charset="0"/>
            </a:rPr>
            <a:t>Jan 15-Sept 1</a:t>
          </a:r>
        </a:p>
        <a:p>
          <a:pPr>
            <a:lnSpc>
              <a:spcPct val="100000"/>
            </a:lnSpc>
            <a:spcAft>
              <a:spcPts val="0"/>
            </a:spcAft>
          </a:pPr>
          <a:endParaRPr lang="en-US" sz="1000" b="1">
            <a:latin typeface="Tw Cen MT" panose="020B0602020104020603" pitchFamily="34" charset="0"/>
          </a:endParaRPr>
        </a:p>
        <a:p>
          <a:pPr>
            <a:lnSpc>
              <a:spcPct val="100000"/>
            </a:lnSpc>
            <a:spcAft>
              <a:spcPts val="0"/>
            </a:spcAft>
          </a:pPr>
          <a:r>
            <a:rPr lang="en-US" sz="1800" b="0">
              <a:latin typeface="Tw Cen MT" panose="020B0602020104020603" pitchFamily="34" charset="0"/>
            </a:rPr>
            <a:t>IETA field assignments</a:t>
          </a:r>
        </a:p>
        <a:p>
          <a:pPr>
            <a:lnSpc>
              <a:spcPct val="100000"/>
            </a:lnSpc>
            <a:spcAft>
              <a:spcPts val="0"/>
            </a:spcAft>
          </a:pPr>
          <a:endParaRPr lang="en-US" sz="2200" b="0"/>
        </a:p>
      </dgm:t>
    </dgm:pt>
    <dgm:pt modelId="{17A3EFA1-C6A6-4380-8E27-B5C720F1144B}" type="parTrans" cxnId="{CDE44C85-894A-4C63-B1CC-25BCB1AE9A2A}">
      <dgm:prSet/>
      <dgm:spPr/>
      <dgm:t>
        <a:bodyPr/>
        <a:lstStyle/>
        <a:p>
          <a:endParaRPr lang="en-US" sz="2200"/>
        </a:p>
      </dgm:t>
    </dgm:pt>
    <dgm:pt modelId="{8BFE43E5-7BCA-4BD7-AD1E-F564185E0540}" type="sibTrans" cxnId="{CDE44C85-894A-4C63-B1CC-25BCB1AE9A2A}">
      <dgm:prSet/>
      <dgm:spPr/>
      <dgm:t>
        <a:bodyPr/>
        <a:lstStyle/>
        <a:p>
          <a:endParaRPr lang="en-US" sz="2200"/>
        </a:p>
      </dgm:t>
    </dgm:pt>
    <dgm:pt modelId="{CCB31EA9-D7F3-491E-B9F9-A999D86BBA3D}">
      <dgm:prSet custT="1"/>
      <dgm:spPr/>
      <dgm:t>
        <a:bodyPr/>
        <a:lstStyle/>
        <a:p>
          <a:pPr>
            <a:lnSpc>
              <a:spcPct val="100000"/>
            </a:lnSpc>
            <a:spcAft>
              <a:spcPts val="0"/>
            </a:spcAft>
          </a:pPr>
          <a:r>
            <a:rPr lang="en-US" sz="1900" b="1">
              <a:latin typeface="Tw Cen MT" panose="020B0602020104020603" pitchFamily="34" charset="0"/>
            </a:rPr>
            <a:t>September</a:t>
          </a:r>
        </a:p>
        <a:p>
          <a:pPr>
            <a:lnSpc>
              <a:spcPct val="100000"/>
            </a:lnSpc>
            <a:spcAft>
              <a:spcPts val="0"/>
            </a:spcAft>
          </a:pPr>
          <a:endParaRPr lang="en-US" sz="1000" b="0">
            <a:latin typeface="Tw Cen MT" panose="020B0602020104020603" pitchFamily="34" charset="0"/>
          </a:endParaRPr>
        </a:p>
        <a:p>
          <a:pPr>
            <a:lnSpc>
              <a:spcPct val="100000"/>
            </a:lnSpc>
            <a:spcAft>
              <a:spcPts val="0"/>
            </a:spcAft>
          </a:pPr>
          <a:r>
            <a:rPr lang="en-US" sz="1800" b="0">
              <a:latin typeface="Tw Cen MT" panose="020B0602020104020603" pitchFamily="34" charset="0"/>
            </a:rPr>
            <a:t>Closing workshop </a:t>
          </a:r>
        </a:p>
        <a:p>
          <a:pPr>
            <a:lnSpc>
              <a:spcPct val="100000"/>
            </a:lnSpc>
            <a:spcAft>
              <a:spcPts val="0"/>
            </a:spcAft>
          </a:pPr>
          <a:endParaRPr lang="en-US" sz="2200" b="0"/>
        </a:p>
      </dgm:t>
    </dgm:pt>
    <dgm:pt modelId="{DFA216B2-B4D9-4A1A-9130-910BB45EE49E}" type="parTrans" cxnId="{0F0397AC-5C6E-4727-94D0-43A19C2285F0}">
      <dgm:prSet/>
      <dgm:spPr/>
      <dgm:t>
        <a:bodyPr/>
        <a:lstStyle/>
        <a:p>
          <a:endParaRPr lang="en-US" sz="2200"/>
        </a:p>
      </dgm:t>
    </dgm:pt>
    <dgm:pt modelId="{9DB7D3D4-9A33-4AC3-B72C-7DBF8978F1E6}" type="sibTrans" cxnId="{0F0397AC-5C6E-4727-94D0-43A19C2285F0}">
      <dgm:prSet/>
      <dgm:spPr/>
      <dgm:t>
        <a:bodyPr/>
        <a:lstStyle/>
        <a:p>
          <a:endParaRPr lang="en-US" sz="2200"/>
        </a:p>
      </dgm:t>
    </dgm:pt>
    <dgm:pt modelId="{46EB68E4-EA51-4B65-8C79-1A1B086130E6}">
      <dgm:prSet phldrT="[Text]" custT="1"/>
      <dgm:spPr/>
      <dgm:t>
        <a:bodyPr/>
        <a:lstStyle/>
        <a:p>
          <a:pPr>
            <a:lnSpc>
              <a:spcPct val="100000"/>
            </a:lnSpc>
            <a:spcAft>
              <a:spcPts val="0"/>
            </a:spcAft>
          </a:pPr>
          <a:r>
            <a:rPr lang="en-US" sz="1900" b="1" u="none" dirty="0">
              <a:latin typeface="Tw Cen MT" panose="020B0602020104020603" pitchFamily="34" charset="0"/>
            </a:rPr>
            <a:t>Summer</a:t>
          </a:r>
        </a:p>
        <a:p>
          <a:pPr>
            <a:lnSpc>
              <a:spcPct val="100000"/>
            </a:lnSpc>
            <a:spcAft>
              <a:spcPts val="0"/>
            </a:spcAft>
          </a:pPr>
          <a:endParaRPr lang="en-US" sz="1000" b="1" u="none" dirty="0">
            <a:latin typeface="Tw Cen MT" panose="020B0602020104020603" pitchFamily="34" charset="0"/>
          </a:endParaRPr>
        </a:p>
        <a:p>
          <a:pPr>
            <a:lnSpc>
              <a:spcPct val="100000"/>
            </a:lnSpc>
            <a:spcAft>
              <a:spcPts val="0"/>
            </a:spcAft>
          </a:pPr>
          <a:r>
            <a:rPr lang="en-US" sz="1900" dirty="0">
              <a:latin typeface="Tw Cen MT" panose="020B0602020104020603" pitchFamily="34" charset="0"/>
            </a:rPr>
            <a:t>Apply to the program</a:t>
          </a:r>
        </a:p>
        <a:p>
          <a:pPr>
            <a:lnSpc>
              <a:spcPct val="100000"/>
            </a:lnSpc>
            <a:spcAft>
              <a:spcPts val="0"/>
            </a:spcAft>
          </a:pPr>
          <a:endParaRPr lang="en-US" sz="1900" dirty="0">
            <a:latin typeface="Tw Cen MT" panose="020B0602020104020603" pitchFamily="34" charset="0"/>
          </a:endParaRPr>
        </a:p>
      </dgm:t>
    </dgm:pt>
    <dgm:pt modelId="{18A95270-15FA-43EB-9826-058D2C165162}" type="parTrans" cxnId="{DDB547FC-D6A6-40F0-B0C8-94BBF8D0D0E3}">
      <dgm:prSet/>
      <dgm:spPr/>
      <dgm:t>
        <a:bodyPr/>
        <a:lstStyle/>
        <a:p>
          <a:endParaRPr lang="en-US"/>
        </a:p>
      </dgm:t>
    </dgm:pt>
    <dgm:pt modelId="{CC5418FD-0419-4C18-B433-5D4D4004921D}" type="sibTrans" cxnId="{DDB547FC-D6A6-40F0-B0C8-94BBF8D0D0E3}">
      <dgm:prSet/>
      <dgm:spPr/>
      <dgm:t>
        <a:bodyPr/>
        <a:lstStyle/>
        <a:p>
          <a:endParaRPr lang="en-US"/>
        </a:p>
      </dgm:t>
    </dgm:pt>
    <dgm:pt modelId="{97CDCF21-16B9-4025-A28A-38810B2885B8}" type="pres">
      <dgm:prSet presAssocID="{983DB934-322A-4BF1-99BD-F21135C97325}" presName="CompostProcess" presStyleCnt="0">
        <dgm:presLayoutVars>
          <dgm:dir/>
          <dgm:resizeHandles val="exact"/>
        </dgm:presLayoutVars>
      </dgm:prSet>
      <dgm:spPr/>
    </dgm:pt>
    <dgm:pt modelId="{549B28C7-399C-43B7-8B35-22501248D495}" type="pres">
      <dgm:prSet presAssocID="{983DB934-322A-4BF1-99BD-F21135C97325}" presName="arrow" presStyleLbl="bgShp" presStyleIdx="0" presStyleCnt="1" custScaleX="117647"/>
      <dgm:spPr/>
    </dgm:pt>
    <dgm:pt modelId="{007909B8-B74E-45C2-A237-AEF667FA5935}" type="pres">
      <dgm:prSet presAssocID="{983DB934-322A-4BF1-99BD-F21135C97325}" presName="linearProcess" presStyleCnt="0"/>
      <dgm:spPr/>
    </dgm:pt>
    <dgm:pt modelId="{74934D91-6CED-4580-9610-62C234F7EE4C}" type="pres">
      <dgm:prSet presAssocID="{46EB68E4-EA51-4B65-8C79-1A1B086130E6}" presName="textNode" presStyleLbl="node1" presStyleIdx="0" presStyleCnt="5" custScaleX="134754" custScaleY="112186" custLinFactNeighborX="45048" custLinFactNeighborY="1709">
        <dgm:presLayoutVars>
          <dgm:bulletEnabled val="1"/>
        </dgm:presLayoutVars>
      </dgm:prSet>
      <dgm:spPr/>
    </dgm:pt>
    <dgm:pt modelId="{7B4CAD20-640C-4D85-BCB9-3801FB3C03FC}" type="pres">
      <dgm:prSet presAssocID="{CC5418FD-0419-4C18-B433-5D4D4004921D}" presName="sibTrans" presStyleCnt="0"/>
      <dgm:spPr/>
    </dgm:pt>
    <dgm:pt modelId="{243F6240-2E61-45EB-9874-B26DD959A627}" type="pres">
      <dgm:prSet presAssocID="{E240DDB1-D970-429F-98CD-A1F674C09BF9}" presName="textNode" presStyleLbl="node1" presStyleIdx="1" presStyleCnt="5" custScaleX="135393" custScaleY="112275" custLinFactNeighborX="-13217" custLinFactNeighborY="1753">
        <dgm:presLayoutVars>
          <dgm:bulletEnabled val="1"/>
        </dgm:presLayoutVars>
      </dgm:prSet>
      <dgm:spPr/>
    </dgm:pt>
    <dgm:pt modelId="{ADA4C37C-7EEB-466C-AD4A-8663136078F8}" type="pres">
      <dgm:prSet presAssocID="{FB6540E8-61CC-4183-9CE7-012982FF119A}" presName="sibTrans" presStyleCnt="0"/>
      <dgm:spPr/>
    </dgm:pt>
    <dgm:pt modelId="{9591E33D-CAA1-4084-AFB3-DE1F5B22B8A4}" type="pres">
      <dgm:prSet presAssocID="{6AB79CAE-6E07-4B8A-AFC0-051A75AEE0E9}" presName="textNode" presStyleLbl="node1" presStyleIdx="2" presStyleCnt="5" custScaleX="135618" custScaleY="114203" custLinFactNeighborX="-69639" custLinFactNeighborY="2409">
        <dgm:presLayoutVars>
          <dgm:bulletEnabled val="1"/>
        </dgm:presLayoutVars>
      </dgm:prSet>
      <dgm:spPr/>
    </dgm:pt>
    <dgm:pt modelId="{57B9772A-51EA-4559-9186-1E78E808915E}" type="pres">
      <dgm:prSet presAssocID="{11869367-B82C-4A44-B22C-64E14EA7BC1F}" presName="sibTrans" presStyleCnt="0"/>
      <dgm:spPr/>
    </dgm:pt>
    <dgm:pt modelId="{9C60EE71-5021-49CA-84D0-B26F0C5DC82D}" type="pres">
      <dgm:prSet presAssocID="{2FEC7D47-2E70-4B97-AB08-2729842C3850}" presName="textNode" presStyleLbl="node1" presStyleIdx="3" presStyleCnt="5" custScaleX="151306" custScaleY="114464" custLinFactX="-4196" custLinFactNeighborX="-100000" custLinFactNeighborY="1709">
        <dgm:presLayoutVars>
          <dgm:bulletEnabled val="1"/>
        </dgm:presLayoutVars>
      </dgm:prSet>
      <dgm:spPr/>
    </dgm:pt>
    <dgm:pt modelId="{4D74DE38-A6CB-4AA5-8391-C6577D5B6A10}" type="pres">
      <dgm:prSet presAssocID="{8BFE43E5-7BCA-4BD7-AD1E-F564185E0540}" presName="sibTrans" presStyleCnt="0"/>
      <dgm:spPr/>
    </dgm:pt>
    <dgm:pt modelId="{9939C7FF-0464-471A-96E1-CA81ED8F24F3}" type="pres">
      <dgm:prSet presAssocID="{CCB31EA9-D7F3-491E-B9F9-A999D86BBA3D}" presName="textNode" presStyleLbl="node1" presStyleIdx="4" presStyleCnt="5" custScaleX="130519" custScaleY="116921" custLinFactX="-12389" custLinFactNeighborX="-100000" custLinFactNeighborY="2367">
        <dgm:presLayoutVars>
          <dgm:bulletEnabled val="1"/>
        </dgm:presLayoutVars>
      </dgm:prSet>
      <dgm:spPr/>
    </dgm:pt>
  </dgm:ptLst>
  <dgm:cxnLst>
    <dgm:cxn modelId="{6A20DB49-7A4F-4DB2-96C1-BB22E33E2F6C}" type="presOf" srcId="{46EB68E4-EA51-4B65-8C79-1A1B086130E6}" destId="{74934D91-6CED-4580-9610-62C234F7EE4C}" srcOrd="0" destOrd="0" presId="urn:microsoft.com/office/officeart/2005/8/layout/hProcess9"/>
    <dgm:cxn modelId="{97129E71-390B-48F9-8CA4-DC914C51A1FB}" type="presOf" srcId="{983DB934-322A-4BF1-99BD-F21135C97325}" destId="{97CDCF21-16B9-4025-A28A-38810B2885B8}" srcOrd="0" destOrd="0" presId="urn:microsoft.com/office/officeart/2005/8/layout/hProcess9"/>
    <dgm:cxn modelId="{9B302D55-9928-49C0-916F-608EA155A856}" srcId="{983DB934-322A-4BF1-99BD-F21135C97325}" destId="{E240DDB1-D970-429F-98CD-A1F674C09BF9}" srcOrd="1" destOrd="0" parTransId="{1ED8ACEC-AD14-4B9D-8A75-BE4C0472D234}" sibTransId="{FB6540E8-61CC-4183-9CE7-012982FF119A}"/>
    <dgm:cxn modelId="{A417B881-0CC9-41E5-8CF6-3D514A9524C4}" type="presOf" srcId="{E240DDB1-D970-429F-98CD-A1F674C09BF9}" destId="{243F6240-2E61-45EB-9874-B26DD959A627}" srcOrd="0" destOrd="0" presId="urn:microsoft.com/office/officeart/2005/8/layout/hProcess9"/>
    <dgm:cxn modelId="{CDE44C85-894A-4C63-B1CC-25BCB1AE9A2A}" srcId="{983DB934-322A-4BF1-99BD-F21135C97325}" destId="{2FEC7D47-2E70-4B97-AB08-2729842C3850}" srcOrd="3" destOrd="0" parTransId="{17A3EFA1-C6A6-4380-8E27-B5C720F1144B}" sibTransId="{8BFE43E5-7BCA-4BD7-AD1E-F564185E0540}"/>
    <dgm:cxn modelId="{603C9B89-7FBB-4B60-B712-27FF15C09598}" srcId="{983DB934-322A-4BF1-99BD-F21135C97325}" destId="{6AB79CAE-6E07-4B8A-AFC0-051A75AEE0E9}" srcOrd="2" destOrd="0" parTransId="{5CFDDC9A-8624-4B8E-BCC1-99725E40AABF}" sibTransId="{11869367-B82C-4A44-B22C-64E14EA7BC1F}"/>
    <dgm:cxn modelId="{2C9C3FA3-AE79-4F47-B5B3-E2C71DD28DDD}" type="presOf" srcId="{CCB31EA9-D7F3-491E-B9F9-A999D86BBA3D}" destId="{9939C7FF-0464-471A-96E1-CA81ED8F24F3}" srcOrd="0" destOrd="0" presId="urn:microsoft.com/office/officeart/2005/8/layout/hProcess9"/>
    <dgm:cxn modelId="{0F0397AC-5C6E-4727-94D0-43A19C2285F0}" srcId="{983DB934-322A-4BF1-99BD-F21135C97325}" destId="{CCB31EA9-D7F3-491E-B9F9-A999D86BBA3D}" srcOrd="4" destOrd="0" parTransId="{DFA216B2-B4D9-4A1A-9130-910BB45EE49E}" sibTransId="{9DB7D3D4-9A33-4AC3-B72C-7DBF8978F1E6}"/>
    <dgm:cxn modelId="{718895BB-0317-4FB1-8F26-63160D4C66A0}" type="presOf" srcId="{6AB79CAE-6E07-4B8A-AFC0-051A75AEE0E9}" destId="{9591E33D-CAA1-4084-AFB3-DE1F5B22B8A4}" srcOrd="0" destOrd="0" presId="urn:microsoft.com/office/officeart/2005/8/layout/hProcess9"/>
    <dgm:cxn modelId="{525527D8-3E39-4AF7-81CE-71FC8FE34BBB}" type="presOf" srcId="{2FEC7D47-2E70-4B97-AB08-2729842C3850}" destId="{9C60EE71-5021-49CA-84D0-B26F0C5DC82D}" srcOrd="0" destOrd="0" presId="urn:microsoft.com/office/officeart/2005/8/layout/hProcess9"/>
    <dgm:cxn modelId="{DDB547FC-D6A6-40F0-B0C8-94BBF8D0D0E3}" srcId="{983DB934-322A-4BF1-99BD-F21135C97325}" destId="{46EB68E4-EA51-4B65-8C79-1A1B086130E6}" srcOrd="0" destOrd="0" parTransId="{18A95270-15FA-43EB-9826-058D2C165162}" sibTransId="{CC5418FD-0419-4C18-B433-5D4D4004921D}"/>
    <dgm:cxn modelId="{24D82AC0-4D80-4DF4-B3B6-AC7127E3EC3F}" type="presParOf" srcId="{97CDCF21-16B9-4025-A28A-38810B2885B8}" destId="{549B28C7-399C-43B7-8B35-22501248D495}" srcOrd="0" destOrd="0" presId="urn:microsoft.com/office/officeart/2005/8/layout/hProcess9"/>
    <dgm:cxn modelId="{17916B05-A3B9-4CF9-AE1D-2538136390E1}" type="presParOf" srcId="{97CDCF21-16B9-4025-A28A-38810B2885B8}" destId="{007909B8-B74E-45C2-A237-AEF667FA5935}" srcOrd="1" destOrd="0" presId="urn:microsoft.com/office/officeart/2005/8/layout/hProcess9"/>
    <dgm:cxn modelId="{A059066A-2B38-449C-A8FB-438843C546B8}" type="presParOf" srcId="{007909B8-B74E-45C2-A237-AEF667FA5935}" destId="{74934D91-6CED-4580-9610-62C234F7EE4C}" srcOrd="0" destOrd="0" presId="urn:microsoft.com/office/officeart/2005/8/layout/hProcess9"/>
    <dgm:cxn modelId="{9D2A0E4E-4C07-429C-96DC-7A3D3242D10A}" type="presParOf" srcId="{007909B8-B74E-45C2-A237-AEF667FA5935}" destId="{7B4CAD20-640C-4D85-BCB9-3801FB3C03FC}" srcOrd="1" destOrd="0" presId="urn:microsoft.com/office/officeart/2005/8/layout/hProcess9"/>
    <dgm:cxn modelId="{E1DC51FF-AD66-4A36-9C20-50F691A7A140}" type="presParOf" srcId="{007909B8-B74E-45C2-A237-AEF667FA5935}" destId="{243F6240-2E61-45EB-9874-B26DD959A627}" srcOrd="2" destOrd="0" presId="urn:microsoft.com/office/officeart/2005/8/layout/hProcess9"/>
    <dgm:cxn modelId="{4D76CD37-CD88-4619-90E3-72B8572D7DE3}" type="presParOf" srcId="{007909B8-B74E-45C2-A237-AEF667FA5935}" destId="{ADA4C37C-7EEB-466C-AD4A-8663136078F8}" srcOrd="3" destOrd="0" presId="urn:microsoft.com/office/officeart/2005/8/layout/hProcess9"/>
    <dgm:cxn modelId="{C037069C-E546-4477-8000-C097A7E12E03}" type="presParOf" srcId="{007909B8-B74E-45C2-A237-AEF667FA5935}" destId="{9591E33D-CAA1-4084-AFB3-DE1F5B22B8A4}" srcOrd="4" destOrd="0" presId="urn:microsoft.com/office/officeart/2005/8/layout/hProcess9"/>
    <dgm:cxn modelId="{C365A808-6B75-465E-BD94-78AA42BA3DE4}" type="presParOf" srcId="{007909B8-B74E-45C2-A237-AEF667FA5935}" destId="{57B9772A-51EA-4559-9186-1E78E808915E}" srcOrd="5" destOrd="0" presId="urn:microsoft.com/office/officeart/2005/8/layout/hProcess9"/>
    <dgm:cxn modelId="{F74C2719-47EC-46D0-8626-6839EF8EDE7E}" type="presParOf" srcId="{007909B8-B74E-45C2-A237-AEF667FA5935}" destId="{9C60EE71-5021-49CA-84D0-B26F0C5DC82D}" srcOrd="6" destOrd="0" presId="urn:microsoft.com/office/officeart/2005/8/layout/hProcess9"/>
    <dgm:cxn modelId="{934F69E1-BDB4-458F-A974-F2320C79A9AD}" type="presParOf" srcId="{007909B8-B74E-45C2-A237-AEF667FA5935}" destId="{4D74DE38-A6CB-4AA5-8391-C6577D5B6A10}" srcOrd="7" destOrd="0" presId="urn:microsoft.com/office/officeart/2005/8/layout/hProcess9"/>
    <dgm:cxn modelId="{F969FE3A-5118-45FD-8257-153B6EAFCDB8}" type="presParOf" srcId="{007909B8-B74E-45C2-A237-AEF667FA5935}" destId="{9939C7FF-0464-471A-96E1-CA81ED8F24F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28C7-399C-43B7-8B35-22501248D495}">
      <dsp:nvSpPr>
        <dsp:cNvPr id="0" name=""/>
        <dsp:cNvSpPr/>
      </dsp:nvSpPr>
      <dsp:spPr>
        <a:xfrm>
          <a:off x="2" y="0"/>
          <a:ext cx="8678003" cy="3859823"/>
        </a:xfrm>
        <a:prstGeom prst="right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934D91-6CED-4580-9610-62C234F7EE4C}">
      <dsp:nvSpPr>
        <dsp:cNvPr id="0" name=""/>
        <dsp:cNvSpPr/>
      </dsp:nvSpPr>
      <dsp:spPr>
        <a:xfrm>
          <a:off x="86783" y="1090261"/>
          <a:ext cx="1550249" cy="173207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ts val="0"/>
            </a:spcAft>
            <a:buNone/>
          </a:pPr>
          <a:r>
            <a:rPr lang="en-US" sz="1900" b="1" u="none" kern="1200" dirty="0">
              <a:latin typeface="Tw Cen MT" panose="020B0602020104020603" pitchFamily="34" charset="0"/>
            </a:rPr>
            <a:t>Summer</a:t>
          </a:r>
        </a:p>
        <a:p>
          <a:pPr marL="0" lvl="0" indent="0" algn="ctr" defTabSz="844550">
            <a:lnSpc>
              <a:spcPct val="100000"/>
            </a:lnSpc>
            <a:spcBef>
              <a:spcPct val="0"/>
            </a:spcBef>
            <a:spcAft>
              <a:spcPts val="0"/>
            </a:spcAft>
            <a:buNone/>
          </a:pPr>
          <a:endParaRPr lang="en-US" sz="1000" b="1" u="none" kern="1200" dirty="0">
            <a:latin typeface="Tw Cen MT" panose="020B0602020104020603" pitchFamily="34" charset="0"/>
          </a:endParaRPr>
        </a:p>
        <a:p>
          <a:pPr marL="0" lvl="0" indent="0" algn="ctr" defTabSz="844550">
            <a:lnSpc>
              <a:spcPct val="100000"/>
            </a:lnSpc>
            <a:spcBef>
              <a:spcPct val="0"/>
            </a:spcBef>
            <a:spcAft>
              <a:spcPts val="0"/>
            </a:spcAft>
            <a:buNone/>
          </a:pPr>
          <a:r>
            <a:rPr lang="en-US" sz="1900" kern="1200" dirty="0">
              <a:latin typeface="Tw Cen MT" panose="020B0602020104020603" pitchFamily="34" charset="0"/>
            </a:rPr>
            <a:t>Apply to the program</a:t>
          </a:r>
        </a:p>
        <a:p>
          <a:pPr marL="0" lvl="0" indent="0" algn="ctr" defTabSz="844550">
            <a:lnSpc>
              <a:spcPct val="100000"/>
            </a:lnSpc>
            <a:spcBef>
              <a:spcPct val="0"/>
            </a:spcBef>
            <a:spcAft>
              <a:spcPts val="0"/>
            </a:spcAft>
            <a:buNone/>
          </a:pPr>
          <a:endParaRPr lang="en-US" sz="1900" kern="1200" dirty="0">
            <a:latin typeface="Tw Cen MT" panose="020B0602020104020603" pitchFamily="34" charset="0"/>
          </a:endParaRPr>
        </a:p>
      </dsp:txBody>
      <dsp:txXfrm>
        <a:off x="162460" y="1165938"/>
        <a:ext cx="1398895" cy="1580718"/>
      </dsp:txXfrm>
    </dsp:sp>
    <dsp:sp modelId="{243F6240-2E61-45EB-9874-B26DD959A627}">
      <dsp:nvSpPr>
        <dsp:cNvPr id="0" name=""/>
        <dsp:cNvSpPr/>
      </dsp:nvSpPr>
      <dsp:spPr>
        <a:xfrm>
          <a:off x="1717054" y="1090253"/>
          <a:ext cx="1557600" cy="173344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ts val="0"/>
            </a:spcAft>
            <a:buNone/>
          </a:pPr>
          <a:r>
            <a:rPr lang="en-US" sz="1900" b="1" kern="1200" dirty="0">
              <a:latin typeface="Tw Cen MT" panose="020B0602020104020603" pitchFamily="34" charset="0"/>
            </a:rPr>
            <a:t>September</a:t>
          </a:r>
        </a:p>
        <a:p>
          <a:pPr marL="0" lvl="0" indent="0" algn="ctr" defTabSz="844550">
            <a:lnSpc>
              <a:spcPct val="100000"/>
            </a:lnSpc>
            <a:spcBef>
              <a:spcPct val="0"/>
            </a:spcBef>
            <a:spcAft>
              <a:spcPts val="0"/>
            </a:spcAft>
            <a:buNone/>
          </a:pPr>
          <a:endParaRPr lang="en-US" sz="1000" b="1" kern="1200" dirty="0">
            <a:latin typeface="Tw Cen MT" panose="020B0602020104020603" pitchFamily="34" charset="0"/>
          </a:endParaRPr>
        </a:p>
        <a:p>
          <a:pPr marL="0" lvl="0" indent="0" algn="ctr" defTabSz="844550">
            <a:lnSpc>
              <a:spcPct val="100000"/>
            </a:lnSpc>
            <a:spcBef>
              <a:spcPct val="0"/>
            </a:spcBef>
            <a:spcAft>
              <a:spcPts val="0"/>
            </a:spcAft>
            <a:buNone/>
          </a:pPr>
          <a:r>
            <a:rPr lang="en-US" sz="1800" b="0" kern="1200" dirty="0">
              <a:latin typeface="Tw Cen MT" panose="020B0602020104020603" pitchFamily="34" charset="0"/>
            </a:rPr>
            <a:t>Finalists announced</a:t>
          </a:r>
        </a:p>
        <a:p>
          <a:pPr marL="0" lvl="0" indent="0" algn="ctr" defTabSz="844550">
            <a:lnSpc>
              <a:spcPct val="90000"/>
            </a:lnSpc>
            <a:spcBef>
              <a:spcPct val="0"/>
            </a:spcBef>
            <a:spcAft>
              <a:spcPct val="35000"/>
            </a:spcAft>
            <a:buNone/>
          </a:pPr>
          <a:endParaRPr lang="en-US" sz="2200" b="0" kern="1200" dirty="0"/>
        </a:p>
      </dsp:txBody>
      <dsp:txXfrm>
        <a:off x="1793090" y="1166289"/>
        <a:ext cx="1405528" cy="1581374"/>
      </dsp:txXfrm>
    </dsp:sp>
    <dsp:sp modelId="{9591E33D-CAA1-4084-AFB3-DE1F5B22B8A4}">
      <dsp:nvSpPr>
        <dsp:cNvPr id="0" name=""/>
        <dsp:cNvSpPr/>
      </dsp:nvSpPr>
      <dsp:spPr>
        <a:xfrm>
          <a:off x="3358211" y="1085498"/>
          <a:ext cx="1560189" cy="176321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ts val="0"/>
            </a:spcAft>
            <a:buNone/>
          </a:pPr>
          <a:r>
            <a:rPr lang="en-US" sz="1900" b="1" kern="1200" dirty="0">
              <a:latin typeface="Tw Cen MT" panose="020B0602020104020603" pitchFamily="34" charset="0"/>
            </a:rPr>
            <a:t>October</a:t>
          </a:r>
        </a:p>
        <a:p>
          <a:pPr marL="0" lvl="0" indent="0" algn="ctr" defTabSz="844550">
            <a:lnSpc>
              <a:spcPct val="100000"/>
            </a:lnSpc>
            <a:spcBef>
              <a:spcPct val="0"/>
            </a:spcBef>
            <a:spcAft>
              <a:spcPts val="0"/>
            </a:spcAft>
            <a:buNone/>
          </a:pPr>
          <a:endParaRPr lang="en-US" sz="1000" b="1" kern="1200" dirty="0">
            <a:latin typeface="Tw Cen MT" panose="020B0602020104020603" pitchFamily="34" charset="0"/>
          </a:endParaRPr>
        </a:p>
        <a:p>
          <a:pPr marL="0" lvl="0" indent="0" algn="ctr" defTabSz="844550">
            <a:lnSpc>
              <a:spcPct val="100000"/>
            </a:lnSpc>
            <a:spcBef>
              <a:spcPct val="0"/>
            </a:spcBef>
            <a:spcAft>
              <a:spcPts val="0"/>
            </a:spcAft>
            <a:buNone/>
          </a:pPr>
          <a:r>
            <a:rPr lang="en-US" sz="1800" b="0" kern="1200" dirty="0">
              <a:latin typeface="Tw Cen MT" panose="020B0602020104020603" pitchFamily="34" charset="0"/>
            </a:rPr>
            <a:t>IETA program begins</a:t>
          </a:r>
        </a:p>
        <a:p>
          <a:pPr marL="0" lvl="0" indent="0" algn="ctr" defTabSz="844550">
            <a:lnSpc>
              <a:spcPct val="90000"/>
            </a:lnSpc>
            <a:spcBef>
              <a:spcPct val="0"/>
            </a:spcBef>
            <a:spcAft>
              <a:spcPct val="35000"/>
            </a:spcAft>
            <a:buNone/>
          </a:pPr>
          <a:endParaRPr lang="en-US" sz="2200" b="1" kern="1200" dirty="0"/>
        </a:p>
      </dsp:txBody>
      <dsp:txXfrm>
        <a:off x="3434373" y="1161660"/>
        <a:ext cx="1407865" cy="1610889"/>
      </dsp:txXfrm>
    </dsp:sp>
    <dsp:sp modelId="{9C60EE71-5021-49CA-84D0-B26F0C5DC82D}">
      <dsp:nvSpPr>
        <dsp:cNvPr id="0" name=""/>
        <dsp:cNvSpPr/>
      </dsp:nvSpPr>
      <dsp:spPr>
        <a:xfrm>
          <a:off x="5003653" y="1072675"/>
          <a:ext cx="1740668" cy="176724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ts val="0"/>
            </a:spcAft>
            <a:buNone/>
          </a:pPr>
          <a:r>
            <a:rPr lang="en-US" sz="1900" b="1" kern="1200">
              <a:latin typeface="Tw Cen MT" panose="020B0602020104020603" pitchFamily="34" charset="0"/>
            </a:rPr>
            <a:t>Jan 15-Sept 1</a:t>
          </a:r>
        </a:p>
        <a:p>
          <a:pPr marL="0" lvl="0" indent="0" algn="ctr" defTabSz="844550">
            <a:lnSpc>
              <a:spcPct val="100000"/>
            </a:lnSpc>
            <a:spcBef>
              <a:spcPct val="0"/>
            </a:spcBef>
            <a:spcAft>
              <a:spcPts val="0"/>
            </a:spcAft>
            <a:buNone/>
          </a:pPr>
          <a:endParaRPr lang="en-US" sz="1000" b="1" kern="1200">
            <a:latin typeface="Tw Cen MT" panose="020B0602020104020603" pitchFamily="34" charset="0"/>
          </a:endParaRPr>
        </a:p>
        <a:p>
          <a:pPr marL="0" lvl="0" indent="0" algn="ctr" defTabSz="844550">
            <a:lnSpc>
              <a:spcPct val="100000"/>
            </a:lnSpc>
            <a:spcBef>
              <a:spcPct val="0"/>
            </a:spcBef>
            <a:spcAft>
              <a:spcPts val="0"/>
            </a:spcAft>
            <a:buNone/>
          </a:pPr>
          <a:r>
            <a:rPr lang="en-US" sz="1800" b="0" kern="1200">
              <a:latin typeface="Tw Cen MT" panose="020B0602020104020603" pitchFamily="34" charset="0"/>
            </a:rPr>
            <a:t>IETA field assignments</a:t>
          </a:r>
        </a:p>
        <a:p>
          <a:pPr marL="0" lvl="0" indent="0" algn="ctr" defTabSz="844550">
            <a:lnSpc>
              <a:spcPct val="100000"/>
            </a:lnSpc>
            <a:spcBef>
              <a:spcPct val="0"/>
            </a:spcBef>
            <a:spcAft>
              <a:spcPts val="0"/>
            </a:spcAft>
            <a:buNone/>
          </a:pPr>
          <a:endParaRPr lang="en-US" sz="2200" b="0" kern="1200"/>
        </a:p>
      </dsp:txBody>
      <dsp:txXfrm>
        <a:off x="5088625" y="1157647"/>
        <a:ext cx="1570724" cy="1597299"/>
      </dsp:txXfrm>
    </dsp:sp>
    <dsp:sp modelId="{9939C7FF-0464-471A-96E1-CA81ED8F24F3}">
      <dsp:nvSpPr>
        <dsp:cNvPr id="0" name=""/>
        <dsp:cNvSpPr/>
      </dsp:nvSpPr>
      <dsp:spPr>
        <a:xfrm>
          <a:off x="6841805" y="1063867"/>
          <a:ext cx="1501528" cy="180517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ts val="0"/>
            </a:spcAft>
            <a:buNone/>
          </a:pPr>
          <a:r>
            <a:rPr lang="en-US" sz="1900" b="1" kern="1200">
              <a:latin typeface="Tw Cen MT" panose="020B0602020104020603" pitchFamily="34" charset="0"/>
            </a:rPr>
            <a:t>September</a:t>
          </a:r>
        </a:p>
        <a:p>
          <a:pPr marL="0" lvl="0" indent="0" algn="ctr" defTabSz="844550">
            <a:lnSpc>
              <a:spcPct val="100000"/>
            </a:lnSpc>
            <a:spcBef>
              <a:spcPct val="0"/>
            </a:spcBef>
            <a:spcAft>
              <a:spcPts val="0"/>
            </a:spcAft>
            <a:buNone/>
          </a:pPr>
          <a:endParaRPr lang="en-US" sz="1000" b="0" kern="1200">
            <a:latin typeface="Tw Cen MT" panose="020B0602020104020603" pitchFamily="34" charset="0"/>
          </a:endParaRPr>
        </a:p>
        <a:p>
          <a:pPr marL="0" lvl="0" indent="0" algn="ctr" defTabSz="844550">
            <a:lnSpc>
              <a:spcPct val="100000"/>
            </a:lnSpc>
            <a:spcBef>
              <a:spcPct val="0"/>
            </a:spcBef>
            <a:spcAft>
              <a:spcPts val="0"/>
            </a:spcAft>
            <a:buNone/>
          </a:pPr>
          <a:r>
            <a:rPr lang="en-US" sz="1800" b="0" kern="1200">
              <a:latin typeface="Tw Cen MT" panose="020B0602020104020603" pitchFamily="34" charset="0"/>
            </a:rPr>
            <a:t>Closing workshop </a:t>
          </a:r>
        </a:p>
        <a:p>
          <a:pPr marL="0" lvl="0" indent="0" algn="ctr" defTabSz="844550">
            <a:lnSpc>
              <a:spcPct val="100000"/>
            </a:lnSpc>
            <a:spcBef>
              <a:spcPct val="0"/>
            </a:spcBef>
            <a:spcAft>
              <a:spcPts val="0"/>
            </a:spcAft>
            <a:buNone/>
          </a:pPr>
          <a:endParaRPr lang="en-US" sz="2200" b="0" kern="1200"/>
        </a:p>
      </dsp:txBody>
      <dsp:txXfrm>
        <a:off x="6915104" y="1137166"/>
        <a:ext cx="1354930" cy="16585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6/30/2023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325818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a:t>This slide shows a very high-level timeline of the program. The IETA website goes into more detail.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The IETA application process takes place every summer with finalists announced in late September.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The program officially begins in October. Alongside a multi-day orientation in Atlanta, Georgia, the field assignment solicitation and matching process takes place in the fall.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The IETA program works with participants throughout the fall to ensure that they have completed all the necessary steps to be ready to travel to their field assignment in the new calendar year. This includes getting cleared medically with the U.S. Department of State and completing all necessary security trainings required by the U.S. Government.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Assignments take place between January 15 and September 1.</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A multi-day closing workshop takes place in September</a:t>
            </a:r>
            <a:r>
              <a:rPr lang="en-US" dirty="0"/>
              <a:t>.</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172317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concludes our formal presentation on the IETA program.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54009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US" sz="1200" dirty="0">
                <a:solidFill>
                  <a:srgbClr val="000000"/>
                </a:solidFill>
                <a:effectLst/>
                <a:latin typeface="+mn-lt"/>
                <a:ea typeface="Calibri" panose="020F0502020204030204" pitchFamily="34" charset="0"/>
              </a:rPr>
              <a:t>I am LCDR Felicia Warren. I am an African American woman with brown hair and glasses, and I am wearing the U.S. Public Health Service Commissioned Corps modified service dress blue uniform. </a:t>
            </a:r>
            <a:r>
              <a:rPr lang="en-US" sz="1200" dirty="0">
                <a:solidFill>
                  <a:srgbClr val="000000"/>
                </a:solidFill>
                <a:effectLst/>
                <a:latin typeface="+mn-lt"/>
                <a:ea typeface="Calibri" panose="020F0502020204030204" pitchFamily="34" charset="0"/>
                <a:cs typeface="Calibri"/>
              </a:rPr>
              <a:t>I have a white IETA background.</a:t>
            </a:r>
          </a:p>
          <a:p>
            <a:pPr marL="0" marR="0">
              <a:lnSpc>
                <a:spcPct val="115000"/>
              </a:lnSpc>
              <a:spcBef>
                <a:spcPts val="0"/>
              </a:spcBef>
              <a:spcAft>
                <a:spcPts val="0"/>
              </a:spcAft>
            </a:pPr>
            <a:endParaRPr lang="en-US" sz="1200" dirty="0">
              <a:effectLst/>
              <a:latin typeface="+mn-lt"/>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mn-lt"/>
                <a:ea typeface="Calibri" panose="020F0502020204030204" pitchFamily="34" charset="0"/>
              </a:rPr>
              <a:t>We are recording today’s webinar, and it will be posted on the IETA website as soon as it is made available.</a:t>
            </a:r>
            <a:endParaRPr lang="en-US" sz="1200" dirty="0">
              <a:effectLst/>
              <a:latin typeface="+mn-lt"/>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mn-lt"/>
                <a:ea typeface="Calibri" panose="020F0502020204030204" pitchFamily="34" charset="0"/>
              </a:rPr>
              <a:t>The webinar will include an overview of the IETA program and a description of the application process, including the program’s competencies and eligibility criteria. The presentation will also include information about the program requirements for participants and home offices and the program timeline.</a:t>
            </a:r>
            <a:endParaRPr lang="en-US" sz="1200" dirty="0">
              <a:effectLst/>
              <a:latin typeface="+mn-lt"/>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mn-lt"/>
                <a:ea typeface="Calibri" panose="020F0502020204030204" pitchFamily="34" charset="0"/>
              </a:rPr>
              <a:t>We have allotted half of the hour for Q&amp;A. We ask that you please type your questions into the chat. We will answer questions received in the chat following the presentations. Please note that we also have frequently asked questions on the website that we will keep updated throughout the IETA application process. If you have a specific question about your eligibility, we ask that you send that email to </a:t>
            </a:r>
            <a:r>
              <a:rPr lang="en-US" sz="1200" dirty="0" err="1">
                <a:solidFill>
                  <a:srgbClr val="000000"/>
                </a:solidFill>
                <a:effectLst/>
                <a:latin typeface="+mn-lt"/>
                <a:ea typeface="Calibri" panose="020F0502020204030204" pitchFamily="34" charset="0"/>
              </a:rPr>
              <a:t>ieta@cdc.gov</a:t>
            </a:r>
            <a:r>
              <a:rPr lang="en-US" sz="1200" dirty="0">
                <a:solidFill>
                  <a:srgbClr val="000000"/>
                </a:solidFill>
                <a:effectLst/>
                <a:latin typeface="+mn-lt"/>
                <a:ea typeface="Calibri" panose="020F0502020204030204" pitchFamily="34" charset="0"/>
              </a:rPr>
              <a:t>. </a:t>
            </a:r>
            <a:endParaRPr lang="en-US" sz="1200" dirty="0">
              <a:effectLst/>
              <a:latin typeface="+mn-lt"/>
              <a:ea typeface="Arial" panose="020B0604020202020204" pitchFamily="34" charset="0"/>
            </a:endParaRPr>
          </a:p>
          <a:p>
            <a:pPr marL="0" marR="0">
              <a:lnSpc>
                <a:spcPct val="115000"/>
              </a:lnSpc>
              <a:spcBef>
                <a:spcPts val="0"/>
              </a:spcBef>
              <a:spcAft>
                <a:spcPts val="0"/>
              </a:spcAft>
            </a:pPr>
            <a:r>
              <a:rPr lang="en-US" sz="1200" dirty="0">
                <a:effectLst/>
                <a:latin typeface="+mn-lt"/>
                <a:ea typeface="Arial" panose="020B0604020202020204" pitchFamily="34" charset="0"/>
              </a:rPr>
              <a:t> </a:t>
            </a:r>
          </a:p>
          <a:p>
            <a:pPr marL="0" marR="0">
              <a:lnSpc>
                <a:spcPct val="115000"/>
              </a:lnSpc>
              <a:spcBef>
                <a:spcPts val="0"/>
              </a:spcBef>
              <a:spcAft>
                <a:spcPts val="0"/>
              </a:spcAft>
            </a:pPr>
            <a:r>
              <a:rPr lang="en-US" sz="1200" dirty="0">
                <a:solidFill>
                  <a:srgbClr val="000000"/>
                </a:solidFill>
                <a:effectLst/>
                <a:latin typeface="+mn-lt"/>
                <a:ea typeface="Calibri" panose="020F0502020204030204" pitchFamily="34" charset="0"/>
              </a:rPr>
              <a:t>Poll:</a:t>
            </a:r>
            <a:endParaRPr lang="en-US" sz="1200" dirty="0">
              <a:effectLst/>
              <a:latin typeface="+mn-lt"/>
              <a:ea typeface="Arial" panose="020B0604020202020204" pitchFamily="34" charset="0"/>
            </a:endParaRPr>
          </a:p>
          <a:p>
            <a:pPr marL="0" marR="0">
              <a:lnSpc>
                <a:spcPct val="115000"/>
              </a:lnSpc>
              <a:spcBef>
                <a:spcPts val="0"/>
              </a:spcBef>
              <a:spcAft>
                <a:spcPts val="0"/>
              </a:spcAft>
            </a:pPr>
            <a:r>
              <a:rPr lang="en-US" sz="1200" dirty="0">
                <a:solidFill>
                  <a:srgbClr val="000000"/>
                </a:solidFill>
                <a:effectLst/>
                <a:latin typeface="+mn-lt"/>
                <a:ea typeface="Calibri" panose="020F0502020204030204" pitchFamily="34" charset="0"/>
              </a:rPr>
              <a:t>As we transition into the formal presentation, we invite you to answer one poll question. We will review the responses after the webinar.</a:t>
            </a:r>
            <a:endParaRPr lang="en-US" sz="1200" dirty="0">
              <a:effectLst/>
              <a:latin typeface="+mn-lt"/>
              <a:ea typeface="Arial" panose="020B0604020202020204" pitchFamily="34" charset="0"/>
            </a:endParaRPr>
          </a:p>
          <a:p>
            <a:pPr marL="0" marR="0">
              <a:lnSpc>
                <a:spcPct val="115000"/>
              </a:lnSpc>
              <a:spcBef>
                <a:spcPts val="0"/>
              </a:spcBef>
              <a:spcAft>
                <a:spcPts val="0"/>
              </a:spcAft>
            </a:pPr>
            <a:r>
              <a:rPr lang="en-US" sz="1200" dirty="0">
                <a:solidFill>
                  <a:srgbClr val="000000"/>
                </a:solidFill>
                <a:effectLst/>
                <a:latin typeface="+mn-lt"/>
                <a:ea typeface="Calibri" panose="020F0502020204030204" pitchFamily="34" charset="0"/>
              </a:rPr>
              <a:t> </a:t>
            </a:r>
            <a:endParaRPr lang="en-US" sz="1200" dirty="0">
              <a:effectLst/>
              <a:latin typeface="+mn-lt"/>
              <a:ea typeface="Arial" panose="020B0604020202020204" pitchFamily="34" charset="0"/>
            </a:endParaRPr>
          </a:p>
          <a:p>
            <a:pPr marL="0" marR="0">
              <a:lnSpc>
                <a:spcPct val="115000"/>
              </a:lnSpc>
              <a:spcBef>
                <a:spcPts val="0"/>
              </a:spcBef>
              <a:spcAft>
                <a:spcPts val="0"/>
              </a:spcAft>
            </a:pPr>
            <a:r>
              <a:rPr lang="en-US" sz="1200" dirty="0">
                <a:solidFill>
                  <a:srgbClr val="000000"/>
                </a:solidFill>
                <a:effectLst/>
                <a:latin typeface="+mn-lt"/>
                <a:ea typeface="Calibri" panose="020F0502020204030204" pitchFamily="34" charset="0"/>
              </a:rPr>
              <a:t>And now, I would like to turn it over to Alyson to present on the IETA program.</a:t>
            </a:r>
            <a:endParaRPr lang="en-US" sz="1200" dirty="0">
              <a:effectLst/>
              <a:latin typeface="+mn-lt"/>
              <a:ea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103657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latin typeface="+mn-lt"/>
              </a:rPr>
              <a:t>I am CDR Alyson Rose-Wood and I am a white woman with brown hair</a:t>
            </a:r>
            <a:r>
              <a:rPr lang="en-US" sz="1200" dirty="0">
                <a:solidFill>
                  <a:srgbClr val="000000"/>
                </a:solidFill>
                <a:effectLst/>
                <a:latin typeface="+mn-lt"/>
                <a:ea typeface="Calibri" panose="020F0502020204030204" pitchFamily="34" charset="0"/>
                <a:cs typeface="Calibri"/>
              </a:rPr>
              <a:t>, and I am wearing the U.S. Public Health Service Commissioned Corps modified service dress blue uniform. I have a white IETA background.</a:t>
            </a:r>
          </a:p>
          <a:p>
            <a:pPr>
              <a:defRPr/>
            </a:pPr>
            <a:endParaRPr lang="en-US" sz="1200" dirty="0">
              <a:latin typeface="+mn-lt"/>
            </a:endParaRPr>
          </a:p>
          <a:p>
            <a:pPr>
              <a:defRPr/>
            </a:pPr>
            <a:r>
              <a:rPr lang="en-US" sz="1200" dirty="0">
                <a:latin typeface="+mn-lt"/>
              </a:rPr>
              <a:t>The IETA program is a 12-month competency-based program comprised of several multi-day workshops and a 12-week, consecutive, supervised field assignment </a:t>
            </a:r>
            <a:r>
              <a:rPr lang="en-US" sz="1200" dirty="0">
                <a:effectLst/>
                <a:latin typeface="+mn-lt"/>
                <a:ea typeface="Calibri" panose="020F0502020204030204" pitchFamily="34" charset="0"/>
                <a:cs typeface="Calibri"/>
              </a:rPr>
              <a:t>in one of the countries where CDC has an overseas presence.</a:t>
            </a:r>
            <a:endParaRPr lang="en-US" sz="1200" dirty="0">
              <a:latin typeface="+mn-lt"/>
              <a:cs typeface="Calibri"/>
            </a:endParaRPr>
          </a:p>
          <a:p>
            <a:pPr marL="285750" indent="-285750">
              <a:buFont typeface="Arial" panose="020B0604020202020204" pitchFamily="34" charset="0"/>
              <a:buChar char="•"/>
              <a:defRPr/>
            </a:pPr>
            <a:r>
              <a:rPr lang="en-US" sz="1200" dirty="0">
                <a:effectLst/>
                <a:latin typeface="+mn-lt"/>
                <a:cs typeface="Calibri"/>
              </a:rPr>
              <a:t>It is </a:t>
            </a:r>
            <a:r>
              <a:rPr lang="en-US" sz="1200" dirty="0">
                <a:latin typeface="+mn-lt"/>
              </a:rPr>
              <a:t>designed to offer HHS employees of all professional backgrounds an opportunity to gain overseas experience while providing technical assistance to CDC country offices and partners. </a:t>
            </a:r>
            <a:endParaRPr lang="en-US" sz="1200" dirty="0">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Calibri"/>
              </a:rPr>
              <a:t>Aside from attending the workshops and the supervised field assignment, IETA </a:t>
            </a:r>
            <a:r>
              <a:rPr lang="en-US" sz="1200" b="0" i="0" dirty="0">
                <a:solidFill>
                  <a:srgbClr val="000000"/>
                </a:solidFill>
                <a:effectLst/>
                <a:latin typeface="+mn-lt"/>
                <a:ea typeface="Calibri" panose="020F0502020204030204" pitchFamily="34" charset="0"/>
                <a:cs typeface="Calibri"/>
              </a:rPr>
              <a:t>p</a:t>
            </a:r>
            <a:r>
              <a:rPr lang="en-US" sz="1200" b="0" i="0" dirty="0">
                <a:solidFill>
                  <a:srgbClr val="000000"/>
                </a:solidFill>
                <a:effectLst/>
                <a:latin typeface="+mn-lt"/>
              </a:rPr>
              <a:t>articipants continue to work in their current positions throughout the 12-month program.</a:t>
            </a:r>
            <a:r>
              <a:rPr lang="en-US" sz="1200" dirty="0">
                <a:solidFill>
                  <a:srgbClr val="000000"/>
                </a:solidFill>
                <a:latin typeface="+mn-lt"/>
              </a:rPr>
              <a:t>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302504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The map on this slide highlights in blue and orange all the countries where CDC works and has a presence in that country. The 44 countries that are colored in orange are where previous IETA field assignments have taken place.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dirty="0">
              <a:solidFill>
                <a:srgbClr val="000000"/>
              </a:solidFill>
              <a:effectLst/>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rgbClr val="000000"/>
                </a:solidFill>
                <a:effectLst/>
                <a:latin typeface="+mn-lt"/>
              </a:rPr>
              <a:t>It is important to understand that in applying to the IETA program, you are agreeing to be matched with a country where CDC has a presence. The country you are matched with could be a high-threat country as defined by the U.S. Department of State. In fact, any country could become a high-threat country. To be successful in the IETA program, you need to be willing to provide your technical expertise where there is a need.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32768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IETA program seeks applicants from all professional backgrounds. Through our discussions with CDC country offices, we know that a wide range of skillsets and technical expertise areas are welcomed. </a:t>
            </a:r>
          </a:p>
          <a:p>
            <a:endParaRPr lang="en-US" sz="1200" dirty="0"/>
          </a:p>
          <a:p>
            <a:r>
              <a:rPr lang="en-US" sz="1200" dirty="0"/>
              <a:t>This slide outlines the eligibility criteria for the program. To be eligible, you must be a full-time HHS employee—either civil service or a U.S. Public Health Service Officer--at the GS-11 grade or above or O-3 rank or above. Title-42 employees who are U.S. citizens are eligible to apply as are Term employees. You must be in your current position for 12 or more consecutive months as of September 1. Excluding deployments, you must not have previously worked in a U.S. Embassy as an HHS federal employee. You must be available for the minimum 12-week international field assignment between January 15 and September 1. And, you need to have permission from your first-level and second-level supervisors to apply and fully participate in the program. Receiving supervisory permission is part of the application process which we will cover later in the presentation. If you are unsure if you meet the eligibility criteria, e-mail the IETA program at ieta@cdc.gov.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328104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slide outlines the three requirements that the IETA program has of the participant’s home office. In signing the application form, supervisors need to understand that their program will need to do the following three things:</a:t>
            </a:r>
          </a:p>
          <a:p>
            <a:pPr marL="628650" lvl="1" indent="-171450">
              <a:buFont typeface="Arial" panose="020B0604020202020204" pitchFamily="34" charset="0"/>
              <a:buChar char="•"/>
            </a:pPr>
            <a:r>
              <a:rPr lang="en-US" sz="1200" dirty="0"/>
              <a:t>Number 1: Ensure that the participant can fully participate in all training workshops and the minimum 12-week field assignment.</a:t>
            </a:r>
          </a:p>
          <a:p>
            <a:pPr marL="628650" lvl="1" indent="-171450">
              <a:buFont typeface="Arial" panose="020B0604020202020204" pitchFamily="34" charset="0"/>
              <a:buChar char="•"/>
            </a:pPr>
            <a:r>
              <a:rPr lang="en-US" sz="1200" dirty="0"/>
              <a:t>Number 2: Cover the participant’s salary and benefits throughout the program as well as any domestic travel costs associated with IETA program training. The host program—or CDC country office—pays all costs associated with the international field assignment such as airfare, lodging, and meals and incidentals. </a:t>
            </a:r>
          </a:p>
          <a:p>
            <a:pPr marL="628650" lvl="1" indent="-171450">
              <a:buFont typeface="Arial" panose="020B0604020202020204" pitchFamily="34" charset="0"/>
              <a:buChar char="•"/>
            </a:pPr>
            <a:r>
              <a:rPr lang="en-US" sz="1200" dirty="0"/>
              <a:t>Number 3: Review the draft field assignment statement of work in collaboration with the participant, host program, and IETA program.</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279178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rgbClr val="000000"/>
                </a:solidFill>
                <a:effectLst/>
              </a:rPr>
              <a:t>This slide covers the process for applying to the IETA program. All application materials are made available on the IETA website each summer. For the fiscal year 2024 program year, the application will open on Friday, June 30 and all applications must be received by 11:59 pm Eastern time on August 15, 2023.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dirty="0">
                <a:solidFill>
                  <a:srgbClr val="000000"/>
                </a:solidFill>
                <a:effectLst/>
              </a:rPr>
              <a:t>A complete application includes the following four documents that we ask that you complete electronically: </a:t>
            </a:r>
            <a:r>
              <a:rPr lang="en-US" sz="1200" dirty="0">
                <a:solidFill>
                  <a:srgbClr val="000000"/>
                </a:solidFill>
              </a:rPr>
              <a:t>t</a:t>
            </a:r>
            <a:r>
              <a:rPr lang="en-US" sz="1200" b="0" i="0" dirty="0">
                <a:solidFill>
                  <a:srgbClr val="000000"/>
                </a:solidFill>
                <a:effectLst/>
              </a:rPr>
              <a:t>he application form with essay responses and signature, the supervisor evaluation form with signatures, the IETA resume template, and your SF-50 for civilians or PHS personnel order form #7063. For the SF-50 requirement for civilians, please make sure the SF-50 you submit covers the 12 months prior to September 1 of the year you are are applying.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000000"/>
                </a:solidFill>
                <a:effectLst/>
                <a:latin typeface="Calibri" panose="020F0502020204030204" pitchFamily="34" charset="0"/>
              </a:rPr>
              <a:t>If you are U.S. Public Health Service Commissioned Corps officer, your home agency’s Commissioned Corps liaison will also need to sign the application.</a:t>
            </a:r>
            <a:endParaRPr lang="en-US" sz="1200" b="0" i="0" dirty="0">
              <a:solidFill>
                <a:srgbClr val="000000"/>
              </a:solidFill>
              <a:effectLs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dirty="0">
                <a:solidFill>
                  <a:srgbClr val="000000"/>
                </a:solidFill>
                <a:effectLst/>
              </a:rPr>
              <a:t>We ask that you e-mail the completed application to ieta@cdc.gov no later than August 15. </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53586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dirty="0">
                <a:solidFill>
                  <a:srgbClr val="000000"/>
                </a:solidFill>
                <a:effectLst/>
                <a:latin typeface="Open Sans" panose="020B0606030504020204" pitchFamily="34" charset="0"/>
              </a:rPr>
              <a:t>This slide shows the IETA competency model which consists of four domains and their associated competencies. The four domains are: Leadership, Cross-Cultural Humility, Diplomacy, and Technical Expertise.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rgbClr val="000000"/>
                </a:solidFill>
                <a:effectLst/>
                <a:latin typeface="Open Sans" panose="020B0606030504020204" pitchFamily="34" charset="0"/>
                <a:ea typeface="+mn-ea"/>
                <a:cs typeface="+mn-cs"/>
              </a:rPr>
              <a:t>The IETA competencies provide the framework for the entire IETA program—from the screening of applicants to the training experiences we provide. They also describe the capabilities each IETA participant should be able to demonstrate following program completion. Having the IETA program be competency-based ensures that we are building a cadre of skilled IETA alumni essential for supporting HHS’s global mission. </a:t>
            </a:r>
          </a:p>
          <a:p>
            <a:pPr marL="628650" lvl="1" indent="-171450">
              <a:buFont typeface="Arial" panose="020B0604020202020204" pitchFamily="34" charset="0"/>
              <a:buChar char="•"/>
            </a:pPr>
            <a:r>
              <a:rPr lang="en-US" sz="1200" b="0" i="0" dirty="0">
                <a:solidFill>
                  <a:srgbClr val="000000"/>
                </a:solidFill>
                <a:effectLst/>
                <a:latin typeface="Open Sans" panose="020B0606030504020204" pitchFamily="34" charset="0"/>
              </a:rPr>
              <a:t>The IETA program is designed to provide the trainings and hands-on experiences so that each participant develops their abilities in each domain you see here. </a:t>
            </a:r>
          </a:p>
          <a:p>
            <a:pPr marL="0" lvl="0" indent="0">
              <a:buFont typeface="Arial" panose="020B0604020202020204" pitchFamily="34" charset="0"/>
              <a:buNone/>
            </a:pPr>
            <a:r>
              <a:rPr lang="en-US" sz="1200" b="0" i="0" dirty="0">
                <a:solidFill>
                  <a:srgbClr val="000000"/>
                </a:solidFill>
                <a:effectLst/>
                <a:latin typeface="Open Sans" panose="020B0606030504020204" pitchFamily="34" charset="0"/>
              </a:rPr>
              <a:t>You can access a complete description of these competencies on the IETA website.</a:t>
            </a:r>
          </a:p>
          <a:p>
            <a:endParaRPr lang="en-US" dirty="0">
              <a:solidFill>
                <a:srgbClr val="000000"/>
              </a:solidFill>
              <a:latin typeface="Open Sans" panose="020B0606030504020204" pitchFamily="34" charset="0"/>
              <a:ea typeface="Open Sans"/>
              <a:cs typeface="Open Sans"/>
            </a:endParaRPr>
          </a:p>
          <a:p>
            <a:pPr>
              <a:buFont typeface="Arial" panose="020B0604020202020204" pitchFamily="34" charset="0"/>
            </a:pPr>
            <a:endParaRPr lang="en-US" dirty="0">
              <a:solidFill>
                <a:srgbClr val="000000"/>
              </a:solidFill>
              <a:latin typeface="Open Sans" panose="020B0606030504020204" pitchFamily="34" charset="0"/>
              <a:ea typeface="Open Sans"/>
              <a:cs typeface="Open Sans"/>
            </a:endParaRPr>
          </a:p>
          <a:p>
            <a:r>
              <a:rPr lang="en-US" b="1" dirty="0">
                <a:solidFill>
                  <a:srgbClr val="000000"/>
                </a:solidFill>
              </a:rPr>
              <a:t>Alt Text: </a:t>
            </a:r>
            <a:endParaRPr lang="en-US" b="1"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46329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latin typeface="+mn-lt"/>
              </a:rPr>
              <a:t>This slide describes </a:t>
            </a:r>
            <a:r>
              <a:rPr lang="en-US" b="0" i="0" dirty="0">
                <a:solidFill>
                  <a:srgbClr val="000000"/>
                </a:solidFill>
                <a:effectLst/>
                <a:latin typeface="+mn-lt"/>
              </a:rPr>
              <a:t>IETA’s “Best Fit” model which is designed to help potential candidates consider whether IETA is an appropriate program to advance their public health career. This list gives an overview of the six screening criteria that the IETA program will use to screen applicants. This list might help you determine whether you will be successful as an IETA participant.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000000"/>
                </a:solidFill>
                <a:effectLst/>
                <a:latin typeface="+mn-lt"/>
              </a:rPr>
              <a:t>First, we screen applicants on how IETA aligns with their career goals. We are seeking applicants who are trying to decide if working internationally for HHS is right for them.</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000000"/>
                </a:solidFill>
                <a:effectLst/>
                <a:latin typeface="+mn-lt"/>
              </a:rPr>
              <a:t>We will also screen applicants for their abilities in five areas of the IETA competency model: cross-cultural humility, flexibility, personal accountability, the skillsets you would bring to the program—which we refer to as technical expertise and being a team player. </a:t>
            </a:r>
          </a:p>
          <a:p>
            <a:pPr marL="628650" lvl="1" indent="-171450">
              <a:buFont typeface="Arial" panose="020B0604020202020204" pitchFamily="34" charset="0"/>
              <a:buChar char="•"/>
            </a:pPr>
            <a:r>
              <a:rPr lang="en-US" b="0" i="0" dirty="0">
                <a:solidFill>
                  <a:srgbClr val="000000"/>
                </a:solidFill>
                <a:effectLst/>
                <a:latin typeface="+mn-lt"/>
              </a:rPr>
              <a:t>While trainings we provide in the IETA program might enhance a participant’s abilities in these five areas, we seek participants who already demonstrate these abilities innately. </a:t>
            </a:r>
          </a:p>
          <a:p>
            <a:pPr marL="171450" indent="-171450" algn="l">
              <a:buFont typeface="Arial" panose="020B0604020202020204" pitchFamily="34" charset="0"/>
              <a:buChar char="•"/>
            </a:pPr>
            <a:r>
              <a:rPr lang="en-US" b="0" i="0" dirty="0">
                <a:solidFill>
                  <a:srgbClr val="000000"/>
                </a:solidFill>
                <a:effectLst/>
                <a:latin typeface="+mn-lt"/>
              </a:rPr>
              <a:t>All complete applications will be reviewed and scored by a screening panel that consists of a mix of CDC staff who have extensive experience working internationally for the agency, IETA program alumni, and subject matter experts in the field(s) of technical expertise identified by the candidates. </a:t>
            </a:r>
          </a:p>
          <a:p>
            <a:pPr marL="171450" indent="-171450" algn="l">
              <a:buFont typeface="Arial" panose="020B0604020202020204" pitchFamily="34" charset="0"/>
              <a:buChar char="•"/>
            </a:pPr>
            <a:r>
              <a:rPr lang="en-US" b="0" i="0" dirty="0">
                <a:solidFill>
                  <a:srgbClr val="000000"/>
                </a:solidFill>
                <a:effectLst/>
                <a:latin typeface="+mn-lt"/>
              </a:rPr>
              <a:t>The screening panel will review and rate each applicant based on the six screening criteria on this slide. </a:t>
            </a:r>
          </a:p>
          <a:p>
            <a:pPr marL="171450" indent="-171450" algn="l">
              <a:buFont typeface="Arial" panose="020B0604020202020204" pitchFamily="34" charset="0"/>
              <a:buChar char="•"/>
            </a:pPr>
            <a:r>
              <a:rPr lang="en-US" b="0" i="0" dirty="0">
                <a:solidFill>
                  <a:srgbClr val="000000"/>
                </a:solidFill>
                <a:effectLst/>
                <a:latin typeface="+mn-lt"/>
              </a:rPr>
              <a:t>To decrease the likelihood for factors such as unconscious bias towards names, genders, work location, etc., each application reviewed by the screening panel will be blinded—identification details on each application will be removed by IETA program staff prior to screening.</a:t>
            </a:r>
          </a:p>
          <a:p>
            <a:pPr marL="171450" indent="-171450" algn="l">
              <a:buFont typeface="Arial" panose="020B0604020202020204" pitchFamily="34" charset="0"/>
              <a:buChar char="•"/>
            </a:pPr>
            <a:r>
              <a:rPr lang="en-US" b="0" i="0" dirty="0">
                <a:solidFill>
                  <a:srgbClr val="000000"/>
                </a:solidFill>
                <a:effectLst/>
                <a:latin typeface="+mn-lt"/>
              </a:rPr>
              <a:t>The highest scoring applicants will be invited to interview virtually. </a:t>
            </a:r>
          </a:p>
          <a:p>
            <a:pPr marL="171450" indent="-171450" algn="l">
              <a:buFont typeface="Arial" panose="020B0604020202020204" pitchFamily="34" charset="0"/>
              <a:buChar char="•"/>
            </a:pPr>
            <a:r>
              <a:rPr lang="en-US" b="0" i="0" dirty="0">
                <a:solidFill>
                  <a:srgbClr val="000000"/>
                </a:solidFill>
                <a:effectLst/>
                <a:latin typeface="+mn-lt"/>
              </a:rPr>
              <a:t>Following reference checks, finalists will take part in the matching process with host programs.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94113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1" name="Title 1"/>
          <p:cNvSpPr>
            <a:spLocks noGrp="1"/>
          </p:cNvSpPr>
          <p:nvPr userDrawn="1">
            <p:ph type="title"/>
          </p:nvPr>
        </p:nvSpPr>
        <p:spPr>
          <a:xfrm>
            <a:off x="3624044" y="956741"/>
            <a:ext cx="5113513" cy="866834"/>
          </a:xfrm>
          <a:prstGeom prst="rect">
            <a:avLst/>
          </a:prstGeom>
        </p:spPr>
        <p:txBody>
          <a:bodyPr/>
          <a:lstStyle>
            <a:lvl1pPr algn="l">
              <a:lnSpc>
                <a:spcPts val="3000"/>
              </a:lnSpc>
              <a:defRPr sz="3200" b="1" baseline="0">
                <a:solidFill>
                  <a:schemeClr val="tx2"/>
                </a:solidFill>
                <a:effectLst/>
                <a:latin typeface="Tw Cen MT" panose="020B0602020104020603" pitchFamily="34" charset="0"/>
              </a:defRPr>
            </a:lvl1pPr>
          </a:lstStyle>
          <a:p>
            <a:endParaRPr lang="en-US"/>
          </a:p>
        </p:txBody>
      </p:sp>
      <p:sp>
        <p:nvSpPr>
          <p:cNvPr id="5" name="Subtitle 2"/>
          <p:cNvSpPr>
            <a:spLocks noGrp="1"/>
          </p:cNvSpPr>
          <p:nvPr userDrawn="1">
            <p:ph type="subTitle" idx="1"/>
          </p:nvPr>
        </p:nvSpPr>
        <p:spPr>
          <a:xfrm>
            <a:off x="3624044" y="2061700"/>
            <a:ext cx="3590212" cy="342900"/>
          </a:xfrm>
          <a:prstGeom prst="rect">
            <a:avLst/>
          </a:prstGeom>
        </p:spPr>
        <p:txBody>
          <a:bodyPr/>
          <a:lstStyle>
            <a:lvl1pPr marL="0" indent="0" algn="l">
              <a:buNone/>
              <a:defRPr sz="2000" b="1" baseline="0">
                <a:solidFill>
                  <a:schemeClr val="tx2"/>
                </a:solidFill>
                <a:effectLst/>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3624044" y="2876702"/>
            <a:ext cx="3590212" cy="971550"/>
          </a:xfrm>
          <a:prstGeom prst="rect">
            <a:avLst/>
          </a:prstGeom>
        </p:spPr>
        <p:txBody>
          <a:bodyPr/>
          <a:lstStyle>
            <a:lvl1pPr marL="0" indent="0" algn="l">
              <a:lnSpc>
                <a:spcPts val="2000"/>
              </a:lnSpc>
              <a:buNone/>
              <a:defRPr sz="1800" baseline="0">
                <a:solidFill>
                  <a:schemeClr val="tx2"/>
                </a:solidFill>
                <a:latin typeface="Tw Cen MT" panose="020B0602020104020603"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41006643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pic>
        <p:nvPicPr>
          <p:cNvPr id="7" name="Picture 6" descr="Shape, square&#10;&#10;Description automatically generated">
            <a:extLst>
              <a:ext uri="{FF2B5EF4-FFF2-40B4-BE49-F238E27FC236}">
                <a16:creationId xmlns:a16="http://schemas.microsoft.com/office/drawing/2014/main" id="{46BD6013-3947-4B7B-AD07-C8C03A5C73F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159"/>
          <a:stretch/>
        </p:blipFill>
        <p:spPr>
          <a:xfrm>
            <a:off x="0" y="0"/>
            <a:ext cx="9144000" cy="5143500"/>
          </a:xfrm>
          <a:prstGeom prst="rect">
            <a:avLst/>
          </a:prstGeom>
        </p:spPr>
      </p:pic>
      <p:sp>
        <p:nvSpPr>
          <p:cNvPr id="6" name="Rectangle 5">
            <a:extLst>
              <a:ext uri="{FF2B5EF4-FFF2-40B4-BE49-F238E27FC236}">
                <a16:creationId xmlns:a16="http://schemas.microsoft.com/office/drawing/2014/main" id="{0DDC02F4-8A57-4C69-BD5A-CA4800B8BBBE}"/>
              </a:ext>
            </a:extLst>
          </p:cNvPr>
          <p:cNvSpPr/>
          <p:nvPr userDrawn="1"/>
        </p:nvSpPr>
        <p:spPr>
          <a:xfrm>
            <a:off x="3048000" y="0"/>
            <a:ext cx="6096001" cy="51380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3624044" y="956741"/>
            <a:ext cx="5113513" cy="866834"/>
          </a:xfrm>
          <a:prstGeom prst="rect">
            <a:avLst/>
          </a:prstGeom>
        </p:spPr>
        <p:txBody>
          <a:bodyPr/>
          <a:lstStyle>
            <a:lvl1pPr algn="l">
              <a:lnSpc>
                <a:spcPts val="3000"/>
              </a:lnSpc>
              <a:defRPr sz="3200" b="1" baseline="0">
                <a:solidFill>
                  <a:schemeClr val="tx2"/>
                </a:solidFill>
                <a:effectLst/>
                <a:latin typeface="Tw Cen MT" panose="020B0602020104020603" pitchFamily="34" charset="0"/>
              </a:defRPr>
            </a:lvl1pPr>
          </a:lstStyle>
          <a:p>
            <a:endParaRPr lang="en-US"/>
          </a:p>
        </p:txBody>
      </p:sp>
      <p:sp>
        <p:nvSpPr>
          <p:cNvPr id="5" name="Subtitle 2"/>
          <p:cNvSpPr>
            <a:spLocks noGrp="1"/>
          </p:cNvSpPr>
          <p:nvPr userDrawn="1">
            <p:ph type="subTitle" idx="1"/>
          </p:nvPr>
        </p:nvSpPr>
        <p:spPr>
          <a:xfrm>
            <a:off x="3624044" y="2061700"/>
            <a:ext cx="3590212" cy="342900"/>
          </a:xfrm>
          <a:prstGeom prst="rect">
            <a:avLst/>
          </a:prstGeom>
        </p:spPr>
        <p:txBody>
          <a:bodyPr/>
          <a:lstStyle>
            <a:lvl1pPr marL="0" indent="0" algn="l">
              <a:buNone/>
              <a:defRPr sz="2000" b="1" baseline="0">
                <a:solidFill>
                  <a:schemeClr val="tx2"/>
                </a:solidFill>
                <a:effectLst/>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3624044" y="2876702"/>
            <a:ext cx="3590212" cy="971550"/>
          </a:xfrm>
          <a:prstGeom prst="rect">
            <a:avLst/>
          </a:prstGeom>
        </p:spPr>
        <p:txBody>
          <a:bodyPr/>
          <a:lstStyle>
            <a:lvl1pPr marL="0" indent="0" algn="l">
              <a:lnSpc>
                <a:spcPts val="2000"/>
              </a:lnSpc>
              <a:buNone/>
              <a:defRPr sz="1800" baseline="0">
                <a:solidFill>
                  <a:schemeClr val="tx2"/>
                </a:solidFill>
                <a:latin typeface="Tw Cen MT" panose="020B0602020104020603"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8" name="Rectangle 7">
            <a:extLst>
              <a:ext uri="{FF2B5EF4-FFF2-40B4-BE49-F238E27FC236}">
                <a16:creationId xmlns:a16="http://schemas.microsoft.com/office/drawing/2014/main" id="{8FE3828C-9253-46DD-A71E-4FC3E15283B9}"/>
              </a:ext>
            </a:extLst>
          </p:cNvPr>
          <p:cNvSpPr/>
          <p:nvPr userDrawn="1"/>
        </p:nvSpPr>
        <p:spPr>
          <a:xfrm>
            <a:off x="618309" y="1471749"/>
            <a:ext cx="1915885" cy="2211977"/>
          </a:xfrm>
          <a:prstGeom prst="rect">
            <a:avLst/>
          </a:prstGeom>
          <a:solidFill>
            <a:srgbClr val="FD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4DF71C96-4C00-4B97-AF9F-8D4E74F009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258" y="1705367"/>
            <a:ext cx="1730646" cy="1732766"/>
          </a:xfrm>
          <a:prstGeom prst="rect">
            <a:avLst/>
          </a:prstGeom>
        </p:spPr>
      </p:pic>
    </p:spTree>
    <p:extLst>
      <p:ext uri="{BB962C8B-B14F-4D97-AF65-F5344CB8AC3E}">
        <p14:creationId xmlns:p14="http://schemas.microsoft.com/office/powerpoint/2010/main" val="2294504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2C62F6A-3ED5-4235-BFD5-CADF4735F2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4"/>
            <a:ext cx="9155875" cy="1253490"/>
          </a:xfrm>
          <a:prstGeom prst="rect">
            <a:avLst/>
          </a:prstGeom>
        </p:spPr>
      </p:pic>
      <p:sp>
        <p:nvSpPr>
          <p:cNvPr id="2" name="Title 1"/>
          <p:cNvSpPr>
            <a:spLocks noGrp="1"/>
          </p:cNvSpPr>
          <p:nvPr>
            <p:ph type="title" hasCustomPrompt="1"/>
          </p:nvPr>
        </p:nvSpPr>
        <p:spPr>
          <a:xfrm>
            <a:off x="457200" y="94891"/>
            <a:ext cx="8229600" cy="596106"/>
          </a:xfrm>
          <a:prstGeom prst="rect">
            <a:avLst/>
          </a:prstGeom>
        </p:spPr>
        <p:txBody>
          <a:bodyPr anchor="b" anchorCtr="0"/>
          <a:lstStyle>
            <a:lvl1pPr algn="l">
              <a:lnSpc>
                <a:spcPts val="3000"/>
              </a:lnSpc>
              <a:defRPr sz="3200" b="1" baseline="0">
                <a:solidFill>
                  <a:schemeClr val="tx2"/>
                </a:solidFill>
                <a:effectLst/>
                <a:latin typeface="Tw Cen MT" panose="020B0602020104020603" pitchFamily="34" charset="0"/>
              </a:defRPr>
            </a:lvl1pPr>
          </a:lstStyle>
          <a:p>
            <a:r>
              <a:rPr lang="en-US"/>
              <a:t>Bottom band: OD</a:t>
            </a:r>
          </a:p>
        </p:txBody>
      </p:sp>
      <p:sp>
        <p:nvSpPr>
          <p:cNvPr id="15" name="Text Placeholder 7">
            <a:extLst>
              <a:ext uri="{FF2B5EF4-FFF2-40B4-BE49-F238E27FC236}">
                <a16:creationId xmlns:a16="http://schemas.microsoft.com/office/drawing/2014/main" id="{CC27692E-17E4-41F4-B55C-9ECC18E0D4A1}"/>
              </a:ext>
            </a:extLst>
          </p:cNvPr>
          <p:cNvSpPr>
            <a:spLocks noGrp="1"/>
          </p:cNvSpPr>
          <p:nvPr>
            <p:ph type="body" sz="quarter" idx="10"/>
          </p:nvPr>
        </p:nvSpPr>
        <p:spPr>
          <a:xfrm>
            <a:off x="542166" y="1369267"/>
            <a:ext cx="7919002" cy="3341688"/>
          </a:xfrm>
        </p:spPr>
        <p:txBody>
          <a:bodyPr/>
          <a:lstStyle>
            <a:lvl1pPr marL="258763" indent="-258763">
              <a:buClr>
                <a:srgbClr val="005DAA"/>
              </a:buClr>
              <a:buFont typeface="Wingdings" panose="05000000000000000000" pitchFamily="2" charset="2"/>
              <a:buChar char="§"/>
              <a:defRPr sz="2400">
                <a:solidFill>
                  <a:srgbClr val="000000"/>
                </a:solidFill>
                <a:latin typeface="Tw Cen MT" panose="020B0602020104020603" pitchFamily="34" charset="0"/>
              </a:defRPr>
            </a:lvl1pPr>
            <a:lvl2pPr marL="574675" indent="-315913">
              <a:buClr>
                <a:srgbClr val="532E63"/>
              </a:buClr>
              <a:defRPr sz="2400">
                <a:solidFill>
                  <a:srgbClr val="000000"/>
                </a:solidFill>
                <a:latin typeface="Tw Cen MT" panose="020B0602020104020603" pitchFamily="34" charset="0"/>
              </a:defRPr>
            </a:lvl2pPr>
            <a:lvl3pPr marL="817563" indent="-252413">
              <a:buClr>
                <a:srgbClr val="9A3B26"/>
              </a:buClr>
              <a:defRPr sz="2400">
                <a:solidFill>
                  <a:srgbClr val="000000"/>
                </a:solidFill>
                <a:latin typeface="Tw Cen MT" panose="020B0602020104020603" pitchFamily="34" charset="0"/>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BF67714F-0CA5-4C58-A60F-C3FD02991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3"/>
            <a:ext cx="9144000" cy="1411605"/>
          </a:xfrm>
          <a:prstGeom prst="rect">
            <a:avLst/>
          </a:prstGeom>
        </p:spPr>
      </p:pic>
      <p:sp>
        <p:nvSpPr>
          <p:cNvPr id="2" name="Title 1"/>
          <p:cNvSpPr>
            <a:spLocks noGrp="1"/>
          </p:cNvSpPr>
          <p:nvPr>
            <p:ph type="title" hasCustomPrompt="1"/>
          </p:nvPr>
        </p:nvSpPr>
        <p:spPr>
          <a:xfrm>
            <a:off x="457200" y="116967"/>
            <a:ext cx="8229600" cy="857250"/>
          </a:xfrm>
          <a:prstGeom prst="rect">
            <a:avLst/>
          </a:prstGeom>
        </p:spPr>
        <p:txBody>
          <a:bodyPr anchor="b" anchorCtr="0"/>
          <a:lstStyle>
            <a:lvl1pPr algn="l">
              <a:lnSpc>
                <a:spcPts val="3000"/>
              </a:lnSpc>
              <a:defRPr sz="2800" b="1" baseline="0">
                <a:solidFill>
                  <a:schemeClr val="tx2"/>
                </a:solidFill>
                <a:effectLst/>
                <a:latin typeface="Tw Cen MT" panose="020B0602020104020603" pitchFamily="34" charset="0"/>
              </a:defRPr>
            </a:lvl1pPr>
          </a:lstStyle>
          <a:p>
            <a:r>
              <a:rPr lang="en-US"/>
              <a:t>Bottom band: OD</a:t>
            </a:r>
            <a:br>
              <a:rPr lang="en-US"/>
            </a:br>
            <a:r>
              <a:rPr lang="en-US"/>
              <a:t>Now is the time</a:t>
            </a:r>
          </a:p>
        </p:txBody>
      </p:sp>
      <p:sp>
        <p:nvSpPr>
          <p:cNvPr id="13" name="Text Placeholder 7">
            <a:extLst>
              <a:ext uri="{FF2B5EF4-FFF2-40B4-BE49-F238E27FC236}">
                <a16:creationId xmlns:a16="http://schemas.microsoft.com/office/drawing/2014/main" id="{36DC9413-C811-4876-AE2C-CDF7F56E700A}"/>
              </a:ext>
            </a:extLst>
          </p:cNvPr>
          <p:cNvSpPr>
            <a:spLocks noGrp="1"/>
          </p:cNvSpPr>
          <p:nvPr>
            <p:ph type="body" sz="quarter" idx="10"/>
          </p:nvPr>
        </p:nvSpPr>
        <p:spPr>
          <a:xfrm>
            <a:off x="720191" y="1780248"/>
            <a:ext cx="7740977" cy="3108840"/>
          </a:xfrm>
        </p:spPr>
        <p:txBody>
          <a:bodyPr/>
          <a:lstStyle>
            <a:lvl1pPr marL="258763" indent="-258763">
              <a:buClr>
                <a:srgbClr val="005DAA"/>
              </a:buClr>
              <a:buFont typeface="Wingdings" panose="05000000000000000000" pitchFamily="2" charset="2"/>
              <a:buChar char="§"/>
              <a:defRPr sz="2400">
                <a:solidFill>
                  <a:srgbClr val="000000"/>
                </a:solidFill>
                <a:latin typeface="Tw Cen MT" panose="020B0602020104020603" pitchFamily="34" charset="0"/>
              </a:defRPr>
            </a:lvl1pPr>
            <a:lvl2pPr marL="574675" indent="-315913">
              <a:buClr>
                <a:srgbClr val="532E63"/>
              </a:buClr>
              <a:defRPr sz="2400">
                <a:solidFill>
                  <a:srgbClr val="000000"/>
                </a:solidFill>
                <a:latin typeface="Tw Cen MT" panose="020B0602020104020603" pitchFamily="34" charset="0"/>
              </a:defRPr>
            </a:lvl2pPr>
            <a:lvl3pPr marL="817563" indent="-252413">
              <a:buClr>
                <a:srgbClr val="9A3B26"/>
              </a:buClr>
              <a:defRPr sz="2400">
                <a:solidFill>
                  <a:srgbClr val="000000"/>
                </a:solidFill>
                <a:latin typeface="Tw Cen MT" panose="020B0602020104020603" pitchFamily="34" charset="0"/>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384648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D851F7A7-B95D-4392-A5F5-A09EB02BF3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3490"/>
          </a:xfrm>
          <a:prstGeom prst="rect">
            <a:avLst/>
          </a:prstGeom>
        </p:spPr>
      </p:pic>
      <p:sp>
        <p:nvSpPr>
          <p:cNvPr id="2" name="Title 1"/>
          <p:cNvSpPr>
            <a:spLocks noGrp="1"/>
          </p:cNvSpPr>
          <p:nvPr>
            <p:ph type="title"/>
          </p:nvPr>
        </p:nvSpPr>
        <p:spPr>
          <a:xfrm>
            <a:off x="464187" y="-213753"/>
            <a:ext cx="8229600" cy="857250"/>
          </a:xfrm>
          <a:prstGeom prst="rect">
            <a:avLst/>
          </a:prstGeom>
        </p:spPr>
        <p:txBody>
          <a:bodyPr anchor="b" anchorCtr="0"/>
          <a:lstStyle>
            <a:lvl1pPr algn="l">
              <a:lnSpc>
                <a:spcPts val="3000"/>
              </a:lnSpc>
              <a:defRPr sz="2800" b="1" baseline="0">
                <a:solidFill>
                  <a:schemeClr val="tx2"/>
                </a:solidFill>
                <a:effectLst/>
                <a:latin typeface="Tw Cen MT" panose="020B0602020104020603" pitchFamily="34" charset="0"/>
              </a:defRPr>
            </a:lvl1pPr>
          </a:lstStyle>
          <a:p>
            <a:endParaRPr lang="en-US"/>
          </a:p>
        </p:txBody>
      </p:sp>
      <p:sp>
        <p:nvSpPr>
          <p:cNvPr id="3" name="Content Placeholder 2"/>
          <p:cNvSpPr>
            <a:spLocks noGrp="1"/>
          </p:cNvSpPr>
          <p:nvPr>
            <p:ph idx="1"/>
          </p:nvPr>
        </p:nvSpPr>
        <p:spPr>
          <a:xfrm>
            <a:off x="457200" y="1568286"/>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chemeClr val="bg2"/>
                </a:solidFill>
                <a:latin typeface="Tw Cen MT" panose="020B0602020104020603" pitchFamily="34" charset="0"/>
              </a:defRPr>
            </a:lvl1pPr>
            <a:lvl2pPr marL="742950" indent="-285750">
              <a:buClr>
                <a:srgbClr val="005984"/>
              </a:buClr>
              <a:buSzPct val="100000"/>
              <a:buFont typeface="Arial" panose="020B0604020202020204" pitchFamily="34" charset="0"/>
              <a:buChar char="•"/>
              <a:defRPr sz="2000">
                <a:solidFill>
                  <a:schemeClr val="bg2"/>
                </a:solidFill>
              </a:defRPr>
            </a:lvl2pPr>
            <a:lvl3pPr>
              <a:buClrTx/>
              <a:buSzPct val="100000"/>
              <a:buFont typeface="Arial" pitchFamily="34" charset="0"/>
              <a:buChar char="•"/>
              <a:defRPr sz="1800">
                <a:solidFill>
                  <a:schemeClr val="bg2"/>
                </a:solidFill>
                <a:latin typeface="Tw Cen MT" panose="020B0602020104020603" pitchFamily="34" charset="0"/>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568286"/>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chemeClr val="bg2"/>
                </a:solidFill>
                <a:latin typeface="Tw Cen MT" panose="020B0602020104020603" pitchFamily="34" charset="0"/>
              </a:defRPr>
            </a:lvl1pPr>
            <a:lvl2pPr marL="742950" indent="-285750">
              <a:buClr>
                <a:srgbClr val="005984"/>
              </a:buClr>
              <a:buSzPct val="100000"/>
              <a:buFont typeface="Arial" panose="020B0604020202020204" pitchFamily="34" charset="0"/>
              <a:buChar char="•"/>
              <a:defRPr sz="2000">
                <a:solidFill>
                  <a:schemeClr val="bg2"/>
                </a:solidFill>
              </a:defRPr>
            </a:lvl2pPr>
            <a:lvl3pPr>
              <a:buClrTx/>
              <a:buSzPct val="100000"/>
              <a:buFont typeface="Arial" pitchFamily="34" charset="0"/>
              <a:buChar char="•"/>
              <a:defRPr sz="1800">
                <a:solidFill>
                  <a:schemeClr val="bg2"/>
                </a:solidFill>
                <a:latin typeface="Tw Cen MT" panose="020B0602020104020603" pitchFamily="34" charset="0"/>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4D1D36-F427-4493-B501-140B3CF74A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7" y="0"/>
            <a:ext cx="9125685" cy="5143500"/>
          </a:xfrm>
          <a:prstGeom prst="rect">
            <a:avLst/>
          </a:prstGeom>
        </p:spPr>
      </p:pic>
      <p:sp>
        <p:nvSpPr>
          <p:cNvPr id="7" name="Rectangle 6">
            <a:extLst>
              <a:ext uri="{FF2B5EF4-FFF2-40B4-BE49-F238E27FC236}">
                <a16:creationId xmlns:a16="http://schemas.microsoft.com/office/drawing/2014/main" id="{AA73F8F1-A1FA-4F45-A415-768F68E342BB}"/>
              </a:ext>
            </a:extLst>
          </p:cNvPr>
          <p:cNvSpPr/>
          <p:nvPr userDrawn="1"/>
        </p:nvSpPr>
        <p:spPr>
          <a:xfrm>
            <a:off x="1" y="3488457"/>
            <a:ext cx="9143999" cy="1641341"/>
          </a:xfrm>
          <a:prstGeom prst="rect">
            <a:avLst/>
          </a:prstGeom>
          <a:solidFill>
            <a:srgbClr val="0A1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1" y="3419331"/>
            <a:ext cx="8294913" cy="871538"/>
          </a:xfrm>
          <a:prstGeom prst="rect">
            <a:avLst/>
          </a:prstGeom>
        </p:spPr>
        <p:txBody>
          <a:bodyPr anchor="b"/>
          <a:lstStyle>
            <a:lvl1pPr algn="l">
              <a:defRPr sz="3600" b="1" baseline="0">
                <a:solidFill>
                  <a:schemeClr val="bg2"/>
                </a:solidFill>
                <a:effectLst/>
                <a:latin typeface="Tw Cen MT" panose="020B0602020104020603"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Tw Cen MT" panose="020B06020201040206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3" name="Rectangle 12">
            <a:extLst>
              <a:ext uri="{FF2B5EF4-FFF2-40B4-BE49-F238E27FC236}">
                <a16:creationId xmlns:a16="http://schemas.microsoft.com/office/drawing/2014/main" id="{A062A529-7C02-41A0-93AD-F65EA3B8FEB0}"/>
              </a:ext>
            </a:extLst>
          </p:cNvPr>
          <p:cNvSpPr/>
          <p:nvPr userDrawn="1"/>
        </p:nvSpPr>
        <p:spPr>
          <a:xfrm>
            <a:off x="1" y="3488457"/>
            <a:ext cx="9144000" cy="45719"/>
          </a:xfrm>
          <a:prstGeom prst="rect">
            <a:avLst/>
          </a:prstGeom>
          <a:solidFill>
            <a:srgbClr val="FEA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05F22D3-A4AD-474F-8162-312944E9C7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28" name="Rectangle 27">
            <a:extLst>
              <a:ext uri="{FF2B5EF4-FFF2-40B4-BE49-F238E27FC236}">
                <a16:creationId xmlns:a16="http://schemas.microsoft.com/office/drawing/2014/main" id="{8E78535F-ABA7-49AC-88EE-3F400029A864}"/>
              </a:ext>
            </a:extLst>
          </p:cNvPr>
          <p:cNvSpPr/>
          <p:nvPr userDrawn="1"/>
        </p:nvSpPr>
        <p:spPr>
          <a:xfrm>
            <a:off x="298072" y="2681489"/>
            <a:ext cx="6222380" cy="1641341"/>
          </a:xfrm>
          <a:prstGeom prst="rect">
            <a:avLst/>
          </a:prstGeom>
          <a:solidFill>
            <a:srgbClr val="007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D3DE331-3FDC-4D84-9407-49CA7B56DB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571" y="4227219"/>
            <a:ext cx="1350267" cy="786386"/>
          </a:xfrm>
          <a:prstGeom prst="rect">
            <a:avLst/>
          </a:prstGeom>
        </p:spPr>
      </p:pic>
    </p:spTree>
    <p:extLst>
      <p:ext uri="{BB962C8B-B14F-4D97-AF65-F5344CB8AC3E}">
        <p14:creationId xmlns:p14="http://schemas.microsoft.com/office/powerpoint/2010/main" val="825173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24" r:id="rId1"/>
    <p:sldLayoutId id="2147483829" r:id="rId2"/>
    <p:sldLayoutId id="2147483811" r:id="rId3"/>
    <p:sldLayoutId id="2147483828" r:id="rId4"/>
    <p:sldLayoutId id="2147483815" r:id="rId5"/>
    <p:sldLayoutId id="2147483823" r:id="rId6"/>
    <p:sldLayoutId id="214748382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Tw Cen MT" panose="020B0602020104020603"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Tw Cen MT" panose="020B0602020104020603"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Tw Cen MT" panose="020B0602020104020603"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Tw Cen MT" panose="020B0602020104020603"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13500C-D963-4B8C-BC0E-12D579B1C87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8" r="16159" b="1"/>
          <a:stretch/>
        </p:blipFill>
        <p:spPr>
          <a:xfrm>
            <a:off x="0" y="0"/>
            <a:ext cx="9144000" cy="5143500"/>
          </a:xfrm>
          <a:prstGeom prst="rect">
            <a:avLst/>
          </a:prstGeom>
        </p:spPr>
      </p:pic>
      <p:sp>
        <p:nvSpPr>
          <p:cNvPr id="6" name="Rectangle 5">
            <a:extLst>
              <a:ext uri="{FF2B5EF4-FFF2-40B4-BE49-F238E27FC236}">
                <a16:creationId xmlns:a16="http://schemas.microsoft.com/office/drawing/2014/main" id="{009DD960-BC92-404F-8568-FFF751594D65}"/>
              </a:ext>
              <a:ext uri="{C183D7F6-B498-43B3-948B-1728B52AA6E4}">
                <adec:decorative xmlns:adec="http://schemas.microsoft.com/office/drawing/2017/decorative" val="1"/>
              </a:ext>
            </a:extLst>
          </p:cNvPr>
          <p:cNvSpPr/>
          <p:nvPr/>
        </p:nvSpPr>
        <p:spPr>
          <a:xfrm>
            <a:off x="3048000" y="17576"/>
            <a:ext cx="6096001" cy="5120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C183D7F6-B498-43B3-948B-1728B52AA6E4}">
                <adec:decorative xmlns:adec="http://schemas.microsoft.com/office/drawing/2017/decorative" val="1"/>
              </a:ext>
            </a:extLst>
          </p:cNvPr>
          <p:cNvSpPr>
            <a:spLocks noGrp="1"/>
          </p:cNvSpPr>
          <p:nvPr>
            <p:ph type="title"/>
          </p:nvPr>
        </p:nvSpPr>
        <p:spPr>
          <a:xfrm>
            <a:off x="3640182" y="669365"/>
            <a:ext cx="4137193" cy="866834"/>
          </a:xfrm>
        </p:spPr>
        <p:txBody>
          <a:bodyPr/>
          <a:lstStyle/>
          <a:p>
            <a:r>
              <a:rPr lang="en-US">
                <a:solidFill>
                  <a:schemeClr val="accent6"/>
                </a:solidFill>
              </a:rPr>
              <a:t>Name</a:t>
            </a:r>
          </a:p>
        </p:txBody>
      </p:sp>
      <p:sp>
        <p:nvSpPr>
          <p:cNvPr id="4" name="Subtitle 3">
            <a:extLst>
              <a:ext uri="{C183D7F6-B498-43B3-948B-1728B52AA6E4}">
                <adec:decorative xmlns:adec="http://schemas.microsoft.com/office/drawing/2017/decorative" val="1"/>
              </a:ext>
            </a:extLst>
          </p:cNvPr>
          <p:cNvSpPr>
            <a:spLocks noGrp="1"/>
          </p:cNvSpPr>
          <p:nvPr>
            <p:ph type="subTitle" idx="1"/>
          </p:nvPr>
        </p:nvSpPr>
        <p:spPr>
          <a:xfrm>
            <a:off x="3640182" y="1774324"/>
            <a:ext cx="3217817" cy="342900"/>
          </a:xfrm>
        </p:spPr>
        <p:txBody>
          <a:bodyPr/>
          <a:lstStyle/>
          <a:p>
            <a:r>
              <a:rPr lang="en-US" b="0">
                <a:solidFill>
                  <a:schemeClr val="accent6"/>
                </a:solidFill>
              </a:rPr>
              <a:t>Subject</a:t>
            </a:r>
          </a:p>
        </p:txBody>
      </p:sp>
      <p:sp>
        <p:nvSpPr>
          <p:cNvPr id="5" name="Text Placeholder 4">
            <a:extLst>
              <a:ext uri="{C183D7F6-B498-43B3-948B-1728B52AA6E4}">
                <adec:decorative xmlns:adec="http://schemas.microsoft.com/office/drawing/2017/decorative" val="1"/>
              </a:ext>
            </a:extLst>
          </p:cNvPr>
          <p:cNvSpPr>
            <a:spLocks noGrp="1"/>
          </p:cNvSpPr>
          <p:nvPr>
            <p:ph type="body" sz="quarter" idx="10"/>
          </p:nvPr>
        </p:nvSpPr>
        <p:spPr>
          <a:xfrm>
            <a:off x="3640182" y="2589326"/>
            <a:ext cx="3217817" cy="971550"/>
          </a:xfrm>
        </p:spPr>
        <p:txBody>
          <a:bodyPr/>
          <a:lstStyle/>
          <a:p>
            <a:r>
              <a:rPr lang="en-US">
                <a:solidFill>
                  <a:schemeClr val="accent6"/>
                </a:solidFill>
              </a:rPr>
              <a:t>Date</a:t>
            </a:r>
          </a:p>
        </p:txBody>
      </p:sp>
      <p:sp>
        <p:nvSpPr>
          <p:cNvPr id="2" name="TextBox 1">
            <a:extLst>
              <a:ext uri="{FF2B5EF4-FFF2-40B4-BE49-F238E27FC236}">
                <a16:creationId xmlns:a16="http://schemas.microsoft.com/office/drawing/2014/main" id="{F70D2258-642A-41DA-BBBA-5788972FE895}"/>
              </a:ext>
              <a:ext uri="{C183D7F6-B498-43B3-948B-1728B52AA6E4}">
                <adec:decorative xmlns:adec="http://schemas.microsoft.com/office/drawing/2017/decorative" val="1"/>
              </a:ext>
            </a:extLst>
          </p:cNvPr>
          <p:cNvSpPr txBox="1"/>
          <p:nvPr/>
        </p:nvSpPr>
        <p:spPr>
          <a:xfrm>
            <a:off x="8350369" y="4928056"/>
            <a:ext cx="793631" cy="215444"/>
          </a:xfrm>
          <a:prstGeom prst="rect">
            <a:avLst/>
          </a:prstGeom>
          <a:noFill/>
        </p:spPr>
        <p:txBody>
          <a:bodyPr wrap="square" rtlCol="0">
            <a:spAutoFit/>
          </a:bodyPr>
          <a:lstStyle/>
          <a:p>
            <a:pPr algn="r"/>
            <a:r>
              <a:rPr lang="en-US" sz="800">
                <a:solidFill>
                  <a:schemeClr val="accent6"/>
                </a:solidFill>
                <a:latin typeface="Calibri" panose="020F0502020204030204" pitchFamily="34" charset="0"/>
              </a:rPr>
              <a:t>CS317438H</a:t>
            </a:r>
          </a:p>
        </p:txBody>
      </p:sp>
      <p:sp>
        <p:nvSpPr>
          <p:cNvPr id="8" name="Rectangle 7">
            <a:extLst>
              <a:ext uri="{FF2B5EF4-FFF2-40B4-BE49-F238E27FC236}">
                <a16:creationId xmlns:a16="http://schemas.microsoft.com/office/drawing/2014/main" id="{EBD9ED1C-B2D0-4CA0-9D52-C9C1B0BD2A43}"/>
              </a:ext>
              <a:ext uri="{C183D7F6-B498-43B3-948B-1728B52AA6E4}">
                <adec:decorative xmlns:adec="http://schemas.microsoft.com/office/drawing/2017/decorative" val="1"/>
              </a:ext>
            </a:extLst>
          </p:cNvPr>
          <p:cNvSpPr/>
          <p:nvPr/>
        </p:nvSpPr>
        <p:spPr>
          <a:xfrm>
            <a:off x="618309" y="1471749"/>
            <a:ext cx="1915885" cy="2211977"/>
          </a:xfrm>
          <a:prstGeom prst="rect">
            <a:avLst/>
          </a:prstGeom>
          <a:solidFill>
            <a:srgbClr val="FD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nternational Experience &amp; Technical Assistance Program logo">
            <a:extLst>
              <a:ext uri="{FF2B5EF4-FFF2-40B4-BE49-F238E27FC236}">
                <a16:creationId xmlns:a16="http://schemas.microsoft.com/office/drawing/2014/main" id="{5D40EC91-0170-4F71-B009-D1E7D693E4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58" y="1705367"/>
            <a:ext cx="1730646" cy="1732766"/>
          </a:xfrm>
          <a:prstGeom prst="rect">
            <a:avLst/>
          </a:prstGeom>
        </p:spPr>
      </p:pic>
      <p:sp>
        <p:nvSpPr>
          <p:cNvPr id="11" name="Rectangle 10">
            <a:extLst>
              <a:ext uri="{FF2B5EF4-FFF2-40B4-BE49-F238E27FC236}">
                <a16:creationId xmlns:a16="http://schemas.microsoft.com/office/drawing/2014/main" id="{B87C84C7-9126-4599-AF2D-0A813CD97429}"/>
              </a:ext>
              <a:ext uri="{C183D7F6-B498-43B3-948B-1728B52AA6E4}">
                <adec:decorative xmlns:adec="http://schemas.microsoft.com/office/drawing/2017/decorative" val="1"/>
              </a:ext>
            </a:extLst>
          </p:cNvPr>
          <p:cNvSpPr/>
          <p:nvPr/>
        </p:nvSpPr>
        <p:spPr>
          <a:xfrm>
            <a:off x="3065417" y="-8550"/>
            <a:ext cx="6096001" cy="5152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9F8BF182-0C71-4F44-8DB8-4D329FF5969B}"/>
              </a:ext>
            </a:extLst>
          </p:cNvPr>
          <p:cNvSpPr txBox="1">
            <a:spLocks/>
          </p:cNvSpPr>
          <p:nvPr/>
        </p:nvSpPr>
        <p:spPr>
          <a:xfrm>
            <a:off x="3640182" y="2344350"/>
            <a:ext cx="5811167" cy="866834"/>
          </a:xfrm>
          <a:prstGeom prst="rect">
            <a:avLst/>
          </a:prstGeom>
        </p:spPr>
        <p:txBody>
          <a:bodyPr lIns="91440" tIns="45720" rIns="91440" bIns="45720" anchor="t"/>
          <a:lstStyle>
            <a:lvl1pPr algn="l" rtl="0" eaLnBrk="0" fontAlgn="base" hangingPunct="0">
              <a:lnSpc>
                <a:spcPts val="3000"/>
              </a:lnSpc>
              <a:spcBef>
                <a:spcPct val="0"/>
              </a:spcBef>
              <a:spcAft>
                <a:spcPct val="0"/>
              </a:spcAft>
              <a:defRPr sz="3200" b="1" kern="1200" baseline="0">
                <a:solidFill>
                  <a:schemeClr val="tx2"/>
                </a:solidFill>
                <a:effectLst/>
                <a:latin typeface="Tw Cen MT" panose="020B0602020104020603"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sz="3600">
                <a:solidFill>
                  <a:srgbClr val="002060"/>
                </a:solidFill>
                <a:latin typeface="Tw Cen MT"/>
              </a:rPr>
              <a:t>IETA Program Overview</a:t>
            </a:r>
            <a:endParaRPr lang="en-US" sz="3600">
              <a:solidFill>
                <a:srgbClr val="002060"/>
              </a:solidFill>
            </a:endParaRPr>
          </a:p>
        </p:txBody>
      </p:sp>
      <p:sp>
        <p:nvSpPr>
          <p:cNvPr id="15" name="Rectangle 14">
            <a:extLst>
              <a:ext uri="{FF2B5EF4-FFF2-40B4-BE49-F238E27FC236}">
                <a16:creationId xmlns:a16="http://schemas.microsoft.com/office/drawing/2014/main" id="{61B24067-F499-4F38-9730-5AF611DE497B}"/>
              </a:ext>
              <a:ext uri="{C183D7F6-B498-43B3-948B-1728B52AA6E4}">
                <adec:decorative xmlns:adec="http://schemas.microsoft.com/office/drawing/2017/decorative" val="1"/>
              </a:ext>
            </a:extLst>
          </p:cNvPr>
          <p:cNvSpPr/>
          <p:nvPr/>
        </p:nvSpPr>
        <p:spPr>
          <a:xfrm>
            <a:off x="3046514" y="-8550"/>
            <a:ext cx="46308" cy="5152050"/>
          </a:xfrm>
          <a:prstGeom prst="rect">
            <a:avLst/>
          </a:prstGeom>
          <a:solidFill>
            <a:srgbClr val="015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111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142808"/>
            <a:ext cx="8229600" cy="857250"/>
          </a:xfrm>
        </p:spPr>
        <p:txBody>
          <a:bodyPr/>
          <a:lstStyle/>
          <a:p>
            <a:r>
              <a:rPr lang="en-US" sz="3200" dirty="0"/>
              <a:t>IETA Annual Program Timeline</a:t>
            </a:r>
          </a:p>
        </p:txBody>
      </p:sp>
      <p:graphicFrame>
        <p:nvGraphicFramePr>
          <p:cNvPr id="8" name="Content Placeholder 7" descr="Timeline diagram of progress &#10;September: Apply to Program&#10;October: Finalists announced&#10;November: IETA Program begins&#10;Jan 15-Sept 1: IETA Field Assignments&#10;September: Closing workshop">
            <a:extLst>
              <a:ext uri="{FF2B5EF4-FFF2-40B4-BE49-F238E27FC236}">
                <a16:creationId xmlns:a16="http://schemas.microsoft.com/office/drawing/2014/main" id="{FE763E14-224D-49FB-BCC4-F009282374EE}"/>
              </a:ext>
            </a:extLst>
          </p:cNvPr>
          <p:cNvGraphicFramePr>
            <a:graphicFrameLocks noGrp="1"/>
          </p:cNvGraphicFramePr>
          <p:nvPr>
            <p:ph idx="1"/>
            <p:extLst>
              <p:ext uri="{D42A27DB-BD31-4B8C-83A1-F6EECF244321}">
                <p14:modId xmlns:p14="http://schemas.microsoft.com/office/powerpoint/2010/main" val="3059455120"/>
              </p:ext>
            </p:extLst>
          </p:nvPr>
        </p:nvGraphicFramePr>
        <p:xfrm>
          <a:off x="237393" y="1063868"/>
          <a:ext cx="8678008" cy="385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3496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CFA6-9528-4C3B-9105-DD365CB210BA}"/>
              </a:ext>
            </a:extLst>
          </p:cNvPr>
          <p:cNvSpPr txBox="1">
            <a:spLocks noGrp="1"/>
          </p:cNvSpPr>
          <p:nvPr>
            <p:ph type="title" idx="4294967295"/>
          </p:nvPr>
        </p:nvSpPr>
        <p:spPr>
          <a:xfrm>
            <a:off x="526761" y="2781660"/>
            <a:ext cx="5821787"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chemeClr val="bg2"/>
                </a:solidFill>
                <a:effectLst/>
                <a:uLnTx/>
                <a:uFillTx/>
                <a:latin typeface="Tw Cen MT" panose="020B0602020104020603" pitchFamily="34" charset="0"/>
                <a:ea typeface="+mn-ea"/>
                <a:cs typeface="+mn-cs"/>
              </a:rPr>
              <a:t>For more information on the IETA program, visit: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chemeClr val="bg2"/>
                </a:solidFill>
                <a:effectLst/>
                <a:uLnTx/>
                <a:uFillTx/>
                <a:latin typeface="Tw Cen MT" panose="020B0602020104020603" pitchFamily="34" charset="0"/>
                <a:ea typeface="+mn-ea"/>
                <a:cs typeface="+mn-cs"/>
              </a:rPr>
              <a:t>www.cdc.gov/globalhealth/ieta/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chemeClr val="bg2"/>
              </a:solidFill>
              <a:effectLst/>
              <a:uLnTx/>
              <a:uFillTx/>
              <a:latin typeface="Tw Cen MT" panose="020B0602020104020603"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chemeClr val="bg2"/>
                </a:solidFill>
                <a:effectLst/>
                <a:uLnTx/>
                <a:uFillTx/>
                <a:latin typeface="Tw Cen MT" panose="020B0602020104020603" pitchFamily="34" charset="0"/>
                <a:ea typeface="+mn-ea"/>
                <a:cs typeface="+mn-cs"/>
              </a:rPr>
              <a:t>For questions, contact ieta@cdc.gov</a:t>
            </a:r>
          </a:p>
        </p:txBody>
      </p:sp>
    </p:spTree>
    <p:extLst>
      <p:ext uri="{BB962C8B-B14F-4D97-AF65-F5344CB8AC3E}">
        <p14:creationId xmlns:p14="http://schemas.microsoft.com/office/powerpoint/2010/main" val="28710598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Agenda</a:t>
            </a:r>
          </a:p>
        </p:txBody>
      </p:sp>
      <p:sp>
        <p:nvSpPr>
          <p:cNvPr id="3" name="Content Placeholder 2"/>
          <p:cNvSpPr>
            <a:spLocks noGrp="1"/>
          </p:cNvSpPr>
          <p:nvPr>
            <p:ph type="body" sz="quarter" idx="10"/>
          </p:nvPr>
        </p:nvSpPr>
        <p:spPr/>
        <p:txBody>
          <a:bodyPr/>
          <a:lstStyle/>
          <a:p>
            <a:pPr marL="258445" indent="-258445"/>
            <a:r>
              <a:rPr lang="en-US">
                <a:latin typeface="Tw Cen MT"/>
                <a:ea typeface="Meiryo"/>
              </a:rPr>
              <a:t>IETA p</a:t>
            </a:r>
            <a:r>
              <a:rPr lang="en-US">
                <a:solidFill>
                  <a:srgbClr val="000000"/>
                </a:solidFill>
                <a:latin typeface="Tw Cen MT"/>
                <a:ea typeface="Meiryo"/>
              </a:rPr>
              <a:t>rogram overview</a:t>
            </a:r>
            <a:endParaRPr lang="en-US">
              <a:latin typeface="Tw Cen MT"/>
              <a:ea typeface="Meiryo"/>
            </a:endParaRPr>
          </a:p>
          <a:p>
            <a:pPr marL="258445" indent="-258445"/>
            <a:r>
              <a:rPr lang="en-US">
                <a:latin typeface="Tw Cen MT"/>
                <a:ea typeface="Meiryo"/>
              </a:rPr>
              <a:t>Application process</a:t>
            </a:r>
          </a:p>
          <a:p>
            <a:pPr lvl="1" indent="-315595"/>
            <a:r>
              <a:rPr lang="en-US">
                <a:latin typeface="Tw Cen MT"/>
                <a:ea typeface="Meiryo"/>
              </a:rPr>
              <a:t>Competencies</a:t>
            </a:r>
          </a:p>
          <a:p>
            <a:pPr lvl="1" indent="-315595"/>
            <a:r>
              <a:rPr lang="en-US">
                <a:solidFill>
                  <a:srgbClr val="000000"/>
                </a:solidFill>
                <a:latin typeface="Tw Cen MT"/>
                <a:ea typeface="Meiryo"/>
              </a:rPr>
              <a:t>Eligibility</a:t>
            </a:r>
            <a:r>
              <a:rPr lang="en-US">
                <a:latin typeface="Tw Cen MT"/>
                <a:ea typeface="Meiryo"/>
              </a:rPr>
              <a:t> </a:t>
            </a:r>
            <a:endParaRPr lang="en-US">
              <a:ea typeface="Meiryo" panose="020B0604030504040204" pitchFamily="34" charset="-128"/>
            </a:endParaRPr>
          </a:p>
          <a:p>
            <a:pPr marL="258445" indent="-258445"/>
            <a:r>
              <a:rPr lang="en-US">
                <a:latin typeface="Tw Cen MT"/>
                <a:ea typeface="Meiryo"/>
              </a:rPr>
              <a:t>Home office requirements</a:t>
            </a:r>
          </a:p>
          <a:p>
            <a:pPr marL="258445" indent="-258445"/>
            <a:r>
              <a:rPr lang="en-US">
                <a:latin typeface="Tw Cen MT"/>
                <a:ea typeface="Meiryo"/>
              </a:rPr>
              <a:t>Program timeline</a:t>
            </a:r>
            <a:endParaRPr lang="en-US">
              <a:solidFill>
                <a:srgbClr val="000000"/>
              </a:solidFill>
              <a:ea typeface="Meiryo" panose="020B0604030504040204" pitchFamily="34" charset="-128"/>
            </a:endParaRPr>
          </a:p>
        </p:txBody>
      </p:sp>
    </p:spTree>
    <p:extLst>
      <p:ext uri="{BB962C8B-B14F-4D97-AF65-F5344CB8AC3E}">
        <p14:creationId xmlns:p14="http://schemas.microsoft.com/office/powerpoint/2010/main" val="27975301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40804" y="87271"/>
            <a:ext cx="8229600" cy="596106"/>
          </a:xfrm>
        </p:spPr>
        <p:txBody>
          <a:bodyPr/>
          <a:lstStyle/>
          <a:p>
            <a:r>
              <a:rPr lang="en-US"/>
              <a:t>What is IETA?</a:t>
            </a:r>
          </a:p>
        </p:txBody>
      </p:sp>
      <p:sp>
        <p:nvSpPr>
          <p:cNvPr id="3" name="Content Placeholder 2"/>
          <p:cNvSpPr>
            <a:spLocks noGrp="1"/>
          </p:cNvSpPr>
          <p:nvPr>
            <p:ph type="body" sz="quarter" idx="10"/>
          </p:nvPr>
        </p:nvSpPr>
        <p:spPr>
          <a:xfrm>
            <a:off x="140804" y="1050755"/>
            <a:ext cx="8413182" cy="3341688"/>
          </a:xfrm>
        </p:spPr>
        <p:txBody>
          <a:bodyPr/>
          <a:lstStyle/>
          <a:p>
            <a:r>
              <a:rPr lang="en-US" dirty="0">
                <a:solidFill>
                  <a:srgbClr val="000000"/>
                </a:solidFill>
                <a:latin typeface="Tw Cen MT" panose="020B0602020104020603" pitchFamily="34" charset="0"/>
                <a:ea typeface="Meiryo" panose="020B0604030504040204" pitchFamily="34" charset="-128"/>
              </a:rPr>
              <a:t>A 12-month competency-based training program offered by CDC’s Global Health Center</a:t>
            </a:r>
          </a:p>
          <a:p>
            <a:pPr marL="0" indent="0">
              <a:buNone/>
            </a:pPr>
            <a:endParaRPr lang="en-US" sz="1000" dirty="0">
              <a:solidFill>
                <a:srgbClr val="000000"/>
              </a:solidFill>
              <a:latin typeface="Tw Cen MT" panose="020B0602020104020603" pitchFamily="34" charset="0"/>
              <a:ea typeface="Meiryo" panose="020B0604030504040204" pitchFamily="34" charset="-128"/>
            </a:endParaRPr>
          </a:p>
          <a:p>
            <a:r>
              <a:rPr lang="en-US" dirty="0">
                <a:ea typeface="Meiryo" panose="020B0604030504040204" pitchFamily="34" charset="-128"/>
              </a:rPr>
              <a:t>Offers HHS employees the opportunity to gain global public health experience while providing technical assistance to CDC country offices and partners</a:t>
            </a:r>
          </a:p>
          <a:p>
            <a:pPr marL="0" indent="0">
              <a:buNone/>
            </a:pPr>
            <a:endParaRPr lang="en-US" sz="1000" dirty="0">
              <a:ea typeface="Meiryo" panose="020B0604030504040204" pitchFamily="34" charset="-128"/>
            </a:endParaRPr>
          </a:p>
          <a:p>
            <a:r>
              <a:rPr lang="en-US" dirty="0">
                <a:solidFill>
                  <a:srgbClr val="000000"/>
                </a:solidFill>
                <a:latin typeface="Tw Cen MT" panose="020B0602020104020603" pitchFamily="34" charset="0"/>
                <a:ea typeface="Meiryo" panose="020B0604030504040204" pitchFamily="34" charset="-128"/>
              </a:rPr>
              <a:t>The program is comprised of:</a:t>
            </a:r>
          </a:p>
          <a:p>
            <a:pPr lvl="1"/>
            <a:r>
              <a:rPr lang="en-US" dirty="0">
                <a:ea typeface="Meiryo" panose="020B0604030504040204" pitchFamily="34" charset="-128"/>
              </a:rPr>
              <a:t>Multi-day orientation and closing workshops</a:t>
            </a:r>
          </a:p>
          <a:p>
            <a:pPr lvl="1"/>
            <a:r>
              <a:rPr lang="en-US" dirty="0">
                <a:solidFill>
                  <a:srgbClr val="000000"/>
                </a:solidFill>
                <a:latin typeface="Tw Cen MT" panose="020B0602020104020603" pitchFamily="34" charset="0"/>
                <a:ea typeface="Meiryo" panose="020B0604030504040204" pitchFamily="34" charset="-128"/>
              </a:rPr>
              <a:t>Completion of all HHS and Dept of State security requirements </a:t>
            </a:r>
          </a:p>
          <a:p>
            <a:pPr lvl="1"/>
            <a:r>
              <a:rPr lang="en-US" dirty="0">
                <a:ea typeface="Meiryo" panose="020B0604030504040204" pitchFamily="34" charset="-128"/>
              </a:rPr>
              <a:t>12-week (minimum), supervised international field assignment </a:t>
            </a:r>
            <a:endParaRPr lang="en-US" dirty="0">
              <a:solidFill>
                <a:srgbClr val="000000"/>
              </a:solidFill>
              <a:latin typeface="Tw Cen MT" panose="020B0602020104020603" pitchFamily="34" charset="0"/>
              <a:ea typeface="Meiryo" panose="020B0604030504040204" pitchFamily="34" charset="-128"/>
            </a:endParaRPr>
          </a:p>
        </p:txBody>
      </p:sp>
    </p:spTree>
    <p:extLst>
      <p:ext uri="{BB962C8B-B14F-4D97-AF65-F5344CB8AC3E}">
        <p14:creationId xmlns:p14="http://schemas.microsoft.com/office/powerpoint/2010/main" val="33078979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1" y="-140904"/>
            <a:ext cx="8229600" cy="857250"/>
          </a:xfrm>
        </p:spPr>
        <p:txBody>
          <a:bodyPr/>
          <a:lstStyle/>
          <a:p>
            <a:r>
              <a:rPr lang="en-US" sz="3150"/>
              <a:t>Countries where IETA participants have served</a:t>
            </a:r>
          </a:p>
        </p:txBody>
      </p:sp>
      <p:pic>
        <p:nvPicPr>
          <p:cNvPr id="5" name="Picture 4" descr="Alt Text: There is a global map that highlights in dark blue and orange all the countries where CDC works and has  a presence in that country. The countries shaded dark blue represent where CDC works in 66 countries. The countries that have been shaded orange represent previous IETA field assignments in 44 countries.">
            <a:extLst>
              <a:ext uri="{FF2B5EF4-FFF2-40B4-BE49-F238E27FC236}">
                <a16:creationId xmlns:a16="http://schemas.microsoft.com/office/drawing/2014/main" id="{4B8599FF-6B46-8BD0-7741-A5866D0509B9}"/>
              </a:ext>
            </a:extLst>
          </p:cNvPr>
          <p:cNvPicPr>
            <a:picLocks noChangeAspect="1"/>
          </p:cNvPicPr>
          <p:nvPr/>
        </p:nvPicPr>
        <p:blipFill>
          <a:blip r:embed="rId3"/>
          <a:stretch>
            <a:fillRect/>
          </a:stretch>
        </p:blipFill>
        <p:spPr>
          <a:xfrm>
            <a:off x="701670" y="1245845"/>
            <a:ext cx="7740659" cy="3609934"/>
          </a:xfrm>
          <a:prstGeom prst="rect">
            <a:avLst/>
          </a:prstGeom>
        </p:spPr>
      </p:pic>
      <p:pic>
        <p:nvPicPr>
          <p:cNvPr id="7" name="Picture 6" descr="Map legend: Where CDC works; Previous IETA Field Assignments">
            <a:extLst>
              <a:ext uri="{FF2B5EF4-FFF2-40B4-BE49-F238E27FC236}">
                <a16:creationId xmlns:a16="http://schemas.microsoft.com/office/drawing/2014/main" id="{B4EEAF2A-EE17-4F43-8A48-78345467C8F3}"/>
              </a:ext>
            </a:extLst>
          </p:cNvPr>
          <p:cNvPicPr>
            <a:picLocks noChangeAspect="1"/>
          </p:cNvPicPr>
          <p:nvPr/>
        </p:nvPicPr>
        <p:blipFill>
          <a:blip r:embed="rId4"/>
          <a:stretch>
            <a:fillRect/>
          </a:stretch>
        </p:blipFill>
        <p:spPr>
          <a:xfrm>
            <a:off x="3107770" y="4575621"/>
            <a:ext cx="3221823" cy="280158"/>
          </a:xfrm>
          <a:prstGeom prst="rect">
            <a:avLst/>
          </a:prstGeom>
        </p:spPr>
      </p:pic>
    </p:spTree>
    <p:extLst>
      <p:ext uri="{BB962C8B-B14F-4D97-AF65-F5344CB8AC3E}">
        <p14:creationId xmlns:p14="http://schemas.microsoft.com/office/powerpoint/2010/main" val="2536457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Eligibility criteria</a:t>
            </a:r>
          </a:p>
        </p:txBody>
      </p:sp>
      <p:sp>
        <p:nvSpPr>
          <p:cNvPr id="3" name="Content Placeholder 2"/>
          <p:cNvSpPr>
            <a:spLocks noGrp="1"/>
          </p:cNvSpPr>
          <p:nvPr>
            <p:ph type="body" sz="quarter" idx="10"/>
          </p:nvPr>
        </p:nvSpPr>
        <p:spPr>
          <a:xfrm>
            <a:off x="315309" y="1257873"/>
            <a:ext cx="8653125" cy="3790736"/>
          </a:xfrm>
        </p:spPr>
        <p:txBody>
          <a:bodyPr>
            <a:normAutofit fontScale="92500" lnSpcReduction="10000"/>
          </a:bodyPr>
          <a:lstStyle/>
          <a:p>
            <a:pPr algn="l"/>
            <a:r>
              <a:rPr lang="en-US" dirty="0">
                <a:ea typeface="Meiryo" panose="020B0604030504040204" pitchFamily="34" charset="-128"/>
              </a:rPr>
              <a:t>Be a </a:t>
            </a:r>
            <a:r>
              <a:rPr lang="en-US" b="1" dirty="0">
                <a:ea typeface="Meiryo" panose="020B0604030504040204" pitchFamily="34" charset="-128"/>
              </a:rPr>
              <a:t>full-time HHS federal employee </a:t>
            </a:r>
            <a:r>
              <a:rPr lang="en-US" dirty="0">
                <a:ea typeface="Meiryo" panose="020B0604030504040204" pitchFamily="34" charset="-128"/>
              </a:rPr>
              <a:t>(Civil Service or U.S. Public Health Service Commissioned Corps officer).</a:t>
            </a:r>
          </a:p>
          <a:p>
            <a:pPr algn="l"/>
            <a:r>
              <a:rPr lang="en-US" dirty="0">
                <a:ea typeface="Meiryo" panose="020B0604030504040204" pitchFamily="34" charset="-128"/>
              </a:rPr>
              <a:t>Be at the </a:t>
            </a:r>
            <a:r>
              <a:rPr lang="en-US" b="1" dirty="0">
                <a:ea typeface="Meiryo" panose="020B0604030504040204" pitchFamily="34" charset="-128"/>
              </a:rPr>
              <a:t>GS-11 grade or above </a:t>
            </a:r>
            <a:r>
              <a:rPr lang="en-US" dirty="0">
                <a:ea typeface="Meiryo" panose="020B0604030504040204" pitchFamily="34" charset="-128"/>
              </a:rPr>
              <a:t>or </a:t>
            </a:r>
            <a:r>
              <a:rPr lang="en-US" b="1" dirty="0">
                <a:ea typeface="Meiryo" panose="020B0604030504040204" pitchFamily="34" charset="-128"/>
              </a:rPr>
              <a:t>O-3 rank or above</a:t>
            </a:r>
            <a:r>
              <a:rPr lang="en-US" dirty="0">
                <a:ea typeface="Meiryo" panose="020B0604030504040204" pitchFamily="34" charset="-128"/>
              </a:rPr>
              <a:t>.</a:t>
            </a:r>
          </a:p>
          <a:p>
            <a:pPr algn="l"/>
            <a:r>
              <a:rPr lang="en-US" dirty="0">
                <a:ea typeface="Meiryo" panose="020B0604030504040204" pitchFamily="34" charset="-128"/>
              </a:rPr>
              <a:t>Be in current position for </a:t>
            </a:r>
            <a:r>
              <a:rPr lang="en-US" b="1" dirty="0">
                <a:ea typeface="Meiryo" panose="020B0604030504040204" pitchFamily="34" charset="-128"/>
              </a:rPr>
              <a:t>12 or more consecutive months </a:t>
            </a:r>
            <a:r>
              <a:rPr lang="en-US" dirty="0">
                <a:ea typeface="Meiryo" panose="020B0604030504040204" pitchFamily="34" charset="-128"/>
              </a:rPr>
              <a:t>as of September 1.</a:t>
            </a:r>
          </a:p>
          <a:p>
            <a:pPr algn="l"/>
            <a:r>
              <a:rPr lang="en-US" dirty="0">
                <a:ea typeface="Meiryo" panose="020B0604030504040204" pitchFamily="34" charset="-128"/>
              </a:rPr>
              <a:t>Excluding deployments, have not worked in a U.S. Embassy as an HHS federal employee.</a:t>
            </a:r>
          </a:p>
          <a:p>
            <a:pPr algn="l"/>
            <a:r>
              <a:rPr lang="en-US" dirty="0">
                <a:ea typeface="Meiryo" panose="020B0604030504040204" pitchFamily="34" charset="-128"/>
              </a:rPr>
              <a:t>Be available to travel for a minimum 12-week international field assignment between January 15 to September 1.</a:t>
            </a:r>
          </a:p>
          <a:p>
            <a:pPr algn="l"/>
            <a:r>
              <a:rPr lang="en-US" dirty="0">
                <a:ea typeface="Meiryo" panose="020B0604030504040204" pitchFamily="34" charset="-128"/>
              </a:rPr>
              <a:t>Have permission from first-level and second-level supervisors to apply and fully participate.</a:t>
            </a:r>
          </a:p>
          <a:p>
            <a:pPr marL="0" indent="0" algn="l">
              <a:buNone/>
            </a:pPr>
            <a:endParaRPr lang="en-US" sz="600" dirty="0"/>
          </a:p>
        </p:txBody>
      </p:sp>
    </p:spTree>
    <p:extLst>
      <p:ext uri="{BB962C8B-B14F-4D97-AF65-F5344CB8AC3E}">
        <p14:creationId xmlns:p14="http://schemas.microsoft.com/office/powerpoint/2010/main" val="16329557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IETA Home Office Requirements</a:t>
            </a:r>
          </a:p>
        </p:txBody>
      </p:sp>
      <p:sp>
        <p:nvSpPr>
          <p:cNvPr id="3" name="Content Placeholder 2"/>
          <p:cNvSpPr>
            <a:spLocks noGrp="1"/>
          </p:cNvSpPr>
          <p:nvPr>
            <p:ph type="body" sz="quarter" idx="10"/>
          </p:nvPr>
        </p:nvSpPr>
        <p:spPr>
          <a:xfrm>
            <a:off x="379167" y="1188591"/>
            <a:ext cx="8522288" cy="3598847"/>
          </a:xfrm>
        </p:spPr>
        <p:txBody>
          <a:bodyPr/>
          <a:lstStyle/>
          <a:p>
            <a:pPr marL="457200" indent="-457200">
              <a:buFont typeface="+mj-lt"/>
              <a:buAutoNum type="arabicPeriod"/>
            </a:pPr>
            <a:r>
              <a:rPr lang="en-US" b="0" i="0" dirty="0">
                <a:solidFill>
                  <a:srgbClr val="000000"/>
                </a:solidFill>
                <a:effectLst/>
              </a:rPr>
              <a:t>Support the participant’s time away from current position to attend training workshops and complete their 12-week minimum field assignment.</a:t>
            </a:r>
          </a:p>
          <a:p>
            <a:pPr marL="228600" indent="-228600">
              <a:buFont typeface="+mj-lt"/>
              <a:buAutoNum type="arabicPeriod"/>
            </a:pPr>
            <a:endParaRPr lang="en-US" sz="1200" b="0" i="0" dirty="0">
              <a:solidFill>
                <a:srgbClr val="000000"/>
              </a:solidFill>
              <a:effectLst/>
            </a:endParaRPr>
          </a:p>
          <a:p>
            <a:pPr marL="457200" indent="-457200">
              <a:buFont typeface="+mj-lt"/>
              <a:buAutoNum type="arabicPeriod"/>
            </a:pPr>
            <a:r>
              <a:rPr lang="en-US" b="0" i="0" dirty="0">
                <a:solidFill>
                  <a:srgbClr val="000000"/>
                </a:solidFill>
                <a:effectLst/>
              </a:rPr>
              <a:t>Cover the salary, benefits, and travel to Atlanta, Georgia for the orientation and closing workshops.</a:t>
            </a:r>
            <a:endParaRPr lang="en-US" b="0" i="0" u="sng" dirty="0">
              <a:solidFill>
                <a:srgbClr val="000000"/>
              </a:solidFill>
              <a:effectLst/>
            </a:endParaRPr>
          </a:p>
          <a:p>
            <a:pPr marL="228600" indent="-228600">
              <a:buFont typeface="+mj-lt"/>
              <a:buAutoNum type="arabicPeriod"/>
            </a:pPr>
            <a:endParaRPr lang="en-US" sz="1200" b="0" i="0" dirty="0">
              <a:solidFill>
                <a:srgbClr val="000000"/>
              </a:solidFill>
              <a:effectLst/>
            </a:endParaRPr>
          </a:p>
          <a:p>
            <a:pPr marL="457200" indent="-457200">
              <a:buFont typeface="+mj-lt"/>
              <a:buAutoNum type="arabicPeriod"/>
            </a:pPr>
            <a:r>
              <a:rPr lang="en-US" dirty="0">
                <a:solidFill>
                  <a:srgbClr val="000000"/>
                </a:solidFill>
                <a:latin typeface="Tw Cen MT" panose="020B0602020104020603" pitchFamily="34" charset="0"/>
                <a:ea typeface="Meiryo" panose="020B0604030504040204" pitchFamily="34" charset="-128"/>
              </a:rPr>
              <a:t>Review the draft field assignment statement of work in collaboration with participant, host </a:t>
            </a:r>
            <a:r>
              <a:rPr lang="en-US" dirty="0">
                <a:ea typeface="Meiryo" panose="020B0604030504040204" pitchFamily="34" charset="-128"/>
              </a:rPr>
              <a:t>office</a:t>
            </a:r>
            <a:r>
              <a:rPr lang="en-US" dirty="0">
                <a:solidFill>
                  <a:srgbClr val="000000"/>
                </a:solidFill>
                <a:latin typeface="Tw Cen MT" panose="020B0602020104020603" pitchFamily="34" charset="0"/>
                <a:ea typeface="Meiryo" panose="020B0604030504040204" pitchFamily="34" charset="-128"/>
              </a:rPr>
              <a:t>, and IETA program.</a:t>
            </a:r>
          </a:p>
        </p:txBody>
      </p:sp>
    </p:spTree>
    <p:extLst>
      <p:ext uri="{BB962C8B-B14F-4D97-AF65-F5344CB8AC3E}">
        <p14:creationId xmlns:p14="http://schemas.microsoft.com/office/powerpoint/2010/main" val="28550678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A323-C3A9-4878-8400-04F67099B1F7}"/>
              </a:ext>
            </a:extLst>
          </p:cNvPr>
          <p:cNvSpPr>
            <a:spLocks noGrp="1"/>
          </p:cNvSpPr>
          <p:nvPr>
            <p:ph type="title"/>
          </p:nvPr>
        </p:nvSpPr>
        <p:spPr/>
        <p:txBody>
          <a:bodyPr/>
          <a:lstStyle/>
          <a:p>
            <a:r>
              <a:rPr lang="en-US"/>
              <a:t>Applying to the IETA program</a:t>
            </a:r>
          </a:p>
        </p:txBody>
      </p:sp>
      <p:sp>
        <p:nvSpPr>
          <p:cNvPr id="3" name="Text Placeholder 2">
            <a:extLst>
              <a:ext uri="{FF2B5EF4-FFF2-40B4-BE49-F238E27FC236}">
                <a16:creationId xmlns:a16="http://schemas.microsoft.com/office/drawing/2014/main" id="{36AEEE77-AC66-4E5B-8DF9-EEAD9388257D}"/>
              </a:ext>
            </a:extLst>
          </p:cNvPr>
          <p:cNvSpPr>
            <a:spLocks noGrp="1"/>
          </p:cNvSpPr>
          <p:nvPr>
            <p:ph type="body" sz="quarter" idx="10"/>
          </p:nvPr>
        </p:nvSpPr>
        <p:spPr>
          <a:xfrm>
            <a:off x="286848" y="1164315"/>
            <a:ext cx="8570303" cy="3979185"/>
          </a:xfrm>
        </p:spPr>
        <p:txBody>
          <a:bodyPr>
            <a:normAutofit/>
          </a:bodyPr>
          <a:lstStyle/>
          <a:p>
            <a:pPr marL="258445" indent="-258445"/>
            <a:r>
              <a:rPr lang="en-US" sz="2200" b="0" i="0" dirty="0">
                <a:solidFill>
                  <a:srgbClr val="000000"/>
                </a:solidFill>
                <a:effectLst/>
                <a:latin typeface="Tw Cen MT"/>
              </a:rPr>
              <a:t>Application materials will be available on the IETA website</a:t>
            </a:r>
            <a:r>
              <a:rPr lang="en-US" sz="2200" dirty="0">
                <a:latin typeface="Tw Cen MT"/>
              </a:rPr>
              <a:t> each summer.</a:t>
            </a:r>
            <a:endParaRPr lang="en-US" dirty="0"/>
          </a:p>
          <a:p>
            <a:pPr marL="258445" indent="-258445" algn="l"/>
            <a:r>
              <a:rPr lang="en-US" sz="2200" dirty="0">
                <a:latin typeface="Tw Cen MT"/>
              </a:rPr>
              <a:t>Complete </a:t>
            </a:r>
            <a:r>
              <a:rPr lang="en-US" sz="2200" b="0" i="0" dirty="0">
                <a:solidFill>
                  <a:srgbClr val="000000"/>
                </a:solidFill>
                <a:effectLst/>
                <a:latin typeface="Tw Cen MT"/>
              </a:rPr>
              <a:t>the application </a:t>
            </a:r>
            <a:r>
              <a:rPr lang="en-US" sz="2200" b="1" i="0" dirty="0">
                <a:solidFill>
                  <a:srgbClr val="000000"/>
                </a:solidFill>
                <a:effectLst/>
                <a:latin typeface="Tw Cen MT"/>
              </a:rPr>
              <a:t>electronically.</a:t>
            </a:r>
          </a:p>
          <a:p>
            <a:pPr marL="258445" indent="-258445" algn="l"/>
            <a:r>
              <a:rPr lang="en-US" sz="2200" b="0" i="0" dirty="0">
                <a:solidFill>
                  <a:srgbClr val="000000"/>
                </a:solidFill>
                <a:effectLst/>
                <a:latin typeface="Tw Cen MT"/>
              </a:rPr>
              <a:t>A complete application includes the following documents:</a:t>
            </a:r>
          </a:p>
          <a:p>
            <a:pPr lvl="1" indent="-315595"/>
            <a:r>
              <a:rPr lang="en-US" sz="2200" dirty="0">
                <a:latin typeface="Tw Cen MT"/>
                <a:ea typeface="Meiryo"/>
              </a:rPr>
              <a:t>Application with essay responses and signature</a:t>
            </a:r>
          </a:p>
          <a:p>
            <a:pPr lvl="1" indent="-315595"/>
            <a:r>
              <a:rPr lang="en-US" sz="2200" dirty="0">
                <a:latin typeface="Tw Cen MT"/>
                <a:ea typeface="Meiryo"/>
              </a:rPr>
              <a:t>Evaluation form with signatures (first-level and second-level supervisors, and, for U.S. Public Health Service Commissioned Corps officers, the signature of the home agency liaison officer) </a:t>
            </a:r>
          </a:p>
          <a:p>
            <a:pPr lvl="1" indent="-315595"/>
            <a:r>
              <a:rPr lang="en-US" sz="2200" dirty="0">
                <a:latin typeface="Tw Cen MT"/>
                <a:ea typeface="Meiryo"/>
              </a:rPr>
              <a:t>Resumé template*</a:t>
            </a:r>
          </a:p>
          <a:p>
            <a:pPr lvl="1" indent="-315595"/>
            <a:r>
              <a:rPr lang="en-US" sz="2200" dirty="0">
                <a:latin typeface="Tw Cen MT"/>
                <a:ea typeface="Meiryo"/>
              </a:rPr>
              <a:t>SF-50 for civilians or PHS-7063 (Personnel Order Form)</a:t>
            </a:r>
          </a:p>
          <a:p>
            <a:pPr marL="258445" indent="-258445"/>
            <a:r>
              <a:rPr lang="en-US" sz="2200" b="0" i="0" dirty="0">
                <a:solidFill>
                  <a:srgbClr val="000000"/>
                </a:solidFill>
                <a:effectLst/>
                <a:latin typeface="Tw Cen MT"/>
              </a:rPr>
              <a:t>E-mail completed application to </a:t>
            </a:r>
            <a:r>
              <a:rPr lang="en-US" sz="2200" b="1" i="0" dirty="0" err="1">
                <a:solidFill>
                  <a:srgbClr val="000000"/>
                </a:solidFill>
                <a:effectLst/>
                <a:latin typeface="Tw Cen MT"/>
              </a:rPr>
              <a:t>ieta@cdc.gov</a:t>
            </a:r>
            <a:r>
              <a:rPr lang="en-US" sz="2200" i="0" dirty="0">
                <a:solidFill>
                  <a:srgbClr val="000000"/>
                </a:solidFill>
                <a:effectLst/>
                <a:latin typeface="Tw Cen MT"/>
              </a:rPr>
              <a:t>.</a:t>
            </a:r>
            <a:r>
              <a:rPr lang="en-US" sz="2200" dirty="0">
                <a:latin typeface="Tw Cen MT"/>
              </a:rPr>
              <a:t> </a:t>
            </a:r>
            <a:endParaRPr lang="en-US" dirty="0"/>
          </a:p>
        </p:txBody>
      </p:sp>
    </p:spTree>
    <p:extLst>
      <p:ext uri="{BB962C8B-B14F-4D97-AF65-F5344CB8AC3E}">
        <p14:creationId xmlns:p14="http://schemas.microsoft.com/office/powerpoint/2010/main" val="6452929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DCEB-5ACB-42AC-BF6F-A6F56CD97465}"/>
              </a:ext>
            </a:extLst>
          </p:cNvPr>
          <p:cNvSpPr>
            <a:spLocks noGrp="1"/>
          </p:cNvSpPr>
          <p:nvPr>
            <p:ph type="title"/>
          </p:nvPr>
        </p:nvSpPr>
        <p:spPr/>
        <p:txBody>
          <a:bodyPr/>
          <a:lstStyle/>
          <a:p>
            <a:r>
              <a:rPr lang="en-US" dirty="0"/>
              <a:t>IETA Competencies</a:t>
            </a:r>
          </a:p>
        </p:txBody>
      </p:sp>
      <p:sp>
        <p:nvSpPr>
          <p:cNvPr id="8" name="Oval 7">
            <a:extLst>
              <a:ext uri="{FF2B5EF4-FFF2-40B4-BE49-F238E27FC236}">
                <a16:creationId xmlns:a16="http://schemas.microsoft.com/office/drawing/2014/main" id="{DA142649-CE01-4210-856F-31EAC460C8C2}"/>
              </a:ext>
              <a:ext uri="{C183D7F6-B498-43B3-948B-1728B52AA6E4}">
                <adec:decorative xmlns:adec="http://schemas.microsoft.com/office/drawing/2017/decorative" val="1"/>
              </a:ext>
            </a:extLst>
          </p:cNvPr>
          <p:cNvSpPr/>
          <p:nvPr/>
        </p:nvSpPr>
        <p:spPr>
          <a:xfrm>
            <a:off x="3192517" y="1844567"/>
            <a:ext cx="2356945" cy="234906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re is a circular graphic depicting the four domains of IETA. By each domain, there is a rounded rectangular box with the name and traits numbered below. The first domain on the top left of the graphic contains: &quot;Leadership&quot; with the traits numbered underneath &quot;1.1 Self-awareness and continuous development 1.2 Emotional intelligence 1.3 Resilience 1.4 Mental models.&quot; The second domain on the top right of the graphic contains: &quot;Cross-Cultural Humility&quot; with the traits numbered underneath &quot;2.1 Embracing Diversity 2.2 Cultural Feedback 2.3 Cultural Insight.&quot; The third domain on the bottom left of the image contains: &quot;Diplomacy&quot; with the traits numbered underneath &quot;3.1 Political savvy and situational awareness 3.2 U.S. mission environment 3.3 Interpersonal relationship building.&quot; The fourth domain on the bottom right of the graphic contains: &quot;Technical Expertise&quot; with the traits numbered underneath &quot;4.1 Project management 4.2 Communication skills 4.3 Complex problem-solving and decision-making.&quot;&#10;&#10;">
            <a:extLst>
              <a:ext uri="{FF2B5EF4-FFF2-40B4-BE49-F238E27FC236}">
                <a16:creationId xmlns:a16="http://schemas.microsoft.com/office/drawing/2014/main" id="{FE7E4508-9829-8300-F020-03B9DC759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74" y="1028886"/>
            <a:ext cx="7445829" cy="4019723"/>
          </a:xfrm>
          <a:prstGeom prst="rect">
            <a:avLst/>
          </a:prstGeom>
        </p:spPr>
      </p:pic>
      <p:sp>
        <p:nvSpPr>
          <p:cNvPr id="3" name="Oval 2">
            <a:extLst>
              <a:ext uri="{FF2B5EF4-FFF2-40B4-BE49-F238E27FC236}">
                <a16:creationId xmlns:a16="http://schemas.microsoft.com/office/drawing/2014/main" id="{A2D49BE1-AE4E-2F12-331B-46B0C850A038}"/>
              </a:ext>
              <a:ext uri="{C183D7F6-B498-43B3-948B-1728B52AA6E4}">
                <adec:decorative xmlns:adec="http://schemas.microsoft.com/office/drawing/2017/decorative" val="1"/>
              </a:ext>
            </a:extLst>
          </p:cNvPr>
          <p:cNvSpPr/>
          <p:nvPr/>
        </p:nvSpPr>
        <p:spPr>
          <a:xfrm>
            <a:off x="3192517" y="1738859"/>
            <a:ext cx="2356945" cy="260828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C3B87BF-4541-44F6-5E77-F1EDDC8025BF}"/>
              </a:ext>
              <a:ext uri="{C183D7F6-B498-43B3-948B-1728B52AA6E4}">
                <adec:decorative xmlns:adec="http://schemas.microsoft.com/office/drawing/2017/decorative" val="1"/>
              </a:ext>
            </a:extLst>
          </p:cNvPr>
          <p:cNvSpPr/>
          <p:nvPr/>
        </p:nvSpPr>
        <p:spPr>
          <a:xfrm>
            <a:off x="3087586" y="2596537"/>
            <a:ext cx="420113" cy="88441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1B419DD-A122-9282-837D-243A57390A15}"/>
              </a:ext>
              <a:ext uri="{C183D7F6-B498-43B3-948B-1728B52AA6E4}">
                <adec:decorative xmlns:adec="http://schemas.microsoft.com/office/drawing/2017/decorative" val="1"/>
              </a:ext>
            </a:extLst>
          </p:cNvPr>
          <p:cNvSpPr/>
          <p:nvPr/>
        </p:nvSpPr>
        <p:spPr>
          <a:xfrm>
            <a:off x="5234281" y="2778917"/>
            <a:ext cx="420113" cy="88441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8997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DCEB-5ACB-42AC-BF6F-A6F56CD97465}"/>
              </a:ext>
            </a:extLst>
          </p:cNvPr>
          <p:cNvSpPr>
            <a:spLocks noGrp="1"/>
          </p:cNvSpPr>
          <p:nvPr>
            <p:ph type="title"/>
          </p:nvPr>
        </p:nvSpPr>
        <p:spPr/>
        <p:txBody>
          <a:bodyPr/>
          <a:lstStyle/>
          <a:p>
            <a:r>
              <a:rPr lang="en-US" sz="2800"/>
              <a:t>Selection Process</a:t>
            </a:r>
          </a:p>
        </p:txBody>
      </p:sp>
      <p:graphicFrame>
        <p:nvGraphicFramePr>
          <p:cNvPr id="6" name="Table 6">
            <a:extLst>
              <a:ext uri="{FF2B5EF4-FFF2-40B4-BE49-F238E27FC236}">
                <a16:creationId xmlns:a16="http://schemas.microsoft.com/office/drawing/2014/main" id="{E6E500F7-8330-40F9-949C-AED910E401A8}"/>
              </a:ext>
            </a:extLst>
          </p:cNvPr>
          <p:cNvGraphicFramePr>
            <a:graphicFrameLocks noGrp="1"/>
          </p:cNvGraphicFramePr>
          <p:nvPr>
            <p:extLst>
              <p:ext uri="{D42A27DB-BD31-4B8C-83A1-F6EECF244321}">
                <p14:modId xmlns:p14="http://schemas.microsoft.com/office/powerpoint/2010/main" val="902493560"/>
              </p:ext>
            </p:extLst>
          </p:nvPr>
        </p:nvGraphicFramePr>
        <p:xfrm>
          <a:off x="124691" y="1256564"/>
          <a:ext cx="8877993" cy="3459480"/>
        </p:xfrm>
        <a:graphic>
          <a:graphicData uri="http://schemas.openxmlformats.org/drawingml/2006/table">
            <a:tbl>
              <a:tblPr firstRow="1" bandRow="1">
                <a:tableStyleId>{912C8C85-51F0-491E-9774-3900AFEF0FD7}</a:tableStyleId>
              </a:tblPr>
              <a:tblGrid>
                <a:gridCol w="2333571">
                  <a:extLst>
                    <a:ext uri="{9D8B030D-6E8A-4147-A177-3AD203B41FA5}">
                      <a16:colId xmlns:a16="http://schemas.microsoft.com/office/drawing/2014/main" val="1109017634"/>
                    </a:ext>
                  </a:extLst>
                </a:gridCol>
                <a:gridCol w="6544422">
                  <a:extLst>
                    <a:ext uri="{9D8B030D-6E8A-4147-A177-3AD203B41FA5}">
                      <a16:colId xmlns:a16="http://schemas.microsoft.com/office/drawing/2014/main" val="3083276170"/>
                    </a:ext>
                  </a:extLst>
                </a:gridCol>
              </a:tblGrid>
              <a:tr h="370840">
                <a:tc>
                  <a:txBody>
                    <a:bodyPr/>
                    <a:lstStyle/>
                    <a:p>
                      <a:r>
                        <a:rPr lang="en-US" sz="2200" b="0" i="0" kern="1200">
                          <a:solidFill>
                            <a:srgbClr val="FDA605"/>
                          </a:solidFill>
                          <a:effectLst/>
                          <a:latin typeface="Tw Cen MT" panose="020B0602020104020603" pitchFamily="34" charset="0"/>
                          <a:ea typeface="+mn-ea"/>
                          <a:cs typeface="+mn-cs"/>
                        </a:rPr>
                        <a:t>Screening Criteria</a:t>
                      </a:r>
                    </a:p>
                  </a:txBody>
                  <a:tcPr/>
                </a:tc>
                <a:tc>
                  <a:txBody>
                    <a:bodyPr/>
                    <a:lstStyle/>
                    <a:p>
                      <a:r>
                        <a:rPr lang="en-US" sz="2200" b="0" kern="1200">
                          <a:solidFill>
                            <a:srgbClr val="FDA605"/>
                          </a:solidFill>
                          <a:effectLst/>
                          <a:latin typeface="Tw Cen MT" panose="020B0602020104020603" pitchFamily="34" charset="0"/>
                        </a:rPr>
                        <a:t>Description</a:t>
                      </a:r>
                      <a:endParaRPr lang="en-US" sz="2200" b="0" i="0" kern="1200">
                        <a:solidFill>
                          <a:srgbClr val="FDA605"/>
                        </a:solidFill>
                        <a:effectLst/>
                        <a:latin typeface="Tw Cen MT" panose="020B0602020104020603" pitchFamily="34" charset="0"/>
                        <a:ea typeface="+mn-ea"/>
                        <a:cs typeface="+mn-cs"/>
                      </a:endParaRPr>
                    </a:p>
                  </a:txBody>
                  <a:tcPr/>
                </a:tc>
                <a:extLst>
                  <a:ext uri="{0D108BD9-81ED-4DB2-BD59-A6C34878D82A}">
                    <a16:rowId xmlns:a16="http://schemas.microsoft.com/office/drawing/2014/main" val="2048736598"/>
                  </a:ext>
                </a:extLst>
              </a:tr>
              <a:tr h="370840">
                <a:tc>
                  <a:txBody>
                    <a:bodyPr/>
                    <a:lstStyle/>
                    <a:p>
                      <a:r>
                        <a:rPr lang="en-US" sz="1800" b="0" kern="1200">
                          <a:solidFill>
                            <a:srgbClr val="000000"/>
                          </a:solidFill>
                          <a:effectLst/>
                          <a:latin typeface="Tw Cen MT" panose="020B0602020104020603" pitchFamily="34" charset="0"/>
                        </a:rPr>
                        <a:t>Career goals</a:t>
                      </a:r>
                      <a:endParaRPr lang="en-US" sz="1800" b="0" i="0" kern="1200">
                        <a:solidFill>
                          <a:srgbClr val="000000"/>
                        </a:solidFill>
                        <a:effectLst/>
                        <a:latin typeface="Tw Cen MT" panose="020B0602020104020603" pitchFamily="34" charset="0"/>
                        <a:ea typeface="+mn-ea"/>
                        <a:cs typeface="+mn-cs"/>
                      </a:endParaRPr>
                    </a:p>
                  </a:txBody>
                  <a:tcPr/>
                </a:tc>
                <a:tc>
                  <a:txBody>
                    <a:bodyPr/>
                    <a:lstStyle/>
                    <a:p>
                      <a:r>
                        <a:rPr lang="en-US" sz="1800" b="0" kern="1200" dirty="0">
                          <a:solidFill>
                            <a:srgbClr val="000000"/>
                          </a:solidFill>
                          <a:effectLst/>
                          <a:latin typeface="Tw Cen MT" panose="020B0602020104020603" pitchFamily="34" charset="0"/>
                        </a:rPr>
                        <a:t>Identify global health career goals that support CDC’s global mission.</a:t>
                      </a:r>
                      <a:endParaRPr lang="en-US" sz="1800" b="0" i="0" kern="1200" dirty="0">
                        <a:solidFill>
                          <a:srgbClr val="000000"/>
                        </a:solidFill>
                        <a:effectLst/>
                        <a:latin typeface="Tw Cen MT" panose="020B0602020104020603" pitchFamily="34" charset="0"/>
                        <a:ea typeface="+mn-ea"/>
                        <a:cs typeface="+mn-cs"/>
                      </a:endParaRPr>
                    </a:p>
                  </a:txBody>
                  <a:tcPr/>
                </a:tc>
                <a:extLst>
                  <a:ext uri="{0D108BD9-81ED-4DB2-BD59-A6C34878D82A}">
                    <a16:rowId xmlns:a16="http://schemas.microsoft.com/office/drawing/2014/main" val="2433771365"/>
                  </a:ext>
                </a:extLst>
              </a:tr>
              <a:tr h="370840">
                <a:tc>
                  <a:txBody>
                    <a:bodyPr/>
                    <a:lstStyle/>
                    <a:p>
                      <a:r>
                        <a:rPr lang="en-US" sz="1800" b="0" i="0" kern="1200">
                          <a:solidFill>
                            <a:srgbClr val="000000"/>
                          </a:solidFill>
                          <a:effectLst/>
                          <a:latin typeface="Tw Cen MT" panose="020B0602020104020603" pitchFamily="34" charset="0"/>
                          <a:ea typeface="+mn-ea"/>
                          <a:cs typeface="+mn-cs"/>
                        </a:rPr>
                        <a:t>Cultural humility</a:t>
                      </a:r>
                    </a:p>
                  </a:txBody>
                  <a:tcPr>
                    <a:solidFill>
                      <a:schemeClr val="bg2">
                        <a:lumMod val="95000"/>
                      </a:schemeClr>
                    </a:solidFill>
                  </a:tcPr>
                </a:tc>
                <a:tc>
                  <a:txBody>
                    <a:bodyPr/>
                    <a:lstStyle/>
                    <a:p>
                      <a:r>
                        <a:rPr lang="en-US" sz="1800" b="0" kern="1200">
                          <a:solidFill>
                            <a:srgbClr val="000000"/>
                          </a:solidFill>
                          <a:effectLst/>
                          <a:latin typeface="Tw Cen MT" panose="020B0602020104020603" pitchFamily="34" charset="0"/>
                          <a:ea typeface="+mn-ea"/>
                          <a:cs typeface="+mn-cs"/>
                        </a:rPr>
                        <a:t>Demonstrate the ability to live, work, and interact with people across a wide variety of cultural and social backgrounds.</a:t>
                      </a:r>
                    </a:p>
                  </a:txBody>
                  <a:tcPr>
                    <a:solidFill>
                      <a:schemeClr val="bg2">
                        <a:lumMod val="95000"/>
                      </a:schemeClr>
                    </a:solidFill>
                  </a:tcPr>
                </a:tc>
                <a:extLst>
                  <a:ext uri="{0D108BD9-81ED-4DB2-BD59-A6C34878D82A}">
                    <a16:rowId xmlns:a16="http://schemas.microsoft.com/office/drawing/2014/main" val="1891093157"/>
                  </a:ext>
                </a:extLst>
              </a:tr>
              <a:tr h="370840">
                <a:tc>
                  <a:txBody>
                    <a:bodyPr/>
                    <a:lstStyle/>
                    <a:p>
                      <a:r>
                        <a:rPr lang="en-US" sz="1800" b="0" kern="1200">
                          <a:solidFill>
                            <a:srgbClr val="000000"/>
                          </a:solidFill>
                          <a:effectLst/>
                          <a:latin typeface="Tw Cen MT" panose="020B0602020104020603" pitchFamily="34" charset="0"/>
                        </a:rPr>
                        <a:t>Flexibility</a:t>
                      </a:r>
                      <a:endParaRPr lang="en-US" sz="1800" b="0" i="0" kern="1200">
                        <a:solidFill>
                          <a:srgbClr val="000000"/>
                        </a:solidFill>
                        <a:effectLst/>
                        <a:latin typeface="Tw Cen MT" panose="020B0602020104020603" pitchFamily="34" charset="0"/>
                        <a:ea typeface="+mn-ea"/>
                        <a:cs typeface="+mn-cs"/>
                      </a:endParaRPr>
                    </a:p>
                  </a:txBody>
                  <a:tcPr/>
                </a:tc>
                <a:tc>
                  <a:txBody>
                    <a:bodyPr/>
                    <a:lstStyle/>
                    <a:p>
                      <a:r>
                        <a:rPr lang="en-US" sz="1800" b="0" kern="1200">
                          <a:solidFill>
                            <a:srgbClr val="000000"/>
                          </a:solidFill>
                          <a:effectLst/>
                          <a:latin typeface="Tw Cen MT" panose="020B0602020104020603" pitchFamily="34" charset="0"/>
                        </a:rPr>
                        <a:t>Demonstrate ability to function </a:t>
                      </a:r>
                      <a:r>
                        <a:rPr lang="en-US" sz="1800" b="0" i="0" kern="1200">
                          <a:solidFill>
                            <a:srgbClr val="02010B"/>
                          </a:solidFill>
                          <a:effectLst/>
                          <a:latin typeface="Tw Cen MT" panose="020B0602020104020603" pitchFamily="34" charset="0"/>
                          <a:ea typeface="+mn-ea"/>
                          <a:cs typeface="+mn-cs"/>
                        </a:rPr>
                        <a:t>well under uncertainty and frequently changing conditions.</a:t>
                      </a:r>
                    </a:p>
                  </a:txBody>
                  <a:tcPr/>
                </a:tc>
                <a:extLst>
                  <a:ext uri="{0D108BD9-81ED-4DB2-BD59-A6C34878D82A}">
                    <a16:rowId xmlns:a16="http://schemas.microsoft.com/office/drawing/2014/main" val="3910986650"/>
                  </a:ext>
                </a:extLst>
              </a:tr>
              <a:tr h="370840">
                <a:tc>
                  <a:txBody>
                    <a:bodyPr/>
                    <a:lstStyle/>
                    <a:p>
                      <a:pPr algn="l"/>
                      <a:r>
                        <a:rPr lang="en-US" sz="1800" b="0" kern="1200">
                          <a:solidFill>
                            <a:srgbClr val="000000"/>
                          </a:solidFill>
                          <a:effectLst/>
                          <a:latin typeface="Tw Cen MT" panose="020B0602020104020603" pitchFamily="34" charset="0"/>
                          <a:ea typeface="+mn-ea"/>
                          <a:cs typeface="+mn-cs"/>
                        </a:rPr>
                        <a:t>Personal accountability</a:t>
                      </a:r>
                    </a:p>
                  </a:txBody>
                  <a:tcPr>
                    <a:solidFill>
                      <a:schemeClr val="bg2">
                        <a:lumMod val="95000"/>
                      </a:schemeClr>
                    </a:solidFill>
                  </a:tcPr>
                </a:tc>
                <a:tc>
                  <a:txBody>
                    <a:bodyPr/>
                    <a:lstStyle/>
                    <a:p>
                      <a:pPr algn="l"/>
                      <a:r>
                        <a:rPr lang="en-US" sz="1800" b="0" kern="1200">
                          <a:solidFill>
                            <a:srgbClr val="000000"/>
                          </a:solidFill>
                          <a:effectLst/>
                          <a:latin typeface="Tw Cen MT" panose="020B0602020104020603" pitchFamily="34" charset="0"/>
                          <a:ea typeface="+mn-ea"/>
                          <a:cs typeface="+mn-cs"/>
                        </a:rPr>
                        <a:t>Own what happens as a result of your choices and actions. </a:t>
                      </a:r>
                    </a:p>
                  </a:txBody>
                  <a:tcPr>
                    <a:solidFill>
                      <a:schemeClr val="bg2">
                        <a:lumMod val="95000"/>
                      </a:schemeClr>
                    </a:solidFill>
                  </a:tcPr>
                </a:tc>
                <a:extLst>
                  <a:ext uri="{0D108BD9-81ED-4DB2-BD59-A6C34878D82A}">
                    <a16:rowId xmlns:a16="http://schemas.microsoft.com/office/drawing/2014/main" val="2723270463"/>
                  </a:ext>
                </a:extLst>
              </a:tr>
              <a:tr h="370840">
                <a:tc>
                  <a:txBody>
                    <a:bodyPr/>
                    <a:lstStyle/>
                    <a:p>
                      <a:r>
                        <a:rPr lang="en-US" sz="1800" b="0" kern="1200">
                          <a:solidFill>
                            <a:srgbClr val="02010B"/>
                          </a:solidFill>
                          <a:effectLst/>
                          <a:latin typeface="Tw Cen MT" panose="020B0602020104020603" pitchFamily="34" charset="0"/>
                          <a:ea typeface="+mn-ea"/>
                          <a:cs typeface="+mn-cs"/>
                        </a:rPr>
                        <a:t>Team player</a:t>
                      </a:r>
                    </a:p>
                  </a:txBody>
                  <a:tcPr/>
                </a:tc>
                <a:tc>
                  <a:txBody>
                    <a:bodyPr/>
                    <a:lstStyle/>
                    <a:p>
                      <a:r>
                        <a:rPr lang="en-US" sz="1800" b="0" kern="1200">
                          <a:solidFill>
                            <a:srgbClr val="02010B"/>
                          </a:solidFill>
                          <a:effectLst/>
                          <a:latin typeface="Tw Cen MT" panose="020B0602020104020603" pitchFamily="34" charset="0"/>
                          <a:ea typeface="+mn-ea"/>
                          <a:cs typeface="+mn-cs"/>
                        </a:rPr>
                        <a:t>Collaborate with others and care more about helping a team to succeed than individual success.</a:t>
                      </a:r>
                    </a:p>
                  </a:txBody>
                  <a:tcPr/>
                </a:tc>
                <a:extLst>
                  <a:ext uri="{0D108BD9-81ED-4DB2-BD59-A6C34878D82A}">
                    <a16:rowId xmlns:a16="http://schemas.microsoft.com/office/drawing/2014/main" val="2579830996"/>
                  </a:ext>
                </a:extLst>
              </a:tr>
              <a:tr h="370840">
                <a:tc>
                  <a:txBody>
                    <a:bodyPr/>
                    <a:lstStyle/>
                    <a:p>
                      <a:r>
                        <a:rPr lang="en-US" sz="1800" b="0" kern="1200">
                          <a:solidFill>
                            <a:srgbClr val="02010B"/>
                          </a:solidFill>
                          <a:effectLst/>
                          <a:latin typeface="Tw Cen MT" panose="020B0602020104020603" pitchFamily="34" charset="0"/>
                          <a:ea typeface="+mn-ea"/>
                          <a:cs typeface="+mn-cs"/>
                        </a:rPr>
                        <a:t>Technical expertise </a:t>
                      </a:r>
                    </a:p>
                  </a:txBody>
                  <a:tcPr>
                    <a:solidFill>
                      <a:schemeClr val="bg2">
                        <a:lumMod val="95000"/>
                      </a:schemeClr>
                    </a:solidFill>
                  </a:tcPr>
                </a:tc>
                <a:tc>
                  <a:txBody>
                    <a:bodyPr/>
                    <a:lstStyle/>
                    <a:p>
                      <a:r>
                        <a:rPr lang="en-US" sz="1800" b="0" kern="1200" dirty="0">
                          <a:solidFill>
                            <a:srgbClr val="02010B"/>
                          </a:solidFill>
                          <a:effectLst/>
                          <a:latin typeface="Tw Cen MT" panose="020B0602020104020603" pitchFamily="34" charset="0"/>
                          <a:ea typeface="+mn-ea"/>
                          <a:cs typeface="+mn-cs"/>
                        </a:rPr>
                        <a:t>Articulate how skillsets will contribute to HHS global health programs. </a:t>
                      </a:r>
                    </a:p>
                  </a:txBody>
                  <a:tcPr>
                    <a:solidFill>
                      <a:schemeClr val="bg2">
                        <a:lumMod val="95000"/>
                      </a:schemeClr>
                    </a:solidFill>
                  </a:tcPr>
                </a:tc>
                <a:extLst>
                  <a:ext uri="{0D108BD9-81ED-4DB2-BD59-A6C34878D82A}">
                    <a16:rowId xmlns:a16="http://schemas.microsoft.com/office/drawing/2014/main" val="968271410"/>
                  </a:ext>
                </a:extLst>
              </a:tr>
            </a:tbl>
          </a:graphicData>
        </a:graphic>
      </p:graphicFrame>
    </p:spTree>
    <p:extLst>
      <p:ext uri="{BB962C8B-B14F-4D97-AF65-F5344CB8AC3E}">
        <p14:creationId xmlns:p14="http://schemas.microsoft.com/office/powerpoint/2010/main" val="2459596490"/>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cbd924-8c91-49b0-94f8-5fc02e396c06">
      <Terms xmlns="http://schemas.microsoft.com/office/infopath/2007/PartnerControls"/>
    </lcf76f155ced4ddcb4097134ff3c332f>
    <TaxCatchAll xmlns="75d52bf7-d703-474f-b962-0c7320302a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0D7D7AF9B42A43AEE54A5FD80B27E6" ma:contentTypeVersion="14" ma:contentTypeDescription="Create a new document." ma:contentTypeScope="" ma:versionID="f3251873acb3a5d10993e5216346350a">
  <xsd:schema xmlns:xsd="http://www.w3.org/2001/XMLSchema" xmlns:xs="http://www.w3.org/2001/XMLSchema" xmlns:p="http://schemas.microsoft.com/office/2006/metadata/properties" xmlns:ns2="75d52bf7-d703-474f-b962-0c7320302ad7" xmlns:ns3="0dcbd924-8c91-49b0-94f8-5fc02e396c06" targetNamespace="http://schemas.microsoft.com/office/2006/metadata/properties" ma:root="true" ma:fieldsID="98e5564c9b3bda0b84ab1b89cb0fb504" ns2:_="" ns3:_="">
    <xsd:import namespace="75d52bf7-d703-474f-b962-0c7320302ad7"/>
    <xsd:import namespace="0dcbd924-8c91-49b0-94f8-5fc02e396c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52bf7-d703-474f-b962-0c7320302ad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4eb582-ca49-4ee9-a186-19cc6428a557}" ma:internalName="TaxCatchAll" ma:showField="CatchAllData" ma:web="75d52bf7-d703-474f-b962-0c7320302ad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cbd924-8c91-49b0-94f8-5fc02e396c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B91D9-D2EE-41A9-A12E-E6F0C77037C5}">
  <ds:schemaRefs>
    <ds:schemaRef ds:uri="http://schemas.microsoft.com/sharepoint/v3/contenttype/forms"/>
  </ds:schemaRefs>
</ds:datastoreItem>
</file>

<file path=customXml/itemProps2.xml><?xml version="1.0" encoding="utf-8"?>
<ds:datastoreItem xmlns:ds="http://schemas.openxmlformats.org/officeDocument/2006/customXml" ds:itemID="{1FC66A8E-C4EB-4001-96D7-A527EBE354B3}">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0dcbd924-8c91-49b0-94f8-5fc02e396c06"/>
    <ds:schemaRef ds:uri="http://purl.org/dc/dcmitype/"/>
    <ds:schemaRef ds:uri="75d52bf7-d703-474f-b962-0c7320302ad7"/>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E17ABDDD-B767-4937-8C51-97C8FC67EC08}">
  <ds:schemaRefs>
    <ds:schemaRef ds:uri="0dcbd924-8c91-49b0-94f8-5fc02e396c06"/>
    <ds:schemaRef ds:uri="75d52bf7-d703-474f-b962-0c7320302a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105</TotalTime>
  <Words>2176</Words>
  <Application>Microsoft Office PowerPoint</Application>
  <PresentationFormat>On-screen Show (16:9)</PresentationFormat>
  <Paragraphs>143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Master</vt:lpstr>
      <vt:lpstr>Name</vt:lpstr>
      <vt:lpstr>Agenda</vt:lpstr>
      <vt:lpstr>What is IETA?</vt:lpstr>
      <vt:lpstr>Countries where IETA participants have served</vt:lpstr>
      <vt:lpstr>Eligibility criteria</vt:lpstr>
      <vt:lpstr>IETA Home Office Requirements</vt:lpstr>
      <vt:lpstr>Applying to the IETA program</vt:lpstr>
      <vt:lpstr>IETA Competencies</vt:lpstr>
      <vt:lpstr>Selection Process</vt:lpstr>
      <vt:lpstr>IETA Annual Program Timeline</vt:lpstr>
      <vt:lpstr>For more information on the IETA program, visit: www.cdc.gov/globalhealth/ieta/  For questions, contact ieta@cdc.gov</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Ebert, Joan (CDC/DDPHSIS/CGH/OD)</cp:lastModifiedBy>
  <cp:revision>48</cp:revision>
  <dcterms:created xsi:type="dcterms:W3CDTF">2011-03-17T17:43:16Z</dcterms:created>
  <dcterms:modified xsi:type="dcterms:W3CDTF">2023-06-30T16:29:14Z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2021-03-04T13:01:33Z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a72395e0-42ea-41c5-a08e-3a44dd103261</vt:lpwstr>
  </property>
  <property fmtid="{D5CDD505-2E9C-101B-9397-08002B2CF9AE}" pid="9" name="MSIP_Label_7b94a7b8-f06c-4dfe-bdcc-9b548fd58c31_ContentBits">
    <vt:lpwstr>0</vt:lpwstr>
  </property>
  <property fmtid="{D5CDD505-2E9C-101B-9397-08002B2CF9AE}" pid="10" name="ContentTypeId">
    <vt:lpwstr>0x010100750D7D7AF9B42A43AEE54A5FD80B27E6</vt:lpwstr>
  </property>
  <property fmtid="{D5CDD505-2E9C-101B-9397-08002B2CF9AE}" pid="11" name="MediaServiceImageTags">
    <vt:lpwstr/>
  </property>
</Properties>
</file>