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lor, Katherine (CDC/OSELS/OD)" initials="KK(" lastIdx="2" clrIdx="0"/>
  <p:cmAuthor id="1" name="Kolor, Katherine (CDC/OPHSS/CSELS)" initials="KK(" lastIdx="1" clrIdx="1">
    <p:extLst>
      <p:ext uri="{19B8F6BF-5375-455C-9EA6-DF929625EA0E}">
        <p15:presenceInfo xmlns:p15="http://schemas.microsoft.com/office/powerpoint/2012/main" userId="S-1-5-21-1207783550-2075000910-922709458-193328" providerId="AD"/>
      </p:ext>
    </p:extLst>
  </p:cmAuthor>
  <p:cmAuthor id="2" name="Green, Ridgely Fisk (CDC/OPHSS/CSELS) (CTR)" initials="GRF((" lastIdx="1" clrIdx="2">
    <p:extLst>
      <p:ext uri="{19B8F6BF-5375-455C-9EA6-DF929625EA0E}">
        <p15:presenceInfo xmlns:p15="http://schemas.microsoft.com/office/powerpoint/2012/main" userId="S-1-5-21-1207783550-2075000910-922709458-183608" providerId="AD"/>
      </p:ext>
    </p:extLst>
  </p:cmAuthor>
  <p:cmAuthor id="3" name="Siegel, Paul Z. (CDC/ONDIEH/NCCDPHP)" initials="SPZ(" lastIdx="2" clrIdx="3">
    <p:extLst>
      <p:ext uri="{19B8F6BF-5375-455C-9EA6-DF929625EA0E}">
        <p15:presenceInfo xmlns:p15="http://schemas.microsoft.com/office/powerpoint/2012/main" userId="S-1-5-21-1207783550-2075000910-922709458-202197" providerId="AD"/>
      </p:ext>
    </p:extLst>
  </p:cmAuthor>
  <p:cmAuthor id="4" name="Massetti, Greta M. (CDC/ONDIEH/NCCDPHP)" initials="MGM(" lastIdx="2" clrIdx="4">
    <p:extLst>
      <p:ext uri="{19B8F6BF-5375-455C-9EA6-DF929625EA0E}">
        <p15:presenceInfo xmlns:p15="http://schemas.microsoft.com/office/powerpoint/2012/main" userId="S-1-5-21-1207783550-2075000910-922709458-1748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0" autoAdjust="0"/>
  </p:normalViewPr>
  <p:slideViewPr>
    <p:cSldViewPr>
      <p:cViewPr varScale="1">
        <p:scale>
          <a:sx n="111" d="100"/>
          <a:sy n="111" d="100"/>
        </p:scale>
        <p:origin x="1608" y="1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5-09-16T12:22:34.544" idx="1">
    <p:pos x="10" y="10"/>
    <p:text>2 versions of the cover page are given to provide different options for patient stories.</p:text>
    <p:extLst mod="1">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39B0FF-7DC7-4F13-989F-46324625EB94}" type="datetimeFigureOut">
              <a:rPr lang="en-US" smtClean="0"/>
              <a:t>8/22/2019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6F5705-B99D-4BBB-8D26-BCF49CBDAF39}" type="slidenum">
              <a:rPr lang="en-US" smtClean="0"/>
              <a:t>‹#›</a:t>
            </a:fld>
            <a:endParaRPr lang="en-US"/>
          </a:p>
        </p:txBody>
      </p:sp>
    </p:spTree>
    <p:extLst>
      <p:ext uri="{BB962C8B-B14F-4D97-AF65-F5344CB8AC3E}">
        <p14:creationId xmlns:p14="http://schemas.microsoft.com/office/powerpoint/2010/main" val="616198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920681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3882367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A89D7-7603-4ECB-ADF6-F6CF2BE4F401}" type="slidenum">
              <a:rPr lang="en-US" smtClean="0"/>
              <a:t>3</a:t>
            </a:fld>
            <a:endParaRPr lang="en-US"/>
          </a:p>
        </p:txBody>
      </p:sp>
    </p:spTree>
    <p:extLst>
      <p:ext uri="{BB962C8B-B14F-4D97-AF65-F5344CB8AC3E}">
        <p14:creationId xmlns:p14="http://schemas.microsoft.com/office/powerpoint/2010/main" val="92068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65CB29-5BF2-433F-B5D4-97EDAEEB6045}" type="datetimeFigureOut">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266729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5CB29-5BF2-433F-B5D4-97EDAEEB6045}" type="datetimeFigureOut">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121213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5CB29-5BF2-433F-B5D4-97EDAEEB6045}" type="datetimeFigureOut">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1314259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side Page">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415636" y="605117"/>
            <a:ext cx="2227811" cy="2008991"/>
          </a:xfrm>
        </p:spPr>
        <p:txBody>
          <a:bodyPr tIns="410291">
            <a:normAutofit/>
          </a:bodyPr>
          <a:lstStyle>
            <a:lvl1pPr marL="0" indent="0" algn="ctr">
              <a:buNone/>
              <a:defRPr sz="1800"/>
            </a:lvl1pPr>
          </a:lstStyle>
          <a:p>
            <a:r>
              <a:rPr lang="en-US" dirty="0" smtClean="0"/>
              <a:t>Click icon to add picture</a:t>
            </a:r>
            <a:endParaRPr dirty="0"/>
          </a:p>
        </p:txBody>
      </p:sp>
      <p:sp>
        <p:nvSpPr>
          <p:cNvPr id="31" name="Text Placeholder 21"/>
          <p:cNvSpPr>
            <a:spLocks noGrp="1"/>
          </p:cNvSpPr>
          <p:nvPr>
            <p:ph type="body" sz="quarter" idx="20" hasCustomPrompt="1"/>
          </p:nvPr>
        </p:nvSpPr>
        <p:spPr>
          <a:xfrm>
            <a:off x="415636" y="2651269"/>
            <a:ext cx="2227811" cy="584430"/>
          </a:xfrm>
        </p:spPr>
        <p:txBody>
          <a:bodyPr lIns="82058" rIns="82058" bIns="0" anchor="b">
            <a:noAutofit/>
          </a:bodyPr>
          <a:lstStyle>
            <a:lvl1pPr marL="0" indent="0" algn="l">
              <a:lnSpc>
                <a:spcPct val="114000"/>
              </a:lnSpc>
              <a:spcBef>
                <a:spcPts val="718"/>
              </a:spcBef>
              <a:buNone/>
              <a:defRPr sz="1800">
                <a:solidFill>
                  <a:schemeClr val="accent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stStyle>
          <a:p>
            <a:pPr lvl="0"/>
            <a:r>
              <a:rPr/>
              <a:t>Click to add text</a:t>
            </a:r>
          </a:p>
        </p:txBody>
      </p:sp>
      <p:sp>
        <p:nvSpPr>
          <p:cNvPr id="33" name="Text Placeholder 21"/>
          <p:cNvSpPr>
            <a:spLocks noGrp="1"/>
          </p:cNvSpPr>
          <p:nvPr>
            <p:ph type="body" sz="quarter" idx="21" hasCustomPrompt="1"/>
          </p:nvPr>
        </p:nvSpPr>
        <p:spPr>
          <a:xfrm>
            <a:off x="3740727" y="806824"/>
            <a:ext cx="1766455" cy="2958353"/>
          </a:xfrm>
        </p:spPr>
        <p:txBody>
          <a:bodyPr lIns="82058" tIns="82058" rIns="82058" bIns="82058" anchor="ctr">
            <a:noAutofit/>
          </a:bodyPr>
          <a:lstStyle>
            <a:lvl1pPr marL="0" indent="0" algn="l">
              <a:lnSpc>
                <a:spcPct val="130000"/>
              </a:lnSpc>
              <a:spcBef>
                <a:spcPts val="718"/>
              </a:spcBef>
              <a:buNone/>
              <a:defRPr sz="1400">
                <a:solidFill>
                  <a:schemeClr val="accent2">
                    <a:lumMod val="75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stStyle>
          <a:p>
            <a:pPr lvl="0"/>
            <a:r>
              <a:rPr/>
              <a:t>Click to add text</a:t>
            </a:r>
          </a:p>
        </p:txBody>
      </p:sp>
      <p:sp>
        <p:nvSpPr>
          <p:cNvPr id="34" name="Picture Placeholder 11"/>
          <p:cNvSpPr>
            <a:spLocks noGrp="1"/>
          </p:cNvSpPr>
          <p:nvPr>
            <p:ph type="pic" sz="quarter" idx="22"/>
          </p:nvPr>
        </p:nvSpPr>
        <p:spPr>
          <a:xfrm>
            <a:off x="3499658" y="4138753"/>
            <a:ext cx="2227811" cy="1862317"/>
          </a:xfrm>
        </p:spPr>
        <p:txBody>
          <a:bodyPr tIns="410291">
            <a:normAutofit/>
          </a:bodyPr>
          <a:lstStyle>
            <a:lvl1pPr marL="0" indent="0" algn="ctr">
              <a:buNone/>
              <a:defRPr sz="1800"/>
            </a:lvl1pPr>
          </a:lstStyle>
          <a:p>
            <a:r>
              <a:rPr lang="en-US" dirty="0" smtClean="0"/>
              <a:t>Click icon to add picture</a:t>
            </a:r>
            <a:endParaRPr dirty="0"/>
          </a:p>
        </p:txBody>
      </p:sp>
      <p:sp>
        <p:nvSpPr>
          <p:cNvPr id="36" name="Text Placeholder 21"/>
          <p:cNvSpPr>
            <a:spLocks noGrp="1"/>
          </p:cNvSpPr>
          <p:nvPr>
            <p:ph type="body" sz="quarter" idx="24" hasCustomPrompt="1"/>
          </p:nvPr>
        </p:nvSpPr>
        <p:spPr>
          <a:xfrm>
            <a:off x="6577792" y="3977352"/>
            <a:ext cx="2144684" cy="314661"/>
          </a:xfrm>
        </p:spPr>
        <p:txBody>
          <a:bodyPr lIns="82058" rIns="82058" bIns="0" anchor="b">
            <a:noAutofit/>
          </a:bodyPr>
          <a:lstStyle>
            <a:lvl1pPr marL="0" indent="0" algn="l">
              <a:lnSpc>
                <a:spcPct val="114000"/>
              </a:lnSpc>
              <a:spcBef>
                <a:spcPts val="718"/>
              </a:spcBef>
              <a:buNone/>
              <a:defRPr sz="1100">
                <a:solidFill>
                  <a:schemeClr val="accent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stStyle>
          <a:p>
            <a:pPr lvl="0"/>
            <a:r>
              <a:rPr/>
              <a:t>Click to add text</a:t>
            </a:r>
          </a:p>
        </p:txBody>
      </p:sp>
      <p:sp>
        <p:nvSpPr>
          <p:cNvPr id="38" name="Text Placeholder 21"/>
          <p:cNvSpPr>
            <a:spLocks noGrp="1"/>
          </p:cNvSpPr>
          <p:nvPr>
            <p:ph type="body" sz="quarter" idx="26" hasCustomPrompt="1"/>
          </p:nvPr>
        </p:nvSpPr>
        <p:spPr>
          <a:xfrm>
            <a:off x="6577792" y="2409784"/>
            <a:ext cx="2144684" cy="317953"/>
          </a:xfrm>
        </p:spPr>
        <p:txBody>
          <a:bodyPr lIns="82058" rIns="82058" bIns="0" anchor="b">
            <a:noAutofit/>
          </a:bodyPr>
          <a:lstStyle>
            <a:lvl1pPr marL="0" indent="0" algn="l">
              <a:lnSpc>
                <a:spcPct val="114000"/>
              </a:lnSpc>
              <a:spcBef>
                <a:spcPts val="718"/>
              </a:spcBef>
              <a:buNone/>
              <a:defRPr sz="1100">
                <a:solidFill>
                  <a:schemeClr val="accent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stStyle>
          <a:p>
            <a:pPr lvl="0"/>
            <a:r>
              <a:rPr/>
              <a:t>Click to add text</a:t>
            </a:r>
          </a:p>
        </p:txBody>
      </p:sp>
      <p:sp>
        <p:nvSpPr>
          <p:cNvPr id="40" name="Text Placeholder 21"/>
          <p:cNvSpPr>
            <a:spLocks noGrp="1"/>
          </p:cNvSpPr>
          <p:nvPr>
            <p:ph type="body" sz="quarter" idx="28" hasCustomPrompt="1"/>
          </p:nvPr>
        </p:nvSpPr>
        <p:spPr>
          <a:xfrm>
            <a:off x="6577792" y="712082"/>
            <a:ext cx="2144684" cy="314661"/>
          </a:xfrm>
        </p:spPr>
        <p:txBody>
          <a:bodyPr lIns="82058" rIns="82058" bIns="0" anchor="b">
            <a:noAutofit/>
          </a:bodyPr>
          <a:lstStyle>
            <a:lvl1pPr marL="0" indent="0" algn="l">
              <a:lnSpc>
                <a:spcPct val="114000"/>
              </a:lnSpc>
              <a:spcBef>
                <a:spcPts val="718"/>
              </a:spcBef>
              <a:buNone/>
              <a:defRPr sz="1100">
                <a:solidFill>
                  <a:schemeClr val="accent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stStyle>
          <a:p>
            <a:pPr lvl="0"/>
            <a:r>
              <a:rPr/>
              <a:t>Click to add text</a:t>
            </a:r>
          </a:p>
        </p:txBody>
      </p:sp>
      <p:sp>
        <p:nvSpPr>
          <p:cNvPr id="43" name="Text Placeholder 21"/>
          <p:cNvSpPr>
            <a:spLocks noGrp="1"/>
          </p:cNvSpPr>
          <p:nvPr>
            <p:ph type="body" sz="quarter" idx="31" hasCustomPrompt="1"/>
          </p:nvPr>
        </p:nvSpPr>
        <p:spPr>
          <a:xfrm>
            <a:off x="415636" y="3268351"/>
            <a:ext cx="2227811" cy="2712546"/>
          </a:xfrm>
        </p:spPr>
        <p:txBody>
          <a:bodyPr lIns="82058" rIns="82058" anchor="t">
            <a:noAutofit/>
          </a:bodyPr>
          <a:lstStyle>
            <a:lvl1pPr marL="164117" indent="-164117" algn="l">
              <a:lnSpc>
                <a:spcPct val="100000"/>
              </a:lnSpc>
              <a:spcBef>
                <a:spcPts val="538"/>
              </a:spcBef>
              <a:spcAft>
                <a:spcPts val="0"/>
              </a:spcAft>
              <a:buFont typeface="Arial" panose="020B0604020202020204" pitchFamily="34" charset="0"/>
              <a:buChar char="•"/>
              <a:defRPr sz="800">
                <a:solidFill>
                  <a:schemeClr val="tx1"/>
                </a:solidFill>
              </a:defRPr>
            </a:lvl1pPr>
            <a:lvl2pPr marL="164117" indent="-164117">
              <a:lnSpc>
                <a:spcPct val="100000"/>
              </a:lnSpc>
              <a:spcBef>
                <a:spcPts val="538"/>
              </a:spcBef>
              <a:spcAft>
                <a:spcPts val="0"/>
              </a:spcAft>
              <a:buFont typeface="Arial" panose="020B0604020202020204" pitchFamily="34" charset="0"/>
              <a:buChar char="•"/>
              <a:defRPr sz="800"/>
            </a:lvl2pPr>
            <a:lvl3pPr marL="164117" indent="-164117">
              <a:lnSpc>
                <a:spcPct val="100000"/>
              </a:lnSpc>
              <a:spcBef>
                <a:spcPts val="538"/>
              </a:spcBef>
              <a:spcAft>
                <a:spcPts val="0"/>
              </a:spcAft>
              <a:buFont typeface="Arial" panose="020B0604020202020204" pitchFamily="34" charset="0"/>
              <a:buChar char="•"/>
              <a:defRPr sz="800"/>
            </a:lvl3pPr>
            <a:lvl4pPr marL="164117" indent="-164117">
              <a:lnSpc>
                <a:spcPct val="100000"/>
              </a:lnSpc>
              <a:spcBef>
                <a:spcPts val="538"/>
              </a:spcBef>
              <a:spcAft>
                <a:spcPts val="0"/>
              </a:spcAft>
              <a:buFont typeface="Arial" panose="020B0604020202020204" pitchFamily="34" charset="0"/>
              <a:buChar char="•"/>
              <a:defRPr sz="800"/>
            </a:lvl4pPr>
            <a:lvl5pPr marL="164117" indent="-164117">
              <a:lnSpc>
                <a:spcPct val="100000"/>
              </a:lnSpc>
              <a:spcBef>
                <a:spcPts val="538"/>
              </a:spcBef>
              <a:spcAft>
                <a:spcPts val="0"/>
              </a:spcAft>
              <a:buFont typeface="Arial" panose="020B0604020202020204" pitchFamily="34" charset="0"/>
              <a:buChar char="•"/>
              <a:defRPr sz="800"/>
            </a:lvl5pPr>
            <a:lvl6pPr marL="164117" indent="-164117">
              <a:lnSpc>
                <a:spcPct val="100000"/>
              </a:lnSpc>
              <a:spcBef>
                <a:spcPts val="538"/>
              </a:spcBef>
              <a:spcAft>
                <a:spcPts val="0"/>
              </a:spcAft>
              <a:defRPr sz="800"/>
            </a:lvl6pPr>
            <a:lvl7pPr marL="164117" indent="-164117">
              <a:lnSpc>
                <a:spcPct val="100000"/>
              </a:lnSpc>
              <a:spcBef>
                <a:spcPts val="538"/>
              </a:spcBef>
              <a:spcAft>
                <a:spcPts val="0"/>
              </a:spcAft>
              <a:defRPr sz="800"/>
            </a:lvl7pPr>
            <a:lvl8pPr marL="164117" indent="-164117">
              <a:lnSpc>
                <a:spcPct val="100000"/>
              </a:lnSpc>
              <a:spcBef>
                <a:spcPts val="538"/>
              </a:spcBef>
              <a:spcAft>
                <a:spcPts val="0"/>
              </a:spcAft>
              <a:defRPr sz="800"/>
            </a:lvl8pPr>
            <a:lvl9pPr marL="164117" indent="-164117">
              <a:lnSpc>
                <a:spcPct val="100000"/>
              </a:lnSpc>
              <a:spcBef>
                <a:spcPts val="538"/>
              </a:spcBef>
              <a:spcAft>
                <a:spcPts val="0"/>
              </a:spcAft>
              <a:defRPr sz="800"/>
            </a:lvl9pPr>
          </a:lstStyle>
          <a:p>
            <a:pPr lvl="0"/>
            <a:r>
              <a:rPr dirty="0"/>
              <a:t>Click to add text</a:t>
            </a:r>
          </a:p>
        </p:txBody>
      </p:sp>
      <p:sp>
        <p:nvSpPr>
          <p:cNvPr id="45" name="Text Placeholder 21"/>
          <p:cNvSpPr>
            <a:spLocks noGrp="1"/>
          </p:cNvSpPr>
          <p:nvPr>
            <p:ph type="body" sz="quarter" idx="33" hasCustomPrompt="1"/>
          </p:nvPr>
        </p:nvSpPr>
        <p:spPr>
          <a:xfrm>
            <a:off x="6577792" y="1032743"/>
            <a:ext cx="2144684" cy="1377041"/>
          </a:xfrm>
        </p:spPr>
        <p:txBody>
          <a:bodyPr lIns="82058" rIns="82058" anchor="t">
            <a:noAutofit/>
          </a:bodyPr>
          <a:lstStyle>
            <a:lvl1pPr marL="164117" indent="-164117" algn="l">
              <a:lnSpc>
                <a:spcPct val="100000"/>
              </a:lnSpc>
              <a:spcBef>
                <a:spcPts val="538"/>
              </a:spcBef>
              <a:spcAft>
                <a:spcPts val="0"/>
              </a:spcAft>
              <a:buFont typeface="Arial" panose="020B0604020202020204" pitchFamily="34" charset="0"/>
              <a:buChar char="•"/>
              <a:defRPr sz="800">
                <a:solidFill>
                  <a:schemeClr val="tx1"/>
                </a:solidFill>
              </a:defRPr>
            </a:lvl1pPr>
            <a:lvl2pPr marL="164117" indent="-164117">
              <a:lnSpc>
                <a:spcPct val="100000"/>
              </a:lnSpc>
              <a:spcBef>
                <a:spcPts val="538"/>
              </a:spcBef>
              <a:spcAft>
                <a:spcPts val="0"/>
              </a:spcAft>
              <a:buFont typeface="Arial" panose="020B0604020202020204" pitchFamily="34" charset="0"/>
              <a:buChar char="•"/>
              <a:defRPr sz="800"/>
            </a:lvl2pPr>
            <a:lvl3pPr marL="164117" indent="-164117">
              <a:lnSpc>
                <a:spcPct val="100000"/>
              </a:lnSpc>
              <a:spcBef>
                <a:spcPts val="538"/>
              </a:spcBef>
              <a:spcAft>
                <a:spcPts val="0"/>
              </a:spcAft>
              <a:buFont typeface="Arial" panose="020B0604020202020204" pitchFamily="34" charset="0"/>
              <a:buChar char="•"/>
              <a:defRPr sz="800"/>
            </a:lvl3pPr>
            <a:lvl4pPr marL="164117" indent="-164117">
              <a:lnSpc>
                <a:spcPct val="100000"/>
              </a:lnSpc>
              <a:spcBef>
                <a:spcPts val="538"/>
              </a:spcBef>
              <a:spcAft>
                <a:spcPts val="0"/>
              </a:spcAft>
              <a:buFont typeface="Arial" panose="020B0604020202020204" pitchFamily="34" charset="0"/>
              <a:buChar char="•"/>
              <a:defRPr sz="800"/>
            </a:lvl4pPr>
            <a:lvl5pPr marL="164117" indent="-164117">
              <a:lnSpc>
                <a:spcPct val="100000"/>
              </a:lnSpc>
              <a:spcBef>
                <a:spcPts val="538"/>
              </a:spcBef>
              <a:spcAft>
                <a:spcPts val="0"/>
              </a:spcAft>
              <a:buFont typeface="Arial" panose="020B0604020202020204" pitchFamily="34" charset="0"/>
              <a:buChar char="•"/>
              <a:defRPr sz="800"/>
            </a:lvl5pPr>
            <a:lvl6pPr marL="164117" indent="-164117">
              <a:lnSpc>
                <a:spcPct val="100000"/>
              </a:lnSpc>
              <a:spcBef>
                <a:spcPts val="538"/>
              </a:spcBef>
              <a:spcAft>
                <a:spcPts val="0"/>
              </a:spcAft>
              <a:defRPr sz="800"/>
            </a:lvl6pPr>
            <a:lvl7pPr marL="164117" indent="-164117">
              <a:lnSpc>
                <a:spcPct val="100000"/>
              </a:lnSpc>
              <a:spcBef>
                <a:spcPts val="538"/>
              </a:spcBef>
              <a:spcAft>
                <a:spcPts val="0"/>
              </a:spcAft>
              <a:defRPr sz="800"/>
            </a:lvl7pPr>
            <a:lvl8pPr marL="164117" indent="-164117">
              <a:lnSpc>
                <a:spcPct val="100000"/>
              </a:lnSpc>
              <a:spcBef>
                <a:spcPts val="538"/>
              </a:spcBef>
              <a:spcAft>
                <a:spcPts val="0"/>
              </a:spcAft>
              <a:defRPr sz="800"/>
            </a:lvl8pPr>
            <a:lvl9pPr marL="164117" indent="-164117">
              <a:lnSpc>
                <a:spcPct val="100000"/>
              </a:lnSpc>
              <a:spcBef>
                <a:spcPts val="538"/>
              </a:spcBef>
              <a:spcAft>
                <a:spcPts val="0"/>
              </a:spcAft>
              <a:defRPr sz="800"/>
            </a:lvl9pPr>
          </a:lstStyle>
          <a:p>
            <a:pPr lvl="0"/>
            <a:r>
              <a:rPr/>
              <a:t>Click to add text</a:t>
            </a:r>
          </a:p>
        </p:txBody>
      </p:sp>
      <p:sp>
        <p:nvSpPr>
          <p:cNvPr id="46" name="Text Placeholder 21"/>
          <p:cNvSpPr>
            <a:spLocks noGrp="1"/>
          </p:cNvSpPr>
          <p:nvPr>
            <p:ph type="body" sz="quarter" idx="34" hasCustomPrompt="1"/>
          </p:nvPr>
        </p:nvSpPr>
        <p:spPr>
          <a:xfrm>
            <a:off x="6577792" y="2727739"/>
            <a:ext cx="2144684" cy="1229274"/>
          </a:xfrm>
        </p:spPr>
        <p:txBody>
          <a:bodyPr lIns="82058" rIns="82058" anchor="t">
            <a:noAutofit/>
          </a:bodyPr>
          <a:lstStyle>
            <a:lvl1pPr marL="164117" indent="-164117" algn="l">
              <a:lnSpc>
                <a:spcPct val="100000"/>
              </a:lnSpc>
              <a:spcBef>
                <a:spcPts val="538"/>
              </a:spcBef>
              <a:spcAft>
                <a:spcPts val="0"/>
              </a:spcAft>
              <a:buFont typeface="Arial" panose="020B0604020202020204" pitchFamily="34" charset="0"/>
              <a:buChar char="•"/>
              <a:defRPr sz="800">
                <a:solidFill>
                  <a:schemeClr val="tx1"/>
                </a:solidFill>
              </a:defRPr>
            </a:lvl1pPr>
            <a:lvl2pPr marL="164117" indent="-164117">
              <a:lnSpc>
                <a:spcPct val="100000"/>
              </a:lnSpc>
              <a:spcBef>
                <a:spcPts val="538"/>
              </a:spcBef>
              <a:spcAft>
                <a:spcPts val="0"/>
              </a:spcAft>
              <a:buFont typeface="Arial" panose="020B0604020202020204" pitchFamily="34" charset="0"/>
              <a:buChar char="•"/>
              <a:defRPr sz="800"/>
            </a:lvl2pPr>
            <a:lvl3pPr marL="164117" indent="-164117">
              <a:lnSpc>
                <a:spcPct val="100000"/>
              </a:lnSpc>
              <a:spcBef>
                <a:spcPts val="538"/>
              </a:spcBef>
              <a:spcAft>
                <a:spcPts val="0"/>
              </a:spcAft>
              <a:buFont typeface="Arial" panose="020B0604020202020204" pitchFamily="34" charset="0"/>
              <a:buChar char="•"/>
              <a:defRPr sz="800"/>
            </a:lvl3pPr>
            <a:lvl4pPr marL="164117" indent="-164117">
              <a:lnSpc>
                <a:spcPct val="100000"/>
              </a:lnSpc>
              <a:spcBef>
                <a:spcPts val="538"/>
              </a:spcBef>
              <a:spcAft>
                <a:spcPts val="0"/>
              </a:spcAft>
              <a:buFont typeface="Arial" panose="020B0604020202020204" pitchFamily="34" charset="0"/>
              <a:buChar char="•"/>
              <a:defRPr sz="800"/>
            </a:lvl4pPr>
            <a:lvl5pPr marL="164117" indent="-164117">
              <a:lnSpc>
                <a:spcPct val="100000"/>
              </a:lnSpc>
              <a:spcBef>
                <a:spcPts val="538"/>
              </a:spcBef>
              <a:spcAft>
                <a:spcPts val="0"/>
              </a:spcAft>
              <a:buFont typeface="Arial" panose="020B0604020202020204" pitchFamily="34" charset="0"/>
              <a:buChar char="•"/>
              <a:defRPr sz="800"/>
            </a:lvl5pPr>
            <a:lvl6pPr marL="164117" indent="-164117">
              <a:lnSpc>
                <a:spcPct val="100000"/>
              </a:lnSpc>
              <a:spcBef>
                <a:spcPts val="538"/>
              </a:spcBef>
              <a:spcAft>
                <a:spcPts val="0"/>
              </a:spcAft>
              <a:defRPr sz="800"/>
            </a:lvl6pPr>
            <a:lvl7pPr marL="164117" indent="-164117">
              <a:lnSpc>
                <a:spcPct val="100000"/>
              </a:lnSpc>
              <a:spcBef>
                <a:spcPts val="538"/>
              </a:spcBef>
              <a:spcAft>
                <a:spcPts val="0"/>
              </a:spcAft>
              <a:defRPr sz="800"/>
            </a:lvl7pPr>
            <a:lvl8pPr marL="164117" indent="-164117">
              <a:lnSpc>
                <a:spcPct val="100000"/>
              </a:lnSpc>
              <a:spcBef>
                <a:spcPts val="538"/>
              </a:spcBef>
              <a:spcAft>
                <a:spcPts val="0"/>
              </a:spcAft>
              <a:defRPr sz="800"/>
            </a:lvl8pPr>
            <a:lvl9pPr marL="164117" indent="-164117">
              <a:lnSpc>
                <a:spcPct val="100000"/>
              </a:lnSpc>
              <a:spcBef>
                <a:spcPts val="538"/>
              </a:spcBef>
              <a:spcAft>
                <a:spcPts val="0"/>
              </a:spcAft>
              <a:defRPr sz="800"/>
            </a:lvl9pPr>
          </a:lstStyle>
          <a:p>
            <a:pPr lvl="0"/>
            <a:r>
              <a:rPr/>
              <a:t>Click to add text</a:t>
            </a:r>
          </a:p>
        </p:txBody>
      </p:sp>
      <p:sp>
        <p:nvSpPr>
          <p:cNvPr id="47" name="Text Placeholder 21"/>
          <p:cNvSpPr>
            <a:spLocks noGrp="1"/>
          </p:cNvSpPr>
          <p:nvPr>
            <p:ph type="body" sz="quarter" idx="35" hasCustomPrompt="1"/>
          </p:nvPr>
        </p:nvSpPr>
        <p:spPr>
          <a:xfrm>
            <a:off x="6577792" y="4299923"/>
            <a:ext cx="2144684" cy="1680974"/>
          </a:xfrm>
        </p:spPr>
        <p:txBody>
          <a:bodyPr lIns="82058" rIns="82058" anchor="t">
            <a:noAutofit/>
          </a:bodyPr>
          <a:lstStyle>
            <a:lvl1pPr marL="164117" indent="-164117" algn="l">
              <a:lnSpc>
                <a:spcPct val="100000"/>
              </a:lnSpc>
              <a:spcBef>
                <a:spcPts val="538"/>
              </a:spcBef>
              <a:spcAft>
                <a:spcPts val="0"/>
              </a:spcAft>
              <a:buFont typeface="Arial" panose="020B0604020202020204" pitchFamily="34" charset="0"/>
              <a:buChar char="•"/>
              <a:defRPr sz="800">
                <a:solidFill>
                  <a:schemeClr val="tx1"/>
                </a:solidFill>
              </a:defRPr>
            </a:lvl1pPr>
            <a:lvl2pPr marL="164117" indent="-164117">
              <a:lnSpc>
                <a:spcPct val="100000"/>
              </a:lnSpc>
              <a:spcBef>
                <a:spcPts val="538"/>
              </a:spcBef>
              <a:spcAft>
                <a:spcPts val="0"/>
              </a:spcAft>
              <a:buFont typeface="Arial" panose="020B0604020202020204" pitchFamily="34" charset="0"/>
              <a:buChar char="•"/>
              <a:defRPr sz="800"/>
            </a:lvl2pPr>
            <a:lvl3pPr marL="164117" indent="-164117">
              <a:lnSpc>
                <a:spcPct val="100000"/>
              </a:lnSpc>
              <a:spcBef>
                <a:spcPts val="538"/>
              </a:spcBef>
              <a:spcAft>
                <a:spcPts val="0"/>
              </a:spcAft>
              <a:buFont typeface="Arial" panose="020B0604020202020204" pitchFamily="34" charset="0"/>
              <a:buChar char="•"/>
              <a:defRPr sz="800"/>
            </a:lvl3pPr>
            <a:lvl4pPr marL="164117" indent="-164117">
              <a:lnSpc>
                <a:spcPct val="100000"/>
              </a:lnSpc>
              <a:spcBef>
                <a:spcPts val="538"/>
              </a:spcBef>
              <a:spcAft>
                <a:spcPts val="0"/>
              </a:spcAft>
              <a:buFont typeface="Arial" panose="020B0604020202020204" pitchFamily="34" charset="0"/>
              <a:buChar char="•"/>
              <a:defRPr sz="800"/>
            </a:lvl4pPr>
            <a:lvl5pPr marL="164117" indent="-164117">
              <a:lnSpc>
                <a:spcPct val="100000"/>
              </a:lnSpc>
              <a:spcBef>
                <a:spcPts val="538"/>
              </a:spcBef>
              <a:spcAft>
                <a:spcPts val="0"/>
              </a:spcAft>
              <a:buFont typeface="Arial" panose="020B0604020202020204" pitchFamily="34" charset="0"/>
              <a:buChar char="•"/>
              <a:defRPr sz="800"/>
            </a:lvl5pPr>
            <a:lvl6pPr marL="164117" indent="-164117">
              <a:lnSpc>
                <a:spcPct val="100000"/>
              </a:lnSpc>
              <a:spcBef>
                <a:spcPts val="538"/>
              </a:spcBef>
              <a:spcAft>
                <a:spcPts val="0"/>
              </a:spcAft>
              <a:defRPr sz="800"/>
            </a:lvl6pPr>
            <a:lvl7pPr marL="164117" indent="-164117">
              <a:lnSpc>
                <a:spcPct val="100000"/>
              </a:lnSpc>
              <a:spcBef>
                <a:spcPts val="538"/>
              </a:spcBef>
              <a:spcAft>
                <a:spcPts val="0"/>
              </a:spcAft>
              <a:defRPr sz="800"/>
            </a:lvl7pPr>
            <a:lvl8pPr marL="164117" indent="-164117">
              <a:lnSpc>
                <a:spcPct val="100000"/>
              </a:lnSpc>
              <a:spcBef>
                <a:spcPts val="538"/>
              </a:spcBef>
              <a:spcAft>
                <a:spcPts val="0"/>
              </a:spcAft>
              <a:defRPr sz="800"/>
            </a:lvl8pPr>
            <a:lvl9pPr marL="164117" indent="-164117">
              <a:lnSpc>
                <a:spcPct val="100000"/>
              </a:lnSpc>
              <a:spcBef>
                <a:spcPts val="538"/>
              </a:spcBef>
              <a:spcAft>
                <a:spcPts val="0"/>
              </a:spcAft>
              <a:defRPr sz="800"/>
            </a:lvl9pPr>
          </a:lstStyle>
          <a:p>
            <a:pPr lvl="0"/>
            <a:r>
              <a:rPr/>
              <a:t>Click to add text</a:t>
            </a:r>
          </a:p>
        </p:txBody>
      </p:sp>
    </p:spTree>
    <p:extLst>
      <p:ext uri="{BB962C8B-B14F-4D97-AF65-F5344CB8AC3E}">
        <p14:creationId xmlns:p14="http://schemas.microsoft.com/office/powerpoint/2010/main" val="27373775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utside Page">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415636" y="605118"/>
            <a:ext cx="2144684" cy="3533887"/>
          </a:xfrm>
        </p:spPr>
        <p:txBody>
          <a:bodyPr tIns="984699">
            <a:normAutofit/>
          </a:bodyPr>
          <a:lstStyle>
            <a:lvl1pPr marL="0" indent="0" algn="ctr">
              <a:buNone/>
              <a:defRPr sz="1800"/>
            </a:lvl1pPr>
          </a:lstStyle>
          <a:p>
            <a:r>
              <a:rPr lang="en-US" dirty="0" smtClean="0"/>
              <a:t>Click icon to add picture</a:t>
            </a:r>
            <a:endParaRPr dirty="0"/>
          </a:p>
        </p:txBody>
      </p:sp>
      <p:sp>
        <p:nvSpPr>
          <p:cNvPr id="15" name="Picture Placeholder 11"/>
          <p:cNvSpPr>
            <a:spLocks noGrp="1"/>
          </p:cNvSpPr>
          <p:nvPr>
            <p:ph type="pic" sz="quarter" idx="11"/>
          </p:nvPr>
        </p:nvSpPr>
        <p:spPr>
          <a:xfrm>
            <a:off x="3416531" y="605118"/>
            <a:ext cx="2227811" cy="3533887"/>
          </a:xfrm>
        </p:spPr>
        <p:txBody>
          <a:bodyPr tIns="984699">
            <a:normAutofit/>
          </a:bodyPr>
          <a:lstStyle>
            <a:lvl1pPr marL="0" indent="0" algn="ctr">
              <a:buNone/>
              <a:defRPr sz="1800"/>
            </a:lvl1pPr>
          </a:lstStyle>
          <a:p>
            <a:r>
              <a:rPr lang="en-US" dirty="0" smtClean="0"/>
              <a:t>Click icon to add picture</a:t>
            </a:r>
            <a:endParaRPr dirty="0"/>
          </a:p>
        </p:txBody>
      </p:sp>
      <p:sp>
        <p:nvSpPr>
          <p:cNvPr id="16" name="Rectangle 15"/>
          <p:cNvSpPr/>
          <p:nvPr userDrawn="1"/>
        </p:nvSpPr>
        <p:spPr>
          <a:xfrm>
            <a:off x="6492240" y="403412"/>
            <a:ext cx="2227811" cy="1613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058" tIns="41029" rIns="82058" bIns="41029" rtlCol="0" anchor="ctr"/>
          <a:lstStyle/>
          <a:p>
            <a:pPr algn="ctr"/>
            <a:endParaRPr/>
          </a:p>
        </p:txBody>
      </p:sp>
      <p:sp>
        <p:nvSpPr>
          <p:cNvPr id="18" name="Picture Placeholder 11"/>
          <p:cNvSpPr>
            <a:spLocks noGrp="1"/>
          </p:cNvSpPr>
          <p:nvPr>
            <p:ph type="pic" sz="quarter" idx="12"/>
          </p:nvPr>
        </p:nvSpPr>
        <p:spPr>
          <a:xfrm>
            <a:off x="6492241" y="1839557"/>
            <a:ext cx="2227811" cy="4171278"/>
          </a:xfrm>
        </p:spPr>
        <p:txBody>
          <a:bodyPr tIns="984699">
            <a:normAutofit/>
          </a:bodyPr>
          <a:lstStyle>
            <a:lvl1pPr marL="0" indent="0" algn="ctr">
              <a:buNone/>
              <a:defRPr sz="1800"/>
            </a:lvl1pPr>
          </a:lstStyle>
          <a:p>
            <a:r>
              <a:rPr lang="en-US" dirty="0" smtClean="0"/>
              <a:t>Click icon to add picture</a:t>
            </a:r>
            <a:endParaRPr dirty="0"/>
          </a:p>
        </p:txBody>
      </p:sp>
      <p:sp>
        <p:nvSpPr>
          <p:cNvPr id="20" name="Rectangle 19"/>
          <p:cNvSpPr/>
          <p:nvPr userDrawn="1"/>
        </p:nvSpPr>
        <p:spPr>
          <a:xfrm>
            <a:off x="6492240" y="1678193"/>
            <a:ext cx="2227811" cy="12909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058" tIns="41029" rIns="82058" bIns="41029" rtlCol="0" anchor="ctr"/>
          <a:lstStyle/>
          <a:p>
            <a:pPr algn="ctr"/>
            <a:endParaRPr/>
          </a:p>
        </p:txBody>
      </p:sp>
      <p:sp>
        <p:nvSpPr>
          <p:cNvPr id="22" name="Text Placeholder 21"/>
          <p:cNvSpPr>
            <a:spLocks noGrp="1"/>
          </p:cNvSpPr>
          <p:nvPr>
            <p:ph type="body" sz="quarter" idx="13" hasCustomPrompt="1"/>
          </p:nvPr>
        </p:nvSpPr>
        <p:spPr>
          <a:xfrm>
            <a:off x="6492876" y="564497"/>
            <a:ext cx="2226829" cy="1113584"/>
          </a:xfrm>
        </p:spPr>
        <p:txBody>
          <a:bodyPr anchor="ctr">
            <a:noAutofit/>
          </a:bodyPr>
          <a:lstStyle>
            <a:lvl1pPr marL="0" indent="0" algn="ctr">
              <a:lnSpc>
                <a:spcPct val="85000"/>
              </a:lnSpc>
              <a:spcBef>
                <a:spcPts val="0"/>
              </a:spcBef>
              <a:buNone/>
              <a:defRPr sz="3200">
                <a:solidFill>
                  <a:schemeClr val="tx2"/>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stStyle>
          <a:p>
            <a:pPr lvl="0"/>
            <a:r>
              <a:rPr/>
              <a:t>business</a:t>
            </a:r>
            <a:br>
              <a:rPr/>
            </a:br>
            <a:r>
              <a:rPr/>
              <a:t>name</a:t>
            </a:r>
          </a:p>
        </p:txBody>
      </p:sp>
      <p:sp>
        <p:nvSpPr>
          <p:cNvPr id="23" name="Text Placeholder 21"/>
          <p:cNvSpPr>
            <a:spLocks noGrp="1"/>
          </p:cNvSpPr>
          <p:nvPr>
            <p:ph type="body" sz="quarter" idx="14" hasCustomPrompt="1"/>
          </p:nvPr>
        </p:nvSpPr>
        <p:spPr>
          <a:xfrm>
            <a:off x="3416531" y="4381500"/>
            <a:ext cx="2226829" cy="441383"/>
          </a:xfrm>
        </p:spPr>
        <p:txBody>
          <a:bodyPr anchor="b">
            <a:noAutofit/>
          </a:bodyPr>
          <a:lstStyle>
            <a:lvl1pPr marL="0" indent="0" algn="ctr">
              <a:lnSpc>
                <a:spcPct val="85000"/>
              </a:lnSpc>
              <a:spcBef>
                <a:spcPts val="0"/>
              </a:spcBef>
              <a:buNone/>
              <a:defRPr sz="1400">
                <a:solidFill>
                  <a:schemeClr val="accent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stStyle>
          <a:p>
            <a:pPr lvl="0"/>
            <a:r>
              <a:rPr/>
              <a:t>business name</a:t>
            </a:r>
          </a:p>
        </p:txBody>
      </p:sp>
      <p:sp>
        <p:nvSpPr>
          <p:cNvPr id="24" name="Text Placeholder 21"/>
          <p:cNvSpPr>
            <a:spLocks noGrp="1"/>
          </p:cNvSpPr>
          <p:nvPr>
            <p:ph type="body" sz="quarter" idx="15" hasCustomPrompt="1"/>
          </p:nvPr>
        </p:nvSpPr>
        <p:spPr>
          <a:xfrm>
            <a:off x="3416531" y="4822687"/>
            <a:ext cx="2226829" cy="858696"/>
          </a:xfrm>
        </p:spPr>
        <p:txBody>
          <a:bodyPr anchor="t">
            <a:noAutofit/>
          </a:bodyPr>
          <a:lstStyle>
            <a:lvl1pPr marL="0" indent="0" algn="ctr">
              <a:lnSpc>
                <a:spcPct val="100000"/>
              </a:lnSpc>
              <a:spcBef>
                <a:spcPts val="0"/>
              </a:spcBef>
              <a:buNone/>
              <a:defRPr sz="100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stStyle>
          <a:p>
            <a:pPr lvl="0"/>
            <a:r>
              <a:rPr dirty="0"/>
              <a:t>business </a:t>
            </a:r>
            <a:r>
              <a:rPr lang="en-US" dirty="0" smtClean="0"/>
              <a:t>contact information</a:t>
            </a:r>
            <a:endParaRPr dirty="0"/>
          </a:p>
        </p:txBody>
      </p:sp>
      <p:sp>
        <p:nvSpPr>
          <p:cNvPr id="27" name="Text Placeholder 21"/>
          <p:cNvSpPr>
            <a:spLocks noGrp="1"/>
          </p:cNvSpPr>
          <p:nvPr>
            <p:ph type="body" sz="quarter" idx="18" hasCustomPrompt="1"/>
          </p:nvPr>
        </p:nvSpPr>
        <p:spPr>
          <a:xfrm>
            <a:off x="3416531" y="6047996"/>
            <a:ext cx="2226829" cy="395600"/>
          </a:xfrm>
        </p:spPr>
        <p:txBody>
          <a:bodyPr anchor="ctr">
            <a:noAutofit/>
          </a:bodyPr>
          <a:lstStyle>
            <a:lvl1pPr marL="0" indent="0" algn="ctr">
              <a:lnSpc>
                <a:spcPct val="100000"/>
              </a:lnSpc>
              <a:spcBef>
                <a:spcPts val="0"/>
              </a:spcBef>
              <a:buNone/>
              <a:defRPr sz="1000">
                <a:solidFill>
                  <a:schemeClr val="bg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stStyle>
          <a:p>
            <a:pPr lvl="0"/>
            <a:r>
              <a:rPr/>
              <a:t>website URL</a:t>
            </a:r>
          </a:p>
        </p:txBody>
      </p:sp>
      <p:sp>
        <p:nvSpPr>
          <p:cNvPr id="28" name="Text Placeholder 21"/>
          <p:cNvSpPr>
            <a:spLocks noGrp="1"/>
          </p:cNvSpPr>
          <p:nvPr>
            <p:ph type="body" sz="quarter" idx="19" hasCustomPrompt="1"/>
          </p:nvPr>
        </p:nvSpPr>
        <p:spPr>
          <a:xfrm>
            <a:off x="415636" y="4179346"/>
            <a:ext cx="2144684" cy="1831489"/>
          </a:xfrm>
        </p:spPr>
        <p:txBody>
          <a:bodyPr lIns="164117" rIns="164117" anchor="ctr">
            <a:noAutofit/>
          </a:bodyPr>
          <a:lstStyle>
            <a:lvl1pPr marL="0" indent="0" algn="l">
              <a:lnSpc>
                <a:spcPct val="130000"/>
              </a:lnSpc>
              <a:spcBef>
                <a:spcPts val="0"/>
              </a:spcBef>
              <a:buNone/>
              <a:defRPr sz="1000">
                <a:solidFill>
                  <a:schemeClr val="bg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stStyle>
          <a:p>
            <a:pPr lvl="0"/>
            <a:r>
              <a:rPr/>
              <a:t>Click to add text</a:t>
            </a:r>
          </a:p>
        </p:txBody>
      </p:sp>
    </p:spTree>
    <p:extLst>
      <p:ext uri="{BB962C8B-B14F-4D97-AF65-F5344CB8AC3E}">
        <p14:creationId xmlns:p14="http://schemas.microsoft.com/office/powerpoint/2010/main" val="7998807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5CB29-5BF2-433F-B5D4-97EDAEEB6045}" type="datetimeFigureOut">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761741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65CB29-5BF2-433F-B5D4-97EDAEEB6045}" type="datetimeFigureOut">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2799080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65CB29-5BF2-433F-B5D4-97EDAEEB6045}" type="datetimeFigureOut">
              <a:rPr lang="en-US" smtClean="0"/>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69484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65CB29-5BF2-433F-B5D4-97EDAEEB6045}" type="datetimeFigureOut">
              <a:rPr lang="en-US" smtClean="0"/>
              <a:t>8/22/2019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382841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65CB29-5BF2-433F-B5D4-97EDAEEB6045}" type="datetimeFigureOut">
              <a:rPr lang="en-US" smtClean="0"/>
              <a:t>8/22/2019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138383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5CB29-5BF2-433F-B5D4-97EDAEEB6045}" type="datetimeFigureOut">
              <a:rPr lang="en-US" smtClean="0"/>
              <a:t>8/22/2019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2346330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65CB29-5BF2-433F-B5D4-97EDAEEB6045}" type="datetimeFigureOut">
              <a:rPr lang="en-US" smtClean="0"/>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3168589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65CB29-5BF2-433F-B5D4-97EDAEEB6045}" type="datetimeFigureOut">
              <a:rPr lang="en-US" smtClean="0"/>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B05C4-059C-474D-8ECB-29CD7AF20B53}" type="slidenum">
              <a:rPr lang="en-US" smtClean="0"/>
              <a:t>‹#›</a:t>
            </a:fld>
            <a:endParaRPr lang="en-US"/>
          </a:p>
        </p:txBody>
      </p:sp>
    </p:spTree>
    <p:extLst>
      <p:ext uri="{BB962C8B-B14F-4D97-AF65-F5344CB8AC3E}">
        <p14:creationId xmlns:p14="http://schemas.microsoft.com/office/powerpoint/2010/main" val="74518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5CB29-5BF2-433F-B5D4-97EDAEEB6045}" type="datetimeFigureOut">
              <a:rPr lang="en-US" smtClean="0"/>
              <a:t>8/22/2019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B05C4-059C-474D-8ECB-29CD7AF20B53}" type="slidenum">
              <a:rPr lang="en-US" smtClean="0"/>
              <a:t>‹#›</a:t>
            </a:fld>
            <a:endParaRPr lang="en-US"/>
          </a:p>
        </p:txBody>
      </p:sp>
    </p:spTree>
    <p:extLst>
      <p:ext uri="{BB962C8B-B14F-4D97-AF65-F5344CB8AC3E}">
        <p14:creationId xmlns:p14="http://schemas.microsoft.com/office/powerpoint/2010/main" val="1371185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comments" Target="../comments/commen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knowbrca.org/" TargetMode="External"/><Relationship Id="rId7" Type="http://schemas.openxmlformats.org/officeDocument/2006/relationships/hyperlink" Target="https://www.cdc.gov/genomics/implementation/toolkit/file/Lynch_letter_patients.docx"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kintalk.org/" TargetMode="External"/><Relationship Id="rId5" Type="http://schemas.openxmlformats.org/officeDocument/2006/relationships/hyperlink" Target="http://www.diseaseinfosearch.org/Lynch+syndrome/3371" TargetMode="External"/><Relationship Id="rId4" Type="http://schemas.openxmlformats.org/officeDocument/2006/relationships/hyperlink" Target="https://www.cdc.gov/genomics/disease/colorectal_cancer/index.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title="color swirl"/>
          <p:cNvPicPr>
            <a:picLocks noChangeAspect="1"/>
          </p:cNvPicPr>
          <p:nvPr/>
        </p:nvPicPr>
        <p:blipFill rotWithShape="1">
          <a:blip r:embed="rId3"/>
          <a:srcRect l="19740" t="9061" r="6091" b="16207"/>
          <a:stretch/>
        </p:blipFill>
        <p:spPr>
          <a:xfrm rot="5400000">
            <a:off x="5289140" y="1211348"/>
            <a:ext cx="4679269" cy="2589727"/>
          </a:xfrm>
          <a:prstGeom prst="rect">
            <a:avLst/>
          </a:prstGeom>
        </p:spPr>
      </p:pic>
      <p:sp>
        <p:nvSpPr>
          <p:cNvPr id="23" name="Rectangle 22" title="blue text box"/>
          <p:cNvSpPr/>
          <p:nvPr/>
        </p:nvSpPr>
        <p:spPr>
          <a:xfrm>
            <a:off x="3276600" y="259961"/>
            <a:ext cx="2597625" cy="5531239"/>
          </a:xfrm>
          <a:prstGeom prst="rect">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latin typeface="Cambria" panose="02040503050406030204" pitchFamily="18" charset="0"/>
            </a:endParaRPr>
          </a:p>
        </p:txBody>
      </p:sp>
      <p:sp>
        <p:nvSpPr>
          <p:cNvPr id="15" name="Text Placeholder 14"/>
          <p:cNvSpPr>
            <a:spLocks noGrp="1"/>
          </p:cNvSpPr>
          <p:nvPr>
            <p:ph type="body" sz="quarter" idx="13"/>
          </p:nvPr>
        </p:nvSpPr>
        <p:spPr>
          <a:xfrm>
            <a:off x="6282858" y="4949731"/>
            <a:ext cx="2718785" cy="1113584"/>
          </a:xfrm>
        </p:spPr>
        <p:txBody>
          <a:bodyPr/>
          <a:lstStyle/>
          <a:p>
            <a:pPr algn="l"/>
            <a:r>
              <a:rPr lang="en-US" sz="2500" b="1" dirty="0">
                <a:solidFill>
                  <a:schemeClr val="tx1"/>
                </a:solidFill>
                <a:latin typeface="Times New Roman" panose="02020603050405020304" pitchFamily="18" charset="0"/>
                <a:cs typeface="Times New Roman" panose="02020603050405020304" pitchFamily="18" charset="0"/>
              </a:rPr>
              <a:t>Talking to Your Family </a:t>
            </a:r>
            <a:r>
              <a:rPr lang="en-US" sz="2500" b="1" dirty="0" smtClean="0">
                <a:solidFill>
                  <a:schemeClr val="tx1"/>
                </a:solidFill>
                <a:latin typeface="Times New Roman" panose="02020603050405020304" pitchFamily="18" charset="0"/>
                <a:cs typeface="Times New Roman" panose="02020603050405020304" pitchFamily="18" charset="0"/>
              </a:rPr>
              <a:t>About Your Diagnosis of  Lynch Syndrome</a:t>
            </a:r>
            <a:endParaRPr lang="en-US" sz="2500" b="1" dirty="0">
              <a:solidFill>
                <a:schemeClr val="tx1"/>
              </a:solidFill>
              <a:latin typeface="Times New Roman" panose="02020603050405020304" pitchFamily="18" charset="0"/>
              <a:cs typeface="Times New Roman" panose="02020603050405020304" pitchFamily="18" charset="0"/>
            </a:endParaRPr>
          </a:p>
        </p:txBody>
      </p:sp>
      <p:sp>
        <p:nvSpPr>
          <p:cNvPr id="21" name="Text Placeholder 20"/>
          <p:cNvSpPr>
            <a:spLocks noGrp="1"/>
          </p:cNvSpPr>
          <p:nvPr>
            <p:ph type="body" sz="quarter" idx="19"/>
          </p:nvPr>
        </p:nvSpPr>
        <p:spPr>
          <a:xfrm>
            <a:off x="3340945" y="2286000"/>
            <a:ext cx="2496123" cy="2216102"/>
          </a:xfrm>
        </p:spPr>
        <p:txBody>
          <a:bodyPr anchor="t"/>
          <a:lstStyle/>
          <a:p>
            <a:r>
              <a:rPr lang="en-US" i="1" dirty="0" smtClean="0">
                <a:latin typeface="Times New Roman" panose="02020603050405020304" pitchFamily="18" charset="0"/>
                <a:cs typeface="Times New Roman" panose="02020603050405020304" pitchFamily="18" charset="0"/>
              </a:rPr>
              <a:t>When </a:t>
            </a:r>
            <a:r>
              <a:rPr lang="en-US" i="1" dirty="0">
                <a:latin typeface="Times New Roman" panose="02020603050405020304" pitchFamily="18" charset="0"/>
                <a:cs typeface="Times New Roman" panose="02020603050405020304" pitchFamily="18" charset="0"/>
              </a:rPr>
              <a:t>you share information with people, sometimes they feel helpless and don’t want to address it. I used to have that mentality, too. </a:t>
            </a:r>
            <a:r>
              <a:rPr lang="en-US" i="1" dirty="0" smtClean="0">
                <a:latin typeface="Times New Roman" panose="02020603050405020304" pitchFamily="18" charset="0"/>
                <a:cs typeface="Times New Roman" panose="02020603050405020304" pitchFamily="18" charset="0"/>
              </a:rPr>
              <a:t>After </a:t>
            </a:r>
            <a:r>
              <a:rPr lang="en-US" i="1" dirty="0">
                <a:latin typeface="Times New Roman" panose="02020603050405020304" pitchFamily="18" charset="0"/>
                <a:cs typeface="Times New Roman" panose="02020603050405020304" pitchFamily="18" charset="0"/>
              </a:rPr>
              <a:t>my genetic testing, the genetic counselor asked if I wanted to come in to talk about my test results or if I would rather have them over the phone. I wanted it quick </a:t>
            </a:r>
            <a:r>
              <a:rPr lang="en-US" i="1" dirty="0" smtClean="0">
                <a:latin typeface="Times New Roman" panose="02020603050405020304" pitchFamily="18" charset="0"/>
                <a:cs typeface="Times New Roman" panose="02020603050405020304" pitchFamily="18" charset="0"/>
              </a:rPr>
              <a:t>like a band-aid. </a:t>
            </a:r>
            <a:r>
              <a:rPr lang="en-US" i="1" dirty="0">
                <a:latin typeface="Times New Roman" panose="02020603050405020304" pitchFamily="18" charset="0"/>
                <a:cs typeface="Times New Roman" panose="02020603050405020304" pitchFamily="18" charset="0"/>
              </a:rPr>
              <a:t>At that moment, my life changed: I was positive for Lynch syndrome. I could not ignore it </a:t>
            </a:r>
            <a:r>
              <a:rPr lang="en-US" i="1" dirty="0" smtClean="0">
                <a:latin typeface="Times New Roman" panose="02020603050405020304" pitchFamily="18" charset="0"/>
                <a:cs typeface="Times New Roman" panose="02020603050405020304" pitchFamily="18" charset="0"/>
              </a:rPr>
              <a:t>anymore. Now </a:t>
            </a:r>
            <a:r>
              <a:rPr lang="en-US" i="1" dirty="0">
                <a:latin typeface="Times New Roman" panose="02020603050405020304" pitchFamily="18" charset="0"/>
                <a:cs typeface="Times New Roman" panose="02020603050405020304" pitchFamily="18" charset="0"/>
              </a:rPr>
              <a:t>there’s always the question, where do you go from here? Because it’s not something you get better from. That is the most difficult part of explaining to people what Lynch syndrome is and what it means for the future.</a:t>
            </a:r>
          </a:p>
        </p:txBody>
      </p:sp>
      <p:cxnSp>
        <p:nvCxnSpPr>
          <p:cNvPr id="12" name="Straight Connector 11" title="dotted line"/>
          <p:cNvCxnSpPr/>
          <p:nvPr/>
        </p:nvCxnSpPr>
        <p:spPr>
          <a:xfrm>
            <a:off x="6052713" y="-76200"/>
            <a:ext cx="0" cy="68580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title="dotted line"/>
          <p:cNvCxnSpPr/>
          <p:nvPr/>
        </p:nvCxnSpPr>
        <p:spPr>
          <a:xfrm>
            <a:off x="3048000" y="0"/>
            <a:ext cx="0" cy="68580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3289" y="327861"/>
            <a:ext cx="2998404" cy="6453816"/>
          </a:xfrm>
          <a:prstGeom prst="rect">
            <a:avLst/>
          </a:prstGeom>
          <a:noFill/>
        </p:spPr>
        <p:txBody>
          <a:bodyPr wrap="square" lIns="82039" tIns="41020" rIns="82039" bIns="41020" rtlCol="0">
            <a:spAutoFit/>
          </a:bodyPr>
          <a:lstStyle/>
          <a:p>
            <a:r>
              <a:rPr lang="en-US" sz="2000" b="1" dirty="0">
                <a:solidFill>
                  <a:srgbClr val="000090"/>
                </a:solidFill>
                <a:latin typeface="Constantia" panose="02030602050306030303" pitchFamily="18" charset="0"/>
                <a:cs typeface="Times New Roman" panose="02020603050405020304" pitchFamily="18" charset="0"/>
              </a:rPr>
              <a:t>Why Talk to My Family?</a:t>
            </a:r>
          </a:p>
          <a:p>
            <a:pPr>
              <a:spcBef>
                <a:spcPts val="600"/>
              </a:spcBef>
            </a:pPr>
            <a:r>
              <a:rPr lang="en-US" sz="1600" b="1" dirty="0" smtClean="0">
                <a:latin typeface="Constantia" panose="02030602050306030303" pitchFamily="18" charset="0"/>
                <a:cs typeface="Times New Roman" panose="02020603050405020304" pitchFamily="18" charset="0"/>
              </a:rPr>
              <a:t>Your </a:t>
            </a:r>
            <a:r>
              <a:rPr lang="en-US" sz="1600" b="1" dirty="0">
                <a:latin typeface="Constantia" panose="02030602050306030303" pitchFamily="18" charset="0"/>
                <a:cs typeface="Times New Roman" panose="02020603050405020304" pitchFamily="18" charset="0"/>
              </a:rPr>
              <a:t>family members can benefit from knowing </a:t>
            </a:r>
            <a:r>
              <a:rPr lang="en-US" sz="1600" b="1" dirty="0" smtClean="0">
                <a:latin typeface="Constantia" panose="02030602050306030303" pitchFamily="18" charset="0"/>
                <a:cs typeface="Times New Roman" panose="02020603050405020304" pitchFamily="18" charset="0"/>
              </a:rPr>
              <a:t>about your diagnosis of Lynch syndrome. Talk </a:t>
            </a:r>
            <a:r>
              <a:rPr lang="en-US" sz="1600" b="1" dirty="0">
                <a:latin typeface="Constantia" panose="02030602050306030303" pitchFamily="18" charset="0"/>
                <a:cs typeface="Times New Roman" panose="02020603050405020304" pitchFamily="18" charset="0"/>
              </a:rPr>
              <a:t>to your family members about Lynch syndrome, </a:t>
            </a:r>
            <a:r>
              <a:rPr lang="en-US" sz="1600" b="1" dirty="0" smtClean="0">
                <a:latin typeface="Constantia" panose="02030602050306030303" pitchFamily="18" charset="0"/>
                <a:cs typeface="Times New Roman" panose="02020603050405020304" pitchFamily="18" charset="0"/>
              </a:rPr>
              <a:t>so that they will know that: </a:t>
            </a:r>
            <a:endParaRPr lang="en-US" sz="1600" b="1" dirty="0">
              <a:latin typeface="Constantia" panose="02030602050306030303" pitchFamily="18" charset="0"/>
              <a:cs typeface="Times New Roman" panose="02020603050405020304" pitchFamily="18" charset="0"/>
            </a:endParaRPr>
          </a:p>
          <a:p>
            <a:pPr marL="285750" indent="-285750">
              <a:spcBef>
                <a:spcPts val="300"/>
              </a:spcBef>
              <a:buFont typeface="Arial" panose="020B0604020202020204" pitchFamily="34" charset="0"/>
              <a:buChar char="•"/>
            </a:pPr>
            <a:r>
              <a:rPr lang="en-US" sz="1400" dirty="0" smtClean="0">
                <a:latin typeface="Constantia" panose="02030602050306030303" pitchFamily="18" charset="0"/>
                <a:cs typeface="Times New Roman" panose="02020603050405020304" pitchFamily="18" charset="0"/>
              </a:rPr>
              <a:t>Lynch syndrome is </a:t>
            </a:r>
            <a:r>
              <a:rPr lang="en-US" sz="1400" dirty="0">
                <a:latin typeface="Constantia" panose="02030602050306030303" pitchFamily="18" charset="0"/>
                <a:cs typeface="Times New Roman" panose="02020603050405020304" pitchFamily="18" charset="0"/>
              </a:rPr>
              <a:t>passed through families. </a:t>
            </a:r>
          </a:p>
          <a:p>
            <a:pPr marL="285750" indent="-285750">
              <a:spcBef>
                <a:spcPts val="300"/>
              </a:spcBef>
              <a:buFont typeface="Arial" panose="020B0604020202020204" pitchFamily="34" charset="0"/>
              <a:buChar char="•"/>
            </a:pPr>
            <a:r>
              <a:rPr lang="en-US" sz="1400" dirty="0">
                <a:latin typeface="Constantia" panose="02030602050306030303" pitchFamily="18" charset="0"/>
                <a:cs typeface="Times New Roman" panose="02020603050405020304" pitchFamily="18" charset="0"/>
              </a:rPr>
              <a:t>A person  with </a:t>
            </a:r>
            <a:r>
              <a:rPr lang="en-US" sz="1400" dirty="0" smtClean="0">
                <a:latin typeface="Constantia" panose="02030602050306030303" pitchFamily="18" charset="0"/>
                <a:cs typeface="Times New Roman" panose="02020603050405020304" pitchFamily="18" charset="0"/>
              </a:rPr>
              <a:t>Lynch syndrome is </a:t>
            </a:r>
            <a:r>
              <a:rPr lang="en-US" sz="1400" dirty="0">
                <a:latin typeface="Constantia" panose="02030602050306030303" pitchFamily="18" charset="0"/>
                <a:cs typeface="Times New Roman" panose="02020603050405020304" pitchFamily="18" charset="0"/>
              </a:rPr>
              <a:t>more likely to get </a:t>
            </a:r>
            <a:r>
              <a:rPr lang="en-US" sz="1400" dirty="0" smtClean="0">
                <a:latin typeface="Constantia" panose="02030602050306030303" pitchFamily="18" charset="0"/>
                <a:cs typeface="Times New Roman" panose="02020603050405020304" pitchFamily="18" charset="0"/>
              </a:rPr>
              <a:t>colorectal, endometrial (uterine), ovarian</a:t>
            </a:r>
            <a:r>
              <a:rPr lang="en-US" sz="1400" dirty="0">
                <a:latin typeface="Constantia" panose="02030602050306030303" pitchFamily="18" charset="0"/>
                <a:cs typeface="Times New Roman" panose="02020603050405020304" pitchFamily="18" charset="0"/>
              </a:rPr>
              <a:t>, and other cancers.</a:t>
            </a:r>
          </a:p>
          <a:p>
            <a:pPr marL="285750" indent="-285750">
              <a:spcBef>
                <a:spcPts val="300"/>
              </a:spcBef>
              <a:buFont typeface="Arial" panose="020B0604020202020204" pitchFamily="34" charset="0"/>
              <a:buChar char="•"/>
            </a:pPr>
            <a:r>
              <a:rPr lang="en-US" sz="1400" dirty="0">
                <a:latin typeface="Constantia" panose="02030602050306030303" pitchFamily="18" charset="0"/>
                <a:cs typeface="Times New Roman" panose="02020603050405020304" pitchFamily="18" charset="0"/>
              </a:rPr>
              <a:t>Genetic counseling and testing for </a:t>
            </a:r>
            <a:r>
              <a:rPr lang="en-US" sz="1400" dirty="0" smtClean="0">
                <a:latin typeface="Constantia" panose="02030602050306030303" pitchFamily="18" charset="0"/>
                <a:cs typeface="Times New Roman" panose="02020603050405020304" pitchFamily="18" charset="0"/>
              </a:rPr>
              <a:t>Lynch syndrome can </a:t>
            </a:r>
            <a:r>
              <a:rPr lang="en-US" sz="1400" dirty="0">
                <a:latin typeface="Constantia" panose="02030602050306030303" pitchFamily="18" charset="0"/>
                <a:cs typeface="Times New Roman" panose="02020603050405020304" pitchFamily="18" charset="0"/>
              </a:rPr>
              <a:t>provide information about their risk.</a:t>
            </a:r>
          </a:p>
          <a:p>
            <a:pPr marL="285750" indent="-285750">
              <a:spcBef>
                <a:spcPts val="300"/>
              </a:spcBef>
              <a:buFont typeface="Arial" panose="020B0604020202020204" pitchFamily="34" charset="0"/>
              <a:buChar char="•"/>
            </a:pPr>
            <a:r>
              <a:rPr lang="en-US" sz="1400" dirty="0">
                <a:latin typeface="Constantia" panose="02030602050306030303" pitchFamily="18" charset="0"/>
                <a:cs typeface="Times New Roman" panose="02020603050405020304" pitchFamily="18" charset="0"/>
              </a:rPr>
              <a:t>If they </a:t>
            </a:r>
            <a:r>
              <a:rPr lang="en-US" sz="1400" dirty="0" smtClean="0">
                <a:latin typeface="Constantia" panose="02030602050306030303" pitchFamily="18" charset="0"/>
                <a:cs typeface="Times New Roman" panose="02020603050405020304" pitchFamily="18" charset="0"/>
              </a:rPr>
              <a:t>choose </a:t>
            </a:r>
            <a:r>
              <a:rPr lang="en-US" sz="1400" dirty="0">
                <a:latin typeface="Constantia" panose="02030602050306030303" pitchFamily="18" charset="0"/>
                <a:cs typeface="Times New Roman" panose="02020603050405020304" pitchFamily="18" charset="0"/>
              </a:rPr>
              <a:t>to be tested, they should be tested for the same mutation that you have.</a:t>
            </a:r>
          </a:p>
          <a:p>
            <a:pPr marL="285750" indent="-285750">
              <a:spcBef>
                <a:spcPts val="300"/>
              </a:spcBef>
              <a:buFont typeface="Arial" panose="020B0604020202020204" pitchFamily="34" charset="0"/>
              <a:buChar char="•"/>
            </a:pPr>
            <a:r>
              <a:rPr lang="en-US" sz="1400" dirty="0">
                <a:latin typeface="Constantia" panose="02030602050306030303" pitchFamily="18" charset="0"/>
                <a:cs typeface="Times New Roman" panose="02020603050405020304" pitchFamily="18" charset="0"/>
              </a:rPr>
              <a:t>Steps can be taken to prevent </a:t>
            </a:r>
            <a:r>
              <a:rPr lang="en-US" sz="1400" dirty="0" smtClean="0">
                <a:latin typeface="Constantia" panose="02030602050306030303" pitchFamily="18" charset="0"/>
                <a:cs typeface="Times New Roman" panose="02020603050405020304" pitchFamily="18" charset="0"/>
              </a:rPr>
              <a:t>colorectal and other cancers </a:t>
            </a:r>
            <a:r>
              <a:rPr lang="en-US" sz="1400" dirty="0">
                <a:latin typeface="Constantia" panose="02030602050306030303" pitchFamily="18" charset="0"/>
                <a:cs typeface="Times New Roman" panose="02020603050405020304" pitchFamily="18" charset="0"/>
              </a:rPr>
              <a:t>or find </a:t>
            </a:r>
            <a:r>
              <a:rPr lang="en-US" sz="1400" dirty="0" smtClean="0">
                <a:latin typeface="Constantia" panose="02030602050306030303" pitchFamily="18" charset="0"/>
                <a:cs typeface="Times New Roman" panose="02020603050405020304" pitchFamily="18" charset="0"/>
              </a:rPr>
              <a:t>them </a:t>
            </a:r>
            <a:r>
              <a:rPr lang="en-US" sz="1400" dirty="0">
                <a:latin typeface="Constantia" panose="02030602050306030303" pitchFamily="18" charset="0"/>
                <a:cs typeface="Times New Roman" panose="02020603050405020304" pitchFamily="18" charset="0"/>
              </a:rPr>
              <a:t>earlier.</a:t>
            </a:r>
          </a:p>
          <a:p>
            <a:pPr>
              <a:spcBef>
                <a:spcPts val="300"/>
              </a:spcBef>
            </a:pPr>
            <a:endParaRPr lang="en-US" sz="300" b="1" i="1" dirty="0">
              <a:solidFill>
                <a:srgbClr val="000099"/>
              </a:solidFill>
              <a:latin typeface="Constantia" panose="02030602050306030303" pitchFamily="18" charset="0"/>
              <a:cs typeface="Times New Roman" panose="02020603050405020304" pitchFamily="18" charset="0"/>
            </a:endParaRPr>
          </a:p>
          <a:p>
            <a:pPr>
              <a:spcBef>
                <a:spcPts val="300"/>
              </a:spcBef>
            </a:pPr>
            <a:r>
              <a:rPr lang="en-US" sz="1200" b="1" i="1" dirty="0" smtClean="0">
                <a:solidFill>
                  <a:srgbClr val="000099"/>
                </a:solidFill>
                <a:latin typeface="Constantia" panose="02030602050306030303" pitchFamily="18" charset="0"/>
                <a:cs typeface="Times New Roman" panose="02020603050405020304" pitchFamily="18" charset="0"/>
              </a:rPr>
              <a:t>IT’S </a:t>
            </a:r>
            <a:r>
              <a:rPr lang="en-US" sz="1200" b="1" i="1" dirty="0">
                <a:solidFill>
                  <a:srgbClr val="000099"/>
                </a:solidFill>
                <a:latin typeface="Constantia" panose="02030602050306030303" pitchFamily="18" charset="0"/>
                <a:cs typeface="Times New Roman" panose="02020603050405020304" pitchFamily="18" charset="0"/>
              </a:rPr>
              <a:t>NOT EASY...</a:t>
            </a:r>
          </a:p>
          <a:p>
            <a:pPr>
              <a:spcBef>
                <a:spcPts val="300"/>
              </a:spcBef>
            </a:pPr>
            <a:r>
              <a:rPr lang="en-US" sz="1200" b="1" i="1" dirty="0">
                <a:solidFill>
                  <a:srgbClr val="000099"/>
                </a:solidFill>
                <a:latin typeface="Constantia" panose="02030602050306030303" pitchFamily="18" charset="0"/>
                <a:cs typeface="Times New Roman" panose="02020603050405020304" pitchFamily="18" charset="0"/>
              </a:rPr>
              <a:t>...but talking about Lynch syndrome is one of the most important things you can do to protect your family.</a:t>
            </a:r>
          </a:p>
        </p:txBody>
      </p:sp>
      <p:sp>
        <p:nvSpPr>
          <p:cNvPr id="24" name="TextBox 23"/>
          <p:cNvSpPr txBox="1"/>
          <p:nvPr/>
        </p:nvSpPr>
        <p:spPr>
          <a:xfrm>
            <a:off x="3507500" y="264386"/>
            <a:ext cx="2005944" cy="421414"/>
          </a:xfrm>
          <a:prstGeom prst="rect">
            <a:avLst/>
          </a:prstGeom>
          <a:noFill/>
        </p:spPr>
        <p:txBody>
          <a:bodyPr wrap="square" lIns="82058" tIns="41029" rIns="82058" bIns="41029" rtlCol="0">
            <a:spAutoFit/>
          </a:bodyPr>
          <a:lstStyle/>
          <a:p>
            <a:pPr algn="ctr"/>
            <a:r>
              <a:rPr lang="en-US" sz="2200" b="1" dirty="0" smtClean="0">
                <a:solidFill>
                  <a:schemeClr val="bg1"/>
                </a:solidFill>
                <a:latin typeface="Times New Roman" panose="02020603050405020304" pitchFamily="18" charset="0"/>
                <a:cs typeface="Times New Roman" panose="02020603050405020304" pitchFamily="18" charset="0"/>
              </a:rPr>
              <a:t>Judi’s </a:t>
            </a:r>
            <a:r>
              <a:rPr lang="en-US" sz="2200" b="1" dirty="0">
                <a:solidFill>
                  <a:schemeClr val="bg1"/>
                </a:solidFill>
                <a:latin typeface="Times New Roman" panose="02020603050405020304" pitchFamily="18" charset="0"/>
                <a:cs typeface="Times New Roman" panose="02020603050405020304" pitchFamily="18" charset="0"/>
              </a:rPr>
              <a:t>Story</a:t>
            </a:r>
          </a:p>
        </p:txBody>
      </p:sp>
      <p:sp>
        <p:nvSpPr>
          <p:cNvPr id="25" name="Rectangle 24"/>
          <p:cNvSpPr/>
          <p:nvPr/>
        </p:nvSpPr>
        <p:spPr>
          <a:xfrm>
            <a:off x="3577988" y="5867400"/>
            <a:ext cx="1988024" cy="838200"/>
          </a:xfrm>
          <a:prstGeom prst="rect">
            <a:avLst/>
          </a:prstGeom>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r>
              <a:rPr lang="en-US" dirty="0" smtClean="0">
                <a:latin typeface="Times New Roman" panose="02020603050405020304" pitchFamily="18" charset="0"/>
                <a:cs typeface="Times New Roman" panose="02020603050405020304" pitchFamily="18" charset="0"/>
              </a:rPr>
              <a:t>Insert Your Logo/Organization Info Here</a:t>
            </a:r>
            <a:endParaRPr lang="en-US" dirty="0">
              <a:latin typeface="Times New Roman" panose="02020603050405020304" pitchFamily="18" charset="0"/>
              <a:cs typeface="Times New Roman" panose="02020603050405020304" pitchFamily="18" charset="0"/>
            </a:endParaRPr>
          </a:p>
        </p:txBody>
      </p:sp>
      <p:pic>
        <p:nvPicPr>
          <p:cNvPr id="1026" name="Picture 2" title="photo of Judy"/>
          <p:cNvPicPr>
            <a:picLocks noChangeAspect="1" noChangeArrowheads="1"/>
          </p:cNvPicPr>
          <p:nvPr/>
        </p:nvPicPr>
        <p:blipFill rotWithShape="1">
          <a:blip r:embed="rId4">
            <a:extLst>
              <a:ext uri="{28A0092B-C50C-407E-A947-70E740481C1C}">
                <a14:useLocalDpi xmlns:a14="http://schemas.microsoft.com/office/drawing/2010/main" val="0"/>
              </a:ext>
            </a:extLst>
          </a:blip>
          <a:srcRect t="2380" b="35749"/>
          <a:stretch/>
        </p:blipFill>
        <p:spPr bwMode="auto">
          <a:xfrm>
            <a:off x="3569028" y="685800"/>
            <a:ext cx="2005944" cy="16223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hidden="1"/>
          <p:cNvSpPr>
            <a:spLocks noGrp="1"/>
          </p:cNvSpPr>
          <p:nvPr>
            <p:ph type="title" idx="4294967295"/>
          </p:nvPr>
        </p:nvSpPr>
        <p:spPr/>
        <p:txBody>
          <a:bodyPr>
            <a:normAutofit fontScale="90000"/>
          </a:bodyPr>
          <a:lstStyle/>
          <a:p>
            <a:r>
              <a:rPr lang="en-US" dirty="0" smtClean="0"/>
              <a:t>Talking to Your Family About Your Diagnosis of  Lynch Syndrome</a:t>
            </a:r>
          </a:p>
        </p:txBody>
      </p:sp>
    </p:spTree>
    <p:extLst>
      <p:ext uri="{BB962C8B-B14F-4D97-AF65-F5344CB8AC3E}">
        <p14:creationId xmlns:p14="http://schemas.microsoft.com/office/powerpoint/2010/main" val="1399502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 Placeholder 67"/>
          <p:cNvSpPr>
            <a:spLocks noGrp="1"/>
          </p:cNvSpPr>
          <p:nvPr>
            <p:ph type="body" sz="quarter" idx="28"/>
          </p:nvPr>
        </p:nvSpPr>
        <p:spPr>
          <a:xfrm>
            <a:off x="6219868" y="152400"/>
            <a:ext cx="2924132" cy="6706178"/>
          </a:xfrm>
        </p:spPr>
        <p:txBody>
          <a:bodyPr anchor="t"/>
          <a:lstStyle/>
          <a:p>
            <a:pPr lvl="0" defTabSz="1005840">
              <a:lnSpc>
                <a:spcPct val="100000"/>
              </a:lnSpc>
              <a:spcBef>
                <a:spcPts val="0"/>
              </a:spcBef>
            </a:pPr>
            <a:r>
              <a:rPr lang="en-US" sz="1800" b="1" dirty="0">
                <a:solidFill>
                  <a:srgbClr val="000090"/>
                </a:solidFill>
                <a:latin typeface="Constantia"/>
              </a:rPr>
              <a:t>What if My Family Does Not Want to Talk?</a:t>
            </a:r>
          </a:p>
          <a:p>
            <a:pPr lvl="0" defTabSz="1005840">
              <a:lnSpc>
                <a:spcPct val="100000"/>
              </a:lnSpc>
              <a:spcBef>
                <a:spcPts val="600"/>
              </a:spcBef>
            </a:pPr>
            <a:r>
              <a:rPr lang="en-US" sz="1200" dirty="0">
                <a:solidFill>
                  <a:srgbClr val="000000"/>
                </a:solidFill>
                <a:latin typeface="Constantia"/>
              </a:rPr>
              <a:t>Talking to some family members about </a:t>
            </a:r>
            <a:r>
              <a:rPr lang="en-US" sz="1200" dirty="0" smtClean="0">
                <a:solidFill>
                  <a:srgbClr val="000000"/>
                </a:solidFill>
                <a:latin typeface="Constantia"/>
              </a:rPr>
              <a:t>Lynch syndrome </a:t>
            </a:r>
            <a:r>
              <a:rPr lang="en-US" sz="1200" dirty="0">
                <a:solidFill>
                  <a:srgbClr val="000000"/>
                </a:solidFill>
                <a:latin typeface="Constantia"/>
              </a:rPr>
              <a:t>might not be easy. Some might not understand why they need to know this information. Others might be nervous about receiving a diagnosis of </a:t>
            </a:r>
            <a:r>
              <a:rPr lang="en-US" sz="1200" dirty="0" smtClean="0">
                <a:solidFill>
                  <a:srgbClr val="000000"/>
                </a:solidFill>
                <a:latin typeface="Constantia"/>
              </a:rPr>
              <a:t>Lynch syndrome. Remember that family members need to make their own choices about getting tested, whether or not you agree with their decisions. If family members don’t want to talk about Lynch syndrome, respect their wishes. Let them know you are available to talk if they have questions, and give them places </a:t>
            </a:r>
            <a:r>
              <a:rPr lang="en-US" sz="1200" dirty="0" smtClean="0">
                <a:solidFill>
                  <a:srgbClr val="000000"/>
                </a:solidFill>
                <a:latin typeface="Constantia (body)"/>
              </a:rPr>
              <a:t>to</a:t>
            </a:r>
            <a:r>
              <a:rPr lang="en-US" sz="1200" dirty="0" smtClean="0">
                <a:solidFill>
                  <a:srgbClr val="000000"/>
                </a:solidFill>
                <a:latin typeface="Constantia"/>
              </a:rPr>
              <a:t> find information. </a:t>
            </a:r>
          </a:p>
          <a:p>
            <a:pPr lvl="0" defTabSz="1005840">
              <a:lnSpc>
                <a:spcPct val="100000"/>
              </a:lnSpc>
              <a:spcBef>
                <a:spcPts val="0"/>
              </a:spcBef>
            </a:pPr>
            <a:endParaRPr lang="en-US" sz="500" dirty="0">
              <a:solidFill>
                <a:srgbClr val="000000"/>
              </a:solidFill>
            </a:endParaRPr>
          </a:p>
          <a:p>
            <a:pPr lvl="0" defTabSz="1005840">
              <a:lnSpc>
                <a:spcPct val="100000"/>
              </a:lnSpc>
              <a:spcBef>
                <a:spcPts val="0"/>
              </a:spcBef>
            </a:pPr>
            <a:r>
              <a:rPr lang="en-US" sz="1200" dirty="0" smtClean="0">
                <a:solidFill>
                  <a:srgbClr val="000000"/>
                </a:solidFill>
                <a:latin typeface="Constantia"/>
              </a:rPr>
              <a:t>When </a:t>
            </a:r>
            <a:r>
              <a:rPr lang="en-US" sz="1200" dirty="0">
                <a:solidFill>
                  <a:srgbClr val="000000"/>
                </a:solidFill>
                <a:latin typeface="Constantia"/>
              </a:rPr>
              <a:t>family members do not want to talk about </a:t>
            </a:r>
            <a:r>
              <a:rPr lang="en-US" sz="1200" dirty="0" smtClean="0">
                <a:solidFill>
                  <a:srgbClr val="000000"/>
                </a:solidFill>
                <a:latin typeface="Constantia"/>
              </a:rPr>
              <a:t>Lynch syndrome, </a:t>
            </a:r>
            <a:r>
              <a:rPr lang="en-US" sz="1200" dirty="0">
                <a:solidFill>
                  <a:srgbClr val="000000"/>
                </a:solidFill>
                <a:latin typeface="Constantia"/>
              </a:rPr>
              <a:t>you might feel upset or alone. Seek support from friends, healthcare providers, other family members, or people you know with </a:t>
            </a:r>
            <a:r>
              <a:rPr lang="en-US" sz="1200" dirty="0" smtClean="0">
                <a:solidFill>
                  <a:srgbClr val="000000"/>
                </a:solidFill>
                <a:latin typeface="Constantia"/>
              </a:rPr>
              <a:t>Lynch syndrome. </a:t>
            </a:r>
          </a:p>
          <a:p>
            <a:pPr lvl="0" defTabSz="1005840">
              <a:lnSpc>
                <a:spcPct val="100000"/>
              </a:lnSpc>
              <a:spcBef>
                <a:spcPts val="0"/>
              </a:spcBef>
            </a:pPr>
            <a:endParaRPr lang="en-US" sz="500" b="1" dirty="0" smtClean="0">
              <a:solidFill>
                <a:srgbClr val="000090"/>
              </a:solidFill>
              <a:latin typeface="Constantia"/>
            </a:endParaRPr>
          </a:p>
          <a:p>
            <a:pPr lvl="0" defTabSz="1005840">
              <a:lnSpc>
                <a:spcPct val="100000"/>
              </a:lnSpc>
              <a:spcBef>
                <a:spcPts val="600"/>
              </a:spcBef>
              <a:spcAft>
                <a:spcPts val="600"/>
              </a:spcAft>
            </a:pPr>
            <a:r>
              <a:rPr lang="en-US" sz="1800" b="1" dirty="0" smtClean="0">
                <a:solidFill>
                  <a:srgbClr val="000090"/>
                </a:solidFill>
                <a:latin typeface="Constantia"/>
              </a:rPr>
              <a:t>Where </a:t>
            </a:r>
            <a:r>
              <a:rPr lang="en-US" sz="1800" b="1" dirty="0">
                <a:solidFill>
                  <a:srgbClr val="000090"/>
                </a:solidFill>
                <a:latin typeface="Constantia"/>
              </a:rPr>
              <a:t>Can I Find More Information?</a:t>
            </a:r>
          </a:p>
          <a:p>
            <a:pPr lvl="0" defTabSz="1005840">
              <a:lnSpc>
                <a:spcPct val="100000"/>
              </a:lnSpc>
              <a:spcBef>
                <a:spcPts val="0"/>
              </a:spcBef>
            </a:pPr>
            <a:r>
              <a:rPr lang="en-US" sz="1200" dirty="0">
                <a:solidFill>
                  <a:srgbClr val="000000"/>
                </a:solidFill>
                <a:latin typeface="Constantia"/>
              </a:rPr>
              <a:t>You can find more information on </a:t>
            </a:r>
            <a:r>
              <a:rPr lang="en-US" sz="1200" dirty="0" smtClean="0">
                <a:solidFill>
                  <a:srgbClr val="000000"/>
                </a:solidFill>
                <a:latin typeface="Constantia"/>
              </a:rPr>
              <a:t>Lynch syndrome  </a:t>
            </a:r>
            <a:r>
              <a:rPr lang="en-US" sz="1200" dirty="0">
                <a:solidFill>
                  <a:srgbClr val="000000"/>
                </a:solidFill>
                <a:latin typeface="Constantia"/>
              </a:rPr>
              <a:t>at:</a:t>
            </a:r>
            <a:endParaRPr lang="en-US" sz="1200" dirty="0">
              <a:solidFill>
                <a:srgbClr val="000000"/>
              </a:solidFill>
              <a:latin typeface="Constantia"/>
              <a:hlinkClick r:id="rId3"/>
            </a:endParaRPr>
          </a:p>
          <a:p>
            <a:pPr lvl="0" defTabSz="1005840">
              <a:lnSpc>
                <a:spcPct val="100000"/>
              </a:lnSpc>
              <a:spcBef>
                <a:spcPts val="0"/>
              </a:spcBef>
            </a:pPr>
            <a:r>
              <a:rPr lang="en-US" sz="1200">
                <a:solidFill>
                  <a:srgbClr val="000000"/>
                </a:solidFill>
                <a:latin typeface="Constantia"/>
                <a:hlinkClick r:id="rId4"/>
              </a:rPr>
              <a:t>https://</a:t>
            </a:r>
            <a:r>
              <a:rPr lang="en-US" sz="1200" smtClean="0">
                <a:solidFill>
                  <a:srgbClr val="000000"/>
                </a:solidFill>
                <a:latin typeface="Constantia"/>
                <a:hlinkClick r:id="rId4"/>
              </a:rPr>
              <a:t>www.cdc.gov/genomics/disease/colorectal_cancer/index.htm</a:t>
            </a:r>
            <a:r>
              <a:rPr lang="en-US" sz="1200" smtClean="0">
                <a:solidFill>
                  <a:srgbClr val="000000"/>
                </a:solidFill>
                <a:latin typeface="Constantia"/>
              </a:rPr>
              <a:t> </a:t>
            </a:r>
          </a:p>
          <a:p>
            <a:pPr lvl="0" defTabSz="1005840">
              <a:lnSpc>
                <a:spcPct val="100000"/>
              </a:lnSpc>
              <a:spcBef>
                <a:spcPts val="0"/>
              </a:spcBef>
            </a:pPr>
            <a:r>
              <a:rPr lang="en-US" sz="1200" smtClean="0">
                <a:solidFill>
                  <a:srgbClr val="000000"/>
                </a:solidFill>
                <a:latin typeface="Constantia"/>
              </a:rPr>
              <a:t>You </a:t>
            </a:r>
            <a:r>
              <a:rPr lang="en-US" sz="1200" dirty="0">
                <a:solidFill>
                  <a:srgbClr val="000000"/>
                </a:solidFill>
                <a:latin typeface="Constantia"/>
              </a:rPr>
              <a:t>can find information on support groups for </a:t>
            </a:r>
            <a:r>
              <a:rPr lang="en-US" sz="1200" dirty="0" smtClean="0">
                <a:solidFill>
                  <a:srgbClr val="000000"/>
                </a:solidFill>
                <a:latin typeface="Constantia"/>
              </a:rPr>
              <a:t>Lynch syndrome  </a:t>
            </a:r>
            <a:r>
              <a:rPr lang="en-US" sz="1200" dirty="0">
                <a:solidFill>
                  <a:srgbClr val="000000"/>
                </a:solidFill>
                <a:latin typeface="Constantia"/>
              </a:rPr>
              <a:t>at:</a:t>
            </a:r>
          </a:p>
          <a:p>
            <a:pPr lvl="0" defTabSz="1005840">
              <a:lnSpc>
                <a:spcPct val="100000"/>
              </a:lnSpc>
              <a:spcBef>
                <a:spcPts val="0"/>
              </a:spcBef>
            </a:pPr>
            <a:r>
              <a:rPr lang="en-US" sz="1200" dirty="0">
                <a:solidFill>
                  <a:srgbClr val="000000"/>
                </a:solidFill>
                <a:latin typeface="Constantia"/>
                <a:hlinkClick r:id="rId5"/>
              </a:rPr>
              <a:t>http://</a:t>
            </a:r>
            <a:r>
              <a:rPr lang="en-US" sz="1200" dirty="0" smtClean="0">
                <a:solidFill>
                  <a:srgbClr val="000000"/>
                </a:solidFill>
                <a:latin typeface="Constantia"/>
                <a:hlinkClick r:id="rId5"/>
              </a:rPr>
              <a:t>www.diseaseinfosearch.org/Lynch+syndrome/3371</a:t>
            </a:r>
            <a:r>
              <a:rPr lang="en-US" sz="1200" dirty="0" smtClean="0">
                <a:solidFill>
                  <a:srgbClr val="000000"/>
                </a:solidFill>
                <a:latin typeface="Constantia"/>
              </a:rPr>
              <a:t> </a:t>
            </a:r>
            <a:endParaRPr lang="en-US" dirty="0">
              <a:solidFill>
                <a:schemeClr val="tx2"/>
              </a:solidFill>
              <a:latin typeface="Constantia" panose="02030602050306030303" pitchFamily="18" charset="0"/>
              <a:cs typeface="Times New Roman" panose="02020603050405020304" pitchFamily="18" charset="0"/>
            </a:endParaRPr>
          </a:p>
          <a:p>
            <a:pPr>
              <a:lnSpc>
                <a:spcPct val="100000"/>
              </a:lnSpc>
              <a:spcBef>
                <a:spcPts val="0"/>
              </a:spcBef>
            </a:pPr>
            <a:endParaRPr lang="en-US" dirty="0" smtClean="0">
              <a:solidFill>
                <a:schemeClr val="tx2"/>
              </a:solidFill>
              <a:latin typeface="Constantia" panose="02030602050306030303" pitchFamily="18" charset="0"/>
              <a:cs typeface="Times New Roman" panose="02020603050405020304" pitchFamily="18" charset="0"/>
            </a:endParaRPr>
          </a:p>
        </p:txBody>
      </p:sp>
      <p:cxnSp>
        <p:nvCxnSpPr>
          <p:cNvPr id="13" name="Straight Connector 12" title="dotted line"/>
          <p:cNvCxnSpPr/>
          <p:nvPr/>
        </p:nvCxnSpPr>
        <p:spPr>
          <a:xfrm>
            <a:off x="6151418" y="0"/>
            <a:ext cx="0" cy="68580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2" title="dotted line"/>
          <p:cNvCxnSpPr/>
          <p:nvPr/>
        </p:nvCxnSpPr>
        <p:spPr>
          <a:xfrm>
            <a:off x="3075709" y="0"/>
            <a:ext cx="0" cy="68580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31"/>
          </p:nvPr>
        </p:nvSpPr>
        <p:spPr>
          <a:xfrm>
            <a:off x="76201" y="152400"/>
            <a:ext cx="2997656" cy="5406625"/>
          </a:xfrm>
        </p:spPr>
        <p:txBody>
          <a:bodyPr/>
          <a:lstStyle/>
          <a:p>
            <a:pPr marL="0" lvl="0" indent="0" defTabSz="1005840">
              <a:spcBef>
                <a:spcPts val="600"/>
              </a:spcBef>
              <a:buNone/>
            </a:pPr>
            <a:r>
              <a:rPr lang="en-US" sz="1800" b="1" dirty="0">
                <a:solidFill>
                  <a:srgbClr val="000090"/>
                </a:solidFill>
                <a:latin typeface="Constantia"/>
              </a:rPr>
              <a:t>How Do I Talk to My Family About My </a:t>
            </a:r>
            <a:r>
              <a:rPr lang="en-US" sz="1800" b="1" dirty="0" smtClean="0">
                <a:solidFill>
                  <a:srgbClr val="000090"/>
                </a:solidFill>
                <a:latin typeface="Constantia"/>
              </a:rPr>
              <a:t>Lynch Syndrome Diagnosis</a:t>
            </a:r>
            <a:r>
              <a:rPr lang="en-US" sz="1800" b="1" dirty="0">
                <a:solidFill>
                  <a:srgbClr val="000090"/>
                </a:solidFill>
                <a:latin typeface="Constantia"/>
              </a:rPr>
              <a:t>?</a:t>
            </a:r>
          </a:p>
          <a:p>
            <a:pPr marL="0" indent="0" defTabSz="1005840">
              <a:spcBef>
                <a:spcPts val="600"/>
              </a:spcBef>
              <a:buNone/>
            </a:pPr>
            <a:r>
              <a:rPr lang="en-US" sz="1200" i="1" dirty="0">
                <a:solidFill>
                  <a:srgbClr val="000000"/>
                </a:solidFill>
                <a:latin typeface="Constantia"/>
              </a:rPr>
              <a:t>WHO: </a:t>
            </a:r>
            <a:r>
              <a:rPr lang="en-US" sz="1200" dirty="0">
                <a:solidFill>
                  <a:srgbClr val="000000"/>
                </a:solidFill>
                <a:latin typeface="Constantia"/>
              </a:rPr>
              <a:t>Your parents, siblings, and children are the family members who are most likely to have Lynch syndrome. Other blood relatives, such as aunts, uncles, nieces, nephews and cousins, are also more likely to have Lynch </a:t>
            </a:r>
            <a:r>
              <a:rPr lang="en-US" sz="1200" dirty="0" smtClean="0">
                <a:solidFill>
                  <a:srgbClr val="000000"/>
                </a:solidFill>
                <a:latin typeface="Constantia"/>
              </a:rPr>
              <a:t>syndrome. </a:t>
            </a:r>
            <a:r>
              <a:rPr lang="en-US" sz="100" dirty="0" smtClean="0">
                <a:solidFill>
                  <a:srgbClr val="000000"/>
                </a:solidFill>
                <a:latin typeface="Constantia"/>
              </a:rPr>
              <a:t> </a:t>
            </a:r>
            <a:r>
              <a:rPr lang="en-US" sz="1200" dirty="0" smtClean="0">
                <a:solidFill>
                  <a:srgbClr val="000000"/>
                </a:solidFill>
                <a:latin typeface="Constantia"/>
              </a:rPr>
              <a:t>Your </a:t>
            </a:r>
            <a:r>
              <a:rPr lang="en-US" sz="1200" dirty="0">
                <a:solidFill>
                  <a:srgbClr val="000000"/>
                </a:solidFill>
                <a:latin typeface="Constantia"/>
              </a:rPr>
              <a:t>healthcare provider or genetic counselor can help you figure out who in your family </a:t>
            </a:r>
            <a:r>
              <a:rPr lang="en-US" sz="1200" dirty="0" smtClean="0">
                <a:solidFill>
                  <a:srgbClr val="000000"/>
                </a:solidFill>
                <a:latin typeface="Constantia"/>
              </a:rPr>
              <a:t>might have Lynch syndrome and </a:t>
            </a:r>
            <a:r>
              <a:rPr lang="en-US" sz="1200" dirty="0">
                <a:solidFill>
                  <a:srgbClr val="000000"/>
                </a:solidFill>
                <a:latin typeface="Constantia"/>
              </a:rPr>
              <a:t>thus would benefit from knowing about your diagnosis.</a:t>
            </a:r>
            <a:r>
              <a:rPr lang="en-US" sz="1100" dirty="0">
                <a:solidFill>
                  <a:srgbClr val="000000"/>
                </a:solidFill>
                <a:latin typeface="Constantia"/>
              </a:rPr>
              <a:t> </a:t>
            </a:r>
            <a:endParaRPr lang="en-US" sz="1100" dirty="0" smtClean="0">
              <a:solidFill>
                <a:srgbClr val="000000"/>
              </a:solidFill>
              <a:latin typeface="Constantia"/>
            </a:endParaRPr>
          </a:p>
          <a:p>
            <a:pPr marL="0" indent="0" defTabSz="1005840">
              <a:spcBef>
                <a:spcPts val="600"/>
              </a:spcBef>
              <a:buNone/>
            </a:pPr>
            <a:r>
              <a:rPr lang="en-US" sz="1200" i="1" dirty="0" smtClean="0">
                <a:solidFill>
                  <a:srgbClr val="000000"/>
                </a:solidFill>
                <a:latin typeface="Constantia"/>
              </a:rPr>
              <a:t>WHAT</a:t>
            </a:r>
            <a:r>
              <a:rPr lang="en-US" sz="1200" i="1" dirty="0">
                <a:solidFill>
                  <a:srgbClr val="000000"/>
                </a:solidFill>
                <a:latin typeface="Constantia"/>
              </a:rPr>
              <a:t>: </a:t>
            </a:r>
            <a:r>
              <a:rPr lang="en-US" sz="1200" dirty="0">
                <a:solidFill>
                  <a:srgbClr val="000000"/>
                </a:solidFill>
                <a:latin typeface="Constantia"/>
              </a:rPr>
              <a:t>You can share test results, letters from your doctor or genetic counselor, or other information you received about your diagnosis with your family. Giving family members information about your specific genetic mutation helps their healthcare providers know exactly which test to use and </a:t>
            </a:r>
            <a:r>
              <a:rPr lang="en-US" sz="1200" dirty="0" smtClean="0">
                <a:solidFill>
                  <a:srgbClr val="000000"/>
                </a:solidFill>
                <a:latin typeface="Constantia"/>
              </a:rPr>
              <a:t>might possibly save </a:t>
            </a:r>
            <a:r>
              <a:rPr lang="en-US" sz="1200" dirty="0">
                <a:solidFill>
                  <a:srgbClr val="000000"/>
                </a:solidFill>
                <a:latin typeface="Constantia"/>
              </a:rPr>
              <a:t>your family money</a:t>
            </a:r>
            <a:r>
              <a:rPr lang="en-US" sz="1200" dirty="0" smtClean="0">
                <a:solidFill>
                  <a:srgbClr val="000000"/>
                </a:solidFill>
                <a:latin typeface="Constantia"/>
              </a:rPr>
              <a:t>.</a:t>
            </a:r>
            <a:endParaRPr lang="en-US" sz="100" dirty="0">
              <a:solidFill>
                <a:srgbClr val="000000"/>
              </a:solidFill>
              <a:latin typeface="Constantia"/>
            </a:endParaRPr>
          </a:p>
          <a:p>
            <a:pPr marL="0" lvl="0" indent="0" defTabSz="1005840">
              <a:spcBef>
                <a:spcPts val="600"/>
              </a:spcBef>
              <a:buNone/>
            </a:pPr>
            <a:r>
              <a:rPr lang="en-US" sz="1200" i="1" dirty="0">
                <a:solidFill>
                  <a:srgbClr val="000000"/>
                </a:solidFill>
                <a:latin typeface="Constantia"/>
              </a:rPr>
              <a:t>HOW: </a:t>
            </a:r>
            <a:r>
              <a:rPr lang="en-US" sz="1200" dirty="0">
                <a:solidFill>
                  <a:srgbClr val="000000"/>
                </a:solidFill>
                <a:latin typeface="Constantia"/>
              </a:rPr>
              <a:t>If you need extra support talking to your family, bring a friend. You can also ask a family member to attend your next medical appointment with you. The website </a:t>
            </a:r>
            <a:r>
              <a:rPr lang="en-US" sz="1200" dirty="0" smtClean="0">
                <a:solidFill>
                  <a:srgbClr val="000000"/>
                </a:solidFill>
                <a:latin typeface="Constantia"/>
                <a:hlinkClick r:id="rId6"/>
              </a:rPr>
              <a:t>http://kintalk.org</a:t>
            </a:r>
            <a:r>
              <a:rPr lang="en-US" sz="1200" dirty="0" smtClean="0">
                <a:solidFill>
                  <a:srgbClr val="000000"/>
                </a:solidFill>
                <a:latin typeface="Constantia"/>
              </a:rPr>
              <a:t> </a:t>
            </a:r>
            <a:r>
              <a:rPr lang="en-US" sz="1200" dirty="0">
                <a:solidFill>
                  <a:srgbClr val="000000"/>
                </a:solidFill>
                <a:latin typeface="Constantia"/>
              </a:rPr>
              <a:t>can help you let your relatives know about your diagnosis and provides resources to help them learn more about </a:t>
            </a:r>
            <a:r>
              <a:rPr lang="en-US" sz="1200" dirty="0" smtClean="0">
                <a:solidFill>
                  <a:srgbClr val="000000"/>
                </a:solidFill>
                <a:latin typeface="Constantia"/>
              </a:rPr>
              <a:t>Lynch syndrome. </a:t>
            </a:r>
            <a:r>
              <a:rPr lang="en-US" sz="1200" dirty="0">
                <a:solidFill>
                  <a:srgbClr val="000000"/>
                </a:solidFill>
                <a:latin typeface="Constantia"/>
              </a:rPr>
              <a:t>A sample letter that you can fill out and send to your family is available at </a:t>
            </a:r>
            <a:r>
              <a:rPr lang="en-US" sz="1000" dirty="0">
                <a:solidFill>
                  <a:srgbClr val="000000"/>
                </a:solidFill>
                <a:latin typeface="Constantia"/>
                <a:hlinkClick r:id="rId7"/>
              </a:rPr>
              <a:t>https://</a:t>
            </a:r>
            <a:r>
              <a:rPr lang="en-US" sz="1000" dirty="0" smtClean="0">
                <a:solidFill>
                  <a:srgbClr val="000000"/>
                </a:solidFill>
                <a:latin typeface="Constantia"/>
                <a:hlinkClick r:id="rId7"/>
              </a:rPr>
              <a:t>www.cdc.gov/genomics/implementation/toolkit/file/Lynch_letter_patients.docx</a:t>
            </a:r>
            <a:r>
              <a:rPr lang="en-US" sz="1000" dirty="0" smtClean="0">
                <a:solidFill>
                  <a:srgbClr val="000000"/>
                </a:solidFill>
                <a:latin typeface="Constantia"/>
              </a:rPr>
              <a:t> </a:t>
            </a:r>
            <a:endParaRPr lang="en-US" sz="1000" dirty="0">
              <a:solidFill>
                <a:srgbClr val="000000"/>
              </a:solidFill>
              <a:latin typeface="Constantia" panose="02030602050306030303" pitchFamily="18" charset="0"/>
              <a:cs typeface="Times New Roman" panose="02020603050405020304" pitchFamily="18" charset="0"/>
            </a:endParaRPr>
          </a:p>
        </p:txBody>
      </p:sp>
      <p:sp>
        <p:nvSpPr>
          <p:cNvPr id="12" name="TextBox 11"/>
          <p:cNvSpPr txBox="1"/>
          <p:nvPr/>
        </p:nvSpPr>
        <p:spPr>
          <a:xfrm>
            <a:off x="3142306" y="2286000"/>
            <a:ext cx="3043338" cy="4591768"/>
          </a:xfrm>
          <a:prstGeom prst="rect">
            <a:avLst/>
          </a:prstGeom>
          <a:noFill/>
        </p:spPr>
        <p:txBody>
          <a:bodyPr wrap="square" lIns="82039" tIns="41020" rIns="82039" bIns="41020" rtlCol="0">
            <a:spAutoFit/>
          </a:bodyPr>
          <a:lstStyle/>
          <a:p>
            <a:pPr lvl="0" defTabSz="914187"/>
            <a:r>
              <a:rPr lang="en-US" b="1" dirty="0">
                <a:solidFill>
                  <a:srgbClr val="000090"/>
                </a:solidFill>
                <a:latin typeface="Constantia"/>
              </a:rPr>
              <a:t>How Do I Talk to My Children</a:t>
            </a:r>
            <a:r>
              <a:rPr lang="en-US" b="1" dirty="0" smtClean="0">
                <a:solidFill>
                  <a:srgbClr val="000090"/>
                </a:solidFill>
                <a:latin typeface="Constantia"/>
              </a:rPr>
              <a:t>?</a:t>
            </a:r>
          </a:p>
          <a:p>
            <a:pPr lvl="0" defTabSz="914187"/>
            <a:endParaRPr lang="en-US" sz="400" b="1" dirty="0">
              <a:solidFill>
                <a:srgbClr val="000090"/>
              </a:solidFill>
              <a:latin typeface="Constantia"/>
            </a:endParaRPr>
          </a:p>
          <a:p>
            <a:pPr lvl="0" defTabSz="914187"/>
            <a:r>
              <a:rPr lang="en-US" sz="1200" dirty="0">
                <a:solidFill>
                  <a:srgbClr val="000000"/>
                </a:solidFill>
                <a:latin typeface="Constantia"/>
              </a:rPr>
              <a:t>If you have </a:t>
            </a:r>
            <a:r>
              <a:rPr lang="en-US" sz="1200" dirty="0" smtClean="0">
                <a:solidFill>
                  <a:srgbClr val="000000"/>
                </a:solidFill>
                <a:latin typeface="Constantia"/>
              </a:rPr>
              <a:t>Lynch syndrome, </a:t>
            </a:r>
            <a:r>
              <a:rPr lang="en-US" sz="1200" dirty="0">
                <a:solidFill>
                  <a:srgbClr val="000000"/>
                </a:solidFill>
                <a:latin typeface="Constantia"/>
              </a:rPr>
              <a:t>each of your children has a 50% (1 in 2) chance of having </a:t>
            </a:r>
            <a:r>
              <a:rPr lang="en-US" sz="1200" dirty="0" smtClean="0">
                <a:solidFill>
                  <a:srgbClr val="000000"/>
                </a:solidFill>
                <a:latin typeface="Constantia"/>
              </a:rPr>
              <a:t>Lynch syndrome. </a:t>
            </a:r>
            <a:r>
              <a:rPr lang="en-US" sz="1200" dirty="0">
                <a:solidFill>
                  <a:srgbClr val="000000"/>
                </a:solidFill>
                <a:latin typeface="Constantia"/>
              </a:rPr>
              <a:t>Genetic testing for </a:t>
            </a:r>
            <a:r>
              <a:rPr lang="en-US" sz="1200" dirty="0" smtClean="0">
                <a:solidFill>
                  <a:srgbClr val="000000"/>
                </a:solidFill>
                <a:latin typeface="Constantia"/>
              </a:rPr>
              <a:t>Lynch syndrome </a:t>
            </a:r>
            <a:r>
              <a:rPr lang="en-US" sz="1200" dirty="0">
                <a:solidFill>
                  <a:srgbClr val="000000"/>
                </a:solidFill>
                <a:latin typeface="Constantia"/>
              </a:rPr>
              <a:t>is typically not recommended for children younger than 18, but can be considered when your children reach adulthood. </a:t>
            </a:r>
            <a:endParaRPr lang="en-US" sz="1200" dirty="0" smtClean="0">
              <a:solidFill>
                <a:srgbClr val="000000"/>
              </a:solidFill>
              <a:latin typeface="Constantia"/>
            </a:endParaRPr>
          </a:p>
          <a:p>
            <a:endParaRPr lang="en-US" sz="500" dirty="0">
              <a:solidFill>
                <a:srgbClr val="000000"/>
              </a:solidFill>
            </a:endParaRPr>
          </a:p>
          <a:p>
            <a:pPr lvl="0" defTabSz="914187"/>
            <a:r>
              <a:rPr lang="en-US" sz="1200" dirty="0" smtClean="0">
                <a:solidFill>
                  <a:srgbClr val="000000"/>
                </a:solidFill>
                <a:latin typeface="Constantia"/>
              </a:rPr>
              <a:t>Younger </a:t>
            </a:r>
            <a:r>
              <a:rPr lang="en-US" sz="1200" dirty="0">
                <a:solidFill>
                  <a:srgbClr val="000000"/>
                </a:solidFill>
                <a:latin typeface="Constantia"/>
              </a:rPr>
              <a:t>children might not be able to understand what your diagnosis means for you or for them. Children differ in the age at which they are ready to learn about this information. Answer the questions they ask. They will ask more complex questions as they grow and are ready to learn more</a:t>
            </a:r>
            <a:r>
              <a:rPr lang="en-US" sz="1200" dirty="0" smtClean="0">
                <a:solidFill>
                  <a:srgbClr val="000000"/>
                </a:solidFill>
                <a:latin typeface="Constantia"/>
              </a:rPr>
              <a:t>.</a:t>
            </a:r>
          </a:p>
          <a:p>
            <a:endParaRPr lang="en-US" sz="500" dirty="0">
              <a:solidFill>
                <a:srgbClr val="000000"/>
              </a:solidFill>
            </a:endParaRPr>
          </a:p>
          <a:p>
            <a:pPr lvl="0" defTabSz="914187">
              <a:spcBef>
                <a:spcPts val="600"/>
              </a:spcBef>
            </a:pPr>
            <a:r>
              <a:rPr lang="en-US" sz="1200" dirty="0" smtClean="0">
                <a:solidFill>
                  <a:srgbClr val="000000"/>
                </a:solidFill>
                <a:latin typeface="Constantia"/>
              </a:rPr>
              <a:t>Know </a:t>
            </a:r>
            <a:r>
              <a:rPr lang="en-US" sz="1200" dirty="0">
                <a:solidFill>
                  <a:srgbClr val="000000"/>
                </a:solidFill>
                <a:latin typeface="Constantia"/>
              </a:rPr>
              <a:t>that your children may have fears about the risk both to themselves and to you. Just as you need time and support to cope with the information and accept it, so will your children. </a:t>
            </a:r>
            <a:endParaRPr lang="en-US" sz="1200" b="1" dirty="0">
              <a:solidFill>
                <a:srgbClr val="000090"/>
              </a:solidFill>
              <a:latin typeface="Constantia"/>
            </a:endParaRPr>
          </a:p>
        </p:txBody>
      </p:sp>
      <p:pic>
        <p:nvPicPr>
          <p:cNvPr id="2" name="Picture 1" title="a African American family"/>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24200" y="197664"/>
            <a:ext cx="3025365" cy="2012136"/>
          </a:xfrm>
          <a:prstGeom prst="rect">
            <a:avLst/>
          </a:prstGeom>
        </p:spPr>
      </p:pic>
      <p:sp>
        <p:nvSpPr>
          <p:cNvPr id="3" name="Title 2" hidden="1"/>
          <p:cNvSpPr>
            <a:spLocks noGrp="1"/>
          </p:cNvSpPr>
          <p:nvPr>
            <p:ph type="title" idx="4294967295"/>
          </p:nvPr>
        </p:nvSpPr>
        <p:spPr/>
        <p:txBody>
          <a:bodyPr>
            <a:normAutofit fontScale="90000"/>
          </a:bodyPr>
          <a:lstStyle/>
          <a:p>
            <a:r>
              <a:rPr lang="en-US" dirty="0" smtClean="0"/>
              <a:t>How Do I Talk to My Family About My Lynch Syndrome Diagnosis?</a:t>
            </a:r>
          </a:p>
        </p:txBody>
      </p:sp>
    </p:spTree>
    <p:extLst>
      <p:ext uri="{BB962C8B-B14F-4D97-AF65-F5344CB8AC3E}">
        <p14:creationId xmlns:p14="http://schemas.microsoft.com/office/powerpoint/2010/main" val="3291652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title="color swirl"/>
          <p:cNvPicPr>
            <a:picLocks noChangeAspect="1"/>
          </p:cNvPicPr>
          <p:nvPr/>
        </p:nvPicPr>
        <p:blipFill rotWithShape="1">
          <a:blip r:embed="rId3"/>
          <a:srcRect l="19740" t="9061" r="6091" b="16207"/>
          <a:stretch/>
        </p:blipFill>
        <p:spPr>
          <a:xfrm rot="5400000">
            <a:off x="5289140" y="1211348"/>
            <a:ext cx="4679269" cy="2589727"/>
          </a:xfrm>
          <a:prstGeom prst="rect">
            <a:avLst/>
          </a:prstGeom>
        </p:spPr>
      </p:pic>
      <p:sp>
        <p:nvSpPr>
          <p:cNvPr id="23" name="Rectangle 22" title="blue text box"/>
          <p:cNvSpPr/>
          <p:nvPr/>
        </p:nvSpPr>
        <p:spPr>
          <a:xfrm>
            <a:off x="3276600" y="336160"/>
            <a:ext cx="2597625" cy="5683639"/>
          </a:xfrm>
          <a:prstGeom prst="rect">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latin typeface="Cambria" panose="02040503050406030204" pitchFamily="18" charset="0"/>
            </a:endParaRPr>
          </a:p>
        </p:txBody>
      </p:sp>
      <p:sp>
        <p:nvSpPr>
          <p:cNvPr id="15" name="Text Placeholder 14"/>
          <p:cNvSpPr>
            <a:spLocks noGrp="1"/>
          </p:cNvSpPr>
          <p:nvPr>
            <p:ph type="body" sz="quarter" idx="13"/>
          </p:nvPr>
        </p:nvSpPr>
        <p:spPr>
          <a:xfrm>
            <a:off x="6282858" y="4949731"/>
            <a:ext cx="2718785" cy="1113584"/>
          </a:xfrm>
        </p:spPr>
        <p:txBody>
          <a:bodyPr/>
          <a:lstStyle/>
          <a:p>
            <a:pPr algn="l"/>
            <a:r>
              <a:rPr lang="en-US" sz="2500" b="1" dirty="0">
                <a:solidFill>
                  <a:schemeClr val="tx1"/>
                </a:solidFill>
                <a:latin typeface="Times New Roman" panose="02020603050405020304" pitchFamily="18" charset="0"/>
                <a:cs typeface="Times New Roman" panose="02020603050405020304" pitchFamily="18" charset="0"/>
              </a:rPr>
              <a:t>Talking to Your Family </a:t>
            </a:r>
            <a:r>
              <a:rPr lang="en-US" sz="2500" b="1" dirty="0" smtClean="0">
                <a:solidFill>
                  <a:schemeClr val="tx1"/>
                </a:solidFill>
                <a:latin typeface="Times New Roman" panose="02020603050405020304" pitchFamily="18" charset="0"/>
                <a:cs typeface="Times New Roman" panose="02020603050405020304" pitchFamily="18" charset="0"/>
              </a:rPr>
              <a:t>About Your Diagnosis of Lynch Syndrome</a:t>
            </a:r>
            <a:endParaRPr lang="en-US" sz="2500" b="1" dirty="0">
              <a:solidFill>
                <a:schemeClr val="tx1"/>
              </a:solidFill>
              <a:latin typeface="Times New Roman" panose="02020603050405020304" pitchFamily="18" charset="0"/>
              <a:cs typeface="Times New Roman" panose="02020603050405020304" pitchFamily="18" charset="0"/>
            </a:endParaRPr>
          </a:p>
        </p:txBody>
      </p:sp>
      <p:sp>
        <p:nvSpPr>
          <p:cNvPr id="21" name="Text Placeholder 20"/>
          <p:cNvSpPr>
            <a:spLocks noGrp="1"/>
          </p:cNvSpPr>
          <p:nvPr>
            <p:ph type="body" sz="quarter" idx="19"/>
          </p:nvPr>
        </p:nvSpPr>
        <p:spPr>
          <a:xfrm>
            <a:off x="3340945" y="2127298"/>
            <a:ext cx="2496123" cy="2216102"/>
          </a:xfrm>
        </p:spPr>
        <p:txBody>
          <a:bodyPr anchor="t"/>
          <a:lstStyle/>
          <a:p>
            <a:r>
              <a:rPr lang="en-US" i="1" dirty="0" smtClean="0">
                <a:latin typeface="Times New Roman" panose="02020603050405020304" pitchFamily="18" charset="0"/>
                <a:cs typeface="Times New Roman" panose="02020603050405020304" pitchFamily="18" charset="0"/>
              </a:rPr>
              <a:t>The </a:t>
            </a:r>
            <a:r>
              <a:rPr lang="en-US" i="1" dirty="0">
                <a:latin typeface="Times New Roman" panose="02020603050405020304" pitchFamily="18" charset="0"/>
                <a:cs typeface="Times New Roman" panose="02020603050405020304" pitchFamily="18" charset="0"/>
              </a:rPr>
              <a:t>point of me getting genetic testing for Lynch syndrome was so that I could do something about it. I follow all my recommended </a:t>
            </a:r>
            <a:r>
              <a:rPr lang="en-US" i="1" dirty="0" smtClean="0">
                <a:latin typeface="Times New Roman" panose="02020603050405020304" pitchFamily="18" charset="0"/>
                <a:cs typeface="Times New Roman" panose="02020603050405020304" pitchFamily="18" charset="0"/>
              </a:rPr>
              <a:t>screenings, like colonoscopy and endometrial and ovarian screenings. </a:t>
            </a:r>
            <a:r>
              <a:rPr lang="en-US" i="1" dirty="0">
                <a:latin typeface="Times New Roman" panose="02020603050405020304" pitchFamily="18" charset="0"/>
                <a:cs typeface="Times New Roman" panose="02020603050405020304" pitchFamily="18" charset="0"/>
              </a:rPr>
              <a:t>I also watch my diet. I wanted to adhere to all of the guidelines because I wanted to be in control. </a:t>
            </a:r>
            <a:r>
              <a:rPr lang="en-US" i="1" dirty="0" smtClean="0">
                <a:latin typeface="Times New Roman" panose="02020603050405020304" pitchFamily="18" charset="0"/>
                <a:cs typeface="Times New Roman" panose="02020603050405020304" pitchFamily="18" charset="0"/>
              </a:rPr>
              <a:t> There’s </a:t>
            </a:r>
            <a:r>
              <a:rPr lang="en-US" i="1" dirty="0">
                <a:latin typeface="Times New Roman" panose="02020603050405020304" pitchFamily="18" charset="0"/>
                <a:cs typeface="Times New Roman" panose="02020603050405020304" pitchFamily="18" charset="0"/>
              </a:rPr>
              <a:t>a lack of awareness of Lynch syndrome, so I started to run half marathons to honor each family member diagnosed with cancer. Some family members embrace the information, but some need more time to go through the process. Access to care is a big issue, and some people in my family are scared of doctors and would rather not know. But being diagnosed with Lynch syndrome has led me to live a more positive life.</a:t>
            </a:r>
          </a:p>
        </p:txBody>
      </p:sp>
      <p:cxnSp>
        <p:nvCxnSpPr>
          <p:cNvPr id="12" name="Straight Connector 11" title="dotted line"/>
          <p:cNvCxnSpPr/>
          <p:nvPr/>
        </p:nvCxnSpPr>
        <p:spPr>
          <a:xfrm>
            <a:off x="3144982" y="0"/>
            <a:ext cx="0" cy="68580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title="dotted line"/>
          <p:cNvCxnSpPr/>
          <p:nvPr/>
        </p:nvCxnSpPr>
        <p:spPr>
          <a:xfrm>
            <a:off x="6068291" y="0"/>
            <a:ext cx="0" cy="68580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 y="354395"/>
            <a:ext cx="3126379" cy="6653871"/>
          </a:xfrm>
          <a:prstGeom prst="rect">
            <a:avLst/>
          </a:prstGeom>
          <a:noFill/>
        </p:spPr>
        <p:txBody>
          <a:bodyPr wrap="square" lIns="82039" tIns="41020" rIns="82039" bIns="41020" rtlCol="0">
            <a:spAutoFit/>
          </a:bodyPr>
          <a:lstStyle/>
          <a:p>
            <a:r>
              <a:rPr lang="en-US" sz="2000" b="1" dirty="0">
                <a:solidFill>
                  <a:srgbClr val="000090"/>
                </a:solidFill>
                <a:latin typeface="Constantia" panose="02030602050306030303" pitchFamily="18" charset="0"/>
                <a:cs typeface="Times New Roman" panose="02020603050405020304" pitchFamily="18" charset="0"/>
              </a:rPr>
              <a:t>Why Talk to My Family?</a:t>
            </a:r>
          </a:p>
          <a:p>
            <a:pPr>
              <a:spcBef>
                <a:spcPts val="600"/>
              </a:spcBef>
            </a:pPr>
            <a:r>
              <a:rPr lang="en-US" sz="1600" b="1" dirty="0">
                <a:latin typeface="Constantia" panose="02030602050306030303" pitchFamily="18" charset="0"/>
                <a:cs typeface="Times New Roman" panose="02020603050405020304" pitchFamily="18" charset="0"/>
              </a:rPr>
              <a:t>Your family members can benefit from knowing about your diagnosis of Lynch syndrome. Talk to your family members about Lynch syndrome, so that they will know that: </a:t>
            </a:r>
          </a:p>
          <a:p>
            <a:pPr marL="285750" indent="-285750">
              <a:spcBef>
                <a:spcPts val="300"/>
              </a:spcBef>
              <a:buFont typeface="Arial" panose="020B0604020202020204" pitchFamily="34" charset="0"/>
              <a:buChar char="•"/>
            </a:pPr>
            <a:r>
              <a:rPr lang="en-US" sz="1400" dirty="0">
                <a:latin typeface="Constantia" panose="02030602050306030303" pitchFamily="18" charset="0"/>
                <a:cs typeface="Times New Roman" panose="02020603050405020304" pitchFamily="18" charset="0"/>
              </a:rPr>
              <a:t>Lynch syndrome is passed through families. </a:t>
            </a:r>
          </a:p>
          <a:p>
            <a:pPr marL="285750" indent="-285750">
              <a:spcBef>
                <a:spcPts val="300"/>
              </a:spcBef>
              <a:buFont typeface="Arial" panose="020B0604020202020204" pitchFamily="34" charset="0"/>
              <a:buChar char="•"/>
            </a:pPr>
            <a:r>
              <a:rPr lang="en-US" sz="1400" dirty="0">
                <a:latin typeface="Constantia" panose="02030602050306030303" pitchFamily="18" charset="0"/>
                <a:cs typeface="Times New Roman" panose="02020603050405020304" pitchFamily="18" charset="0"/>
              </a:rPr>
              <a:t>A person  with Lynch syndrome is more likely to get colorectal, endometrial (uterine), ovarian, and other cancers.</a:t>
            </a:r>
          </a:p>
          <a:p>
            <a:pPr marL="285750" indent="-285750">
              <a:spcBef>
                <a:spcPts val="300"/>
              </a:spcBef>
              <a:buFont typeface="Arial" panose="020B0604020202020204" pitchFamily="34" charset="0"/>
              <a:buChar char="•"/>
            </a:pPr>
            <a:r>
              <a:rPr lang="en-US" sz="1400" dirty="0">
                <a:latin typeface="Constantia" panose="02030602050306030303" pitchFamily="18" charset="0"/>
                <a:cs typeface="Times New Roman" panose="02020603050405020304" pitchFamily="18" charset="0"/>
              </a:rPr>
              <a:t>Genetic counseling and testing for Lynch syndrome can provide information about their risk.</a:t>
            </a:r>
          </a:p>
          <a:p>
            <a:pPr marL="285750" indent="-285750">
              <a:spcBef>
                <a:spcPts val="300"/>
              </a:spcBef>
              <a:buFont typeface="Arial" panose="020B0604020202020204" pitchFamily="34" charset="0"/>
              <a:buChar char="•"/>
            </a:pPr>
            <a:r>
              <a:rPr lang="en-US" sz="1400" dirty="0">
                <a:latin typeface="Constantia" panose="02030602050306030303" pitchFamily="18" charset="0"/>
                <a:cs typeface="Times New Roman" panose="02020603050405020304" pitchFamily="18" charset="0"/>
              </a:rPr>
              <a:t>If they </a:t>
            </a:r>
            <a:r>
              <a:rPr lang="en-US" sz="1400" dirty="0" smtClean="0">
                <a:latin typeface="Constantia" panose="02030602050306030303" pitchFamily="18" charset="0"/>
                <a:cs typeface="Times New Roman" panose="02020603050405020304" pitchFamily="18" charset="0"/>
              </a:rPr>
              <a:t>choose </a:t>
            </a:r>
            <a:r>
              <a:rPr lang="en-US" sz="1400" dirty="0">
                <a:latin typeface="Constantia" panose="02030602050306030303" pitchFamily="18" charset="0"/>
                <a:cs typeface="Times New Roman" panose="02020603050405020304" pitchFamily="18" charset="0"/>
              </a:rPr>
              <a:t>to be tested, they should be tested for the same mutation that you have.</a:t>
            </a:r>
          </a:p>
          <a:p>
            <a:pPr marL="285750" indent="-285750">
              <a:spcBef>
                <a:spcPts val="300"/>
              </a:spcBef>
              <a:buFont typeface="Arial" panose="020B0604020202020204" pitchFamily="34" charset="0"/>
              <a:buChar char="•"/>
            </a:pPr>
            <a:r>
              <a:rPr lang="en-US" sz="1400" dirty="0">
                <a:latin typeface="Constantia" panose="02030602050306030303" pitchFamily="18" charset="0"/>
                <a:cs typeface="Times New Roman" panose="02020603050405020304" pitchFamily="18" charset="0"/>
              </a:rPr>
              <a:t>Steps can be taken to prevent colorectal and other cancers or find them earlier.</a:t>
            </a:r>
          </a:p>
          <a:p>
            <a:pPr>
              <a:spcBef>
                <a:spcPts val="300"/>
              </a:spcBef>
            </a:pPr>
            <a:endParaRPr lang="en-US" sz="400" b="1" i="1" dirty="0">
              <a:solidFill>
                <a:srgbClr val="000099"/>
              </a:solidFill>
              <a:latin typeface="Times New Roman" panose="02020603050405020304" pitchFamily="18" charset="0"/>
              <a:cs typeface="Times New Roman" panose="02020603050405020304" pitchFamily="18" charset="0"/>
            </a:endParaRPr>
          </a:p>
          <a:p>
            <a:pPr>
              <a:spcBef>
                <a:spcPts val="300"/>
              </a:spcBef>
            </a:pPr>
            <a:r>
              <a:rPr lang="en-US" sz="1200" b="1" i="1" dirty="0" smtClean="0">
                <a:solidFill>
                  <a:srgbClr val="000099"/>
                </a:solidFill>
                <a:latin typeface="Times New Roman" panose="02020603050405020304" pitchFamily="18" charset="0"/>
                <a:cs typeface="Times New Roman" panose="02020603050405020304" pitchFamily="18" charset="0"/>
              </a:rPr>
              <a:t>IT’S </a:t>
            </a:r>
            <a:r>
              <a:rPr lang="en-US" sz="1200" b="1" i="1" dirty="0">
                <a:solidFill>
                  <a:srgbClr val="000099"/>
                </a:solidFill>
                <a:latin typeface="Times New Roman" panose="02020603050405020304" pitchFamily="18" charset="0"/>
                <a:cs typeface="Times New Roman" panose="02020603050405020304" pitchFamily="18" charset="0"/>
              </a:rPr>
              <a:t>NOT EASY...</a:t>
            </a:r>
          </a:p>
          <a:p>
            <a:pPr>
              <a:spcBef>
                <a:spcPts val="300"/>
              </a:spcBef>
            </a:pPr>
            <a:r>
              <a:rPr lang="en-US" sz="1200" b="1" i="1" dirty="0">
                <a:solidFill>
                  <a:srgbClr val="000099"/>
                </a:solidFill>
                <a:latin typeface="Times New Roman" panose="02020603050405020304" pitchFamily="18" charset="0"/>
                <a:cs typeface="Times New Roman" panose="02020603050405020304" pitchFamily="18" charset="0"/>
              </a:rPr>
              <a:t>...but talking about Lynch syndrome is one of the most important things you can do to protect your family.</a:t>
            </a:r>
          </a:p>
        </p:txBody>
      </p:sp>
      <p:sp>
        <p:nvSpPr>
          <p:cNvPr id="24" name="TextBox 23"/>
          <p:cNvSpPr txBox="1"/>
          <p:nvPr/>
        </p:nvSpPr>
        <p:spPr>
          <a:xfrm>
            <a:off x="3507500" y="304800"/>
            <a:ext cx="2005944" cy="421414"/>
          </a:xfrm>
          <a:prstGeom prst="rect">
            <a:avLst/>
          </a:prstGeom>
          <a:noFill/>
        </p:spPr>
        <p:txBody>
          <a:bodyPr wrap="square" lIns="82058" tIns="41029" rIns="82058" bIns="41029" rtlCol="0">
            <a:spAutoFit/>
          </a:bodyPr>
          <a:lstStyle/>
          <a:p>
            <a:pPr algn="ctr"/>
            <a:r>
              <a:rPr lang="en-US" sz="2200" b="1" dirty="0" smtClean="0">
                <a:solidFill>
                  <a:schemeClr val="bg1"/>
                </a:solidFill>
                <a:latin typeface="Times New Roman" panose="02020603050405020304" pitchFamily="18" charset="0"/>
                <a:cs typeface="Times New Roman" panose="02020603050405020304" pitchFamily="18" charset="0"/>
              </a:rPr>
              <a:t>Selena’s Story</a:t>
            </a:r>
            <a:endParaRPr lang="en-US" sz="2200" b="1" dirty="0">
              <a:solidFill>
                <a:schemeClr val="bg1"/>
              </a:solidFill>
              <a:latin typeface="Times New Roman" panose="02020603050405020304" pitchFamily="18" charset="0"/>
              <a:cs typeface="Times New Roman" panose="02020603050405020304" pitchFamily="18" charset="0"/>
            </a:endParaRPr>
          </a:p>
        </p:txBody>
      </p:sp>
      <p:sp>
        <p:nvSpPr>
          <p:cNvPr id="25" name="Rectangle 24"/>
          <p:cNvSpPr/>
          <p:nvPr/>
        </p:nvSpPr>
        <p:spPr>
          <a:xfrm>
            <a:off x="3539888" y="6096000"/>
            <a:ext cx="2064225" cy="647699"/>
          </a:xfrm>
          <a:prstGeom prst="rect">
            <a:avLst/>
          </a:prstGeom>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r>
              <a:rPr lang="en-US" sz="1600" dirty="0" smtClean="0">
                <a:latin typeface="Times New Roman" panose="02020603050405020304" pitchFamily="18" charset="0"/>
                <a:cs typeface="Times New Roman" panose="02020603050405020304" pitchFamily="18" charset="0"/>
              </a:rPr>
              <a:t>Insert Your Logo/Organization Info Here</a:t>
            </a:r>
            <a:endParaRPr lang="en-US" sz="1600" dirty="0">
              <a:latin typeface="Times New Roman" panose="02020603050405020304" pitchFamily="18" charset="0"/>
              <a:cs typeface="Times New Roman" panose="02020603050405020304" pitchFamily="18" charset="0"/>
            </a:endParaRPr>
          </a:p>
        </p:txBody>
      </p:sp>
      <p:pic>
        <p:nvPicPr>
          <p:cNvPr id="3074" name="Picture 2" title="photo of Selena"/>
          <p:cNvPicPr>
            <a:picLocks noChangeAspect="1" noChangeArrowheads="1"/>
          </p:cNvPicPr>
          <p:nvPr/>
        </p:nvPicPr>
        <p:blipFill rotWithShape="1">
          <a:blip r:embed="rId4">
            <a:extLst>
              <a:ext uri="{28A0092B-C50C-407E-A947-70E740481C1C}">
                <a14:useLocalDpi xmlns:a14="http://schemas.microsoft.com/office/drawing/2010/main" val="0"/>
              </a:ext>
            </a:extLst>
          </a:blip>
          <a:srcRect t="4616" r="17908" b="11366"/>
          <a:stretch/>
        </p:blipFill>
        <p:spPr bwMode="auto">
          <a:xfrm>
            <a:off x="3616429" y="714375"/>
            <a:ext cx="1911143" cy="141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hidden="1"/>
          <p:cNvSpPr>
            <a:spLocks noGrp="1"/>
          </p:cNvSpPr>
          <p:nvPr>
            <p:ph type="title" idx="4294967295"/>
          </p:nvPr>
        </p:nvSpPr>
        <p:spPr/>
        <p:txBody>
          <a:bodyPr>
            <a:normAutofit fontScale="90000"/>
          </a:bodyPr>
          <a:lstStyle/>
          <a:p>
            <a:r>
              <a:rPr lang="en-US" dirty="0" smtClean="0"/>
              <a:t>Talking to Your Family About Your Diagnosis of Lynch Syndrome</a:t>
            </a:r>
          </a:p>
        </p:txBody>
      </p:sp>
    </p:spTree>
    <p:extLst>
      <p:ext uri="{BB962C8B-B14F-4D97-AF65-F5344CB8AC3E}">
        <p14:creationId xmlns:p14="http://schemas.microsoft.com/office/powerpoint/2010/main" val="2989508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1174</Words>
  <Application>Microsoft Office PowerPoint</Application>
  <PresentationFormat>On-screen Show (4:3)</PresentationFormat>
  <Paragraphs>55</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Cambria</vt:lpstr>
      <vt:lpstr>Constantia</vt:lpstr>
      <vt:lpstr>Constantia (body)</vt:lpstr>
      <vt:lpstr>Times New Roman</vt:lpstr>
      <vt:lpstr>Office Theme</vt:lpstr>
      <vt:lpstr>Talking to Your Family About Your Diagnosis of  Lynch Syndrome</vt:lpstr>
      <vt:lpstr>How Do I Talk to My Family About My Lynch Syndrome Diagnosis?</vt:lpstr>
      <vt:lpstr>Talking to Your Family About Your Diagnosis of Lynch Syndrome</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 Ridgely Fisk (CDC/ONDIEH/NCBDDD) (CTR)</dc:creator>
  <cp:lastModifiedBy>Green, Ridgely Fisk (CDC/DDPHSS/CSELS/DPHID) (CTR)</cp:lastModifiedBy>
  <cp:revision>54</cp:revision>
  <dcterms:created xsi:type="dcterms:W3CDTF">2015-02-10T15:29:48Z</dcterms:created>
  <dcterms:modified xsi:type="dcterms:W3CDTF">2019-08-22T17:19:31Z</dcterms:modified>
</cp:coreProperties>
</file>